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3" r:id="rId9"/>
    <p:sldId id="264" r:id="rId10"/>
  </p:sldIdLst>
  <p:sldSz cx="12192000" cy="6858000"/>
  <p:notesSz cx="12192000" cy="6858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ambria Math" panose="02040503050406030204" pitchFamily="18" charset="0"/>
      <p:regular r:id="rId16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77806" autoAdjust="0"/>
  </p:normalViewPr>
  <p:slideViewPr>
    <p:cSldViewPr snapToGrid="0">
      <p:cViewPr varScale="1">
        <p:scale>
          <a:sx n="83" d="100"/>
          <a:sy n="83" d="100"/>
        </p:scale>
        <p:origin x="9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2295-403C-A753-E3505CC0F9CA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295-403C-A753-E3505CC0F9CA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295-403C-A753-E3505CC0F9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2nd Line Support</c:v>
                </c:pt>
                <c:pt idx="1">
                  <c:v>wccdbase</c:v>
                </c:pt>
                <c:pt idx="2">
                  <c:v>Other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50</c:v>
                </c:pt>
                <c:pt idx="1">
                  <c:v>40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95-403C-A753-E3505CC0F9C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interacted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2021-08-01 to 2022-02-01
(184 days)</c:v>
                </c:pt>
                <c:pt idx="1">
                  <c:v>2022-02-01 to 2022-07-01
(149 days)</c:v>
                </c:pt>
                <c:pt idx="2">
                  <c:v>2022-07-01 to 2023-01-17
(170 days)*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184</c:v>
                </c:pt>
                <c:pt idx="1">
                  <c:v>138</c:v>
                </c:pt>
                <c:pt idx="2">
                  <c:v>189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0F-4CF3-854A-CD186EEFA08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Assignee and solved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2021-08-01 to 2022-02-01
(184 days)</c:v>
                </c:pt>
                <c:pt idx="1">
                  <c:v>2022-02-01 to 2022-07-01
(149 days)</c:v>
                </c:pt>
                <c:pt idx="2">
                  <c:v>2022-07-01 to 2023-01-17
(170 days)*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44</c:v>
                </c:pt>
                <c:pt idx="1">
                  <c:v>38</c:v>
                </c:pt>
                <c:pt idx="2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0F-4CF3-854A-CD186EEFA08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1998108784"/>
        <c:axId val="1998109200"/>
      </c:barChart>
      <c:catAx>
        <c:axId val="1998108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8109200"/>
        <c:crosses val="autoZero"/>
        <c:auto val="1"/>
        <c:lblAlgn val="ctr"/>
        <c:lblOffset val="100"/>
        <c:noMultiLvlLbl val="0"/>
      </c:catAx>
      <c:valAx>
        <c:axId val="1998109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8108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2CA00-2DEB-4AE6-ACD1-7C84E7B1F1D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9F800-BDFF-49AA-AB16-68E2F2A84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6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Till 1</a:t>
            </a:r>
            <a:r>
              <a:rPr lang="en-US" baseline="30000" dirty="0"/>
              <a:t>st</a:t>
            </a:r>
            <a:r>
              <a:rPr lang="en-US" dirty="0"/>
              <a:t> February:  (184 days)</a:t>
            </a:r>
          </a:p>
          <a:p>
            <a:pPr marL="171450" indent="-171450">
              <a:buFontTx/>
              <a:buChar char="-"/>
            </a:pPr>
            <a:r>
              <a:rPr lang="en-GB" dirty="0"/>
              <a:t>Number of tickets interacted: 184</a:t>
            </a:r>
          </a:p>
          <a:p>
            <a:pPr marL="171450" indent="-171450">
              <a:buFontTx/>
              <a:buChar char="-"/>
            </a:pPr>
            <a:r>
              <a:rPr lang="en-GB" dirty="0"/>
              <a:t>Number of tickets solved: 44</a:t>
            </a:r>
            <a:br>
              <a:rPr lang="en-GB" dirty="0"/>
            </a:br>
            <a:endParaRPr lang="en-GB" dirty="0"/>
          </a:p>
          <a:p>
            <a:pPr marL="0" indent="0">
              <a:buFontTx/>
              <a:buNone/>
            </a:pPr>
            <a:r>
              <a:rPr lang="en-GB" dirty="0"/>
              <a:t>Till July: 149 days</a:t>
            </a:r>
          </a:p>
          <a:p>
            <a:pPr marL="0" indent="0">
              <a:buFontTx/>
              <a:buNone/>
            </a:pPr>
            <a:r>
              <a:rPr lang="en-GB" dirty="0"/>
              <a:t>138: created &gt;= "2022-02-01" and created &lt; "2022-07-01" and (assignee = </a:t>
            </a:r>
            <a:r>
              <a:rPr lang="en-GB" dirty="0" err="1"/>
              <a:t>currentUser</a:t>
            </a:r>
            <a:r>
              <a:rPr lang="en-GB" dirty="0"/>
              <a:t>() OR reporter = </a:t>
            </a:r>
            <a:r>
              <a:rPr lang="en-GB" dirty="0" err="1"/>
              <a:t>currentUser</a:t>
            </a:r>
            <a:r>
              <a:rPr lang="en-GB" dirty="0"/>
              <a:t>() OR watcher = </a:t>
            </a:r>
            <a:r>
              <a:rPr lang="en-GB" dirty="0" err="1"/>
              <a:t>currentUser</a:t>
            </a:r>
            <a:r>
              <a:rPr lang="en-GB" dirty="0"/>
              <a:t>()) ORDER BY updated DESC</a:t>
            </a:r>
          </a:p>
          <a:p>
            <a:pPr marL="0" indent="0">
              <a:buFontTx/>
              <a:buNone/>
            </a:pPr>
            <a:r>
              <a:rPr lang="en-GB" dirty="0"/>
              <a:t>38: created &gt;= "2022-02-01" and created &lt; "2022-07-01" and (assignee = </a:t>
            </a:r>
            <a:r>
              <a:rPr lang="en-GB" dirty="0" err="1"/>
              <a:t>currentUser</a:t>
            </a:r>
            <a:r>
              <a:rPr lang="en-GB" dirty="0"/>
              <a:t>() and status = Resolved)  ORDER BY updated DESC</a:t>
            </a:r>
          </a:p>
          <a:p>
            <a:pPr marL="0" indent="0">
              <a:buFontTx/>
              <a:buNone/>
            </a:pPr>
            <a:endParaRPr lang="en-GB" dirty="0"/>
          </a:p>
          <a:p>
            <a:pPr marL="0" indent="0">
              <a:buFontTx/>
              <a:buNone/>
            </a:pPr>
            <a:r>
              <a:rPr lang="en-GB" dirty="0"/>
              <a:t>From 1</a:t>
            </a:r>
            <a:r>
              <a:rPr lang="en-GB" baseline="30000" dirty="0"/>
              <a:t>st</a:t>
            </a:r>
            <a:r>
              <a:rPr lang="en-GB" dirty="0"/>
              <a:t> July till 17</a:t>
            </a:r>
            <a:r>
              <a:rPr lang="en-GB" baseline="30000" dirty="0"/>
              <a:t>th</a:t>
            </a:r>
            <a:r>
              <a:rPr lang="en-GB" dirty="0"/>
              <a:t> January:</a:t>
            </a:r>
          </a:p>
          <a:p>
            <a:r>
              <a:rPr lang="en-GB" dirty="0"/>
              <a:t>*Days*: 200 days – 30 = 170</a:t>
            </a:r>
          </a:p>
          <a:p>
            <a:r>
              <a:rPr lang="en-GB" dirty="0"/>
              <a:t>189: created &gt;= "2022-07-01" and (assignee = </a:t>
            </a:r>
            <a:r>
              <a:rPr lang="en-GB" dirty="0" err="1"/>
              <a:t>currentUser</a:t>
            </a:r>
            <a:r>
              <a:rPr lang="en-GB" dirty="0"/>
              <a:t>() OR reporter = </a:t>
            </a:r>
            <a:r>
              <a:rPr lang="en-GB" dirty="0" err="1"/>
              <a:t>currentUser</a:t>
            </a:r>
            <a:r>
              <a:rPr lang="en-GB" dirty="0"/>
              <a:t>() OR watcher = </a:t>
            </a:r>
            <a:r>
              <a:rPr lang="en-GB" dirty="0" err="1"/>
              <a:t>currentUser</a:t>
            </a:r>
            <a:r>
              <a:rPr lang="en-GB" dirty="0"/>
              <a:t>()) ORDER BY updated DESC</a:t>
            </a:r>
            <a:br>
              <a:rPr lang="en-GB" dirty="0"/>
            </a:br>
            <a:r>
              <a:rPr lang="en-GB" dirty="0"/>
              <a:t>59: created &gt;= "2022-07-01" and (assignee = </a:t>
            </a:r>
            <a:r>
              <a:rPr lang="en-GB" dirty="0" err="1"/>
              <a:t>currentUser</a:t>
            </a:r>
            <a:r>
              <a:rPr lang="en-GB" dirty="0"/>
              <a:t>()) and status = Resolved ORDER BY updated DESC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9F800-BDFF-49AA-AB16-68E2F2A84E2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80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9F800-BDFF-49AA-AB16-68E2F2A84E2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098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chart" Target="../charts/char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es-wccdbase.cern.ch/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gitlab.cern.ch/industrial-controls/services/scada-app-service/wccdbas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 flipV="1">
            <a:off x="0" y="0"/>
            <a:ext cx="12191999" cy="6857999"/>
          </a:xfrm>
          <a:custGeom>
            <a:avLst/>
            <a:gdLst/>
            <a:ahLst/>
            <a:cxnLst/>
            <a:rect l="0" t="0" r="0" b="0"/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0033A0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Freeform 101"/>
          <p:cNvSpPr/>
          <p:nvPr/>
        </p:nvSpPr>
        <p:spPr>
          <a:xfrm flipV="1">
            <a:off x="5106130" y="710117"/>
            <a:ext cx="1990423" cy="1970419"/>
          </a:xfrm>
          <a:custGeom>
            <a:avLst/>
            <a:gdLst/>
            <a:ahLst/>
            <a:cxnLst/>
            <a:rect l="0" t="0" r="0" b="0"/>
            <a:pathLst>
              <a:path w="1011135305" h="1000973320">
                <a:moveTo>
                  <a:pt x="0" y="1000973320"/>
                </a:moveTo>
                <a:lnTo>
                  <a:pt x="1011135305" y="1000973320"/>
                </a:lnTo>
                <a:lnTo>
                  <a:pt x="1011135305" y="0"/>
                </a:lnTo>
                <a:lnTo>
                  <a:pt x="0" y="0"/>
                </a:lnTo>
                <a:close/>
                <a:moveTo>
                  <a:pt x="0" y="136171275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2" name="Picture 10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6130" y="710118"/>
            <a:ext cx="1990424" cy="1970420"/>
          </a:xfrm>
          <a:prstGeom prst="rect">
            <a:avLst/>
          </a:prstGeom>
          <a:noFill/>
        </p:spPr>
      </p:pic>
      <p:sp>
        <p:nvSpPr>
          <p:cNvPr id="103" name="Freeform 103"/>
          <p:cNvSpPr/>
          <p:nvPr/>
        </p:nvSpPr>
        <p:spPr>
          <a:xfrm flipV="1">
            <a:off x="407987" y="3429000"/>
            <a:ext cx="11376024" cy="2153264"/>
          </a:xfrm>
          <a:custGeom>
            <a:avLst/>
            <a:gdLst/>
            <a:ahLst/>
            <a:cxnLst/>
            <a:rect l="0" t="0" r="0" b="0"/>
            <a:pathLst>
              <a:path w="11376024" h="2153264">
                <a:moveTo>
                  <a:pt x="0" y="2153264"/>
                </a:moveTo>
                <a:lnTo>
                  <a:pt x="11376024" y="2153264"/>
                </a:lnTo>
                <a:lnTo>
                  <a:pt x="11376024" y="0"/>
                </a:lnTo>
                <a:lnTo>
                  <a:pt x="0" y="0"/>
                </a:lnTo>
                <a:close/>
                <a:moveTo>
                  <a:pt x="3021012" y="558226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Freeform 104"/>
          <p:cNvSpPr/>
          <p:nvPr/>
        </p:nvSpPr>
        <p:spPr>
          <a:xfrm flipV="1">
            <a:off x="407990" y="5700250"/>
            <a:ext cx="2018399" cy="803699"/>
          </a:xfrm>
          <a:custGeom>
            <a:avLst/>
            <a:gdLst/>
            <a:ahLst/>
            <a:cxnLst/>
            <a:rect l="0" t="0" r="0" b="0"/>
            <a:pathLst>
              <a:path w="1025347150" h="408279600">
                <a:moveTo>
                  <a:pt x="0" y="408279600"/>
                </a:moveTo>
                <a:lnTo>
                  <a:pt x="1025347150" y="408279600"/>
                </a:lnTo>
                <a:lnTo>
                  <a:pt x="102534715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Freeform 105"/>
          <p:cNvSpPr/>
          <p:nvPr/>
        </p:nvSpPr>
        <p:spPr>
          <a:xfrm flipV="1">
            <a:off x="10324024" y="5872575"/>
            <a:ext cx="1794849" cy="911674"/>
          </a:xfrm>
          <a:custGeom>
            <a:avLst/>
            <a:gdLst/>
            <a:ahLst/>
            <a:cxnLst/>
            <a:rect l="0" t="0" r="0" b="0"/>
            <a:pathLst>
              <a:path w="911783403" h="463130900">
                <a:moveTo>
                  <a:pt x="0" y="463130900"/>
                </a:moveTo>
                <a:lnTo>
                  <a:pt x="911783403" y="463130900"/>
                </a:lnTo>
                <a:lnTo>
                  <a:pt x="911783403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6" name="Picture 10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24025" y="5872575"/>
            <a:ext cx="1794849" cy="911675"/>
          </a:xfrm>
          <a:prstGeom prst="rect">
            <a:avLst/>
          </a:prstGeom>
          <a:noFill/>
        </p:spPr>
      </p:pic>
      <p:sp>
        <p:nvSpPr>
          <p:cNvPr id="107" name="Freeform 107"/>
          <p:cNvSpPr/>
          <p:nvPr/>
        </p:nvSpPr>
        <p:spPr>
          <a:xfrm flipV="1">
            <a:off x="8126289" y="5926563"/>
            <a:ext cx="2018399" cy="803699"/>
          </a:xfrm>
          <a:custGeom>
            <a:avLst/>
            <a:gdLst/>
            <a:ahLst/>
            <a:cxnLst/>
            <a:rect l="0" t="0" r="0" b="0"/>
            <a:pathLst>
              <a:path w="1025347200" h="408279600">
                <a:moveTo>
                  <a:pt x="0" y="408279600"/>
                </a:moveTo>
                <a:lnTo>
                  <a:pt x="1025347200" y="408279600"/>
                </a:lnTo>
                <a:lnTo>
                  <a:pt x="1025347200" y="0"/>
                </a:lnTo>
                <a:lnTo>
                  <a:pt x="0" y="0"/>
                </a:lnTo>
                <a:close/>
                <a:moveTo>
                  <a:pt x="-111746149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Rectangle 108"/>
          <p:cNvSpPr/>
          <p:nvPr/>
        </p:nvSpPr>
        <p:spPr>
          <a:xfrm>
            <a:off x="407987" y="3398856"/>
            <a:ext cx="11071173" cy="1919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600" b="1" i="0" spc="0" baseline="0" dirty="0">
                <a:solidFill>
                  <a:srgbClr val="FFFFFF"/>
                </a:solidFill>
                <a:latin typeface="Arial"/>
              </a:rPr>
              <a:t>Development &amp; maintenance of SCAD</a:t>
            </a:r>
            <a:r>
              <a:rPr lang="en-US" sz="4600" b="1" i="0" spc="-171" baseline="0" dirty="0">
                <a:solidFill>
                  <a:srgbClr val="FFFFFF"/>
                </a:solidFill>
                <a:latin typeface="Arial"/>
              </a:rPr>
              <a:t>A </a:t>
            </a:r>
          </a:p>
          <a:p>
            <a:pPr marL="0">
              <a:lnSpc>
                <a:spcPts val="4967"/>
              </a:lnSpc>
            </a:pPr>
            <a:r>
              <a:rPr lang="en-US" sz="4600" b="1" i="0" spc="0" baseline="0" dirty="0">
                <a:solidFill>
                  <a:srgbClr val="FFFFFF"/>
                </a:solidFill>
                <a:latin typeface="Arial"/>
              </a:rPr>
              <a:t>(Supervisory Control</a:t>
            </a:r>
            <a:r>
              <a:rPr lang="en-US" sz="4600" b="1" i="0" spc="-17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4600" b="1" i="0" spc="0" baseline="0" dirty="0">
                <a:solidFill>
                  <a:srgbClr val="FFFFFF"/>
                </a:solidFill>
                <a:latin typeface="Arial"/>
              </a:rPr>
              <a:t>And Data </a:t>
            </a:r>
          </a:p>
          <a:p>
            <a:pPr marL="0">
              <a:lnSpc>
                <a:spcPts val="4968"/>
              </a:lnSpc>
            </a:pPr>
            <a:r>
              <a:rPr lang="en-US" sz="4600" b="1" i="0" spc="0" baseline="0" dirty="0">
                <a:solidFill>
                  <a:srgbClr val="FFFFFF"/>
                </a:solidFill>
                <a:latin typeface="Arial"/>
              </a:rPr>
              <a:t>Acquisition) based control systems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407990" y="5688454"/>
            <a:ext cx="1790395" cy="257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FFFFFF"/>
                </a:solidFill>
                <a:latin typeface="Arial"/>
              </a:rPr>
              <a:t>Isaac Pérez Sanz</a:t>
            </a:r>
          </a:p>
        </p:txBody>
      </p:sp>
      <p:sp>
        <p:nvSpPr>
          <p:cNvPr id="110" name="Rectangle 110"/>
          <p:cNvSpPr/>
          <p:nvPr/>
        </p:nvSpPr>
        <p:spPr>
          <a:xfrm>
            <a:off x="407990" y="6214742"/>
            <a:ext cx="9810378" cy="2797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718300" algn="l"/>
              </a:tabLst>
            </a:pPr>
            <a:r>
              <a:rPr lang="en-US" sz="1800" b="0" i="0" spc="0" baseline="0" dirty="0">
                <a:solidFill>
                  <a:srgbClr val="FFFFFF"/>
                </a:solidFill>
                <a:latin typeface="Arial"/>
              </a:rPr>
              <a:t>18-01-2023	</a:t>
            </a:r>
            <a:r>
              <a:rPr lang="en-US" sz="2727" b="0" i="0" spc="0" baseline="9435" dirty="0">
                <a:solidFill>
                  <a:srgbClr val="FFFFFF"/>
                </a:solidFill>
                <a:latin typeface="Arial"/>
              </a:rPr>
              <a:t>With the support of: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Freeform 111"/>
          <p:cNvSpPr/>
          <p:nvPr/>
        </p:nvSpPr>
        <p:spPr>
          <a:xfrm flipV="1">
            <a:off x="0" y="0"/>
            <a:ext cx="12191999" cy="6857999"/>
          </a:xfrm>
          <a:custGeom>
            <a:avLst/>
            <a:gdLst/>
            <a:ahLst/>
            <a:cxnLst/>
            <a:rect l="0" t="0" r="0" b="0"/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Freeform 112"/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Freeform 113"/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Freeform 114"/>
          <p:cNvSpPr/>
          <p:nvPr/>
        </p:nvSpPr>
        <p:spPr>
          <a:xfrm flipV="1">
            <a:off x="407987" y="6364599"/>
            <a:ext cx="495299" cy="393700"/>
          </a:xfrm>
          <a:custGeom>
            <a:avLst/>
            <a:gdLst/>
            <a:ahLst/>
            <a:cxnLst/>
            <a:rect l="0" t="0" r="0" b="0"/>
            <a:pathLst>
              <a:path w="251612400" h="199999799">
                <a:moveTo>
                  <a:pt x="0" y="199999799"/>
                </a:moveTo>
                <a:lnTo>
                  <a:pt x="251612400" y="199999799"/>
                </a:lnTo>
                <a:lnTo>
                  <a:pt x="25161240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5" name="Picture 1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988" y="6364600"/>
            <a:ext cx="495300" cy="393700"/>
          </a:xfrm>
          <a:prstGeom prst="rect">
            <a:avLst/>
          </a:prstGeom>
          <a:noFill/>
        </p:spPr>
      </p:pic>
      <p:sp>
        <p:nvSpPr>
          <p:cNvPr id="116" name="Freeform 116"/>
          <p:cNvSpPr/>
          <p:nvPr/>
        </p:nvSpPr>
        <p:spPr>
          <a:xfrm flipV="1">
            <a:off x="3387874" y="6383837"/>
            <a:ext cx="1620899" cy="365100"/>
          </a:xfrm>
          <a:custGeom>
            <a:avLst/>
            <a:gdLst/>
            <a:ahLst/>
            <a:cxnLst/>
            <a:rect l="0" t="0" r="0" b="0"/>
            <a:pathLst>
              <a:path w="823417200" h="185470999">
                <a:moveTo>
                  <a:pt x="0" y="185470999"/>
                </a:moveTo>
                <a:lnTo>
                  <a:pt x="823417200" y="185470999"/>
                </a:lnTo>
                <a:lnTo>
                  <a:pt x="823417200" y="0"/>
                </a:lnTo>
                <a:lnTo>
                  <a:pt x="0" y="0"/>
                </a:lnTo>
                <a:close/>
                <a:moveTo>
                  <a:pt x="1521948354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Freeform 117"/>
          <p:cNvSpPr/>
          <p:nvPr/>
        </p:nvSpPr>
        <p:spPr>
          <a:xfrm flipV="1">
            <a:off x="4148662" y="6383836"/>
            <a:ext cx="6572099" cy="365099"/>
          </a:xfrm>
          <a:custGeom>
            <a:avLst/>
            <a:gdLst/>
            <a:ahLst/>
            <a:cxnLst/>
            <a:rect l="0" t="0" r="0" b="0"/>
            <a:pathLst>
              <a:path w="6572099" h="365099">
                <a:moveTo>
                  <a:pt x="0" y="365099"/>
                </a:moveTo>
                <a:lnTo>
                  <a:pt x="6572099" y="365099"/>
                </a:lnTo>
                <a:lnTo>
                  <a:pt x="6572099" y="0"/>
                </a:lnTo>
                <a:lnTo>
                  <a:pt x="0" y="0"/>
                </a:lnTo>
                <a:close/>
                <a:moveTo>
                  <a:pt x="2235173" y="674893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Freeform 118"/>
          <p:cNvSpPr/>
          <p:nvPr/>
        </p:nvSpPr>
        <p:spPr>
          <a:xfrm flipV="1">
            <a:off x="899290" y="6305560"/>
            <a:ext cx="2556184" cy="521674"/>
          </a:xfrm>
          <a:custGeom>
            <a:avLst/>
            <a:gdLst/>
            <a:ahLst/>
            <a:cxnLst/>
            <a:rect l="0" t="0" r="0" b="0"/>
            <a:pathLst>
              <a:path w="1298541960" h="265010702">
                <a:moveTo>
                  <a:pt x="0" y="265010702"/>
                </a:moveTo>
                <a:lnTo>
                  <a:pt x="1298541960" y="265010702"/>
                </a:lnTo>
                <a:lnTo>
                  <a:pt x="129854196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9" name="Picture 1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290" y="6305560"/>
            <a:ext cx="2556184" cy="521675"/>
          </a:xfrm>
          <a:prstGeom prst="rect">
            <a:avLst/>
          </a:prstGeom>
          <a:noFill/>
        </p:spPr>
      </p:pic>
      <p:sp>
        <p:nvSpPr>
          <p:cNvPr id="120" name="Freeform 120"/>
          <p:cNvSpPr/>
          <p:nvPr/>
        </p:nvSpPr>
        <p:spPr>
          <a:xfrm flipV="1">
            <a:off x="407987" y="373593"/>
            <a:ext cx="11376025" cy="1065741"/>
          </a:xfrm>
          <a:custGeom>
            <a:avLst/>
            <a:gdLst/>
            <a:ahLst/>
            <a:cxnLst/>
            <a:rect l="0" t="0" r="0" b="0"/>
            <a:pathLst>
              <a:path w="11376025" h="1065741">
                <a:moveTo>
                  <a:pt x="0" y="1065741"/>
                </a:moveTo>
                <a:lnTo>
                  <a:pt x="11376025" y="1065741"/>
                </a:lnTo>
                <a:lnTo>
                  <a:pt x="11376025" y="0"/>
                </a:lnTo>
                <a:lnTo>
                  <a:pt x="0" y="0"/>
                </a:lnTo>
                <a:close/>
                <a:moveTo>
                  <a:pt x="-34394" y="143933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121" name="Freeform 121"/>
          <p:cNvSpPr/>
          <p:nvPr/>
        </p:nvSpPr>
        <p:spPr>
          <a:xfrm flipV="1">
            <a:off x="3387874" y="6383837"/>
            <a:ext cx="1620899" cy="365100"/>
          </a:xfrm>
          <a:custGeom>
            <a:avLst/>
            <a:gdLst/>
            <a:ahLst/>
            <a:cxnLst/>
            <a:rect l="0" t="0" r="0" b="0"/>
            <a:pathLst>
              <a:path w="823417200" h="185470999">
                <a:moveTo>
                  <a:pt x="0" y="185470999"/>
                </a:moveTo>
                <a:lnTo>
                  <a:pt x="823417200" y="185470999"/>
                </a:lnTo>
                <a:lnTo>
                  <a:pt x="823417200" y="0"/>
                </a:lnTo>
                <a:lnTo>
                  <a:pt x="0" y="0"/>
                </a:lnTo>
                <a:close/>
                <a:moveTo>
                  <a:pt x="1521948354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Freeform 122"/>
          <p:cNvSpPr/>
          <p:nvPr/>
        </p:nvSpPr>
        <p:spPr>
          <a:xfrm flipV="1">
            <a:off x="11107546" y="6383849"/>
            <a:ext cx="681253" cy="365124"/>
          </a:xfrm>
          <a:custGeom>
            <a:avLst/>
            <a:gdLst/>
            <a:ahLst/>
            <a:cxnLst/>
            <a:rect l="0" t="0" r="0" b="0"/>
            <a:pathLst>
              <a:path w="346076985" h="185483302">
                <a:moveTo>
                  <a:pt x="0" y="185483302"/>
                </a:moveTo>
                <a:lnTo>
                  <a:pt x="346076985" y="185483302"/>
                </a:lnTo>
                <a:lnTo>
                  <a:pt x="346076985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Freeform 123"/>
          <p:cNvSpPr/>
          <p:nvPr/>
        </p:nvSpPr>
        <p:spPr>
          <a:xfrm flipV="1">
            <a:off x="899290" y="6305560"/>
            <a:ext cx="2556184" cy="521674"/>
          </a:xfrm>
          <a:custGeom>
            <a:avLst/>
            <a:gdLst/>
            <a:ahLst/>
            <a:cxnLst/>
            <a:rect l="0" t="0" r="0" b="0"/>
            <a:pathLst>
              <a:path w="1298541960" h="265010702">
                <a:moveTo>
                  <a:pt x="0" y="265010702"/>
                </a:moveTo>
                <a:lnTo>
                  <a:pt x="1298541960" y="265010702"/>
                </a:lnTo>
                <a:lnTo>
                  <a:pt x="129854196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4" name="Picture 1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290" y="6305560"/>
            <a:ext cx="2556184" cy="521675"/>
          </a:xfrm>
          <a:prstGeom prst="rect">
            <a:avLst/>
          </a:prstGeom>
          <a:noFill/>
        </p:spPr>
      </p:pic>
      <p:sp>
        <p:nvSpPr>
          <p:cNvPr id="125" name="Freeform 125"/>
          <p:cNvSpPr/>
          <p:nvPr/>
        </p:nvSpPr>
        <p:spPr>
          <a:xfrm flipV="1">
            <a:off x="407999" y="1439325"/>
            <a:ext cx="11375999" cy="4761599"/>
          </a:xfrm>
          <a:custGeom>
            <a:avLst/>
            <a:gdLst/>
            <a:ahLst/>
            <a:cxnLst/>
            <a:rect l="0" t="0" r="0" b="0"/>
            <a:pathLst>
              <a:path w="11375999" h="4761599">
                <a:moveTo>
                  <a:pt x="0" y="4761599"/>
                </a:moveTo>
                <a:lnTo>
                  <a:pt x="11375999" y="4761599"/>
                </a:lnTo>
                <a:lnTo>
                  <a:pt x="11375999" y="0"/>
                </a:lnTo>
                <a:lnTo>
                  <a:pt x="0" y="0"/>
                </a:lnTo>
                <a:close/>
                <a:moveTo>
                  <a:pt x="1031324" y="62009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Freeform 126"/>
          <p:cNvSpPr/>
          <p:nvPr/>
        </p:nvSpPr>
        <p:spPr>
          <a:xfrm flipV="1">
            <a:off x="7480478" y="1439325"/>
            <a:ext cx="4264171" cy="2529425"/>
          </a:xfrm>
          <a:custGeom>
            <a:avLst/>
            <a:gdLst/>
            <a:ahLst/>
            <a:cxnLst/>
            <a:rect l="0" t="0" r="0" b="0"/>
            <a:pathLst>
              <a:path w="4264171" h="2529425">
                <a:moveTo>
                  <a:pt x="0" y="2529425"/>
                </a:moveTo>
                <a:lnTo>
                  <a:pt x="4264171" y="2529425"/>
                </a:lnTo>
                <a:lnTo>
                  <a:pt x="4264171" y="0"/>
                </a:lnTo>
                <a:lnTo>
                  <a:pt x="0" y="0"/>
                </a:lnTo>
                <a:close/>
                <a:moveTo>
                  <a:pt x="-6041153" y="39687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7" name="Picture 12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80479" y="1439326"/>
            <a:ext cx="4264172" cy="2529425"/>
          </a:xfrm>
          <a:prstGeom prst="rect">
            <a:avLst/>
          </a:prstGeom>
          <a:noFill/>
        </p:spPr>
      </p:pic>
      <p:sp>
        <p:nvSpPr>
          <p:cNvPr id="128" name="Rectangle 128"/>
          <p:cNvSpPr/>
          <p:nvPr/>
        </p:nvSpPr>
        <p:spPr>
          <a:xfrm>
            <a:off x="4317060" y="6467602"/>
            <a:ext cx="4550156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342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18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.01.23	Isaac Pérez | 15th FTEC </a:t>
            </a:r>
            <a:r>
              <a:rPr lang="en-US" sz="1400" b="0" i="0" spc="-2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orkshop</a:t>
            </a:r>
          </a:p>
        </p:txBody>
      </p:sp>
      <p:sp>
        <p:nvSpPr>
          <p:cNvPr id="129" name="Rectangle 129"/>
          <p:cNvSpPr/>
          <p:nvPr/>
        </p:nvSpPr>
        <p:spPr>
          <a:xfrm>
            <a:off x="407987" y="350002"/>
            <a:ext cx="7308342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0" spc="0" baseline="0" dirty="0">
                <a:solidFill>
                  <a:srgbClr val="0033A0"/>
                </a:solidFill>
                <a:latin typeface="Arial"/>
              </a:rPr>
              <a:t>Prior context - The team &amp; the job</a:t>
            </a:r>
          </a:p>
        </p:txBody>
      </p:sp>
      <p:sp>
        <p:nvSpPr>
          <p:cNvPr id="131" name="Rectangle 131"/>
          <p:cNvSpPr/>
          <p:nvPr/>
        </p:nvSpPr>
        <p:spPr>
          <a:xfrm>
            <a:off x="428928" y="1451167"/>
            <a:ext cx="5796557" cy="7218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03070" algn="l"/>
              </a:tabLst>
            </a:pPr>
            <a:r>
              <a:rPr lang="en-US" sz="2100" b="0" i="0" spc="0" baseline="0" dirty="0">
                <a:solidFill>
                  <a:srgbClr val="2F2F2F"/>
                </a:solidFill>
                <a:latin typeface="Arial"/>
              </a:rPr>
              <a:t>•	</a:t>
            </a:r>
            <a:r>
              <a:rPr lang="en-US" sz="2100" b="1" i="0" spc="0" baseline="0" dirty="0">
                <a:solidFill>
                  <a:srgbClr val="2F2F2F"/>
                </a:solidFill>
                <a:latin typeface="Arial"/>
              </a:rPr>
              <a:t>Supervisor: Lukasz Goralczyk  (BE-ICS-CE)</a:t>
            </a:r>
          </a:p>
          <a:p>
            <a:pPr marL="0">
              <a:lnSpc>
                <a:spcPts val="3319"/>
              </a:lnSpc>
              <a:tabLst>
                <a:tab pos="303070" algn="l"/>
              </a:tabLst>
            </a:pPr>
            <a:r>
              <a:rPr lang="en-US" sz="2100" b="1" i="0" spc="0" baseline="0" dirty="0">
                <a:solidFill>
                  <a:srgbClr val="2F2F2F"/>
                </a:solidFill>
                <a:latin typeface="Arial"/>
              </a:rPr>
              <a:t>•	Colleagues:</a:t>
            </a:r>
          </a:p>
        </p:txBody>
      </p:sp>
      <p:sp>
        <p:nvSpPr>
          <p:cNvPr id="132" name="Rectangle 132"/>
          <p:cNvSpPr/>
          <p:nvPr/>
        </p:nvSpPr>
        <p:spPr>
          <a:xfrm>
            <a:off x="746578" y="2294447"/>
            <a:ext cx="3201782" cy="3001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09420" algn="l"/>
              </a:tabLst>
            </a:pPr>
            <a:r>
              <a:rPr lang="en-US" sz="2100" b="1" i="0" spc="0" baseline="0" dirty="0">
                <a:solidFill>
                  <a:srgbClr val="2F2F2F"/>
                </a:solidFill>
                <a:latin typeface="Arial"/>
              </a:rPr>
              <a:t>•	Alexandros</a:t>
            </a:r>
            <a:r>
              <a:rPr lang="en-US" sz="2100" b="1" i="0" spc="-78" baseline="0" dirty="0">
                <a:solidFill>
                  <a:srgbClr val="2F2F2F"/>
                </a:solidFill>
                <a:latin typeface="Arial"/>
              </a:rPr>
              <a:t> </a:t>
            </a:r>
            <a:r>
              <a:rPr lang="en-US" sz="2100" b="1" i="0" spc="0" baseline="0" dirty="0">
                <a:solidFill>
                  <a:srgbClr val="2F2F2F"/>
                </a:solidFill>
                <a:latin typeface="Arial"/>
              </a:rPr>
              <a:t>Akostopos</a:t>
            </a:r>
          </a:p>
        </p:txBody>
      </p:sp>
      <p:sp>
        <p:nvSpPr>
          <p:cNvPr id="133" name="Rectangle 133"/>
          <p:cNvSpPr/>
          <p:nvPr/>
        </p:nvSpPr>
        <p:spPr>
          <a:xfrm>
            <a:off x="746578" y="2716087"/>
            <a:ext cx="1731465" cy="3001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09420" algn="l"/>
              </a:tabLst>
            </a:pPr>
            <a:r>
              <a:rPr lang="en-US" sz="2100" b="1" i="0" spc="0" baseline="0" dirty="0">
                <a:solidFill>
                  <a:srgbClr val="2F2F2F"/>
                </a:solidFill>
                <a:latin typeface="Arial"/>
              </a:rPr>
              <a:t>•	Marcin Bes</a:t>
            </a:r>
          </a:p>
        </p:txBody>
      </p:sp>
      <p:sp>
        <p:nvSpPr>
          <p:cNvPr id="134" name="Rectangle 134"/>
          <p:cNvSpPr/>
          <p:nvPr/>
        </p:nvSpPr>
        <p:spPr>
          <a:xfrm>
            <a:off x="746578" y="3137727"/>
            <a:ext cx="1761602" cy="3001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09420" algn="l"/>
              </a:tabLst>
            </a:pPr>
            <a:r>
              <a:rPr lang="en-US" sz="2100" b="1" i="0" spc="0" baseline="0" dirty="0">
                <a:solidFill>
                  <a:srgbClr val="2F2F2F"/>
                </a:solidFill>
                <a:latin typeface="Arial"/>
              </a:rPr>
              <a:t>•	Isaac Perez</a:t>
            </a:r>
          </a:p>
        </p:txBody>
      </p:sp>
      <p:sp>
        <p:nvSpPr>
          <p:cNvPr id="135" name="Rectangle 135"/>
          <p:cNvSpPr/>
          <p:nvPr/>
        </p:nvSpPr>
        <p:spPr>
          <a:xfrm>
            <a:off x="746578" y="3559367"/>
            <a:ext cx="4686768" cy="3001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09420" algn="l"/>
              </a:tabLst>
            </a:pPr>
            <a:r>
              <a:rPr lang="en-US" sz="2100" b="1" i="0" spc="0" baseline="0" dirty="0">
                <a:solidFill>
                  <a:srgbClr val="2F2F2F"/>
                </a:solidFill>
                <a:latin typeface="Arial"/>
              </a:rPr>
              <a:t>•	Jean-Charles </a:t>
            </a:r>
            <a:r>
              <a:rPr lang="en-US" sz="2100" b="1" i="0" spc="-156" baseline="0" dirty="0">
                <a:solidFill>
                  <a:srgbClr val="2F2F2F"/>
                </a:solidFill>
                <a:latin typeface="Arial"/>
              </a:rPr>
              <a:t>T</a:t>
            </a:r>
            <a:r>
              <a:rPr lang="en-US" sz="2100" b="1" i="0" spc="0" baseline="0" dirty="0">
                <a:solidFill>
                  <a:srgbClr val="2F2F2F"/>
                </a:solidFill>
                <a:latin typeface="Arial"/>
              </a:rPr>
              <a:t>ournier (BE-ICS-FT)</a:t>
            </a:r>
          </a:p>
        </p:txBody>
      </p:sp>
      <p:sp>
        <p:nvSpPr>
          <p:cNvPr id="136" name="Rectangle 136"/>
          <p:cNvSpPr/>
          <p:nvPr/>
        </p:nvSpPr>
        <p:spPr>
          <a:xfrm>
            <a:off x="407999" y="4403211"/>
            <a:ext cx="11036858" cy="6497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="1" i="0" spc="0" baseline="0" dirty="0">
                <a:solidFill>
                  <a:srgbClr val="2F2F2F"/>
                </a:solidFill>
                <a:latin typeface="Arial"/>
              </a:rPr>
              <a:t>Our job (2nd Line) is to keep up and running +200 SCAD</a:t>
            </a:r>
            <a:r>
              <a:rPr lang="en-US" sz="2200" b="1" i="0" spc="-82" baseline="0" dirty="0">
                <a:solidFill>
                  <a:srgbClr val="2F2F2F"/>
                </a:solidFill>
                <a:latin typeface="Arial"/>
              </a:rPr>
              <a:t>A</a:t>
            </a:r>
            <a:r>
              <a:rPr lang="en-US" sz="2200" b="1" i="0" spc="0" baseline="0" dirty="0">
                <a:solidFill>
                  <a:srgbClr val="2F2F2F"/>
                </a:solidFill>
                <a:latin typeface="Arial"/>
              </a:rPr>
              <a:t> applications that control </a:t>
            </a:r>
          </a:p>
          <a:p>
            <a:pPr marL="0">
              <a:lnSpc>
                <a:spcPts val="2640"/>
              </a:lnSpc>
            </a:pPr>
            <a:r>
              <a:rPr lang="en-US" sz="2200" b="1" i="0" spc="0" baseline="0" dirty="0">
                <a:solidFill>
                  <a:srgbClr val="2F2F2F"/>
                </a:solidFill>
                <a:latin typeface="Arial"/>
              </a:rPr>
              <a:t>different systems at CERN. Meanwhile, improve the current infrastructure.</a:t>
            </a:r>
          </a:p>
        </p:txBody>
      </p:sp>
      <p:sp>
        <p:nvSpPr>
          <p:cNvPr id="137" name="Rectangle 137"/>
          <p:cNvSpPr/>
          <p:nvPr/>
        </p:nvSpPr>
        <p:spPr>
          <a:xfrm>
            <a:off x="407999" y="5612251"/>
            <a:ext cx="10686515" cy="67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="1" i="0" spc="0" baseline="0" dirty="0">
                <a:solidFill>
                  <a:srgbClr val="2F2F2F"/>
                </a:solidFill>
                <a:latin typeface="Arial"/>
              </a:rPr>
              <a:t>The technologies used are: </a:t>
            </a:r>
            <a:r>
              <a:rPr lang="en-US" sz="2200" b="1" i="0" spc="-18" baseline="0" dirty="0">
                <a:solidFill>
                  <a:srgbClr val="2F2F2F"/>
                </a:solidFill>
                <a:latin typeface="Arial"/>
              </a:rPr>
              <a:t>W</a:t>
            </a:r>
            <a:r>
              <a:rPr lang="en-US" sz="2200" b="1" i="0" spc="0" baseline="0" dirty="0">
                <a:solidFill>
                  <a:srgbClr val="2F2F2F"/>
                </a:solidFill>
                <a:latin typeface="Arial"/>
              </a:rPr>
              <a:t>inCC OA 3.16, </a:t>
            </a:r>
            <a:r>
              <a:rPr lang="en-US" sz="2200" b="1" i="0" spc="0" baseline="0" dirty="0">
                <a:solidFill>
                  <a:srgbClr val="FF0000"/>
                </a:solidFill>
                <a:latin typeface="Arial"/>
              </a:rPr>
              <a:t>WinCC OA 3.19</a:t>
            </a:r>
            <a:r>
              <a:rPr lang="en-US" sz="2200" b="1" i="0" spc="0" baseline="0" dirty="0">
                <a:solidFill>
                  <a:srgbClr val="2F2F2F"/>
                </a:solidFill>
                <a:latin typeface="Arial"/>
              </a:rPr>
              <a:t>, UNICOS framework</a:t>
            </a:r>
            <a:br>
              <a:rPr lang="en-US" sz="2200" b="1" i="0" spc="0" baseline="0" dirty="0">
                <a:solidFill>
                  <a:srgbClr val="2F2F2F"/>
                </a:solidFill>
                <a:latin typeface="Arial"/>
              </a:rPr>
            </a:br>
            <a:r>
              <a:rPr lang="en-US" sz="2200" b="1" i="0" spc="0" baseline="0" dirty="0">
                <a:solidFill>
                  <a:srgbClr val="2F2F2F"/>
                </a:solidFill>
                <a:latin typeface="Arial"/>
              </a:rPr>
              <a:t>CentOS </a:t>
            </a:r>
            <a:r>
              <a:rPr lang="en-US" sz="2200" b="1" dirty="0">
                <a:solidFill>
                  <a:srgbClr val="2F2F2F"/>
                </a:solidFill>
                <a:latin typeface="Arial"/>
              </a:rPr>
              <a:t>7, </a:t>
            </a:r>
            <a:r>
              <a:rPr lang="en-US" sz="2200" b="1" dirty="0">
                <a:solidFill>
                  <a:srgbClr val="FF0000"/>
                </a:solidFill>
                <a:latin typeface="Arial"/>
              </a:rPr>
              <a:t>CentOS 9 stream</a:t>
            </a:r>
            <a:r>
              <a:rPr lang="en-US" sz="2200" b="1" dirty="0">
                <a:solidFill>
                  <a:srgbClr val="2F2F2F"/>
                </a:solidFill>
                <a:latin typeface="Arial"/>
              </a:rPr>
              <a:t>, </a:t>
            </a:r>
            <a:r>
              <a:rPr lang="en-US" sz="2200" b="1" dirty="0">
                <a:solidFill>
                  <a:srgbClr val="FF0000"/>
                </a:solidFill>
                <a:latin typeface="Arial"/>
              </a:rPr>
              <a:t>Docker, OpenSearch </a:t>
            </a:r>
            <a:endParaRPr lang="en-US" sz="2200" b="1" i="0" spc="0" baseline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028" name="Picture 4" descr="New Release Stamp Images – Browse 2,804 Stock Photos, Vectors, and Video |  Adobe Stock">
            <a:extLst>
              <a:ext uri="{FF2B5EF4-FFF2-40B4-BE49-F238E27FC236}">
                <a16:creationId xmlns:a16="http://schemas.microsoft.com/office/drawing/2014/main" id="{0BF2254F-2963-6F7F-8E04-D44085885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7546" y="5523562"/>
            <a:ext cx="1128936" cy="67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138"/>
          <p:cNvSpPr/>
          <p:nvPr/>
        </p:nvSpPr>
        <p:spPr>
          <a:xfrm flipV="1">
            <a:off x="0" y="0"/>
            <a:ext cx="12191999" cy="6857999"/>
          </a:xfrm>
          <a:custGeom>
            <a:avLst/>
            <a:gdLst/>
            <a:ahLst/>
            <a:cxnLst/>
            <a:rect l="0" t="0" r="0" b="0"/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Freeform 139"/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Freeform 140"/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Freeform 141"/>
          <p:cNvSpPr/>
          <p:nvPr/>
        </p:nvSpPr>
        <p:spPr>
          <a:xfrm flipV="1">
            <a:off x="407987" y="6364599"/>
            <a:ext cx="495299" cy="393700"/>
          </a:xfrm>
          <a:custGeom>
            <a:avLst/>
            <a:gdLst/>
            <a:ahLst/>
            <a:cxnLst/>
            <a:rect l="0" t="0" r="0" b="0"/>
            <a:pathLst>
              <a:path w="251612400" h="199999799">
                <a:moveTo>
                  <a:pt x="0" y="199999799"/>
                </a:moveTo>
                <a:lnTo>
                  <a:pt x="251612400" y="199999799"/>
                </a:lnTo>
                <a:lnTo>
                  <a:pt x="25161240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2" name="Picture 1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988" y="6364600"/>
            <a:ext cx="495300" cy="393700"/>
          </a:xfrm>
          <a:prstGeom prst="rect">
            <a:avLst/>
          </a:prstGeom>
          <a:noFill/>
        </p:spPr>
      </p:pic>
      <p:sp>
        <p:nvSpPr>
          <p:cNvPr id="143" name="Freeform 143"/>
          <p:cNvSpPr/>
          <p:nvPr/>
        </p:nvSpPr>
        <p:spPr>
          <a:xfrm flipV="1">
            <a:off x="3387874" y="6383837"/>
            <a:ext cx="1620899" cy="365100"/>
          </a:xfrm>
          <a:custGeom>
            <a:avLst/>
            <a:gdLst/>
            <a:ahLst/>
            <a:cxnLst/>
            <a:rect l="0" t="0" r="0" b="0"/>
            <a:pathLst>
              <a:path w="823417200" h="185470999">
                <a:moveTo>
                  <a:pt x="0" y="185470999"/>
                </a:moveTo>
                <a:lnTo>
                  <a:pt x="823417200" y="185470999"/>
                </a:lnTo>
                <a:lnTo>
                  <a:pt x="823417200" y="0"/>
                </a:lnTo>
                <a:lnTo>
                  <a:pt x="0" y="0"/>
                </a:lnTo>
                <a:close/>
                <a:moveTo>
                  <a:pt x="1521948354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Freeform 144"/>
          <p:cNvSpPr/>
          <p:nvPr/>
        </p:nvSpPr>
        <p:spPr>
          <a:xfrm flipV="1">
            <a:off x="4148662" y="6383836"/>
            <a:ext cx="6572099" cy="365099"/>
          </a:xfrm>
          <a:custGeom>
            <a:avLst/>
            <a:gdLst/>
            <a:ahLst/>
            <a:cxnLst/>
            <a:rect l="0" t="0" r="0" b="0"/>
            <a:pathLst>
              <a:path w="6572099" h="365099">
                <a:moveTo>
                  <a:pt x="0" y="365099"/>
                </a:moveTo>
                <a:lnTo>
                  <a:pt x="6572099" y="365099"/>
                </a:lnTo>
                <a:lnTo>
                  <a:pt x="6572099" y="0"/>
                </a:lnTo>
                <a:lnTo>
                  <a:pt x="0" y="0"/>
                </a:lnTo>
                <a:close/>
                <a:moveTo>
                  <a:pt x="2235173" y="674893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Freeform 145"/>
          <p:cNvSpPr/>
          <p:nvPr/>
        </p:nvSpPr>
        <p:spPr>
          <a:xfrm flipV="1">
            <a:off x="899290" y="6305560"/>
            <a:ext cx="2556184" cy="521674"/>
          </a:xfrm>
          <a:custGeom>
            <a:avLst/>
            <a:gdLst/>
            <a:ahLst/>
            <a:cxnLst/>
            <a:rect l="0" t="0" r="0" b="0"/>
            <a:pathLst>
              <a:path w="1298541960" h="265010702">
                <a:moveTo>
                  <a:pt x="0" y="265010702"/>
                </a:moveTo>
                <a:lnTo>
                  <a:pt x="1298541960" y="265010702"/>
                </a:lnTo>
                <a:lnTo>
                  <a:pt x="129854196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6" name="Picture 1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290" y="6305560"/>
            <a:ext cx="2556184" cy="521675"/>
          </a:xfrm>
          <a:prstGeom prst="rect">
            <a:avLst/>
          </a:prstGeom>
          <a:noFill/>
        </p:spPr>
      </p:pic>
      <p:sp>
        <p:nvSpPr>
          <p:cNvPr id="147" name="Freeform 147"/>
          <p:cNvSpPr/>
          <p:nvPr/>
        </p:nvSpPr>
        <p:spPr>
          <a:xfrm flipV="1">
            <a:off x="407987" y="373593"/>
            <a:ext cx="11376025" cy="1065741"/>
          </a:xfrm>
          <a:custGeom>
            <a:avLst/>
            <a:gdLst/>
            <a:ahLst/>
            <a:cxnLst/>
            <a:rect l="0" t="0" r="0" b="0"/>
            <a:pathLst>
              <a:path w="11376025" h="1065741">
                <a:moveTo>
                  <a:pt x="0" y="1065741"/>
                </a:moveTo>
                <a:lnTo>
                  <a:pt x="11376025" y="1065741"/>
                </a:lnTo>
                <a:lnTo>
                  <a:pt x="11376025" y="0"/>
                </a:lnTo>
                <a:lnTo>
                  <a:pt x="0" y="0"/>
                </a:lnTo>
                <a:close/>
                <a:moveTo>
                  <a:pt x="-34394" y="143933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Freeform 148"/>
          <p:cNvSpPr/>
          <p:nvPr/>
        </p:nvSpPr>
        <p:spPr>
          <a:xfrm flipV="1">
            <a:off x="407975" y="1592275"/>
            <a:ext cx="6383699" cy="4608599"/>
          </a:xfrm>
          <a:custGeom>
            <a:avLst/>
            <a:gdLst/>
            <a:ahLst/>
            <a:cxnLst/>
            <a:rect l="0" t="0" r="0" b="0"/>
            <a:pathLst>
              <a:path w="6383699" h="4608599">
                <a:moveTo>
                  <a:pt x="0" y="4608599"/>
                </a:moveTo>
                <a:lnTo>
                  <a:pt x="6383699" y="4608599"/>
                </a:lnTo>
                <a:lnTo>
                  <a:pt x="6383699" y="0"/>
                </a:lnTo>
                <a:lnTo>
                  <a:pt x="0" y="0"/>
                </a:lnTo>
                <a:close/>
                <a:moveTo>
                  <a:pt x="1184299" y="6200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Freeform 149"/>
          <p:cNvSpPr/>
          <p:nvPr/>
        </p:nvSpPr>
        <p:spPr>
          <a:xfrm flipV="1">
            <a:off x="11107546" y="6383849"/>
            <a:ext cx="681253" cy="365124"/>
          </a:xfrm>
          <a:custGeom>
            <a:avLst/>
            <a:gdLst/>
            <a:ahLst/>
            <a:cxnLst/>
            <a:rect l="0" t="0" r="0" b="0"/>
            <a:pathLst>
              <a:path w="346076985" h="185483302">
                <a:moveTo>
                  <a:pt x="0" y="185483302"/>
                </a:moveTo>
                <a:lnTo>
                  <a:pt x="346076985" y="185483302"/>
                </a:lnTo>
                <a:lnTo>
                  <a:pt x="346076985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 flipV="1">
            <a:off x="6914649" y="2158335"/>
            <a:ext cx="5095524" cy="3150732"/>
          </a:xfrm>
          <a:custGeom>
            <a:avLst/>
            <a:gdLst/>
            <a:ahLst/>
            <a:cxnLst/>
            <a:rect l="0" t="0" r="0" b="0"/>
            <a:pathLst>
              <a:path w="5095524" h="3150732">
                <a:moveTo>
                  <a:pt x="0" y="3150732"/>
                </a:moveTo>
                <a:lnTo>
                  <a:pt x="5095524" y="3150732"/>
                </a:lnTo>
                <a:lnTo>
                  <a:pt x="5095524" y="0"/>
                </a:lnTo>
                <a:lnTo>
                  <a:pt x="0" y="0"/>
                </a:lnTo>
                <a:close/>
                <a:moveTo>
                  <a:pt x="-4756315" y="530906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Rectangle 153"/>
          <p:cNvSpPr/>
          <p:nvPr/>
        </p:nvSpPr>
        <p:spPr>
          <a:xfrm>
            <a:off x="407987" y="350002"/>
            <a:ext cx="3680002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0" spc="0" baseline="0" dirty="0">
                <a:solidFill>
                  <a:srgbClr val="0033A0"/>
                </a:solidFill>
                <a:latin typeface="Arial"/>
              </a:rPr>
              <a:t>Project workload</a:t>
            </a:r>
          </a:p>
        </p:txBody>
      </p:sp>
      <p:sp>
        <p:nvSpPr>
          <p:cNvPr id="154" name="Rectangle 154"/>
          <p:cNvSpPr/>
          <p:nvPr/>
        </p:nvSpPr>
        <p:spPr>
          <a:xfrm>
            <a:off x="407975" y="1578514"/>
            <a:ext cx="4752327" cy="3001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100" b="1" i="0" spc="0" baseline="0" dirty="0">
                <a:solidFill>
                  <a:srgbClr val="171717"/>
                </a:solidFill>
                <a:latin typeface="Arial"/>
              </a:rPr>
              <a:t>Bi-weekly assignment to the 2nd Line</a:t>
            </a:r>
          </a:p>
        </p:txBody>
      </p:sp>
      <p:sp>
        <p:nvSpPr>
          <p:cNvPr id="156" name="Rectangle 156"/>
          <p:cNvSpPr/>
          <p:nvPr/>
        </p:nvSpPr>
        <p:spPr>
          <a:xfrm>
            <a:off x="865175" y="2150189"/>
            <a:ext cx="7192675" cy="1046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700" b="0" i="0" spc="0" baseline="0" dirty="0">
                <a:solidFill>
                  <a:srgbClr val="171717"/>
                </a:solidFill>
                <a:latin typeface="Arial"/>
              </a:rPr>
              <a:t>Compared to the previous year, it’s sometimes easy to spot the root cause</a:t>
            </a:r>
            <a:br>
              <a:rPr lang="en-US" sz="1700" b="0" i="0" spc="0" baseline="0" dirty="0">
                <a:solidFill>
                  <a:srgbClr val="171717"/>
                </a:solidFill>
                <a:latin typeface="Arial"/>
              </a:rPr>
            </a:br>
            <a:r>
              <a:rPr lang="en-US" sz="1700" b="0" i="0" spc="0" baseline="0" dirty="0">
                <a:solidFill>
                  <a:srgbClr val="171717"/>
                </a:solidFill>
                <a:latin typeface="Arial"/>
              </a:rPr>
              <a:t>of an issue just by its description. Knowledge is gained just by experience</a:t>
            </a:r>
          </a:p>
          <a:p>
            <a:pPr marL="0"/>
            <a:endParaRPr lang="en-US" sz="1700" dirty="0">
              <a:solidFill>
                <a:srgbClr val="171717"/>
              </a:solidFill>
              <a:latin typeface="Arial"/>
            </a:endParaRPr>
          </a:p>
          <a:p>
            <a:pPr marL="0"/>
            <a:r>
              <a:rPr lang="en-US" sz="1700" b="0" i="0" spc="0" baseline="0" dirty="0">
                <a:solidFill>
                  <a:srgbClr val="171717"/>
                </a:solidFill>
                <a:latin typeface="Arial"/>
              </a:rPr>
              <a:t>Some processes have been started to improve the existing documentation</a:t>
            </a:r>
          </a:p>
        </p:txBody>
      </p:sp>
      <p:sp>
        <p:nvSpPr>
          <p:cNvPr id="157" name="Rectangle 157"/>
          <p:cNvSpPr/>
          <p:nvPr/>
        </p:nvSpPr>
        <p:spPr>
          <a:xfrm>
            <a:off x="407975" y="3357225"/>
            <a:ext cx="1761820" cy="3001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100" b="1" i="0" spc="0" baseline="0" dirty="0">
                <a:solidFill>
                  <a:srgbClr val="171717"/>
                </a:solidFill>
                <a:latin typeface="Arial"/>
              </a:rPr>
              <a:t>Side projects:</a:t>
            </a:r>
          </a:p>
        </p:txBody>
      </p:sp>
      <p:sp>
        <p:nvSpPr>
          <p:cNvPr id="159" name="Rectangle 159"/>
          <p:cNvSpPr/>
          <p:nvPr/>
        </p:nvSpPr>
        <p:spPr>
          <a:xfrm>
            <a:off x="865175" y="3858370"/>
            <a:ext cx="8465459" cy="20928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5750" indent="-285750">
              <a:buFontTx/>
              <a:buChar char="-"/>
              <a:tabLst>
                <a:tab pos="300463" algn="l"/>
              </a:tabLst>
            </a:pPr>
            <a:r>
              <a:rPr lang="en-US" sz="1700" b="0" i="0" spc="0" baseline="0" dirty="0" err="1">
                <a:solidFill>
                  <a:srgbClr val="171717"/>
                </a:solidFill>
                <a:latin typeface="Arial"/>
              </a:rPr>
              <a:t>wccdbase</a:t>
            </a:r>
            <a:r>
              <a:rPr lang="en-US" sz="1700" b="0" i="0" spc="0" baseline="0" dirty="0">
                <a:solidFill>
                  <a:srgbClr val="171717"/>
                </a:solidFill>
                <a:latin typeface="Arial"/>
              </a:rPr>
              <a:t>:</a:t>
            </a:r>
            <a:br>
              <a:rPr lang="en-US" sz="1700" dirty="0">
                <a:solidFill>
                  <a:srgbClr val="171717"/>
                </a:solidFill>
                <a:latin typeface="Arial"/>
              </a:rPr>
            </a:br>
            <a:r>
              <a:rPr lang="en-US" sz="1700" dirty="0">
                <a:solidFill>
                  <a:srgbClr val="171717"/>
                </a:solidFill>
                <a:latin typeface="Arial"/>
              </a:rPr>
              <a:t>The project aims to create a WinCC DB of configurations for all the projects</a:t>
            </a:r>
            <a:br>
              <a:rPr lang="en-US" sz="1700" dirty="0">
                <a:solidFill>
                  <a:srgbClr val="171717"/>
                </a:solidFill>
                <a:latin typeface="Arial"/>
              </a:rPr>
            </a:br>
            <a:r>
              <a:rPr lang="en-US" sz="1700" dirty="0">
                <a:solidFill>
                  <a:srgbClr val="171717"/>
                </a:solidFill>
                <a:latin typeface="Arial"/>
              </a:rPr>
              <a:t>and be able to retrieve all the DPs at once from an OpenSearch instance.</a:t>
            </a:r>
            <a:br>
              <a:rPr lang="en-US" sz="1700" dirty="0">
                <a:solidFill>
                  <a:srgbClr val="171717"/>
                </a:solidFill>
                <a:latin typeface="Arial"/>
              </a:rPr>
            </a:br>
            <a:r>
              <a:rPr lang="en-US" sz="1700" dirty="0">
                <a:solidFill>
                  <a:srgbClr val="171717"/>
                </a:solidFill>
                <a:latin typeface="Arial"/>
              </a:rPr>
              <a:t>Advantages: Be able to easily compare configurations across all SAS projects</a:t>
            </a:r>
            <a:br>
              <a:rPr lang="en-US" sz="1700" dirty="0">
                <a:solidFill>
                  <a:srgbClr val="171717"/>
                </a:solidFill>
                <a:latin typeface="Arial"/>
              </a:rPr>
            </a:br>
            <a:endParaRPr lang="en-US" sz="1700" dirty="0">
              <a:solidFill>
                <a:srgbClr val="171717"/>
              </a:solidFill>
              <a:latin typeface="Arial"/>
            </a:endParaRPr>
          </a:p>
          <a:p>
            <a:pPr marL="285750" indent="-285750">
              <a:buFontTx/>
              <a:buChar char="-"/>
              <a:tabLst>
                <a:tab pos="300463" algn="l"/>
              </a:tabLst>
            </a:pPr>
            <a:r>
              <a:rPr lang="en-US" sz="1700" b="0" i="0" spc="0" baseline="0" dirty="0">
                <a:solidFill>
                  <a:srgbClr val="171717"/>
                </a:solidFill>
                <a:latin typeface="Arial"/>
              </a:rPr>
              <a:t>Other:</a:t>
            </a:r>
            <a:br>
              <a:rPr lang="en-US" sz="1700" dirty="0">
                <a:solidFill>
                  <a:srgbClr val="171717"/>
                </a:solidFill>
                <a:latin typeface="Arial"/>
              </a:rPr>
            </a:br>
            <a:r>
              <a:rPr lang="en-US" sz="1700" b="0" i="0" spc="0" baseline="0" dirty="0">
                <a:solidFill>
                  <a:srgbClr val="171717"/>
                </a:solidFill>
                <a:latin typeface="Arial"/>
              </a:rPr>
              <a:t>Little fixes or requests appear on the go. For example: UNICOS testing campaign or </a:t>
            </a:r>
            <a:br>
              <a:rPr lang="en-US" sz="1700" b="0" i="0" spc="0" baseline="0" dirty="0">
                <a:solidFill>
                  <a:srgbClr val="171717"/>
                </a:solidFill>
                <a:latin typeface="Arial"/>
              </a:rPr>
            </a:br>
            <a:r>
              <a:rPr lang="en-US" sz="1700" b="0" i="0" spc="0" baseline="0" dirty="0">
                <a:solidFill>
                  <a:srgbClr val="171717"/>
                </a:solidFill>
                <a:latin typeface="Arial"/>
              </a:rPr>
              <a:t>small components creation </a:t>
            </a:r>
          </a:p>
        </p:txBody>
      </p:sp>
      <p:sp>
        <p:nvSpPr>
          <p:cNvPr id="163" name="Rectangle 163"/>
          <p:cNvSpPr/>
          <p:nvPr/>
        </p:nvSpPr>
        <p:spPr>
          <a:xfrm>
            <a:off x="11718196" y="6495850"/>
            <a:ext cx="70611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0" b="0" i="0" spc="0" baseline="0" dirty="0">
                <a:solidFill>
                  <a:srgbClr val="0033A0"/>
                </a:solidFill>
                <a:latin typeface="Arial"/>
              </a:rPr>
              <a:t>3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97C0E67-784F-E608-7F3A-96CE5DFD94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9357467"/>
              </p:ext>
            </p:extLst>
          </p:nvPr>
        </p:nvGraphicFramePr>
        <p:xfrm>
          <a:off x="7815641" y="1259723"/>
          <a:ext cx="4618568" cy="3741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Rectangle 128">
            <a:extLst>
              <a:ext uri="{FF2B5EF4-FFF2-40B4-BE49-F238E27FC236}">
                <a16:creationId xmlns:a16="http://schemas.microsoft.com/office/drawing/2014/main" id="{12F3F579-A05F-AE89-F3A8-3F616873E1DE}"/>
              </a:ext>
            </a:extLst>
          </p:cNvPr>
          <p:cNvSpPr/>
          <p:nvPr/>
        </p:nvSpPr>
        <p:spPr>
          <a:xfrm>
            <a:off x="4317060" y="6467602"/>
            <a:ext cx="4550156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342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18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.01.23	Isaac Pérez | 15th FTEC </a:t>
            </a:r>
            <a:r>
              <a:rPr lang="en-US" sz="1400" b="0" i="0" spc="-2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orkshop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reeform 164"/>
          <p:cNvSpPr/>
          <p:nvPr/>
        </p:nvSpPr>
        <p:spPr>
          <a:xfrm flipV="1">
            <a:off x="0" y="0"/>
            <a:ext cx="12191999" cy="6857999"/>
          </a:xfrm>
          <a:custGeom>
            <a:avLst/>
            <a:gdLst/>
            <a:ahLst/>
            <a:cxnLst/>
            <a:rect l="0" t="0" r="0" b="0"/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165" name="Freeform 165"/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Freeform 166"/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Freeform 167"/>
          <p:cNvSpPr/>
          <p:nvPr/>
        </p:nvSpPr>
        <p:spPr>
          <a:xfrm flipV="1">
            <a:off x="407987" y="6364599"/>
            <a:ext cx="495299" cy="393700"/>
          </a:xfrm>
          <a:custGeom>
            <a:avLst/>
            <a:gdLst/>
            <a:ahLst/>
            <a:cxnLst/>
            <a:rect l="0" t="0" r="0" b="0"/>
            <a:pathLst>
              <a:path w="251612400" h="199999799">
                <a:moveTo>
                  <a:pt x="0" y="199999799"/>
                </a:moveTo>
                <a:lnTo>
                  <a:pt x="251612400" y="199999799"/>
                </a:lnTo>
                <a:lnTo>
                  <a:pt x="25161240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8" name="Picture 11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988" y="6364600"/>
            <a:ext cx="495300" cy="393700"/>
          </a:xfrm>
          <a:prstGeom prst="rect">
            <a:avLst/>
          </a:prstGeom>
          <a:noFill/>
        </p:spPr>
      </p:pic>
      <p:sp>
        <p:nvSpPr>
          <p:cNvPr id="169" name="Freeform 169"/>
          <p:cNvSpPr/>
          <p:nvPr/>
        </p:nvSpPr>
        <p:spPr>
          <a:xfrm flipV="1">
            <a:off x="3387874" y="6383837"/>
            <a:ext cx="1620899" cy="365100"/>
          </a:xfrm>
          <a:custGeom>
            <a:avLst/>
            <a:gdLst/>
            <a:ahLst/>
            <a:cxnLst/>
            <a:rect l="0" t="0" r="0" b="0"/>
            <a:pathLst>
              <a:path w="823417200" h="185470999">
                <a:moveTo>
                  <a:pt x="0" y="185470999"/>
                </a:moveTo>
                <a:lnTo>
                  <a:pt x="823417200" y="185470999"/>
                </a:lnTo>
                <a:lnTo>
                  <a:pt x="823417200" y="0"/>
                </a:lnTo>
                <a:lnTo>
                  <a:pt x="0" y="0"/>
                </a:lnTo>
                <a:close/>
                <a:moveTo>
                  <a:pt x="1521948354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Freeform 170"/>
          <p:cNvSpPr/>
          <p:nvPr/>
        </p:nvSpPr>
        <p:spPr>
          <a:xfrm flipV="1">
            <a:off x="4148662" y="6383836"/>
            <a:ext cx="6572099" cy="365099"/>
          </a:xfrm>
          <a:custGeom>
            <a:avLst/>
            <a:gdLst/>
            <a:ahLst/>
            <a:cxnLst/>
            <a:rect l="0" t="0" r="0" b="0"/>
            <a:pathLst>
              <a:path w="6572099" h="365099">
                <a:moveTo>
                  <a:pt x="0" y="365099"/>
                </a:moveTo>
                <a:lnTo>
                  <a:pt x="6572099" y="365099"/>
                </a:lnTo>
                <a:lnTo>
                  <a:pt x="6572099" y="0"/>
                </a:lnTo>
                <a:lnTo>
                  <a:pt x="0" y="0"/>
                </a:lnTo>
                <a:close/>
                <a:moveTo>
                  <a:pt x="2235173" y="674893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Freeform 171"/>
          <p:cNvSpPr/>
          <p:nvPr/>
        </p:nvSpPr>
        <p:spPr>
          <a:xfrm flipV="1">
            <a:off x="899290" y="6305560"/>
            <a:ext cx="2556184" cy="521674"/>
          </a:xfrm>
          <a:custGeom>
            <a:avLst/>
            <a:gdLst/>
            <a:ahLst/>
            <a:cxnLst/>
            <a:rect l="0" t="0" r="0" b="0"/>
            <a:pathLst>
              <a:path w="1298541960" h="265010702">
                <a:moveTo>
                  <a:pt x="0" y="265010702"/>
                </a:moveTo>
                <a:lnTo>
                  <a:pt x="1298541960" y="265010702"/>
                </a:lnTo>
                <a:lnTo>
                  <a:pt x="129854196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2" name="Picture 11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290" y="6305560"/>
            <a:ext cx="2556184" cy="521675"/>
          </a:xfrm>
          <a:prstGeom prst="rect">
            <a:avLst/>
          </a:prstGeom>
          <a:noFill/>
        </p:spPr>
      </p:pic>
      <p:sp>
        <p:nvSpPr>
          <p:cNvPr id="173" name="Freeform 173"/>
          <p:cNvSpPr/>
          <p:nvPr/>
        </p:nvSpPr>
        <p:spPr>
          <a:xfrm flipV="1">
            <a:off x="407988" y="1592263"/>
            <a:ext cx="5688010" cy="4608511"/>
          </a:xfrm>
          <a:custGeom>
            <a:avLst/>
            <a:gdLst/>
            <a:ahLst/>
            <a:cxnLst/>
            <a:rect l="0" t="0" r="0" b="0"/>
            <a:pathLst>
              <a:path w="5688010" h="4608511">
                <a:moveTo>
                  <a:pt x="0" y="4608511"/>
                </a:moveTo>
                <a:lnTo>
                  <a:pt x="5688010" y="4608511"/>
                </a:lnTo>
                <a:lnTo>
                  <a:pt x="5688010" y="0"/>
                </a:lnTo>
                <a:lnTo>
                  <a:pt x="0" y="0"/>
                </a:lnTo>
                <a:close/>
                <a:moveTo>
                  <a:pt x="1184273" y="62007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Freeform 174"/>
          <p:cNvSpPr/>
          <p:nvPr/>
        </p:nvSpPr>
        <p:spPr>
          <a:xfrm flipV="1">
            <a:off x="407987" y="373593"/>
            <a:ext cx="11376025" cy="1065741"/>
          </a:xfrm>
          <a:custGeom>
            <a:avLst/>
            <a:gdLst/>
            <a:ahLst/>
            <a:cxnLst/>
            <a:rect l="0" t="0" r="0" b="0"/>
            <a:pathLst>
              <a:path w="11376025" h="1065741">
                <a:moveTo>
                  <a:pt x="0" y="1065741"/>
                </a:moveTo>
                <a:lnTo>
                  <a:pt x="11376025" y="1065741"/>
                </a:lnTo>
                <a:lnTo>
                  <a:pt x="11376025" y="0"/>
                </a:lnTo>
                <a:lnTo>
                  <a:pt x="0" y="0"/>
                </a:lnTo>
                <a:close/>
                <a:moveTo>
                  <a:pt x="-34394" y="143933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Freeform 175"/>
          <p:cNvSpPr/>
          <p:nvPr/>
        </p:nvSpPr>
        <p:spPr>
          <a:xfrm flipV="1">
            <a:off x="11107546" y="6383849"/>
            <a:ext cx="681253" cy="365124"/>
          </a:xfrm>
          <a:custGeom>
            <a:avLst/>
            <a:gdLst/>
            <a:ahLst/>
            <a:cxnLst/>
            <a:rect l="0" t="0" r="0" b="0"/>
            <a:pathLst>
              <a:path w="346076985" h="185483302">
                <a:moveTo>
                  <a:pt x="0" y="185483302"/>
                </a:moveTo>
                <a:lnTo>
                  <a:pt x="346076985" y="185483302"/>
                </a:lnTo>
                <a:lnTo>
                  <a:pt x="346076985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Rectangle 180"/>
          <p:cNvSpPr/>
          <p:nvPr/>
        </p:nvSpPr>
        <p:spPr>
          <a:xfrm>
            <a:off x="437827" y="1602977"/>
            <a:ext cx="5410445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4161" algn="l"/>
              </a:tabLst>
            </a:pPr>
            <a:r>
              <a:rPr lang="en-US" sz="1900" b="0" i="0" spc="0" baseline="0" dirty="0">
                <a:solidFill>
                  <a:srgbClr val="2F2F2F"/>
                </a:solidFill>
                <a:latin typeface="Arial"/>
              </a:rPr>
              <a:t>•	</a:t>
            </a:r>
            <a:r>
              <a:rPr lang="en-US" sz="1900" b="1" i="0" spc="0" baseline="0" dirty="0">
                <a:solidFill>
                  <a:srgbClr val="2F2F2F"/>
                </a:solidFill>
                <a:latin typeface="Arial"/>
              </a:rPr>
              <a:t>In the next graphic we can see the evolution </a:t>
            </a:r>
          </a:p>
        </p:txBody>
      </p:sp>
      <p:sp>
        <p:nvSpPr>
          <p:cNvPr id="181" name="Rectangle 181"/>
          <p:cNvSpPr/>
          <p:nvPr/>
        </p:nvSpPr>
        <p:spPr>
          <a:xfrm>
            <a:off x="731988" y="1892537"/>
            <a:ext cx="5211363" cy="56906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="1" i="0" spc="0" baseline="0" dirty="0">
                <a:solidFill>
                  <a:srgbClr val="2F2F2F"/>
                </a:solidFill>
                <a:latin typeface="Arial"/>
              </a:rPr>
              <a:t>on tickets interacted for three non-equalized </a:t>
            </a:r>
          </a:p>
          <a:p>
            <a:pPr marL="0">
              <a:lnSpc>
                <a:spcPts val="2280"/>
              </a:lnSpc>
            </a:pPr>
            <a:r>
              <a:rPr lang="en-US" sz="1900" b="1" i="0" spc="0" baseline="0" dirty="0">
                <a:solidFill>
                  <a:srgbClr val="2F2F2F"/>
                </a:solidFill>
                <a:latin typeface="Arial"/>
              </a:rPr>
              <a:t>periods of time, and tickets directly solved.</a:t>
            </a:r>
          </a:p>
        </p:txBody>
      </p:sp>
      <p:sp>
        <p:nvSpPr>
          <p:cNvPr id="182" name="Rectangle 182"/>
          <p:cNvSpPr/>
          <p:nvPr/>
        </p:nvSpPr>
        <p:spPr>
          <a:xfrm>
            <a:off x="407989" y="2965545"/>
            <a:ext cx="1390840" cy="3001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100" b="1" i="0" spc="0" baseline="0" dirty="0">
                <a:solidFill>
                  <a:srgbClr val="2F2F2F"/>
                </a:solidFill>
                <a:latin typeface="Arial"/>
              </a:rPr>
              <a:t>Highlights:</a:t>
            </a:r>
          </a:p>
        </p:txBody>
      </p:sp>
      <p:sp>
        <p:nvSpPr>
          <p:cNvPr id="183" name="Rectangle 183"/>
          <p:cNvSpPr/>
          <p:nvPr/>
        </p:nvSpPr>
        <p:spPr>
          <a:xfrm>
            <a:off x="437827" y="3386057"/>
            <a:ext cx="6351098" cy="8771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4161" algn="l"/>
              </a:tabLst>
            </a:pPr>
            <a:r>
              <a:rPr lang="en-US" sz="1900" b="0" i="0" spc="0" baseline="0" dirty="0">
                <a:solidFill>
                  <a:srgbClr val="2F2F2F"/>
                </a:solidFill>
                <a:latin typeface="Arial"/>
              </a:rPr>
              <a:t>•  An evolution in performance can be seen when applying</a:t>
            </a:r>
            <a:br>
              <a:rPr lang="en-US" sz="1900" b="0" i="0" spc="0" baseline="0" dirty="0">
                <a:solidFill>
                  <a:srgbClr val="2F2F2F"/>
                </a:solidFill>
                <a:latin typeface="Arial"/>
              </a:rPr>
            </a:br>
            <a:r>
              <a:rPr lang="en-US" sz="1900" b="0" i="0" spc="0" baseline="0" dirty="0">
                <a:solidFill>
                  <a:srgbClr val="2F2F2F"/>
                </a:solidFill>
                <a:latin typeface="Arial"/>
              </a:rPr>
              <a:t>   the mean of tickets solved &amp; assigned per effective day</a:t>
            </a:r>
            <a:br>
              <a:rPr lang="en-US" sz="1900" b="0" i="0" spc="0" baseline="0" dirty="0">
                <a:solidFill>
                  <a:srgbClr val="2F2F2F"/>
                </a:solidFill>
                <a:latin typeface="Arial"/>
              </a:rPr>
            </a:br>
            <a:endParaRPr lang="en-US" sz="1900" b="0" i="0" spc="0" baseline="0" dirty="0">
              <a:solidFill>
                <a:srgbClr val="2F2F2F"/>
              </a:solidFill>
              <a:latin typeface="Arial"/>
            </a:endParaRPr>
          </a:p>
        </p:txBody>
      </p:sp>
      <p:sp>
        <p:nvSpPr>
          <p:cNvPr id="187" name="Rectangle 187"/>
          <p:cNvSpPr/>
          <p:nvPr/>
        </p:nvSpPr>
        <p:spPr>
          <a:xfrm>
            <a:off x="407987" y="350002"/>
            <a:ext cx="3754069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0" spc="0" baseline="0" dirty="0">
                <a:solidFill>
                  <a:srgbClr val="0033A0"/>
                </a:solidFill>
                <a:latin typeface="Arial"/>
              </a:rPr>
              <a:t>2nd Line Support</a:t>
            </a:r>
          </a:p>
        </p:txBody>
      </p:sp>
      <p:sp>
        <p:nvSpPr>
          <p:cNvPr id="188" name="Rectangle 188"/>
          <p:cNvSpPr/>
          <p:nvPr/>
        </p:nvSpPr>
        <p:spPr>
          <a:xfrm>
            <a:off x="11718196" y="6495850"/>
            <a:ext cx="70611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0" b="0" i="0" spc="0" baseline="0" dirty="0">
                <a:solidFill>
                  <a:srgbClr val="0033A0"/>
                </a:solidFill>
                <a:latin typeface="Arial"/>
              </a:rPr>
              <a:t>4</a:t>
            </a:r>
          </a:p>
        </p:txBody>
      </p:sp>
      <p:sp>
        <p:nvSpPr>
          <p:cNvPr id="189" name="Rectangle 189"/>
          <p:cNvSpPr/>
          <p:nvPr/>
        </p:nvSpPr>
        <p:spPr>
          <a:xfrm>
            <a:off x="7813801" y="4971382"/>
            <a:ext cx="3936975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algn="ctr"/>
            <a:r>
              <a:rPr lang="en-US" sz="1800" b="1" i="0" spc="0" baseline="0" dirty="0">
                <a:solidFill>
                  <a:srgbClr val="2F2F2F"/>
                </a:solidFill>
                <a:latin typeface="Arial"/>
              </a:rPr>
              <a:t>Evolution of ticket solving for three </a:t>
            </a:r>
            <a:br>
              <a:rPr lang="en-US" sz="1800" b="1" i="0" spc="0" baseline="0" dirty="0">
                <a:solidFill>
                  <a:srgbClr val="2F2F2F"/>
                </a:solidFill>
                <a:latin typeface="Arial"/>
              </a:rPr>
            </a:br>
            <a:r>
              <a:rPr lang="en-US" sz="1800" b="1" i="0" spc="0" baseline="0" dirty="0">
                <a:solidFill>
                  <a:srgbClr val="2F2F2F"/>
                </a:solidFill>
                <a:latin typeface="Arial"/>
              </a:rPr>
              <a:t>periods of time not equalized</a:t>
            </a:r>
          </a:p>
        </p:txBody>
      </p:sp>
      <p:sp>
        <p:nvSpPr>
          <p:cNvPr id="2" name="Rectangle 128">
            <a:extLst>
              <a:ext uri="{FF2B5EF4-FFF2-40B4-BE49-F238E27FC236}">
                <a16:creationId xmlns:a16="http://schemas.microsoft.com/office/drawing/2014/main" id="{ED6756F1-8A75-4676-16AE-4F829E9BFBDB}"/>
              </a:ext>
            </a:extLst>
          </p:cNvPr>
          <p:cNvSpPr/>
          <p:nvPr/>
        </p:nvSpPr>
        <p:spPr>
          <a:xfrm>
            <a:off x="4317060" y="6467602"/>
            <a:ext cx="4550156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342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18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.01.23	Isaac Pérez | 15th FTEC </a:t>
            </a:r>
            <a:r>
              <a:rPr lang="en-US" sz="1400" b="0" i="0" spc="-2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orkshop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96CE22B-68AF-0DB8-2CA5-C1D445313A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3129505"/>
              </p:ext>
            </p:extLst>
          </p:nvPr>
        </p:nvGraphicFramePr>
        <p:xfrm>
          <a:off x="7263841" y="1679346"/>
          <a:ext cx="4842918" cy="3238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Rectangle 189">
            <a:extLst>
              <a:ext uri="{FF2B5EF4-FFF2-40B4-BE49-F238E27FC236}">
                <a16:creationId xmlns:a16="http://schemas.microsoft.com/office/drawing/2014/main" id="{FFB2B57E-4AFC-CFE0-50F9-37589D9B5BC0}"/>
              </a:ext>
            </a:extLst>
          </p:cNvPr>
          <p:cNvSpPr/>
          <p:nvPr/>
        </p:nvSpPr>
        <p:spPr>
          <a:xfrm>
            <a:off x="8447384" y="6024235"/>
            <a:ext cx="3744615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algn="ctr"/>
            <a:r>
              <a:rPr lang="en-US" sz="1050" b="1" i="0" spc="0" baseline="0" dirty="0">
                <a:solidFill>
                  <a:srgbClr val="2F2F2F"/>
                </a:solidFill>
                <a:latin typeface="Arial"/>
              </a:rPr>
              <a:t>*30 days of vacation have been applied to the day calculus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FDC47929-B57E-407A-FA7C-81780A5CB86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7480935"/>
                  </p:ext>
                </p:extLst>
              </p:nvPr>
            </p:nvGraphicFramePr>
            <p:xfrm>
              <a:off x="1219029" y="4201544"/>
              <a:ext cx="4919589" cy="1010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53898">
                      <a:extLst>
                        <a:ext uri="{9D8B030D-6E8A-4147-A177-3AD203B41FA5}">
                          <a16:colId xmlns:a16="http://schemas.microsoft.com/office/drawing/2014/main" val="808267488"/>
                        </a:ext>
                      </a:extLst>
                    </a:gridCol>
                    <a:gridCol w="1221897">
                      <a:extLst>
                        <a:ext uri="{9D8B030D-6E8A-4147-A177-3AD203B41FA5}">
                          <a16:colId xmlns:a16="http://schemas.microsoft.com/office/drawing/2014/main" val="1673087191"/>
                        </a:ext>
                      </a:extLst>
                    </a:gridCol>
                    <a:gridCol w="1221897">
                      <a:extLst>
                        <a:ext uri="{9D8B030D-6E8A-4147-A177-3AD203B41FA5}">
                          <a16:colId xmlns:a16="http://schemas.microsoft.com/office/drawing/2014/main" val="4036171021"/>
                        </a:ext>
                      </a:extLst>
                    </a:gridCol>
                    <a:gridCol w="1221897">
                      <a:extLst>
                        <a:ext uri="{9D8B030D-6E8A-4147-A177-3AD203B41FA5}">
                          <a16:colId xmlns:a16="http://schemas.microsoft.com/office/drawing/2014/main" val="2627250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Period 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Period 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Period 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06618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i="1" dirty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/>
                        </a:p>
                        <a:p>
                          <a:pPr algn="ctr"/>
                          <a:r>
                            <a:rPr lang="en-US" i="1" dirty="0"/>
                            <a:t>tickets/day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0.47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0.51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47110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FDC47929-B57E-407A-FA7C-81780A5CB86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7480935"/>
                  </p:ext>
                </p:extLst>
              </p:nvPr>
            </p:nvGraphicFramePr>
            <p:xfrm>
              <a:off x="1219029" y="4201544"/>
              <a:ext cx="4919589" cy="1010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53898">
                      <a:extLst>
                        <a:ext uri="{9D8B030D-6E8A-4147-A177-3AD203B41FA5}">
                          <a16:colId xmlns:a16="http://schemas.microsoft.com/office/drawing/2014/main" val="808267488"/>
                        </a:ext>
                      </a:extLst>
                    </a:gridCol>
                    <a:gridCol w="1221897">
                      <a:extLst>
                        <a:ext uri="{9D8B030D-6E8A-4147-A177-3AD203B41FA5}">
                          <a16:colId xmlns:a16="http://schemas.microsoft.com/office/drawing/2014/main" val="1673087191"/>
                        </a:ext>
                      </a:extLst>
                    </a:gridCol>
                    <a:gridCol w="1221897">
                      <a:extLst>
                        <a:ext uri="{9D8B030D-6E8A-4147-A177-3AD203B41FA5}">
                          <a16:colId xmlns:a16="http://schemas.microsoft.com/office/drawing/2014/main" val="4036171021"/>
                        </a:ext>
                      </a:extLst>
                    </a:gridCol>
                    <a:gridCol w="1221897">
                      <a:extLst>
                        <a:ext uri="{9D8B030D-6E8A-4147-A177-3AD203B41FA5}">
                          <a16:colId xmlns:a16="http://schemas.microsoft.com/office/drawing/2014/main" val="2627250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Period 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Period 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Period 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066186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85" t="-62264" r="-294660" b="-14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0.47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0.51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4711043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Freeform 226"/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 flipV="1">
            <a:off x="407987" y="6364599"/>
            <a:ext cx="495299" cy="393700"/>
          </a:xfrm>
          <a:custGeom>
            <a:avLst/>
            <a:gdLst/>
            <a:ahLst/>
            <a:cxnLst/>
            <a:rect l="0" t="0" r="0" b="0"/>
            <a:pathLst>
              <a:path w="251612400" h="199999799">
                <a:moveTo>
                  <a:pt x="0" y="199999799"/>
                </a:moveTo>
                <a:lnTo>
                  <a:pt x="251612400" y="199999799"/>
                </a:lnTo>
                <a:lnTo>
                  <a:pt x="25161240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29" name="Picture 1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988" y="6364600"/>
            <a:ext cx="495300" cy="393700"/>
          </a:xfrm>
          <a:prstGeom prst="rect">
            <a:avLst/>
          </a:prstGeom>
          <a:noFill/>
        </p:spPr>
      </p:pic>
      <p:sp>
        <p:nvSpPr>
          <p:cNvPr id="230" name="Freeform 230"/>
          <p:cNvSpPr/>
          <p:nvPr/>
        </p:nvSpPr>
        <p:spPr>
          <a:xfrm flipV="1">
            <a:off x="3387874" y="6383837"/>
            <a:ext cx="1620899" cy="365100"/>
          </a:xfrm>
          <a:custGeom>
            <a:avLst/>
            <a:gdLst/>
            <a:ahLst/>
            <a:cxnLst/>
            <a:rect l="0" t="0" r="0" b="0"/>
            <a:pathLst>
              <a:path w="823417200" h="185470999">
                <a:moveTo>
                  <a:pt x="0" y="185470999"/>
                </a:moveTo>
                <a:lnTo>
                  <a:pt x="823417200" y="185470999"/>
                </a:lnTo>
                <a:lnTo>
                  <a:pt x="823417200" y="0"/>
                </a:lnTo>
                <a:lnTo>
                  <a:pt x="0" y="0"/>
                </a:lnTo>
                <a:close/>
                <a:moveTo>
                  <a:pt x="1521948354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Freeform 231"/>
          <p:cNvSpPr/>
          <p:nvPr/>
        </p:nvSpPr>
        <p:spPr>
          <a:xfrm flipV="1">
            <a:off x="4148662" y="6383836"/>
            <a:ext cx="6572099" cy="365099"/>
          </a:xfrm>
          <a:custGeom>
            <a:avLst/>
            <a:gdLst/>
            <a:ahLst/>
            <a:cxnLst/>
            <a:rect l="0" t="0" r="0" b="0"/>
            <a:pathLst>
              <a:path w="6572099" h="365099">
                <a:moveTo>
                  <a:pt x="0" y="365099"/>
                </a:moveTo>
                <a:lnTo>
                  <a:pt x="6572099" y="365099"/>
                </a:lnTo>
                <a:lnTo>
                  <a:pt x="6572099" y="0"/>
                </a:lnTo>
                <a:lnTo>
                  <a:pt x="0" y="0"/>
                </a:lnTo>
                <a:close/>
                <a:moveTo>
                  <a:pt x="2235173" y="674893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Freeform 232"/>
          <p:cNvSpPr/>
          <p:nvPr/>
        </p:nvSpPr>
        <p:spPr>
          <a:xfrm flipV="1">
            <a:off x="899290" y="6305560"/>
            <a:ext cx="2556184" cy="521674"/>
          </a:xfrm>
          <a:custGeom>
            <a:avLst/>
            <a:gdLst/>
            <a:ahLst/>
            <a:cxnLst/>
            <a:rect l="0" t="0" r="0" b="0"/>
            <a:pathLst>
              <a:path w="1298541960" h="265010702">
                <a:moveTo>
                  <a:pt x="0" y="265010702"/>
                </a:moveTo>
                <a:lnTo>
                  <a:pt x="1298541960" y="265010702"/>
                </a:lnTo>
                <a:lnTo>
                  <a:pt x="129854196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3" name="Picture 1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290" y="6305560"/>
            <a:ext cx="2556184" cy="521675"/>
          </a:xfrm>
          <a:prstGeom prst="rect">
            <a:avLst/>
          </a:prstGeom>
          <a:noFill/>
        </p:spPr>
      </p:pic>
      <p:sp>
        <p:nvSpPr>
          <p:cNvPr id="236" name="Freeform 236"/>
          <p:cNvSpPr/>
          <p:nvPr/>
        </p:nvSpPr>
        <p:spPr>
          <a:xfrm flipV="1">
            <a:off x="11107546" y="6383849"/>
            <a:ext cx="681299" cy="365099"/>
          </a:xfrm>
          <a:custGeom>
            <a:avLst/>
            <a:gdLst/>
            <a:ahLst/>
            <a:cxnLst/>
            <a:rect l="0" t="0" r="0" b="0"/>
            <a:pathLst>
              <a:path w="346100400" h="185470602">
                <a:moveTo>
                  <a:pt x="0" y="185470602"/>
                </a:moveTo>
                <a:lnTo>
                  <a:pt x="346100400" y="185470602"/>
                </a:lnTo>
                <a:lnTo>
                  <a:pt x="34610040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Rectangle 240"/>
          <p:cNvSpPr/>
          <p:nvPr/>
        </p:nvSpPr>
        <p:spPr>
          <a:xfrm>
            <a:off x="332522" y="1490007"/>
            <a:ext cx="6688138" cy="3877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800" b="1" i="0" spc="0" baseline="0" dirty="0">
                <a:solidFill>
                  <a:srgbClr val="2F2F2F"/>
                </a:solidFill>
                <a:latin typeface="Arial"/>
              </a:rPr>
              <a:t>It has been a challenge to reengineer an old implementation of </a:t>
            </a:r>
            <a:r>
              <a:rPr lang="en-US" sz="2800" b="1" i="0" spc="0" baseline="0" dirty="0" err="1">
                <a:solidFill>
                  <a:srgbClr val="2F2F2F"/>
                </a:solidFill>
                <a:latin typeface="Arial"/>
              </a:rPr>
              <a:t>wccdbase</a:t>
            </a:r>
            <a:endParaRPr lang="en-US" sz="2800" b="1" dirty="0">
              <a:solidFill>
                <a:srgbClr val="2F2F2F"/>
              </a:solidFill>
              <a:latin typeface="Arial"/>
            </a:endParaRPr>
          </a:p>
          <a:p>
            <a:r>
              <a:rPr lang="en-US" sz="2800" b="1" i="0" spc="0" baseline="0" dirty="0">
                <a:solidFill>
                  <a:srgbClr val="2F2F2F"/>
                </a:solidFill>
                <a:latin typeface="Arial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800" b="1" i="0" spc="0" baseline="0" dirty="0">
                <a:solidFill>
                  <a:srgbClr val="2F2F2F"/>
                </a:solidFill>
                <a:latin typeface="Arial"/>
              </a:rPr>
              <a:t>The previous work (2y ago) </a:t>
            </a:r>
            <a:r>
              <a:rPr lang="en-US" sz="2800" b="1" dirty="0">
                <a:solidFill>
                  <a:srgbClr val="2F2F2F"/>
                </a:solidFill>
                <a:latin typeface="Arial"/>
              </a:rPr>
              <a:t>was using </a:t>
            </a:r>
            <a:r>
              <a:rPr lang="en-US" sz="2800" b="1" dirty="0" err="1">
                <a:solidFill>
                  <a:srgbClr val="2F2F2F"/>
                </a:solidFill>
                <a:latin typeface="Arial"/>
              </a:rPr>
              <a:t>ElasticSearch</a:t>
            </a:r>
            <a:r>
              <a:rPr lang="en-US" sz="2800" b="1" dirty="0">
                <a:solidFill>
                  <a:srgbClr val="2F2F2F"/>
                </a:solidFill>
                <a:latin typeface="Arial"/>
              </a:rPr>
              <a:t>, but never </a:t>
            </a:r>
            <a:br>
              <a:rPr lang="en-US" sz="2800" b="1" dirty="0">
                <a:solidFill>
                  <a:srgbClr val="2F2F2F"/>
                </a:solidFill>
                <a:latin typeface="Arial"/>
              </a:rPr>
            </a:br>
            <a:r>
              <a:rPr lang="en-US" sz="2800" b="1" dirty="0">
                <a:solidFill>
                  <a:srgbClr val="2F2F2F"/>
                </a:solidFill>
                <a:latin typeface="Arial"/>
              </a:rPr>
              <a:t>became production grade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800" b="1" dirty="0">
              <a:solidFill>
                <a:srgbClr val="2F2F2F"/>
              </a:solidFill>
              <a:latin typeface="Arial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800" b="1" i="0" spc="0" baseline="0" dirty="0">
                <a:solidFill>
                  <a:srgbClr val="2F2F2F"/>
                </a:solidFill>
                <a:latin typeface="Arial"/>
              </a:rPr>
              <a:t>From Proof of Concept (2021) to Production (2023)</a:t>
            </a:r>
          </a:p>
        </p:txBody>
      </p:sp>
      <p:sp>
        <p:nvSpPr>
          <p:cNvPr id="243" name="Rectangle 243"/>
          <p:cNvSpPr/>
          <p:nvPr/>
        </p:nvSpPr>
        <p:spPr>
          <a:xfrm>
            <a:off x="407987" y="350002"/>
            <a:ext cx="6155531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0" spc="0" baseline="0" dirty="0" err="1">
                <a:solidFill>
                  <a:srgbClr val="0033A0"/>
                </a:solidFill>
                <a:latin typeface="Arial"/>
              </a:rPr>
              <a:t>wccdbase</a:t>
            </a:r>
            <a:r>
              <a:rPr lang="en-US" sz="3600" b="1" i="0" spc="0" baseline="0" dirty="0">
                <a:solidFill>
                  <a:srgbClr val="0033A0"/>
                </a:solidFill>
                <a:latin typeface="Arial"/>
              </a:rPr>
              <a:t> – WinCC </a:t>
            </a:r>
            <a:r>
              <a:rPr lang="en-US" sz="3600" b="1" i="0" spc="0" baseline="0" dirty="0" err="1">
                <a:solidFill>
                  <a:srgbClr val="0033A0"/>
                </a:solidFill>
                <a:latin typeface="Arial"/>
              </a:rPr>
              <a:t>DBase</a:t>
            </a:r>
            <a:r>
              <a:rPr lang="en-US" sz="3600" b="1" dirty="0">
                <a:solidFill>
                  <a:srgbClr val="0033A0"/>
                </a:solidFill>
                <a:latin typeface="Arial"/>
              </a:rPr>
              <a:t>?</a:t>
            </a:r>
            <a:endParaRPr lang="en-US" sz="3600" b="1" i="0" spc="0" baseline="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44" name="Rectangle 244"/>
          <p:cNvSpPr/>
          <p:nvPr/>
        </p:nvSpPr>
        <p:spPr>
          <a:xfrm>
            <a:off x="11718242" y="6495838"/>
            <a:ext cx="70611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0" b="0" i="0" spc="0" baseline="0" dirty="0">
                <a:solidFill>
                  <a:srgbClr val="0033A0"/>
                </a:solidFill>
                <a:latin typeface="Arial"/>
              </a:rPr>
              <a:t>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2E446C-F4D2-2AC8-F634-62030C545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535" y="109052"/>
            <a:ext cx="4937943" cy="6118605"/>
          </a:xfrm>
          <a:prstGeom prst="rect">
            <a:avLst/>
          </a:prstGeom>
        </p:spPr>
      </p:pic>
      <p:sp>
        <p:nvSpPr>
          <p:cNvPr id="8" name="Rectangle 128">
            <a:extLst>
              <a:ext uri="{FF2B5EF4-FFF2-40B4-BE49-F238E27FC236}">
                <a16:creationId xmlns:a16="http://schemas.microsoft.com/office/drawing/2014/main" id="{C7C10C6B-6D01-7339-846D-101B5D5C679E}"/>
              </a:ext>
            </a:extLst>
          </p:cNvPr>
          <p:cNvSpPr/>
          <p:nvPr/>
        </p:nvSpPr>
        <p:spPr>
          <a:xfrm>
            <a:off x="4317060" y="6467602"/>
            <a:ext cx="4550156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342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18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.01.23	Isaac Pérez | 15th FTEC </a:t>
            </a:r>
            <a:r>
              <a:rPr lang="en-US" sz="1400" b="0" i="0" spc="-2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orkshop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7">
            <a:extLst>
              <a:ext uri="{FF2B5EF4-FFF2-40B4-BE49-F238E27FC236}">
                <a16:creationId xmlns:a16="http://schemas.microsoft.com/office/drawing/2014/main" id="{8D714A86-E5CB-06A4-AC31-682E044A34F5}"/>
              </a:ext>
            </a:extLst>
          </p:cNvPr>
          <p:cNvSpPr/>
          <p:nvPr/>
        </p:nvSpPr>
        <p:spPr>
          <a:xfrm>
            <a:off x="407987" y="350002"/>
            <a:ext cx="2205732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0" spc="0" baseline="0" dirty="0" err="1">
                <a:solidFill>
                  <a:srgbClr val="0033A0"/>
                </a:solidFill>
                <a:latin typeface="Arial"/>
              </a:rPr>
              <a:t>wccdbase</a:t>
            </a:r>
            <a:endParaRPr lang="en-US" sz="3600" b="1" i="0" spc="0" baseline="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E5AF4C4-6642-0C44-F7DE-AA51621D4DE8}"/>
              </a:ext>
            </a:extLst>
          </p:cNvPr>
          <p:cNvSpPr/>
          <p:nvPr/>
        </p:nvSpPr>
        <p:spPr>
          <a:xfrm>
            <a:off x="3235727" y="198738"/>
            <a:ext cx="5936848" cy="85652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bg1">
                    <a:lumMod val="9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https://es-wccdbase.cern.ch/</a:t>
            </a:r>
            <a:endParaRPr lang="en-GB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7D5D5C7-4F2C-8AAB-1B0D-64CE985B4239}"/>
              </a:ext>
            </a:extLst>
          </p:cNvPr>
          <p:cNvSpPr/>
          <p:nvPr/>
        </p:nvSpPr>
        <p:spPr>
          <a:xfrm>
            <a:off x="9890844" y="198738"/>
            <a:ext cx="1850623" cy="85652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bg1">
                    <a:lumMod val="9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Gitlab</a:t>
            </a:r>
            <a:endParaRPr lang="en-GB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336622-E893-1661-6D7D-D0A1A18C8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241" y="1488576"/>
            <a:ext cx="8021716" cy="43043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5730A6-71F9-8FEE-66CC-8ED66A0152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0694" y="1488576"/>
            <a:ext cx="4464393" cy="4564575"/>
          </a:xfrm>
          <a:prstGeom prst="rect">
            <a:avLst/>
          </a:prstGeom>
        </p:spPr>
      </p:pic>
      <p:sp>
        <p:nvSpPr>
          <p:cNvPr id="22" name="Freeform 227">
            <a:extLst>
              <a:ext uri="{FF2B5EF4-FFF2-40B4-BE49-F238E27FC236}">
                <a16:creationId xmlns:a16="http://schemas.microsoft.com/office/drawing/2014/main" id="{8596CE7C-34B8-E178-FBB8-374C158F967D}"/>
              </a:ext>
            </a:extLst>
          </p:cNvPr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Picture 115">
            <a:extLst>
              <a:ext uri="{FF2B5EF4-FFF2-40B4-BE49-F238E27FC236}">
                <a16:creationId xmlns:a16="http://schemas.microsoft.com/office/drawing/2014/main" id="{2A88D9EB-33C6-96AA-845D-83809E855FE0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988" y="6364600"/>
            <a:ext cx="495300" cy="393700"/>
          </a:xfrm>
          <a:prstGeom prst="rect">
            <a:avLst/>
          </a:prstGeom>
          <a:noFill/>
        </p:spPr>
      </p:pic>
      <p:pic>
        <p:nvPicPr>
          <p:cNvPr id="25" name="Picture 119">
            <a:extLst>
              <a:ext uri="{FF2B5EF4-FFF2-40B4-BE49-F238E27FC236}">
                <a16:creationId xmlns:a16="http://schemas.microsoft.com/office/drawing/2014/main" id="{C769DB11-E8EB-37C2-F8AA-865F90B37777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290" y="6305560"/>
            <a:ext cx="2556184" cy="521675"/>
          </a:xfrm>
          <a:prstGeom prst="rect">
            <a:avLst/>
          </a:prstGeom>
          <a:noFill/>
        </p:spPr>
      </p:pic>
      <p:sp>
        <p:nvSpPr>
          <p:cNvPr id="26" name="Rectangle 244">
            <a:extLst>
              <a:ext uri="{FF2B5EF4-FFF2-40B4-BE49-F238E27FC236}">
                <a16:creationId xmlns:a16="http://schemas.microsoft.com/office/drawing/2014/main" id="{BC89F25D-A056-8C5B-38DD-37F3A0F39D52}"/>
              </a:ext>
            </a:extLst>
          </p:cNvPr>
          <p:cNvSpPr/>
          <p:nvPr/>
        </p:nvSpPr>
        <p:spPr>
          <a:xfrm>
            <a:off x="11718242" y="6495838"/>
            <a:ext cx="70611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0" b="0" i="0" spc="0" baseline="0" dirty="0">
                <a:solidFill>
                  <a:srgbClr val="0033A0"/>
                </a:solidFill>
                <a:latin typeface="Arial"/>
              </a:rPr>
              <a:t>6</a:t>
            </a:r>
          </a:p>
        </p:txBody>
      </p:sp>
      <p:sp>
        <p:nvSpPr>
          <p:cNvPr id="27" name="Rectangle 128">
            <a:extLst>
              <a:ext uri="{FF2B5EF4-FFF2-40B4-BE49-F238E27FC236}">
                <a16:creationId xmlns:a16="http://schemas.microsoft.com/office/drawing/2014/main" id="{994CFC68-548C-46A6-5287-CB388EBDE49D}"/>
              </a:ext>
            </a:extLst>
          </p:cNvPr>
          <p:cNvSpPr/>
          <p:nvPr/>
        </p:nvSpPr>
        <p:spPr>
          <a:xfrm>
            <a:off x="4317060" y="6467602"/>
            <a:ext cx="4550156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342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18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.01.23	Isaac Pérez | 15th FTEC </a:t>
            </a:r>
            <a:r>
              <a:rPr lang="en-US" sz="1400" b="0" i="0" spc="-2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orkshop</a:t>
            </a:r>
          </a:p>
        </p:txBody>
      </p:sp>
    </p:spTree>
    <p:extLst>
      <p:ext uri="{BB962C8B-B14F-4D97-AF65-F5344CB8AC3E}">
        <p14:creationId xmlns:p14="http://schemas.microsoft.com/office/powerpoint/2010/main" val="820422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7">
            <a:extLst>
              <a:ext uri="{FF2B5EF4-FFF2-40B4-BE49-F238E27FC236}">
                <a16:creationId xmlns:a16="http://schemas.microsoft.com/office/drawing/2014/main" id="{5DBD1804-9CA8-0001-9362-4ECB37E0270F}"/>
              </a:ext>
            </a:extLst>
          </p:cNvPr>
          <p:cNvSpPr/>
          <p:nvPr/>
        </p:nvSpPr>
        <p:spPr>
          <a:xfrm>
            <a:off x="407987" y="350002"/>
            <a:ext cx="525785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0" spc="0" baseline="0" dirty="0">
                <a:solidFill>
                  <a:srgbClr val="0033A0"/>
                </a:solidFill>
                <a:latin typeface="Arial"/>
              </a:rPr>
              <a:t>There’s more to come…</a:t>
            </a:r>
          </a:p>
        </p:txBody>
      </p:sp>
      <p:pic>
        <p:nvPicPr>
          <p:cNvPr id="2052" name="Picture 4" descr="Docker adds support for IBM mainframes with Enterprise Edition update ...">
            <a:extLst>
              <a:ext uri="{FF2B5EF4-FFF2-40B4-BE49-F238E27FC236}">
                <a16:creationId xmlns:a16="http://schemas.microsoft.com/office/drawing/2014/main" id="{008A5030-5096-3365-1062-885BD1838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93" y="1144928"/>
            <a:ext cx="2700761" cy="270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inCC OA">
            <a:extLst>
              <a:ext uri="{FF2B5EF4-FFF2-40B4-BE49-F238E27FC236}">
                <a16:creationId xmlns:a16="http://schemas.microsoft.com/office/drawing/2014/main" id="{7D5E78E7-A5D2-BBB1-6A7F-2F931557A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31" y="1343264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1272F7-62D4-830A-31B5-103D0B9F39E3}"/>
              </a:ext>
            </a:extLst>
          </p:cNvPr>
          <p:cNvSpPr/>
          <p:nvPr/>
        </p:nvSpPr>
        <p:spPr>
          <a:xfrm>
            <a:off x="8370937" y="3076248"/>
            <a:ext cx="154714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3.19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3762A6-1BA0-7FC6-E648-6F9400DA8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0662" y="4179665"/>
            <a:ext cx="5410200" cy="18859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606BDE-8A52-C20B-A807-4635B440FE4F}"/>
              </a:ext>
            </a:extLst>
          </p:cNvPr>
          <p:cNvSpPr txBox="1"/>
          <p:nvPr/>
        </p:nvSpPr>
        <p:spPr>
          <a:xfrm>
            <a:off x="5665837" y="303835"/>
            <a:ext cx="72862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i="0" spc="0" baseline="0" dirty="0">
                <a:solidFill>
                  <a:srgbClr val="0033A0"/>
                </a:solidFill>
                <a:latin typeface="Arial"/>
              </a:rPr>
              <a:t>before finishing the contract</a:t>
            </a:r>
            <a:endParaRPr lang="en-GB" sz="3600" dirty="0"/>
          </a:p>
        </p:txBody>
      </p:sp>
      <p:sp>
        <p:nvSpPr>
          <p:cNvPr id="8" name="Freeform 227">
            <a:extLst>
              <a:ext uri="{FF2B5EF4-FFF2-40B4-BE49-F238E27FC236}">
                <a16:creationId xmlns:a16="http://schemas.microsoft.com/office/drawing/2014/main" id="{70207817-5745-EFEF-BBB0-EE0DFFC9D48F}"/>
              </a:ext>
            </a:extLst>
          </p:cNvPr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115">
            <a:extLst>
              <a:ext uri="{FF2B5EF4-FFF2-40B4-BE49-F238E27FC236}">
                <a16:creationId xmlns:a16="http://schemas.microsoft.com/office/drawing/2014/main" id="{2998A9A1-FB63-5167-71BF-F7651753F9AC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988" y="6364600"/>
            <a:ext cx="495300" cy="393700"/>
          </a:xfrm>
          <a:prstGeom prst="rect">
            <a:avLst/>
          </a:prstGeom>
          <a:noFill/>
        </p:spPr>
      </p:pic>
      <p:pic>
        <p:nvPicPr>
          <p:cNvPr id="10" name="Picture 119">
            <a:extLst>
              <a:ext uri="{FF2B5EF4-FFF2-40B4-BE49-F238E27FC236}">
                <a16:creationId xmlns:a16="http://schemas.microsoft.com/office/drawing/2014/main" id="{CD4FE8BB-1B88-9321-4506-1B60348E930C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290" y="6305560"/>
            <a:ext cx="2556184" cy="521675"/>
          </a:xfrm>
          <a:prstGeom prst="rect">
            <a:avLst/>
          </a:prstGeom>
          <a:noFill/>
        </p:spPr>
      </p:pic>
      <p:sp>
        <p:nvSpPr>
          <p:cNvPr id="11" name="Rectangle 244">
            <a:extLst>
              <a:ext uri="{FF2B5EF4-FFF2-40B4-BE49-F238E27FC236}">
                <a16:creationId xmlns:a16="http://schemas.microsoft.com/office/drawing/2014/main" id="{29E0CA3F-5977-83C6-FFDE-FBECA30396CC}"/>
              </a:ext>
            </a:extLst>
          </p:cNvPr>
          <p:cNvSpPr/>
          <p:nvPr/>
        </p:nvSpPr>
        <p:spPr>
          <a:xfrm>
            <a:off x="11718242" y="6495838"/>
            <a:ext cx="70611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0" b="0" i="0" spc="0" baseline="0" dirty="0">
                <a:solidFill>
                  <a:srgbClr val="0033A0"/>
                </a:solidFill>
                <a:latin typeface="Arial"/>
              </a:rPr>
              <a:t>6</a:t>
            </a:r>
          </a:p>
        </p:txBody>
      </p:sp>
      <p:sp>
        <p:nvSpPr>
          <p:cNvPr id="12" name="Rectangle 128">
            <a:extLst>
              <a:ext uri="{FF2B5EF4-FFF2-40B4-BE49-F238E27FC236}">
                <a16:creationId xmlns:a16="http://schemas.microsoft.com/office/drawing/2014/main" id="{1F60F6BD-ABB9-0F52-4B40-6FB35DE9AA60}"/>
              </a:ext>
            </a:extLst>
          </p:cNvPr>
          <p:cNvSpPr/>
          <p:nvPr/>
        </p:nvSpPr>
        <p:spPr>
          <a:xfrm>
            <a:off x="4317060" y="6467602"/>
            <a:ext cx="4550156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342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18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.01.23	Isaac Pérez | 15th FTEC </a:t>
            </a:r>
            <a:r>
              <a:rPr lang="en-US" sz="1400" b="0" i="0" spc="-2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orkshop</a:t>
            </a:r>
          </a:p>
        </p:txBody>
      </p:sp>
    </p:spTree>
    <p:extLst>
      <p:ext uri="{BB962C8B-B14F-4D97-AF65-F5344CB8AC3E}">
        <p14:creationId xmlns:p14="http://schemas.microsoft.com/office/powerpoint/2010/main" val="362097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Freeform 273"/>
          <p:cNvSpPr/>
          <p:nvPr/>
        </p:nvSpPr>
        <p:spPr>
          <a:xfrm flipV="1">
            <a:off x="0" y="0"/>
            <a:ext cx="12191999" cy="6857999"/>
          </a:xfrm>
          <a:custGeom>
            <a:avLst/>
            <a:gdLst/>
            <a:ahLst/>
            <a:cxnLst/>
            <a:rect l="0" t="0" r="0" b="0"/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Freeform 274"/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Freeform 275"/>
          <p:cNvSpPr/>
          <p:nvPr/>
        </p:nvSpPr>
        <p:spPr>
          <a:xfrm flipV="1">
            <a:off x="407987" y="6266608"/>
            <a:ext cx="11376024" cy="0"/>
          </a:xfrm>
          <a:custGeom>
            <a:avLst/>
            <a:gdLst/>
            <a:ahLst/>
            <a:cxnLst/>
            <a:rect l="0" t="0" r="0" b="0"/>
            <a:pathLst>
              <a:path w="11376024">
                <a:moveTo>
                  <a:pt x="0" y="0"/>
                </a:moveTo>
                <a:lnTo>
                  <a:pt x="11376024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Freeform 276"/>
          <p:cNvSpPr/>
          <p:nvPr/>
        </p:nvSpPr>
        <p:spPr>
          <a:xfrm flipV="1">
            <a:off x="407987" y="6364599"/>
            <a:ext cx="495299" cy="393700"/>
          </a:xfrm>
          <a:custGeom>
            <a:avLst/>
            <a:gdLst/>
            <a:ahLst/>
            <a:cxnLst/>
            <a:rect l="0" t="0" r="0" b="0"/>
            <a:pathLst>
              <a:path w="251612400" h="199999799">
                <a:moveTo>
                  <a:pt x="0" y="199999799"/>
                </a:moveTo>
                <a:lnTo>
                  <a:pt x="251612400" y="199999799"/>
                </a:lnTo>
                <a:lnTo>
                  <a:pt x="25161240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7" name="Picture 1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988" y="6364600"/>
            <a:ext cx="495300" cy="393700"/>
          </a:xfrm>
          <a:prstGeom prst="rect">
            <a:avLst/>
          </a:prstGeom>
          <a:noFill/>
        </p:spPr>
      </p:pic>
      <p:sp>
        <p:nvSpPr>
          <p:cNvPr id="278" name="Freeform 278"/>
          <p:cNvSpPr/>
          <p:nvPr/>
        </p:nvSpPr>
        <p:spPr>
          <a:xfrm flipV="1">
            <a:off x="3387874" y="6383837"/>
            <a:ext cx="1620899" cy="365100"/>
          </a:xfrm>
          <a:custGeom>
            <a:avLst/>
            <a:gdLst/>
            <a:ahLst/>
            <a:cxnLst/>
            <a:rect l="0" t="0" r="0" b="0"/>
            <a:pathLst>
              <a:path w="823417200" h="185470999">
                <a:moveTo>
                  <a:pt x="0" y="185470999"/>
                </a:moveTo>
                <a:lnTo>
                  <a:pt x="823417200" y="185470999"/>
                </a:lnTo>
                <a:lnTo>
                  <a:pt x="823417200" y="0"/>
                </a:lnTo>
                <a:lnTo>
                  <a:pt x="0" y="0"/>
                </a:lnTo>
                <a:close/>
                <a:moveTo>
                  <a:pt x="1521948354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Freeform 280"/>
          <p:cNvSpPr/>
          <p:nvPr/>
        </p:nvSpPr>
        <p:spPr>
          <a:xfrm flipV="1">
            <a:off x="899290" y="6305560"/>
            <a:ext cx="2556184" cy="521674"/>
          </a:xfrm>
          <a:custGeom>
            <a:avLst/>
            <a:gdLst/>
            <a:ahLst/>
            <a:cxnLst/>
            <a:rect l="0" t="0" r="0" b="0"/>
            <a:pathLst>
              <a:path w="1298541960" h="265010702">
                <a:moveTo>
                  <a:pt x="0" y="265010702"/>
                </a:moveTo>
                <a:lnTo>
                  <a:pt x="1298541960" y="265010702"/>
                </a:lnTo>
                <a:lnTo>
                  <a:pt x="129854196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1" name="Picture 1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290" y="6305560"/>
            <a:ext cx="2556184" cy="521675"/>
          </a:xfrm>
          <a:prstGeom prst="rect">
            <a:avLst/>
          </a:prstGeom>
          <a:noFill/>
        </p:spPr>
      </p:pic>
      <p:sp>
        <p:nvSpPr>
          <p:cNvPr id="282" name="Freeform 282"/>
          <p:cNvSpPr/>
          <p:nvPr/>
        </p:nvSpPr>
        <p:spPr>
          <a:xfrm flipV="1">
            <a:off x="407999" y="262200"/>
            <a:ext cx="11375999" cy="5938499"/>
          </a:xfrm>
          <a:custGeom>
            <a:avLst/>
            <a:gdLst/>
            <a:ahLst/>
            <a:cxnLst/>
            <a:rect l="0" t="0" r="0" b="0"/>
            <a:pathLst>
              <a:path w="11375999" h="5938499">
                <a:moveTo>
                  <a:pt x="0" y="5938499"/>
                </a:moveTo>
                <a:lnTo>
                  <a:pt x="11375999" y="5938499"/>
                </a:lnTo>
                <a:lnTo>
                  <a:pt x="11375999" y="0"/>
                </a:lnTo>
                <a:lnTo>
                  <a:pt x="0" y="0"/>
                </a:lnTo>
                <a:close/>
                <a:moveTo>
                  <a:pt x="-145799" y="62006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Freeform 283"/>
          <p:cNvSpPr/>
          <p:nvPr/>
        </p:nvSpPr>
        <p:spPr>
          <a:xfrm flipV="1">
            <a:off x="407987" y="373593"/>
            <a:ext cx="11376025" cy="1065741"/>
          </a:xfrm>
          <a:custGeom>
            <a:avLst/>
            <a:gdLst/>
            <a:ahLst/>
            <a:cxnLst/>
            <a:rect l="0" t="0" r="0" b="0"/>
            <a:pathLst>
              <a:path w="11376025" h="1065741">
                <a:moveTo>
                  <a:pt x="0" y="1065741"/>
                </a:moveTo>
                <a:lnTo>
                  <a:pt x="11376025" y="1065741"/>
                </a:lnTo>
                <a:lnTo>
                  <a:pt x="11376025" y="0"/>
                </a:lnTo>
                <a:lnTo>
                  <a:pt x="0" y="0"/>
                </a:lnTo>
                <a:close/>
                <a:moveTo>
                  <a:pt x="-34394" y="143933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Freeform 284"/>
          <p:cNvSpPr/>
          <p:nvPr/>
        </p:nvSpPr>
        <p:spPr>
          <a:xfrm flipV="1">
            <a:off x="11107546" y="6383849"/>
            <a:ext cx="681253" cy="365124"/>
          </a:xfrm>
          <a:custGeom>
            <a:avLst/>
            <a:gdLst/>
            <a:ahLst/>
            <a:cxnLst/>
            <a:rect l="0" t="0" r="0" b="0"/>
            <a:pathLst>
              <a:path w="346076985" h="185483302">
                <a:moveTo>
                  <a:pt x="0" y="185483302"/>
                </a:moveTo>
                <a:lnTo>
                  <a:pt x="346076985" y="185483302"/>
                </a:lnTo>
                <a:lnTo>
                  <a:pt x="346076985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Rectangle 286"/>
          <p:cNvSpPr/>
          <p:nvPr/>
        </p:nvSpPr>
        <p:spPr>
          <a:xfrm>
            <a:off x="4349867" y="2855785"/>
            <a:ext cx="3489325" cy="71475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000" b="1" i="0" spc="0" baseline="0" dirty="0">
                <a:solidFill>
                  <a:srgbClr val="0033A0"/>
                </a:solidFill>
                <a:latin typeface="Arial"/>
              </a:rPr>
              <a:t>Questions?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07987" y="350002"/>
            <a:ext cx="2283713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0" spc="0" baseline="0" dirty="0">
                <a:solidFill>
                  <a:srgbClr val="0033A0"/>
                </a:solidFill>
                <a:latin typeface="Arial"/>
              </a:rPr>
              <a:t>Thank you</a:t>
            </a:r>
          </a:p>
        </p:txBody>
      </p:sp>
      <p:sp>
        <p:nvSpPr>
          <p:cNvPr id="288" name="Rectangle 288"/>
          <p:cNvSpPr/>
          <p:nvPr/>
        </p:nvSpPr>
        <p:spPr>
          <a:xfrm>
            <a:off x="11718196" y="6495850"/>
            <a:ext cx="70611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0" b="0" i="0" spc="0" baseline="0" dirty="0">
                <a:solidFill>
                  <a:srgbClr val="0033A0"/>
                </a:solidFill>
                <a:latin typeface="Arial"/>
              </a:rPr>
              <a:t>8</a:t>
            </a:r>
          </a:p>
        </p:txBody>
      </p:sp>
      <p:sp>
        <p:nvSpPr>
          <p:cNvPr id="2" name="Rectangle 128">
            <a:extLst>
              <a:ext uri="{FF2B5EF4-FFF2-40B4-BE49-F238E27FC236}">
                <a16:creationId xmlns:a16="http://schemas.microsoft.com/office/drawing/2014/main" id="{F40F78F9-8C49-93E2-7045-EF85ADEDE9D4}"/>
              </a:ext>
            </a:extLst>
          </p:cNvPr>
          <p:cNvSpPr/>
          <p:nvPr/>
        </p:nvSpPr>
        <p:spPr>
          <a:xfrm>
            <a:off x="4317060" y="6467602"/>
            <a:ext cx="4550156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342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18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.01.23	Isaac Pérez | 15th FTEC </a:t>
            </a:r>
            <a:r>
              <a:rPr lang="en-US" sz="1400" b="0" i="0" spc="-2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US" sz="1400" b="0" i="0" spc="0" baseline="0" dirty="0">
                <a:solidFill>
                  <a:srgbClr val="000000"/>
                </a:solidFill>
                <a:latin typeface="Arial"/>
              </a:rPr>
              <a:t>orkshop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Freeform 289"/>
          <p:cNvSpPr/>
          <p:nvPr/>
        </p:nvSpPr>
        <p:spPr>
          <a:xfrm flipV="1">
            <a:off x="0" y="0"/>
            <a:ext cx="12191999" cy="6857999"/>
          </a:xfrm>
          <a:custGeom>
            <a:avLst/>
            <a:gdLst/>
            <a:ahLst/>
            <a:cxnLst/>
            <a:rect l="0" t="0" r="0" b="0"/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Freeform 290"/>
          <p:cNvSpPr/>
          <p:nvPr/>
        </p:nvSpPr>
        <p:spPr>
          <a:xfrm flipV="1">
            <a:off x="407987" y="6196406"/>
            <a:ext cx="11376025" cy="369332"/>
          </a:xfrm>
          <a:custGeom>
            <a:avLst/>
            <a:gdLst/>
            <a:ahLst/>
            <a:cxnLst/>
            <a:rect l="0" t="0" r="0" b="0"/>
            <a:pathLst>
              <a:path w="11376025" h="369332">
                <a:moveTo>
                  <a:pt x="0" y="369332"/>
                </a:moveTo>
                <a:lnTo>
                  <a:pt x="11376025" y="369332"/>
                </a:lnTo>
                <a:lnTo>
                  <a:pt x="11376025" y="0"/>
                </a:lnTo>
                <a:lnTo>
                  <a:pt x="0" y="0"/>
                </a:lnTo>
                <a:close/>
                <a:moveTo>
                  <a:pt x="5788417" y="656573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Freeform 291"/>
          <p:cNvSpPr/>
          <p:nvPr/>
        </p:nvSpPr>
        <p:spPr>
          <a:xfrm flipV="1">
            <a:off x="5231903" y="2244865"/>
            <a:ext cx="1728192" cy="1728191"/>
          </a:xfrm>
          <a:custGeom>
            <a:avLst/>
            <a:gdLst/>
            <a:ahLst/>
            <a:cxnLst/>
            <a:rect l="0" t="0" r="0" b="0"/>
            <a:pathLst>
              <a:path w="877921631" h="877921433">
                <a:moveTo>
                  <a:pt x="0" y="877921433"/>
                </a:moveTo>
                <a:lnTo>
                  <a:pt x="877921631" y="877921433"/>
                </a:lnTo>
                <a:lnTo>
                  <a:pt x="877921631" y="0"/>
                </a:lnTo>
                <a:lnTo>
                  <a:pt x="0" y="0"/>
                </a:lnTo>
                <a:close/>
                <a:moveTo>
                  <a:pt x="-1517416241" y="20183123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2" name="Picture 29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31904" y="2244864"/>
            <a:ext cx="1728191" cy="1728191"/>
          </a:xfrm>
          <a:prstGeom prst="rect">
            <a:avLst/>
          </a:prstGeom>
          <a:noFill/>
        </p:spPr>
      </p:pic>
      <p:sp>
        <p:nvSpPr>
          <p:cNvPr id="293" name="Rectangle 293"/>
          <p:cNvSpPr/>
          <p:nvPr/>
        </p:nvSpPr>
        <p:spPr>
          <a:xfrm>
            <a:off x="5555977" y="6244656"/>
            <a:ext cx="1079677" cy="257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033A0"/>
                </a:solidFill>
                <a:latin typeface="Arial"/>
              </a:rPr>
              <a:t>home.cern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622</Words>
  <Application>Microsoft Office PowerPoint</Application>
  <PresentationFormat>Widescreen</PresentationFormat>
  <Paragraphs>79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Cambria Math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Isaac Perez Sanz</dc:creator>
  <cp:lastModifiedBy>Isaac Perez Sanz</cp:lastModifiedBy>
  <cp:revision>3</cp:revision>
  <dcterms:modified xsi:type="dcterms:W3CDTF">2023-01-17T23:34:22Z</dcterms:modified>
</cp:coreProperties>
</file>