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9" r:id="rId2"/>
    <p:sldId id="294" r:id="rId3"/>
    <p:sldId id="300" r:id="rId4"/>
    <p:sldId id="268" r:id="rId5"/>
    <p:sldId id="296" r:id="rId6"/>
    <p:sldId id="301" r:id="rId7"/>
    <p:sldId id="314" r:id="rId8"/>
    <p:sldId id="335" r:id="rId9"/>
    <p:sldId id="336" r:id="rId10"/>
    <p:sldId id="315" r:id="rId11"/>
    <p:sldId id="337" r:id="rId12"/>
    <p:sldId id="338" r:id="rId13"/>
    <p:sldId id="339" r:id="rId14"/>
    <p:sldId id="340" r:id="rId15"/>
    <p:sldId id="342" r:id="rId16"/>
    <p:sldId id="343" r:id="rId17"/>
    <p:sldId id="344" r:id="rId18"/>
    <p:sldId id="345" r:id="rId19"/>
    <p:sldId id="341" r:id="rId20"/>
    <p:sldId id="316" r:id="rId21"/>
    <p:sldId id="311" r:id="rId22"/>
    <p:sldId id="293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C60003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/>
    <p:restoredTop sz="94686"/>
  </p:normalViewPr>
  <p:slideViewPr>
    <p:cSldViewPr snapToGrid="0" snapToObjects="1">
      <p:cViewPr varScale="1">
        <p:scale>
          <a:sx n="102" d="100"/>
          <a:sy n="102" d="100"/>
        </p:scale>
        <p:origin x="192" y="3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I. Mases | Bunch-by-Bunch Tune Shift Effects in the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hyperlink" Target="https://indico.cern.ch/event/1223425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6924/" TargetMode="External"/><Relationship Id="rId2" Type="http://schemas.openxmlformats.org/officeDocument/2006/relationships/hyperlink" Target="https://indico.cern.ch/event/1237856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93D36F7-B23B-5FDB-4009-8849BAC3247E}"/>
              </a:ext>
            </a:extLst>
          </p:cNvPr>
          <p:cNvSpPr/>
          <p:nvPr/>
        </p:nvSpPr>
        <p:spPr>
          <a:xfrm>
            <a:off x="551145" y="413359"/>
            <a:ext cx="11217101" cy="248655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682" y="1050267"/>
            <a:ext cx="11376025" cy="2153265"/>
          </a:xfrm>
        </p:spPr>
        <p:txBody>
          <a:bodyPr/>
          <a:lstStyle/>
          <a:p>
            <a:r>
              <a:rPr lang="en-US" dirty="0" err="1"/>
              <a:t>Characterisation</a:t>
            </a:r>
            <a:r>
              <a:rPr lang="en-US" dirty="0"/>
              <a:t> of </a:t>
            </a:r>
            <a:br>
              <a:rPr lang="en-US" dirty="0"/>
            </a:br>
            <a:r>
              <a:rPr lang="en-US" dirty="0"/>
              <a:t>Bunch-by-Bunch Tune Shift Effects </a:t>
            </a:r>
            <a:br>
              <a:rPr lang="en-US" dirty="0"/>
            </a:br>
            <a:r>
              <a:rPr lang="en-US" dirty="0"/>
              <a:t>in the CERN SPS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1682" y="3912800"/>
            <a:ext cx="11376026" cy="1315402"/>
          </a:xfrm>
        </p:spPr>
        <p:txBody>
          <a:bodyPr/>
          <a:lstStyle/>
          <a:p>
            <a:pPr algn="l"/>
            <a:r>
              <a:rPr lang="en-US" sz="2800" b="1" dirty="0"/>
              <a:t>Ingrid Mases </a:t>
            </a:r>
            <a:r>
              <a:rPr lang="en-US" sz="2800" b="1" dirty="0" err="1"/>
              <a:t>Solé</a:t>
            </a:r>
            <a:r>
              <a:rPr lang="en-US" sz="2800" b="1" dirty="0"/>
              <a:t>  </a:t>
            </a:r>
            <a:r>
              <a:rPr lang="en-US" sz="2400" b="1" dirty="0"/>
              <a:t>(BE-ABP-INC)        </a:t>
            </a:r>
            <a:endParaRPr lang="en-US" sz="2800" b="1" dirty="0"/>
          </a:p>
          <a:p>
            <a:pPr algn="l"/>
            <a:r>
              <a:rPr lang="en-US" sz="2200" dirty="0"/>
              <a:t>Special thanks to: H. </a:t>
            </a:r>
            <a:r>
              <a:rPr lang="en-US" sz="2200" dirty="0" err="1"/>
              <a:t>Bartosik</a:t>
            </a:r>
            <a:r>
              <a:rPr lang="en-US" sz="2200" dirty="0"/>
              <a:t> and C. </a:t>
            </a:r>
            <a:r>
              <a:rPr lang="en-US" sz="2200" dirty="0" err="1"/>
              <a:t>Zannini</a:t>
            </a:r>
            <a:endParaRPr lang="en-US" sz="2200" dirty="0"/>
          </a:p>
        </p:txBody>
      </p:sp>
      <p:pic>
        <p:nvPicPr>
          <p:cNvPr id="12" name="Imagen 11" descr="Logotipo&#10;&#10;Descripción generada automáticamente">
            <a:extLst>
              <a:ext uri="{FF2B5EF4-FFF2-40B4-BE49-F238E27FC236}">
                <a16:creationId xmlns:a16="http://schemas.microsoft.com/office/drawing/2014/main" id="{44E5DD4D-4871-D76D-039F-7FD9F6671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813" y="5661765"/>
            <a:ext cx="945850" cy="945850"/>
          </a:xfrm>
          <a:prstGeom prst="rect">
            <a:avLst/>
          </a:prstGeom>
        </p:spPr>
      </p:pic>
      <p:pic>
        <p:nvPicPr>
          <p:cNvPr id="14" name="Imagen 13" descr="Texto&#10;&#10;Descripción generada automáticamente">
            <a:extLst>
              <a:ext uri="{FF2B5EF4-FFF2-40B4-BE49-F238E27FC236}">
                <a16:creationId xmlns:a16="http://schemas.microsoft.com/office/drawing/2014/main" id="{9CC1EC62-A614-9E34-DA99-E455354272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82" y="5745103"/>
            <a:ext cx="3620022" cy="64299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8224821D-EE5D-DF45-2B98-8531871CD2A2}"/>
              </a:ext>
            </a:extLst>
          </p:cNvPr>
          <p:cNvSpPr txBox="1"/>
          <p:nvPr/>
        </p:nvSpPr>
        <p:spPr>
          <a:xfrm>
            <a:off x="8693061" y="6066601"/>
            <a:ext cx="29197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>
                <a:solidFill>
                  <a:schemeClr val="bg1"/>
                </a:solidFill>
              </a:rPr>
              <a:t>FTEC Workshop 18/01/2023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6773" y="1439335"/>
            <a:ext cx="9467849" cy="367180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New experimental measurements and comparison to simulations</a:t>
            </a:r>
          </a:p>
          <a:p>
            <a:r>
              <a:rPr lang="en-US" dirty="0">
                <a:solidFill>
                  <a:schemeClr val="accent2"/>
                </a:solidFill>
              </a:rPr>
              <a:t>Transverse tails and beam profile measurements in the SPS (together with E. de la Fuente)</a:t>
            </a:r>
          </a:p>
          <a:p>
            <a:r>
              <a:rPr lang="en-US" dirty="0">
                <a:solidFill>
                  <a:schemeClr val="tx1"/>
                </a:solidFill>
              </a:rPr>
              <a:t>Growth rate measurements (together with E. de la Fuente)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Measurements of the Vertical coupled bunch instability in the SPS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786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1C0511B-3D60-2E51-EEB8-BCEE0A31F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TRANSVERSE TAILS AND BEAM PROFILE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616B4F-0916-7FD7-88D3-EDCCE9735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91BA36-E230-9CCA-D923-946B12535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A9953A-8EAA-042F-746B-EDA0E61AE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F37B986-51F4-E6AF-EE00-4A2338427EC2}"/>
              </a:ext>
            </a:extLst>
          </p:cNvPr>
          <p:cNvSpPr txBox="1"/>
          <p:nvPr/>
        </p:nvSpPr>
        <p:spPr bwMode="auto">
          <a:xfrm>
            <a:off x="592188" y="1194292"/>
            <a:ext cx="107603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 err="1">
                <a:effectLst/>
                <a:latin typeface="Arial" panose="020B0604020202020204" pitchFamily="34" charset="0"/>
              </a:rPr>
              <a:t>Emittance</a:t>
            </a:r>
            <a:r>
              <a:rPr lang="es-ES" dirty="0">
                <a:effectLst/>
                <a:latin typeface="Arial" panose="020B0604020202020204" pitchFamily="34" charset="0"/>
              </a:rPr>
              <a:t> </a:t>
            </a:r>
            <a:r>
              <a:rPr lang="es-ES" dirty="0" err="1">
                <a:effectLst/>
                <a:latin typeface="Arial" panose="020B0604020202020204" pitchFamily="34" charset="0"/>
              </a:rPr>
              <a:t>is</a:t>
            </a:r>
            <a:r>
              <a:rPr lang="es-ES" dirty="0">
                <a:effectLst/>
                <a:latin typeface="Arial" panose="020B0604020202020204" pitchFamily="34" charset="0"/>
              </a:rPr>
              <a:t> a </a:t>
            </a:r>
            <a:r>
              <a:rPr lang="es-ES" dirty="0" err="1">
                <a:effectLst/>
                <a:latin typeface="Arial" panose="020B0604020202020204" pitchFamily="34" charset="0"/>
              </a:rPr>
              <a:t>key</a:t>
            </a:r>
            <a:r>
              <a:rPr lang="es-ES" dirty="0">
                <a:effectLst/>
                <a:latin typeface="Arial" panose="020B0604020202020204" pitchFamily="34" charset="0"/>
              </a:rPr>
              <a:t> </a:t>
            </a:r>
            <a:r>
              <a:rPr lang="es-ES" dirty="0" err="1">
                <a:effectLst/>
                <a:latin typeface="Arial" panose="020B0604020202020204" pitchFamily="34" charset="0"/>
              </a:rPr>
              <a:t>parameter</a:t>
            </a:r>
            <a:r>
              <a:rPr lang="es-ES" dirty="0">
                <a:effectLst/>
                <a:latin typeface="Arial" panose="020B0604020202020204" pitchFamily="34" charset="0"/>
              </a:rPr>
              <a:t> </a:t>
            </a:r>
            <a:r>
              <a:rPr lang="es-ES" dirty="0" err="1">
                <a:effectLst/>
                <a:latin typeface="Arial" panose="020B0604020202020204" pitchFamily="34" charset="0"/>
              </a:rPr>
              <a:t>for</a:t>
            </a:r>
            <a:r>
              <a:rPr lang="es-ES" dirty="0">
                <a:effectLst/>
                <a:latin typeface="Arial" panose="020B0604020202020204" pitchFamily="34" charset="0"/>
              </a:rPr>
              <a:t> </a:t>
            </a:r>
            <a:r>
              <a:rPr lang="es-ES" dirty="0" err="1">
                <a:effectLst/>
                <a:latin typeface="Arial" panose="020B0604020202020204" pitchFamily="34" charset="0"/>
              </a:rPr>
              <a:t>the</a:t>
            </a:r>
            <a:r>
              <a:rPr lang="es-ES" dirty="0">
                <a:effectLst/>
                <a:latin typeface="Arial" panose="020B0604020202020204" pitchFamily="34" charset="0"/>
              </a:rPr>
              <a:t> </a:t>
            </a:r>
            <a:r>
              <a:rPr lang="es-ES" dirty="0" err="1">
                <a:effectLst/>
                <a:latin typeface="Arial" panose="020B0604020202020204" pitchFamily="34" charset="0"/>
              </a:rPr>
              <a:t>overall</a:t>
            </a:r>
            <a:r>
              <a:rPr lang="es-ES" dirty="0">
                <a:effectLst/>
                <a:latin typeface="Arial" panose="020B0604020202020204" pitchFamily="34" charset="0"/>
              </a:rPr>
              <a:t> performance </a:t>
            </a:r>
            <a:r>
              <a:rPr lang="es-ES" dirty="0" err="1">
                <a:effectLst/>
                <a:latin typeface="Arial" panose="020B0604020202020204" pitchFamily="34" charset="0"/>
              </a:rPr>
              <a:t>of</a:t>
            </a:r>
            <a:r>
              <a:rPr lang="es-ES" dirty="0">
                <a:effectLst/>
                <a:latin typeface="Arial" panose="020B0604020202020204" pitchFamily="34" charset="0"/>
              </a:rPr>
              <a:t> </a:t>
            </a:r>
            <a:r>
              <a:rPr lang="es-ES" dirty="0" err="1">
                <a:effectLst/>
                <a:latin typeface="Arial" panose="020B0604020202020204" pitchFamily="34" charset="0"/>
              </a:rPr>
              <a:t>an</a:t>
            </a:r>
            <a:r>
              <a:rPr lang="es-ES" dirty="0">
                <a:effectLst/>
                <a:latin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</a:rPr>
              <a:t>a</a:t>
            </a:r>
            <a:r>
              <a:rPr lang="es-ES" dirty="0" err="1">
                <a:effectLst/>
                <a:latin typeface="Arial" panose="020B0604020202020204" pitchFamily="34" charset="0"/>
              </a:rPr>
              <a:t>ccelerator</a:t>
            </a:r>
            <a:r>
              <a:rPr lang="es-ES" dirty="0">
                <a:effectLst/>
                <a:latin typeface="Arial" panose="020B0604020202020204" pitchFamily="34" charset="0"/>
              </a:rPr>
              <a:t>.</a:t>
            </a:r>
            <a:r>
              <a:rPr lang="es-ES" dirty="0">
                <a:latin typeface="Arial" panose="020B0604020202020204" pitchFamily="34" charset="0"/>
              </a:rPr>
              <a:t> </a:t>
            </a:r>
          </a:p>
          <a:p>
            <a:r>
              <a:rPr lang="es-ES" dirty="0" err="1">
                <a:latin typeface="Arial" panose="020B0604020202020204" pitchFamily="34" charset="0"/>
              </a:rPr>
              <a:t>Especially</a:t>
            </a:r>
            <a:r>
              <a:rPr lang="es-ES" dirty="0">
                <a:latin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</a:rPr>
              <a:t>the</a:t>
            </a:r>
            <a:r>
              <a:rPr lang="es-ES" dirty="0">
                <a:latin typeface="Arial" panose="020B0604020202020204" pitchFamily="34" charset="0"/>
              </a:rPr>
              <a:t> </a:t>
            </a:r>
            <a:r>
              <a:rPr lang="es-ES" b="1" dirty="0" err="1">
                <a:latin typeface="Arial" panose="020B0604020202020204" pitchFamily="34" charset="0"/>
              </a:rPr>
              <a:t>luminosity</a:t>
            </a:r>
            <a:r>
              <a:rPr lang="es-ES" dirty="0">
                <a:latin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</a:rPr>
              <a:t>depends</a:t>
            </a:r>
            <a:r>
              <a:rPr lang="es-ES" dirty="0">
                <a:latin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</a:rPr>
              <a:t>on</a:t>
            </a:r>
            <a:r>
              <a:rPr lang="es-ES" dirty="0">
                <a:latin typeface="Arial" panose="020B0604020202020204" pitchFamily="34" charset="0"/>
              </a:rPr>
              <a:t> </a:t>
            </a:r>
            <a:r>
              <a:rPr lang="es-ES" dirty="0" err="1">
                <a:latin typeface="Arial" panose="020B0604020202020204" pitchFamily="34" charset="0"/>
              </a:rPr>
              <a:t>the</a:t>
            </a:r>
            <a:r>
              <a:rPr lang="es-ES" dirty="0">
                <a:latin typeface="Arial" panose="020B0604020202020204" pitchFamily="34" charset="0"/>
              </a:rPr>
              <a:t> transverse </a:t>
            </a:r>
            <a:r>
              <a:rPr lang="es-ES" dirty="0" err="1">
                <a:latin typeface="Arial" panose="020B0604020202020204" pitchFamily="34" charset="0"/>
              </a:rPr>
              <a:t>emittances</a:t>
            </a:r>
            <a:r>
              <a:rPr lang="es-ES" dirty="0">
                <a:latin typeface="Arial" panose="020B0604020202020204" pitchFamily="34" charset="0"/>
              </a:rPr>
              <a:t>.</a:t>
            </a:r>
            <a:r>
              <a:rPr lang="es-ES" dirty="0">
                <a:effectLst/>
                <a:latin typeface="Arial" panose="020B0604020202020204" pitchFamily="34" charset="0"/>
              </a:rPr>
              <a:t> </a:t>
            </a:r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F60A33C-2C98-4F8F-028E-01480D576DD2}"/>
              </a:ext>
            </a:extLst>
          </p:cNvPr>
          <p:cNvSpPr txBox="1"/>
          <p:nvPr/>
        </p:nvSpPr>
        <p:spPr bwMode="auto">
          <a:xfrm>
            <a:off x="592188" y="2070707"/>
            <a:ext cx="79520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effectLst/>
              </a:rPr>
              <a:t>For</a:t>
            </a: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two</a:t>
            </a:r>
            <a:r>
              <a:rPr lang="es-ES" dirty="0">
                <a:effectLst/>
              </a:rPr>
              <a:t> </a:t>
            </a:r>
            <a:r>
              <a:rPr lang="es-ES" b="1" dirty="0">
                <a:effectLst/>
              </a:rPr>
              <a:t>Gaussian </a:t>
            </a:r>
            <a:r>
              <a:rPr lang="es-ES" b="1" dirty="0" err="1">
                <a:effectLst/>
              </a:rPr>
              <a:t>beams</a:t>
            </a:r>
            <a:r>
              <a:rPr lang="es-ES" b="1" dirty="0">
                <a:effectLst/>
              </a:rPr>
              <a:t> </a:t>
            </a:r>
            <a:r>
              <a:rPr lang="es-ES" dirty="0" err="1">
                <a:effectLst/>
              </a:rPr>
              <a:t>colliding</a:t>
            </a:r>
            <a:r>
              <a:rPr lang="es-ES" dirty="0">
                <a:effectLst/>
              </a:rPr>
              <a:t> head-</a:t>
            </a:r>
            <a:r>
              <a:rPr lang="es-ES" dirty="0" err="1">
                <a:effectLst/>
              </a:rPr>
              <a:t>on</a:t>
            </a:r>
            <a:r>
              <a:rPr lang="es-ES" dirty="0">
                <a:effectLst/>
              </a:rPr>
              <a:t>,</a:t>
            </a:r>
            <a:r>
              <a:rPr lang="es-ES" dirty="0"/>
              <a:t> </a:t>
            </a:r>
          </a:p>
          <a:p>
            <a:r>
              <a:rPr lang="es-ES" b="1" dirty="0" err="1">
                <a:effectLst/>
              </a:rPr>
              <a:t>luminosity</a:t>
            </a: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is</a:t>
            </a:r>
            <a:r>
              <a:rPr lang="es-ES" dirty="0">
                <a:effectLst/>
              </a:rPr>
              <a:t> </a:t>
            </a:r>
            <a:r>
              <a:rPr lang="es-ES" dirty="0" err="1">
                <a:effectLst/>
              </a:rPr>
              <a:t>expressed</a:t>
            </a:r>
            <a:r>
              <a:rPr lang="es-ES" dirty="0">
                <a:effectLst/>
              </a:rPr>
              <a:t> as: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25C402E-6AA9-7DAC-203C-8480F645B22C}"/>
              </a:ext>
            </a:extLst>
          </p:cNvPr>
          <p:cNvSpPr txBox="1"/>
          <p:nvPr/>
        </p:nvSpPr>
        <p:spPr bwMode="auto">
          <a:xfrm>
            <a:off x="407988" y="5416187"/>
            <a:ext cx="100805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So </a:t>
            </a:r>
            <a:r>
              <a:rPr lang="es-ES" dirty="0" err="1"/>
              <a:t>we</a:t>
            </a:r>
            <a:r>
              <a:rPr lang="es-ES" dirty="0"/>
              <a:t> are </a:t>
            </a:r>
            <a:r>
              <a:rPr lang="es-ES" dirty="0" err="1"/>
              <a:t>interested</a:t>
            </a:r>
            <a:r>
              <a:rPr lang="es-ES" dirty="0"/>
              <a:t> in </a:t>
            </a:r>
            <a:r>
              <a:rPr lang="es-ES" b="1" dirty="0" err="1"/>
              <a:t>achieving</a:t>
            </a:r>
            <a:r>
              <a:rPr lang="es-ES" b="1" dirty="0"/>
              <a:t> </a:t>
            </a:r>
            <a:r>
              <a:rPr lang="es-ES" b="1" dirty="0" err="1"/>
              <a:t>small</a:t>
            </a:r>
            <a:r>
              <a:rPr lang="es-ES" b="1" dirty="0"/>
              <a:t> </a:t>
            </a:r>
            <a:r>
              <a:rPr lang="es-ES" b="1" dirty="0" err="1"/>
              <a:t>emittances</a:t>
            </a:r>
            <a:r>
              <a:rPr lang="es-ES" b="1" dirty="0"/>
              <a:t> </a:t>
            </a:r>
            <a:r>
              <a:rPr lang="es-ES" dirty="0"/>
              <a:t>in </a:t>
            </a:r>
            <a:r>
              <a:rPr lang="es-ES" dirty="0" err="1"/>
              <a:t>order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obtain</a:t>
            </a:r>
            <a:r>
              <a:rPr lang="es-ES" dirty="0"/>
              <a:t> </a:t>
            </a:r>
            <a:r>
              <a:rPr lang="es-ES" b="1" dirty="0" err="1"/>
              <a:t>higher</a:t>
            </a:r>
            <a:r>
              <a:rPr lang="es-ES" b="1" dirty="0"/>
              <a:t> </a:t>
            </a:r>
            <a:r>
              <a:rPr lang="es-ES" b="1" dirty="0" err="1"/>
              <a:t>luminosity</a:t>
            </a:r>
            <a:endParaRPr lang="es-ES" b="1" dirty="0"/>
          </a:p>
          <a:p>
            <a:endParaRPr lang="es-ES" sz="1600" dirty="0">
              <a:solidFill>
                <a:srgbClr val="385CB4"/>
              </a:solidFill>
              <a:effectLst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152FD112-8F8F-0804-5A9E-D442797E4980}"/>
              </a:ext>
            </a:extLst>
          </p:cNvPr>
          <p:cNvGrpSpPr/>
          <p:nvPr/>
        </p:nvGrpSpPr>
        <p:grpSpPr>
          <a:xfrm>
            <a:off x="1363874" y="3148598"/>
            <a:ext cx="4536926" cy="1646813"/>
            <a:chOff x="1216754" y="2814852"/>
            <a:chExt cx="4536926" cy="1646813"/>
          </a:xfrm>
        </p:grpSpPr>
        <p:pic>
          <p:nvPicPr>
            <p:cNvPr id="11" name="Imagen 10" descr="Texto, Carta&#10;&#10;Descripción generada automáticamente">
              <a:extLst>
                <a:ext uri="{FF2B5EF4-FFF2-40B4-BE49-F238E27FC236}">
                  <a16:creationId xmlns:a16="http://schemas.microsoft.com/office/drawing/2014/main" id="{FFD91315-F161-EFF5-A07F-5B2336FA77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754" y="2814852"/>
              <a:ext cx="4536926" cy="125863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uadroTexto 11">
                  <a:extLst>
                    <a:ext uri="{FF2B5EF4-FFF2-40B4-BE49-F238E27FC236}">
                      <a16:creationId xmlns:a16="http://schemas.microsoft.com/office/drawing/2014/main" id="{881226EF-D557-2ACD-7B45-7EDB8162D897}"/>
                    </a:ext>
                  </a:extLst>
                </p:cNvPr>
                <p:cNvSpPr txBox="1"/>
                <p:nvPr/>
              </p:nvSpPr>
              <p:spPr bwMode="auto">
                <a:xfrm>
                  <a:off x="2830929" y="4088934"/>
                  <a:ext cx="1091196" cy="37273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algn="l" defTabSz="914400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s-ES" sz="20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s-ES" sz="200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ES" sz="2000" b="0" i="1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𝛽𝜖</m:t>
                            </m:r>
                          </m:e>
                        </m:rad>
                        <m:r>
                          <a:rPr lang="es-ES" sz="2000" b="0" i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s-ES" sz="200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6" name="CuadroTexto 15">
                  <a:extLst>
                    <a:ext uri="{FF2B5EF4-FFF2-40B4-BE49-F238E27FC236}">
                      <a16:creationId xmlns:a16="http://schemas.microsoft.com/office/drawing/2014/main" id="{ED64862B-D3DD-4BB0-914C-F746571BF2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830929" y="4088934"/>
                  <a:ext cx="1091196" cy="372731"/>
                </a:xfrm>
                <a:prstGeom prst="rect">
                  <a:avLst/>
                </a:prstGeom>
                <a:blipFill>
                  <a:blip r:embed="rId3"/>
                  <a:stretch>
                    <a:fillRect l="-2299" r="-8046" b="-26667"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Conector recto de flecha 12">
              <a:extLst>
                <a:ext uri="{FF2B5EF4-FFF2-40B4-BE49-F238E27FC236}">
                  <a16:creationId xmlns:a16="http://schemas.microsoft.com/office/drawing/2014/main" id="{F7BD3263-75CB-D1AC-E192-C4090E2928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9696" y="3583265"/>
              <a:ext cx="0" cy="490218"/>
            </a:xfrm>
            <a:prstGeom prst="straightConnector1">
              <a:avLst/>
            </a:prstGeom>
            <a:ln w="19050"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8E99A511-B686-C9A3-0990-2B7039AA2622}"/>
              </a:ext>
            </a:extLst>
          </p:cNvPr>
          <p:cNvGrpSpPr/>
          <p:nvPr/>
        </p:nvGrpSpPr>
        <p:grpSpPr>
          <a:xfrm>
            <a:off x="6649702" y="1870558"/>
            <a:ext cx="4176464" cy="2924853"/>
            <a:chOff x="7176120" y="1793277"/>
            <a:chExt cx="4176464" cy="2924853"/>
          </a:xfrm>
        </p:grpSpPr>
        <p:pic>
          <p:nvPicPr>
            <p:cNvPr id="15" name="Imagen 14" descr="Imagen que contiene Icono&#10;&#10;Descripción generada automáticamente">
              <a:extLst>
                <a:ext uri="{FF2B5EF4-FFF2-40B4-BE49-F238E27FC236}">
                  <a16:creationId xmlns:a16="http://schemas.microsoft.com/office/drawing/2014/main" id="{97DFB9B5-A924-30D6-7D28-0F9F909A9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19" t="10127" r="3543"/>
            <a:stretch/>
          </p:blipFill>
          <p:spPr>
            <a:xfrm>
              <a:off x="7176120" y="1793277"/>
              <a:ext cx="4176464" cy="2924853"/>
            </a:xfrm>
            <a:prstGeom prst="rect">
              <a:avLst/>
            </a:prstGeom>
          </p:spPr>
        </p:pic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EF3106FC-00E1-E02B-D4DF-3FD64455CFE3}"/>
                </a:ext>
              </a:extLst>
            </p:cNvPr>
            <p:cNvCxnSpPr>
              <a:cxnSpLocks/>
            </p:cNvCxnSpPr>
            <p:nvPr/>
          </p:nvCxnSpPr>
          <p:spPr>
            <a:xfrm>
              <a:off x="8940316" y="3828374"/>
              <a:ext cx="648072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9896FED8-B62B-0228-F742-3D938FEBCAA5}"/>
                </a:ext>
              </a:extLst>
            </p:cNvPr>
            <p:cNvCxnSpPr>
              <a:cxnSpLocks/>
            </p:cNvCxnSpPr>
            <p:nvPr/>
          </p:nvCxnSpPr>
          <p:spPr>
            <a:xfrm>
              <a:off x="9264352" y="2348880"/>
              <a:ext cx="0" cy="2232248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CuadroTexto 17">
                  <a:extLst>
                    <a:ext uri="{FF2B5EF4-FFF2-40B4-BE49-F238E27FC236}">
                      <a16:creationId xmlns:a16="http://schemas.microsoft.com/office/drawing/2014/main" id="{12F17960-6821-BFE9-480D-EF394FA5C439}"/>
                    </a:ext>
                  </a:extLst>
                </p:cNvPr>
                <p:cNvSpPr txBox="1"/>
                <p:nvPr/>
              </p:nvSpPr>
              <p:spPr bwMode="auto">
                <a:xfrm>
                  <a:off x="9048328" y="3491716"/>
                  <a:ext cx="68125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algn="l" defTabSz="914400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sz="18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s-ES" dirty="0"/>
                </a:p>
              </p:txBody>
            </p:sp>
          </mc:Choice>
          <mc:Fallback xmlns="">
            <p:sp>
              <p:nvSpPr>
                <p:cNvPr id="40" name="CuadroTexto 39">
                  <a:extLst>
                    <a:ext uri="{FF2B5EF4-FFF2-40B4-BE49-F238E27FC236}">
                      <a16:creationId xmlns:a16="http://schemas.microsoft.com/office/drawing/2014/main" id="{36E8BC1E-0084-046A-ACAC-BEDD63DB05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48328" y="3491716"/>
                  <a:ext cx="681254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9452E3B-A610-35FD-A6A2-C72A12490DA4}"/>
              </a:ext>
            </a:extLst>
          </p:cNvPr>
          <p:cNvSpPr txBox="1"/>
          <p:nvPr/>
        </p:nvSpPr>
        <p:spPr bwMode="auto">
          <a:xfrm>
            <a:off x="6718061" y="4790288"/>
            <a:ext cx="409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/>
            <a:r>
              <a:rPr lang="es-ES" i="1" dirty="0">
                <a:solidFill>
                  <a:schemeClr val="accent2"/>
                </a:solidFill>
              </a:rPr>
              <a:t>Transverse </a:t>
            </a:r>
            <a:r>
              <a:rPr lang="es-ES" i="1" dirty="0" err="1">
                <a:solidFill>
                  <a:schemeClr val="accent2"/>
                </a:solidFill>
              </a:rPr>
              <a:t>profile</a:t>
            </a:r>
            <a:r>
              <a:rPr lang="es-ES" i="1" dirty="0">
                <a:solidFill>
                  <a:schemeClr val="accent2"/>
                </a:solidFill>
              </a:rPr>
              <a:t> </a:t>
            </a:r>
            <a:r>
              <a:rPr lang="es-ES" i="1" dirty="0" err="1">
                <a:solidFill>
                  <a:schemeClr val="accent2"/>
                </a:solidFill>
              </a:rPr>
              <a:t>of</a:t>
            </a:r>
            <a:r>
              <a:rPr lang="es-ES" i="1" dirty="0">
                <a:solidFill>
                  <a:schemeClr val="accent2"/>
                </a:solidFill>
              </a:rPr>
              <a:t> </a:t>
            </a:r>
            <a:r>
              <a:rPr lang="es-ES" i="1" dirty="0" err="1">
                <a:solidFill>
                  <a:schemeClr val="accent2"/>
                </a:solidFill>
              </a:rPr>
              <a:t>the</a:t>
            </a:r>
            <a:r>
              <a:rPr lang="es-ES" i="1" dirty="0">
                <a:solidFill>
                  <a:schemeClr val="accent2"/>
                </a:solidFill>
              </a:rPr>
              <a:t> </a:t>
            </a:r>
            <a:r>
              <a:rPr lang="es-ES" i="1" dirty="0" err="1">
                <a:solidFill>
                  <a:schemeClr val="accent2"/>
                </a:solidFill>
              </a:rPr>
              <a:t>proton</a:t>
            </a:r>
            <a:r>
              <a:rPr lang="es-ES" i="1" dirty="0">
                <a:solidFill>
                  <a:schemeClr val="accent2"/>
                </a:solidFill>
              </a:rPr>
              <a:t> </a:t>
            </a:r>
            <a:r>
              <a:rPr lang="es-ES" i="1" dirty="0" err="1">
                <a:solidFill>
                  <a:schemeClr val="accent2"/>
                </a:solidFill>
              </a:rPr>
              <a:t>beam</a:t>
            </a:r>
            <a:r>
              <a:rPr lang="es-ES" i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AA505B68-A5AF-C8FD-3D32-E2FEC2E9F989}"/>
              </a:ext>
            </a:extLst>
          </p:cNvPr>
          <p:cNvSpPr/>
          <p:nvPr/>
        </p:nvSpPr>
        <p:spPr>
          <a:xfrm>
            <a:off x="9413217" y="1193834"/>
            <a:ext cx="2467627" cy="149411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E. De la Fuente and I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we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have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been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involved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in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these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measurements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although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is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not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part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of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our</a:t>
            </a:r>
            <a:r>
              <a:rPr lang="es-E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FTEC </a:t>
            </a:r>
            <a:r>
              <a:rPr lang="es-ES" sz="16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projects</a:t>
            </a:r>
            <a:endParaRPr lang="es-E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86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77BCF9D-82AD-4573-1D71-72F7B72D9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2CE592-7D06-C6EE-B607-AB42BC15D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E51060-E414-75C8-DD86-9A9E0CEE7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0299147-0051-2820-2E23-E97F3CA1FB0A}"/>
              </a:ext>
            </a:extLst>
          </p:cNvPr>
          <p:cNvSpPr txBox="1"/>
          <p:nvPr/>
        </p:nvSpPr>
        <p:spPr>
          <a:xfrm>
            <a:off x="478382" y="1154649"/>
            <a:ext cx="675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sz="1800" b="1" dirty="0">
              <a:solidFill>
                <a:srgbClr val="C00000"/>
              </a:solidFill>
            </a:endParaRP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10BE8A3B-3A17-1637-74CF-E958F4DFE97C}"/>
              </a:ext>
            </a:extLst>
          </p:cNvPr>
          <p:cNvGrpSpPr/>
          <p:nvPr/>
        </p:nvGrpSpPr>
        <p:grpSpPr>
          <a:xfrm>
            <a:off x="7205804" y="1191583"/>
            <a:ext cx="3901742" cy="2572817"/>
            <a:chOff x="7122548" y="198429"/>
            <a:chExt cx="4075721" cy="2687539"/>
          </a:xfrm>
        </p:grpSpPr>
        <p:pic>
          <p:nvPicPr>
            <p:cNvPr id="7" name="Imagen 6" descr="Gráfico, Histograma&#10;&#10;Descripción generada automáticamente">
              <a:extLst>
                <a:ext uri="{FF2B5EF4-FFF2-40B4-BE49-F238E27FC236}">
                  <a16:creationId xmlns:a16="http://schemas.microsoft.com/office/drawing/2014/main" id="{B1B04405-09FA-3C14-2A6C-4619E9E8EA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5" t="11998" r="48877" b="43919"/>
            <a:stretch/>
          </p:blipFill>
          <p:spPr>
            <a:xfrm>
              <a:off x="7122548" y="198429"/>
              <a:ext cx="4075721" cy="2687539"/>
            </a:xfrm>
            <a:prstGeom prst="rect">
              <a:avLst/>
            </a:prstGeom>
          </p:spPr>
        </p:pic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C9D5EE71-393F-A916-F6FE-1EF0BA27521D}"/>
                </a:ext>
              </a:extLst>
            </p:cNvPr>
            <p:cNvSpPr txBox="1"/>
            <p:nvPr/>
          </p:nvSpPr>
          <p:spPr>
            <a:xfrm>
              <a:off x="7791189" y="1187206"/>
              <a:ext cx="1077218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s-ES" b="1" dirty="0" err="1"/>
                <a:t>Measured</a:t>
              </a:r>
              <a:br>
                <a:rPr lang="es-ES" b="1" dirty="0"/>
              </a:br>
              <a:r>
                <a:rPr lang="es-ES" b="1" dirty="0" err="1"/>
                <a:t>profiles</a:t>
              </a:r>
              <a:endParaRPr lang="es-ES" b="1" dirty="0"/>
            </a:p>
          </p:txBody>
        </p:sp>
        <p:cxnSp>
          <p:nvCxnSpPr>
            <p:cNvPr id="16" name="Conector recto de flecha 15">
              <a:extLst>
                <a:ext uri="{FF2B5EF4-FFF2-40B4-BE49-F238E27FC236}">
                  <a16:creationId xmlns:a16="http://schemas.microsoft.com/office/drawing/2014/main" id="{05DF7A38-22E3-019C-DF2D-22D2A6632604}"/>
                </a:ext>
              </a:extLst>
            </p:cNvPr>
            <p:cNvCxnSpPr/>
            <p:nvPr/>
          </p:nvCxnSpPr>
          <p:spPr>
            <a:xfrm>
              <a:off x="8505173" y="1791222"/>
              <a:ext cx="237994" cy="42588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AD3DED89-74CD-DFD2-6AE1-92A6C26B27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70718" y="1713831"/>
              <a:ext cx="338203" cy="68249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F380EBFC-CD0E-1ACA-715F-3BA2C93DFABD}"/>
                </a:ext>
              </a:extLst>
            </p:cNvPr>
            <p:cNvSpPr txBox="1"/>
            <p:nvPr/>
          </p:nvSpPr>
          <p:spPr>
            <a:xfrm>
              <a:off x="9745249" y="1415511"/>
              <a:ext cx="132087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s-ES" b="1" dirty="0"/>
                <a:t>Gaussian </a:t>
              </a:r>
              <a:r>
                <a:rPr lang="es-ES" b="1" dirty="0" err="1"/>
                <a:t>fit</a:t>
              </a:r>
              <a:endParaRPr lang="es-ES" b="1" dirty="0"/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21B927B-9A9E-DE3A-3D5E-C5417D6129A4}"/>
              </a:ext>
            </a:extLst>
          </p:cNvPr>
          <p:cNvSpPr txBox="1"/>
          <p:nvPr/>
        </p:nvSpPr>
        <p:spPr>
          <a:xfrm>
            <a:off x="6865056" y="3911803"/>
            <a:ext cx="49757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/>
              <a:t>Measurements</a:t>
            </a:r>
            <a:r>
              <a:rPr lang="es-ES" dirty="0"/>
              <a:t> done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SPS </a:t>
            </a:r>
            <a:r>
              <a:rPr lang="es-ES" dirty="0" err="1"/>
              <a:t>wire</a:t>
            </a:r>
            <a:r>
              <a:rPr lang="es-ES" dirty="0"/>
              <a:t> </a:t>
            </a:r>
            <a:r>
              <a:rPr lang="es-ES" dirty="0" err="1"/>
              <a:t>scanners</a:t>
            </a:r>
            <a:endParaRPr lang="es-ES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135104AC-8DE4-5290-9B3B-99F37A958449}"/>
              </a:ext>
            </a:extLst>
          </p:cNvPr>
          <p:cNvGrpSpPr/>
          <p:nvPr/>
        </p:nvGrpSpPr>
        <p:grpSpPr>
          <a:xfrm>
            <a:off x="646982" y="1810187"/>
            <a:ext cx="10460564" cy="3270239"/>
            <a:chOff x="596471" y="2084475"/>
            <a:chExt cx="10460564" cy="3270239"/>
          </a:xfrm>
        </p:grpSpPr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EDD7AE3B-D559-F0AF-7650-9BD6DDAD225B}"/>
                </a:ext>
              </a:extLst>
            </p:cNvPr>
            <p:cNvSpPr txBox="1"/>
            <p:nvPr/>
          </p:nvSpPr>
          <p:spPr bwMode="auto">
            <a:xfrm>
              <a:off x="596471" y="5058743"/>
              <a:ext cx="1977628" cy="295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algn="l" defTabSz="914400" rtl="0"/>
              <a:r>
                <a:rPr lang="es-ES" sz="1600" i="1" dirty="0" err="1">
                  <a:solidFill>
                    <a:schemeClr val="accent2"/>
                  </a:solidFill>
                </a:rPr>
                <a:t>Courtesy</a:t>
              </a:r>
              <a:r>
                <a:rPr lang="es-ES" sz="1600" i="1" dirty="0">
                  <a:solidFill>
                    <a:schemeClr val="accent2"/>
                  </a:solidFill>
                </a:rPr>
                <a:t> </a:t>
              </a:r>
              <a:r>
                <a:rPr lang="es-ES" sz="1600" i="1" dirty="0" err="1">
                  <a:solidFill>
                    <a:schemeClr val="accent2"/>
                  </a:solidFill>
                </a:rPr>
                <a:t>of</a:t>
              </a:r>
              <a:r>
                <a:rPr lang="es-ES" sz="1600" i="1" dirty="0">
                  <a:solidFill>
                    <a:schemeClr val="accent2"/>
                  </a:solidFill>
                </a:rPr>
                <a:t> F. </a:t>
              </a:r>
              <a:r>
                <a:rPr lang="es-ES" sz="1600" i="1" dirty="0" err="1">
                  <a:solidFill>
                    <a:schemeClr val="accent2"/>
                  </a:solidFill>
                </a:rPr>
                <a:t>Asvesta</a:t>
              </a:r>
              <a:endParaRPr lang="es-ES" sz="1600" i="1" dirty="0">
                <a:solidFill>
                  <a:schemeClr val="accent2"/>
                </a:solidFill>
              </a:endParaRPr>
            </a:p>
          </p:txBody>
        </p:sp>
        <p:pic>
          <p:nvPicPr>
            <p:cNvPr id="11" name="Imagen 10" descr="Imagen que contiene Interfaz de usuario gráfica&#10;&#10;Descripción generada automáticamente">
              <a:extLst>
                <a:ext uri="{FF2B5EF4-FFF2-40B4-BE49-F238E27FC236}">
                  <a16:creationId xmlns:a16="http://schemas.microsoft.com/office/drawing/2014/main" id="{45AD6EC2-B589-D832-74B5-909EAF4FE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752" y="2084475"/>
              <a:ext cx="10428283" cy="3044817"/>
            </a:xfrm>
            <a:prstGeom prst="rect">
              <a:avLst/>
            </a:prstGeom>
          </p:spPr>
        </p:pic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DD7E79A-FE34-E7C9-3CFA-8E107BF47F7E}"/>
              </a:ext>
            </a:extLst>
          </p:cNvPr>
          <p:cNvSpPr txBox="1"/>
          <p:nvPr/>
        </p:nvSpPr>
        <p:spPr>
          <a:xfrm>
            <a:off x="679263" y="5287852"/>
            <a:ext cx="39794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b="1" dirty="0" err="1">
                <a:solidFill>
                  <a:schemeClr val="accent2"/>
                </a:solidFill>
              </a:rPr>
              <a:t>deviation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from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the</a:t>
            </a:r>
            <a:r>
              <a:rPr lang="es-ES" b="1" dirty="0">
                <a:solidFill>
                  <a:schemeClr val="accent2"/>
                </a:solidFill>
              </a:rPr>
              <a:t> Gaussian </a:t>
            </a:r>
            <a:r>
              <a:rPr lang="es-ES" b="1" dirty="0" err="1">
                <a:solidFill>
                  <a:schemeClr val="accent2"/>
                </a:solidFill>
              </a:rPr>
              <a:t>profile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b="1" dirty="0" err="1">
                <a:solidFill>
                  <a:schemeClr val="accent2"/>
                </a:solidFill>
              </a:rPr>
              <a:t>undesired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phenomenon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lower</a:t>
            </a:r>
            <a:r>
              <a:rPr lang="es-ES" dirty="0"/>
              <a:t> </a:t>
            </a:r>
            <a:r>
              <a:rPr lang="es-ES" dirty="0" err="1"/>
              <a:t>luminosity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LHC </a:t>
            </a:r>
          </a:p>
        </p:txBody>
      </p:sp>
      <p:sp>
        <p:nvSpPr>
          <p:cNvPr id="21" name="Título 2">
            <a:extLst>
              <a:ext uri="{FF2B5EF4-FFF2-40B4-BE49-F238E27FC236}">
                <a16:creationId xmlns:a16="http://schemas.microsoft.com/office/drawing/2014/main" id="{5B742EB9-FEE4-FE38-C28C-1E984EDF1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s-ES" dirty="0"/>
              <a:t>OVERPOPULATION OF TRANSVERSE TAILS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AA3B1A7-C639-A466-F2B1-A8D90878A55D}"/>
              </a:ext>
            </a:extLst>
          </p:cNvPr>
          <p:cNvSpPr txBox="1"/>
          <p:nvPr/>
        </p:nvSpPr>
        <p:spPr>
          <a:xfrm>
            <a:off x="4932765" y="5051679"/>
            <a:ext cx="358493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dirty="0" err="1"/>
              <a:t>Protons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tails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be removed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LHC </a:t>
            </a:r>
            <a:r>
              <a:rPr lang="es-ES" b="1" dirty="0" err="1">
                <a:solidFill>
                  <a:schemeClr val="accent2"/>
                </a:solidFill>
              </a:rPr>
              <a:t>collimators</a:t>
            </a:r>
            <a:r>
              <a:rPr lang="es-ES" dirty="0"/>
              <a:t>. </a:t>
            </a:r>
            <a:br>
              <a:rPr lang="es-ES" dirty="0"/>
            </a:br>
            <a:r>
              <a:rPr lang="es-ES" dirty="0"/>
              <a:t>So,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want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protons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be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b="1" dirty="0" err="1">
                <a:solidFill>
                  <a:schemeClr val="accent2"/>
                </a:solidFill>
              </a:rPr>
              <a:t>core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of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the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beam</a:t>
            </a:r>
            <a:r>
              <a:rPr lang="es-ES" dirty="0"/>
              <a:t>.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F4224FF-7973-E568-C7A0-89AD34B21EA4}"/>
              </a:ext>
            </a:extLst>
          </p:cNvPr>
          <p:cNvSpPr txBox="1"/>
          <p:nvPr/>
        </p:nvSpPr>
        <p:spPr>
          <a:xfrm>
            <a:off x="9109936" y="5193868"/>
            <a:ext cx="260541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/>
              <a:t>A </a:t>
            </a:r>
            <a:r>
              <a:rPr lang="es-ES" dirty="0" err="1"/>
              <a:t>lot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effort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being</a:t>
            </a:r>
            <a:r>
              <a:rPr lang="es-ES" dirty="0"/>
              <a:t> </a:t>
            </a:r>
            <a:r>
              <a:rPr lang="es-ES" dirty="0" err="1"/>
              <a:t>devoted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PSB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solve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problem</a:t>
            </a:r>
            <a:r>
              <a:rPr lang="es-ES" dirty="0"/>
              <a:t>.</a:t>
            </a:r>
          </a:p>
        </p:txBody>
      </p:sp>
      <p:sp>
        <p:nvSpPr>
          <p:cNvPr id="25" name="Rectángulo redondeado 24">
            <a:extLst>
              <a:ext uri="{FF2B5EF4-FFF2-40B4-BE49-F238E27FC236}">
                <a16:creationId xmlns:a16="http://schemas.microsoft.com/office/drawing/2014/main" id="{BCBE0CAE-B5A4-2B11-92E5-680305344F50}"/>
              </a:ext>
            </a:extLst>
          </p:cNvPr>
          <p:cNvSpPr/>
          <p:nvPr/>
        </p:nvSpPr>
        <p:spPr>
          <a:xfrm>
            <a:off x="551248" y="970354"/>
            <a:ext cx="6312624" cy="839833"/>
          </a:xfrm>
          <a:prstGeom prst="roundRect">
            <a:avLst/>
          </a:prstGeom>
          <a:solidFill>
            <a:srgbClr val="C00000">
              <a:alpha val="18824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800" dirty="0" err="1">
                <a:solidFill>
                  <a:srgbClr val="C00000"/>
                </a:solidFill>
                <a:effectLst/>
              </a:rPr>
              <a:t>During</a:t>
            </a:r>
            <a:r>
              <a:rPr lang="es-ES" sz="1800" dirty="0">
                <a:solidFill>
                  <a:srgbClr val="C00000"/>
                </a:solidFill>
                <a:effectLst/>
              </a:rPr>
              <a:t> 2022, heavy </a:t>
            </a:r>
            <a:r>
              <a:rPr lang="es-ES" sz="1800" b="1" dirty="0" err="1">
                <a:solidFill>
                  <a:srgbClr val="C00000"/>
                </a:solidFill>
                <a:effectLst/>
              </a:rPr>
              <a:t>tails</a:t>
            </a:r>
            <a:r>
              <a:rPr lang="es-ES" sz="1800" dirty="0">
                <a:solidFill>
                  <a:srgbClr val="C00000"/>
                </a:solidFill>
                <a:effectLst/>
              </a:rPr>
              <a:t> </a:t>
            </a:r>
            <a:r>
              <a:rPr lang="es-ES" sz="1800" dirty="0" err="1">
                <a:solidFill>
                  <a:srgbClr val="C00000"/>
                </a:solidFill>
                <a:effectLst/>
              </a:rPr>
              <a:t>were</a:t>
            </a:r>
            <a:r>
              <a:rPr lang="es-ES" sz="1800" dirty="0">
                <a:solidFill>
                  <a:srgbClr val="C00000"/>
                </a:solidFill>
                <a:effectLst/>
              </a:rPr>
              <a:t> </a:t>
            </a:r>
            <a:r>
              <a:rPr lang="es-ES" sz="1800" dirty="0" err="1">
                <a:solidFill>
                  <a:srgbClr val="C00000"/>
                </a:solidFill>
                <a:effectLst/>
              </a:rPr>
              <a:t>observed</a:t>
            </a:r>
            <a:r>
              <a:rPr lang="es-ES" sz="1800" dirty="0">
                <a:solidFill>
                  <a:srgbClr val="C00000"/>
                </a:solidFill>
                <a:effectLst/>
              </a:rPr>
              <a:t> </a:t>
            </a:r>
            <a:r>
              <a:rPr lang="es-ES" sz="1800" dirty="0" err="1">
                <a:solidFill>
                  <a:srgbClr val="C00000"/>
                </a:solidFill>
                <a:effectLst/>
              </a:rPr>
              <a:t>for</a:t>
            </a:r>
            <a:r>
              <a:rPr lang="es-ES" sz="1800" dirty="0">
                <a:solidFill>
                  <a:srgbClr val="C00000"/>
                </a:solidFill>
                <a:effectLst/>
              </a:rPr>
              <a:t> </a:t>
            </a:r>
            <a:r>
              <a:rPr lang="es-ES" sz="1800" dirty="0" err="1">
                <a:solidFill>
                  <a:srgbClr val="C00000"/>
                </a:solidFill>
                <a:effectLst/>
              </a:rPr>
              <a:t>the</a:t>
            </a:r>
            <a:r>
              <a:rPr lang="es-ES" sz="1800" dirty="0">
                <a:solidFill>
                  <a:srgbClr val="C00000"/>
                </a:solidFill>
                <a:effectLst/>
              </a:rPr>
              <a:t> transverse </a:t>
            </a:r>
            <a:r>
              <a:rPr lang="es-ES" sz="1800" dirty="0" err="1">
                <a:solidFill>
                  <a:srgbClr val="C00000"/>
                </a:solidFill>
                <a:effectLst/>
              </a:rPr>
              <a:t>profiles</a:t>
            </a:r>
            <a:r>
              <a:rPr lang="es-ES" sz="1800" dirty="0">
                <a:solidFill>
                  <a:srgbClr val="C00000"/>
                </a:solidFill>
                <a:effectLst/>
              </a:rPr>
              <a:t> in </a:t>
            </a:r>
            <a:r>
              <a:rPr lang="es-ES" sz="1800" b="1" dirty="0" err="1">
                <a:solidFill>
                  <a:srgbClr val="C00000"/>
                </a:solidFill>
                <a:effectLst/>
              </a:rPr>
              <a:t>both</a:t>
            </a:r>
            <a:r>
              <a:rPr lang="es-ES" sz="1800" b="1" dirty="0">
                <a:solidFill>
                  <a:srgbClr val="C00000"/>
                </a:solidFill>
                <a:effectLst/>
              </a:rPr>
              <a:t> planes</a:t>
            </a:r>
            <a:r>
              <a:rPr lang="es-ES" sz="1800" dirty="0">
                <a:solidFill>
                  <a:srgbClr val="C00000"/>
                </a:solidFill>
                <a:effectLst/>
              </a:rPr>
              <a:t>, </a:t>
            </a:r>
            <a:r>
              <a:rPr lang="es-ES" sz="1800" dirty="0" err="1">
                <a:solidFill>
                  <a:srgbClr val="C00000"/>
                </a:solidFill>
                <a:effectLst/>
              </a:rPr>
              <a:t>all</a:t>
            </a:r>
            <a:r>
              <a:rPr lang="es-ES" sz="1800" dirty="0">
                <a:solidFill>
                  <a:srgbClr val="C00000"/>
                </a:solidFill>
                <a:effectLst/>
              </a:rPr>
              <a:t> </a:t>
            </a:r>
            <a:r>
              <a:rPr lang="es-ES" sz="1800" dirty="0" err="1">
                <a:solidFill>
                  <a:srgbClr val="C00000"/>
                </a:solidFill>
                <a:effectLst/>
              </a:rPr>
              <a:t>along</a:t>
            </a:r>
            <a:r>
              <a:rPr lang="es-ES" sz="1800" dirty="0">
                <a:solidFill>
                  <a:srgbClr val="C00000"/>
                </a:solidFill>
                <a:effectLst/>
              </a:rPr>
              <a:t> </a:t>
            </a:r>
            <a:r>
              <a:rPr lang="es-ES" sz="1800" dirty="0" err="1">
                <a:solidFill>
                  <a:srgbClr val="C00000"/>
                </a:solidFill>
                <a:effectLst/>
              </a:rPr>
              <a:t>the</a:t>
            </a:r>
            <a:r>
              <a:rPr lang="es-ES" sz="1800" dirty="0">
                <a:solidFill>
                  <a:srgbClr val="C00000"/>
                </a:solidFill>
                <a:effectLst/>
              </a:rPr>
              <a:t> </a:t>
            </a:r>
            <a:r>
              <a:rPr lang="es-ES" sz="1800" b="1" dirty="0" err="1">
                <a:solidFill>
                  <a:srgbClr val="C00000"/>
                </a:solidFill>
                <a:effectLst/>
              </a:rPr>
              <a:t>injectors</a:t>
            </a:r>
            <a:r>
              <a:rPr lang="es-ES" sz="1800" b="1" dirty="0">
                <a:solidFill>
                  <a:srgbClr val="C00000"/>
                </a:solidFill>
                <a:effectLst/>
              </a:rPr>
              <a:t> </a:t>
            </a:r>
            <a:r>
              <a:rPr lang="es-ES" sz="1800" b="1" dirty="0" err="1">
                <a:solidFill>
                  <a:srgbClr val="C00000"/>
                </a:solidFill>
                <a:effectLst/>
              </a:rPr>
              <a:t>chain</a:t>
            </a:r>
            <a:r>
              <a:rPr lang="es-ES" sz="1800" b="1" dirty="0">
                <a:solidFill>
                  <a:srgbClr val="C00000"/>
                </a:solidFill>
                <a:effectLst/>
              </a:rPr>
              <a:t> </a:t>
            </a:r>
            <a:endParaRPr lang="es-ES" sz="1800" b="1" dirty="0">
              <a:solidFill>
                <a:srgbClr val="C00000"/>
              </a:solidFill>
            </a:endParaRPr>
          </a:p>
        </p:txBody>
      </p:sp>
      <p:sp>
        <p:nvSpPr>
          <p:cNvPr id="26" name="Rectángulo redondeado 25">
            <a:extLst>
              <a:ext uri="{FF2B5EF4-FFF2-40B4-BE49-F238E27FC236}">
                <a16:creationId xmlns:a16="http://schemas.microsoft.com/office/drawing/2014/main" id="{7C2CBBA1-BD13-8523-6854-6984FDD1B4B3}"/>
              </a:ext>
            </a:extLst>
          </p:cNvPr>
          <p:cNvSpPr/>
          <p:nvPr/>
        </p:nvSpPr>
        <p:spPr>
          <a:xfrm rot="1744984">
            <a:off x="10159632" y="2011868"/>
            <a:ext cx="1811688" cy="104254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err="1">
                <a:solidFill>
                  <a:schemeClr val="bg1"/>
                </a:solidFill>
              </a:rPr>
              <a:t>The</a:t>
            </a:r>
            <a:r>
              <a:rPr lang="es-ES" b="1" dirty="0">
                <a:solidFill>
                  <a:schemeClr val="bg1"/>
                </a:solidFill>
              </a:rPr>
              <a:t> cause has </a:t>
            </a:r>
            <a:r>
              <a:rPr lang="es-ES" b="1" dirty="0" err="1">
                <a:solidFill>
                  <a:schemeClr val="bg1"/>
                </a:solidFill>
              </a:rPr>
              <a:t>not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been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identified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yet</a:t>
            </a:r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26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3" grpId="0"/>
      <p:bldP spid="24" grpId="0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AA7C69-5246-F1D9-002E-8062F1A55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27FCF9-B133-E6CA-1D58-5A74875CC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E2617E-9971-8C35-B985-17FA31FC4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ctángulo: esquinas redondeadas 28">
            <a:extLst>
              <a:ext uri="{FF2B5EF4-FFF2-40B4-BE49-F238E27FC236}">
                <a16:creationId xmlns:a16="http://schemas.microsoft.com/office/drawing/2014/main" id="{9B41144E-AD39-10E7-90D8-01D20E5D5A95}"/>
              </a:ext>
            </a:extLst>
          </p:cNvPr>
          <p:cNvSpPr/>
          <p:nvPr/>
        </p:nvSpPr>
        <p:spPr>
          <a:xfrm>
            <a:off x="7122269" y="4879823"/>
            <a:ext cx="2591528" cy="1320195"/>
          </a:xfrm>
          <a:prstGeom prst="roundRect">
            <a:avLst/>
          </a:prstGeom>
          <a:solidFill>
            <a:schemeClr val="tx1">
              <a:lumMod val="20000"/>
              <a:lumOff val="80000"/>
              <a:alpha val="2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43936A59-7946-7C69-3CF3-B8C8F115B4D8}"/>
              </a:ext>
            </a:extLst>
          </p:cNvPr>
          <p:cNvGrpSpPr/>
          <p:nvPr/>
        </p:nvGrpSpPr>
        <p:grpSpPr>
          <a:xfrm>
            <a:off x="1533154" y="1503086"/>
            <a:ext cx="4028945" cy="1392545"/>
            <a:chOff x="1533154" y="1503086"/>
            <a:chExt cx="4028945" cy="1392545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4F7A68AF-3769-CF30-803E-11AC752B20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4823"/>
            <a:stretch/>
          </p:blipFill>
          <p:spPr>
            <a:xfrm>
              <a:off x="1533154" y="1503086"/>
              <a:ext cx="1269893" cy="1266825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80E2FDBD-8DB8-C1BC-FE75-B412CA87B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49872" y="1607502"/>
              <a:ext cx="2712227" cy="1288129"/>
            </a:xfrm>
            <a:prstGeom prst="rect">
              <a:avLst/>
            </a:prstGeom>
          </p:spPr>
        </p:pic>
      </p:grpSp>
      <p:pic>
        <p:nvPicPr>
          <p:cNvPr id="13" name="Imagen 12">
            <a:extLst>
              <a:ext uri="{FF2B5EF4-FFF2-40B4-BE49-F238E27FC236}">
                <a16:creationId xmlns:a16="http://schemas.microsoft.com/office/drawing/2014/main" id="{B4C7C1BD-44CA-39E4-2992-AB8F85876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2622" y="5382262"/>
            <a:ext cx="2591528" cy="854881"/>
          </a:xfrm>
          <a:prstGeom prst="rect">
            <a:avLst/>
          </a:prstGeom>
        </p:spPr>
      </p:pic>
      <p:sp>
        <p:nvSpPr>
          <p:cNvPr id="14" name="Rectángulo: esquinas redondeadas 26">
            <a:extLst>
              <a:ext uri="{FF2B5EF4-FFF2-40B4-BE49-F238E27FC236}">
                <a16:creationId xmlns:a16="http://schemas.microsoft.com/office/drawing/2014/main" id="{54D63222-BD12-6E9C-78E8-D246A62205DF}"/>
              </a:ext>
            </a:extLst>
          </p:cNvPr>
          <p:cNvSpPr/>
          <p:nvPr/>
        </p:nvSpPr>
        <p:spPr>
          <a:xfrm>
            <a:off x="4382622" y="4077072"/>
            <a:ext cx="2591528" cy="2160071"/>
          </a:xfrm>
          <a:prstGeom prst="roundRect">
            <a:avLst/>
          </a:prstGeom>
          <a:solidFill>
            <a:schemeClr val="tx1">
              <a:lumMod val="20000"/>
              <a:lumOff val="80000"/>
              <a:alpha val="2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BBC9FBE-0A77-598F-89A1-85D833EC4A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371" y="3259949"/>
            <a:ext cx="2524213" cy="6635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74758A0C-1AC3-5241-0C1E-D3AA5BEE4C5F}"/>
                  </a:ext>
                </a:extLst>
              </p:cNvPr>
              <p:cNvSpPr txBox="1"/>
              <p:nvPr/>
            </p:nvSpPr>
            <p:spPr bwMode="auto">
              <a:xfrm>
                <a:off x="479376" y="2688767"/>
                <a:ext cx="5832028" cy="18475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Where:</a:t>
                </a:r>
              </a:p>
              <a:p>
                <a:pPr marL="285750" indent="-285750">
                  <a:spcBef>
                    <a:spcPts val="600"/>
                  </a:spcBef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s-ES" b="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 is related to the std. deviation</a:t>
                </a:r>
              </a:p>
              <a:p>
                <a:pPr marL="285750" indent="-285750">
                  <a:spcBef>
                    <a:spcPts val="600"/>
                  </a:spcBef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 is the q-exponential</a:t>
                </a:r>
              </a:p>
              <a:p>
                <a:pPr marL="285750" indent="-285750">
                  <a:spcBef>
                    <a:spcPts val="600"/>
                  </a:spcBef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 is the normalization factor </a:t>
                </a:r>
              </a:p>
              <a:p>
                <a:pPr marL="285750" indent="-285750">
                  <a:spcBef>
                    <a:spcPts val="600"/>
                  </a:spcBef>
                  <a:buFont typeface="Courier New" panose="02070309020205020404" pitchFamily="49" charset="0"/>
                  <a:buChar char="o"/>
                </a:pPr>
                <a:endParaRPr lang="en-US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74758A0C-1AC3-5241-0C1E-D3AA5BEE4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376" y="2688767"/>
                <a:ext cx="5832028" cy="1847557"/>
              </a:xfrm>
              <a:prstGeom prst="rect">
                <a:avLst/>
              </a:prstGeom>
              <a:blipFill>
                <a:blip r:embed="rId6"/>
                <a:stretch>
                  <a:fillRect l="-870" t="-13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n 16">
            <a:extLst>
              <a:ext uri="{FF2B5EF4-FFF2-40B4-BE49-F238E27FC236}">
                <a16:creationId xmlns:a16="http://schemas.microsoft.com/office/drawing/2014/main" id="{8C1576C4-8477-13D9-5BAA-D7C94EE2DBA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0575" r="24710"/>
          <a:stretch/>
        </p:blipFill>
        <p:spPr>
          <a:xfrm>
            <a:off x="839416" y="4256751"/>
            <a:ext cx="3304033" cy="1367172"/>
          </a:xfrm>
          <a:prstGeom prst="rect">
            <a:avLst/>
          </a:prstGeom>
        </p:spPr>
      </p:pic>
      <p:pic>
        <p:nvPicPr>
          <p:cNvPr id="19" name="Picture 2" descr="Probability density plots of q-Gaussian distributions">
            <a:extLst>
              <a:ext uri="{FF2B5EF4-FFF2-40B4-BE49-F238E27FC236}">
                <a16:creationId xmlns:a16="http://schemas.microsoft.com/office/drawing/2014/main" id="{7831171E-60AF-63E3-D7D1-56ACEA704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533" y="935932"/>
            <a:ext cx="5296845" cy="397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3DA8C794-B090-406A-5E12-47FEF251CD58}"/>
              </a:ext>
            </a:extLst>
          </p:cNvPr>
          <p:cNvSpPr txBox="1"/>
          <p:nvPr/>
        </p:nvSpPr>
        <p:spPr bwMode="auto">
          <a:xfrm>
            <a:off x="407988" y="1116167"/>
            <a:ext cx="58320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standard </a:t>
            </a:r>
            <a:r>
              <a:rPr lang="en-US" b="1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q</a:t>
            </a:r>
            <a:r>
              <a:rPr lang="en-US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-Gaussian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has the probability density function: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21CB0677-0367-C844-A581-7F25828EE9C3}"/>
                  </a:ext>
                </a:extLst>
              </p:cNvPr>
              <p:cNvSpPr txBox="1"/>
              <p:nvPr/>
            </p:nvSpPr>
            <p:spPr bwMode="auto">
              <a:xfrm>
                <a:off x="4470940" y="4200821"/>
                <a:ext cx="2414891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s-ES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𝒒</m:t>
                    </m:r>
                    <m:r>
                      <a:rPr lang="es-ES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s-ES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the q-gaussian is equal to a </a:t>
                </a:r>
                <a:r>
                  <a:rPr lang="en-US" b="1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normal distribution</a:t>
                </a:r>
                <a:endParaRPr lang="en-US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21CB0677-0367-C844-A581-7F25828EE9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70940" y="4200821"/>
                <a:ext cx="2414891" cy="1200329"/>
              </a:xfrm>
              <a:prstGeom prst="rect">
                <a:avLst/>
              </a:prstGeom>
              <a:blipFill>
                <a:blip r:embed="rId9"/>
                <a:stretch>
                  <a:fillRect t="-2083" b="-625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1628DE87-5281-A800-A98D-53E1D8BA08C3}"/>
                  </a:ext>
                </a:extLst>
              </p:cNvPr>
              <p:cNvSpPr txBox="1"/>
              <p:nvPr/>
            </p:nvSpPr>
            <p:spPr bwMode="auto">
              <a:xfrm>
                <a:off x="7219957" y="4954126"/>
                <a:ext cx="2414891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ES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The </a:t>
                </a:r>
                <a:r>
                  <a:rPr lang="es-ES" b="1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parameter </a:t>
                </a:r>
                <a14:m>
                  <m:oMath xmlns:m="http://schemas.openxmlformats.org/officeDocument/2006/math">
                    <m:r>
                      <a:rPr lang="es-ES" b="1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𝒒</m:t>
                    </m:r>
                  </m:oMath>
                </a14:m>
                <a:r>
                  <a:rPr lang="en-US" b="1" dirty="0">
                    <a:solidFill>
                      <a:schemeClr val="accent2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is directly related to the </a:t>
                </a:r>
                <a:r>
                  <a:rPr lang="en-US" b="1" dirty="0">
                    <a:solidFill>
                      <a:schemeClr val="accent2"/>
                    </a:solidFill>
                  </a:rPr>
                  <a:t>tail content </a:t>
                </a:r>
                <a:r>
                  <a:rPr lang="en-US" dirty="0">
                    <a:solidFill>
                      <a:schemeClr val="tx1"/>
                    </a:solidFill>
                  </a:rPr>
                  <a:t>in the distribution</a:t>
                </a: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1628DE87-5281-A800-A98D-53E1D8BA0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19957" y="4954126"/>
                <a:ext cx="2414891" cy="1200329"/>
              </a:xfrm>
              <a:prstGeom prst="rect">
                <a:avLst/>
              </a:prstGeom>
              <a:blipFill>
                <a:blip r:embed="rId10"/>
                <a:stretch>
                  <a:fillRect t="-3158" r="-2618" b="-736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uadroTexto 22">
            <a:extLst>
              <a:ext uri="{FF2B5EF4-FFF2-40B4-BE49-F238E27FC236}">
                <a16:creationId xmlns:a16="http://schemas.microsoft.com/office/drawing/2014/main" id="{9A734083-D698-C4B6-8957-8825955C3CA8}"/>
              </a:ext>
            </a:extLst>
          </p:cNvPr>
          <p:cNvSpPr txBox="1"/>
          <p:nvPr/>
        </p:nvSpPr>
        <p:spPr bwMode="auto">
          <a:xfrm>
            <a:off x="7638714" y="1272253"/>
            <a:ext cx="17034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/>
              <a:t>Comparison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different</a:t>
            </a:r>
            <a:endParaRPr lang="es-ES" sz="1400" dirty="0"/>
          </a:p>
          <a:p>
            <a:pPr algn="ctr"/>
            <a:r>
              <a:rPr lang="es-ES" sz="1400" dirty="0"/>
              <a:t> q-Gaussian </a:t>
            </a:r>
            <a:r>
              <a:rPr lang="es-ES" sz="1400" dirty="0" err="1"/>
              <a:t>distributions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066E9036-C0CC-CFBF-F4D3-2D367A70E255}"/>
                  </a:ext>
                </a:extLst>
              </p:cNvPr>
              <p:cNvSpPr txBox="1"/>
              <p:nvPr/>
            </p:nvSpPr>
            <p:spPr bwMode="auto">
              <a:xfrm>
                <a:off x="3984250" y="2844943"/>
                <a:ext cx="2255766" cy="523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s-ES" b="0" i="1" smtClean="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type m:val="skw"/>
                          <m:ctrlPr>
                            <a:rPr lang="es-ES" b="0" i="1" smtClean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b="0" i="1" smtClean="0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s-ES" b="0" i="1" smtClean="0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s-ES" b="0" i="1" smtClean="0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5−3</m:t>
                              </m:r>
                              <m:r>
                                <a:rPr lang="es-ES" b="0" i="1" smtClean="0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066E9036-C0CC-CFBF-F4D3-2D367A70E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84250" y="2844943"/>
                <a:ext cx="2255766" cy="523670"/>
              </a:xfrm>
              <a:prstGeom prst="rect">
                <a:avLst/>
              </a:prstGeom>
              <a:blipFill>
                <a:blip r:embed="rId11"/>
                <a:stretch>
                  <a:fillRect t="-92857" b="-14285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CuadroTexto 24">
            <a:extLst>
              <a:ext uri="{FF2B5EF4-FFF2-40B4-BE49-F238E27FC236}">
                <a16:creationId xmlns:a16="http://schemas.microsoft.com/office/drawing/2014/main" id="{0C848BA6-B351-C3FF-AB75-32CE496F816E}"/>
              </a:ext>
            </a:extLst>
          </p:cNvPr>
          <p:cNvSpPr txBox="1"/>
          <p:nvPr/>
        </p:nvSpPr>
        <p:spPr>
          <a:xfrm>
            <a:off x="203270" y="5863667"/>
            <a:ext cx="407880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1600" dirty="0"/>
              <a:t>More </a:t>
            </a:r>
            <a:r>
              <a:rPr lang="es-ES" sz="1600" dirty="0" err="1"/>
              <a:t>details</a:t>
            </a:r>
            <a:r>
              <a:rPr lang="es-ES" sz="1600" dirty="0"/>
              <a:t> in </a:t>
            </a:r>
            <a:r>
              <a:rPr lang="es-ES" sz="1600" dirty="0">
                <a:hlinkClick r:id="rId12"/>
              </a:rPr>
              <a:t>INC </a:t>
            </a:r>
            <a:r>
              <a:rPr lang="es-ES" sz="1600" dirty="0" err="1">
                <a:hlinkClick r:id="rId12"/>
              </a:rPr>
              <a:t>section</a:t>
            </a:r>
            <a:r>
              <a:rPr lang="es-ES" sz="1600" dirty="0">
                <a:hlinkClick r:id="rId12"/>
              </a:rPr>
              <a:t> meeting </a:t>
            </a:r>
            <a:r>
              <a:rPr lang="es-ES" sz="1600" dirty="0"/>
              <a:t>24/11/22</a:t>
            </a:r>
          </a:p>
        </p:txBody>
      </p:sp>
      <p:sp>
        <p:nvSpPr>
          <p:cNvPr id="27" name="Título 2">
            <a:extLst>
              <a:ext uri="{FF2B5EF4-FFF2-40B4-BE49-F238E27FC236}">
                <a16:creationId xmlns:a16="http://schemas.microsoft.com/office/drawing/2014/main" id="{896B1859-4EFF-7430-1477-52B477603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s-ES" dirty="0"/>
              <a:t>CHARACTERIZATION OF THE TAILS EVOLUTION</a:t>
            </a:r>
          </a:p>
        </p:txBody>
      </p:sp>
      <p:sp>
        <p:nvSpPr>
          <p:cNvPr id="28" name="Rectángulo: esquinas redondeadas 28">
            <a:extLst>
              <a:ext uri="{FF2B5EF4-FFF2-40B4-BE49-F238E27FC236}">
                <a16:creationId xmlns:a16="http://schemas.microsoft.com/office/drawing/2014/main" id="{2E4E582C-1521-CFD3-A4CE-05E867DFDEA0}"/>
              </a:ext>
            </a:extLst>
          </p:cNvPr>
          <p:cNvSpPr/>
          <p:nvPr/>
        </p:nvSpPr>
        <p:spPr>
          <a:xfrm>
            <a:off x="9860603" y="4880434"/>
            <a:ext cx="1923410" cy="1320195"/>
          </a:xfrm>
          <a:prstGeom prst="roundRect">
            <a:avLst/>
          </a:prstGeom>
          <a:solidFill>
            <a:schemeClr val="tx1">
              <a:lumMod val="20000"/>
              <a:lumOff val="80000"/>
              <a:alpha val="2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High q-values </a:t>
            </a:r>
            <a:r>
              <a:rPr lang="en-US" dirty="0">
                <a:solidFill>
                  <a:schemeClr val="tx1"/>
                </a:solidFill>
              </a:rPr>
              <a:t>mean </a:t>
            </a:r>
            <a:r>
              <a:rPr lang="en-US" b="1" dirty="0">
                <a:solidFill>
                  <a:schemeClr val="accent2"/>
                </a:solidFill>
              </a:rPr>
              <a:t>heavy tails</a:t>
            </a:r>
          </a:p>
        </p:txBody>
      </p:sp>
    </p:spTree>
    <p:extLst>
      <p:ext uri="{BB962C8B-B14F-4D97-AF65-F5344CB8AC3E}">
        <p14:creationId xmlns:p14="http://schemas.microsoft.com/office/powerpoint/2010/main" val="422440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21" grpId="0"/>
      <p:bldP spid="22" grpId="0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BDB19C-BD59-82EC-C50F-AF260B421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DC0D1D-DA94-9875-BB01-23BDDA9F7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6C510B-49CB-901B-5F0B-B889CE038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92BAFD1-9665-EE59-4947-75D751AD6FEE}"/>
              </a:ext>
            </a:extLst>
          </p:cNvPr>
          <p:cNvSpPr txBox="1"/>
          <p:nvPr/>
        </p:nvSpPr>
        <p:spPr>
          <a:xfrm>
            <a:off x="425330" y="328885"/>
            <a:ext cx="11565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Arial" panose="020B0604020202020204" pitchFamily="34" charset="0"/>
              </a:rPr>
              <a:t>The </a:t>
            </a:r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emittance</a:t>
            </a:r>
            <a:r>
              <a:rPr lang="en-US" dirty="0">
                <a:latin typeface="Arial" panose="020B0604020202020204" pitchFamily="34" charset="0"/>
              </a:rPr>
              <a:t> and </a:t>
            </a:r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q-value</a:t>
            </a:r>
            <a:r>
              <a:rPr lang="en-US" dirty="0">
                <a:latin typeface="Arial" panose="020B0604020202020204" pitchFamily="34" charset="0"/>
              </a:rPr>
              <a:t> of each bunch is computed by </a:t>
            </a:r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postprocessing</a:t>
            </a:r>
            <a:r>
              <a:rPr lang="en-US" dirty="0">
                <a:latin typeface="Arial" panose="020B0604020202020204" pitchFamily="34" charset="0"/>
              </a:rPr>
              <a:t> the data from the </a:t>
            </a:r>
            <a:r>
              <a:rPr lang="en-US" b="1" dirty="0">
                <a:solidFill>
                  <a:schemeClr val="accent2"/>
                </a:solidFill>
                <a:latin typeface="Arial" panose="020B0604020202020204" pitchFamily="34" charset="0"/>
              </a:rPr>
              <a:t>wire scanners measurements</a:t>
            </a:r>
            <a:r>
              <a:rPr lang="en-US" dirty="0">
                <a:latin typeface="Arial" panose="020B0604020202020204" pitchFamily="34" charset="0"/>
              </a:rPr>
              <a:t>, updating for every cycle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7642872-27A3-8713-B4A6-38181E7FF4CF}"/>
              </a:ext>
            </a:extLst>
          </p:cNvPr>
          <p:cNvSpPr txBox="1"/>
          <p:nvPr/>
        </p:nvSpPr>
        <p:spPr>
          <a:xfrm>
            <a:off x="201600" y="4122688"/>
            <a:ext cx="509008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dirty="0" err="1"/>
              <a:t>Measurements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been</a:t>
            </a:r>
            <a:r>
              <a:rPr lang="es-ES" dirty="0"/>
              <a:t> </a:t>
            </a:r>
            <a:r>
              <a:rPr lang="es-ES" dirty="0" err="1"/>
              <a:t>preformed</a:t>
            </a:r>
            <a:r>
              <a:rPr lang="es-ES" dirty="0"/>
              <a:t> at </a:t>
            </a:r>
            <a:r>
              <a:rPr lang="es-ES" dirty="0" err="1"/>
              <a:t>different</a:t>
            </a:r>
            <a:r>
              <a:rPr lang="es-ES" dirty="0"/>
              <a:t> times </a:t>
            </a:r>
            <a:r>
              <a:rPr lang="es-ES" dirty="0" err="1"/>
              <a:t>along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cycle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SPS 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75BDA22-F799-5824-4B88-40DDA77D7172}"/>
              </a:ext>
            </a:extLst>
          </p:cNvPr>
          <p:cNvSpPr txBox="1"/>
          <p:nvPr/>
        </p:nvSpPr>
        <p:spPr>
          <a:xfrm>
            <a:off x="147459" y="5420387"/>
            <a:ext cx="52802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observed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b="1" dirty="0" err="1">
                <a:solidFill>
                  <a:schemeClr val="accent2"/>
                </a:solidFill>
              </a:rPr>
              <a:t>increase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of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the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tails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population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injection</a:t>
            </a:r>
            <a:r>
              <a:rPr lang="es-ES" dirty="0"/>
              <a:t> and </a:t>
            </a:r>
            <a:r>
              <a:rPr lang="es-ES" dirty="0" err="1"/>
              <a:t>end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flat bottom  </a:t>
            </a:r>
          </a:p>
        </p:txBody>
      </p:sp>
      <p:sp>
        <p:nvSpPr>
          <p:cNvPr id="17" name="Flecha derecha 16">
            <a:extLst>
              <a:ext uri="{FF2B5EF4-FFF2-40B4-BE49-F238E27FC236}">
                <a16:creationId xmlns:a16="http://schemas.microsoft.com/office/drawing/2014/main" id="{BAD11367-8FBB-0638-E24E-3F66E139D929}"/>
              </a:ext>
            </a:extLst>
          </p:cNvPr>
          <p:cNvSpPr/>
          <p:nvPr/>
        </p:nvSpPr>
        <p:spPr>
          <a:xfrm rot="5400000">
            <a:off x="2583573" y="4970391"/>
            <a:ext cx="382042" cy="2757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Imagen 18" descr="Interfaz de usuario gráfica, Gráfico, Aplicación, Gráfico de barras&#10;&#10;Descripción generada automáticamente">
            <a:extLst>
              <a:ext uri="{FF2B5EF4-FFF2-40B4-BE49-F238E27FC236}">
                <a16:creationId xmlns:a16="http://schemas.microsoft.com/office/drawing/2014/main" id="{566B98E1-3B7E-BBA1-71AB-DCC67F5C02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19" b="46899"/>
          <a:stretch/>
        </p:blipFill>
        <p:spPr>
          <a:xfrm>
            <a:off x="201600" y="1497103"/>
            <a:ext cx="11788800" cy="1975633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30753DE-8A55-1CD1-A4D2-5BAFA6662697}"/>
              </a:ext>
            </a:extLst>
          </p:cNvPr>
          <p:cNvSpPr txBox="1"/>
          <p:nvPr/>
        </p:nvSpPr>
        <p:spPr>
          <a:xfrm>
            <a:off x="469171" y="1228488"/>
            <a:ext cx="240610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1600" dirty="0" err="1"/>
              <a:t>Bunch</a:t>
            </a:r>
            <a:r>
              <a:rPr lang="es-ES" sz="1600" dirty="0"/>
              <a:t> </a:t>
            </a:r>
            <a:r>
              <a:rPr lang="es-ES" sz="1600" dirty="0" err="1"/>
              <a:t>profiles</a:t>
            </a:r>
            <a:r>
              <a:rPr lang="es-ES" sz="1600" dirty="0"/>
              <a:t> (</a:t>
            </a:r>
            <a:r>
              <a:rPr lang="es-ES" sz="1600" dirty="0" err="1"/>
              <a:t>measured</a:t>
            </a:r>
            <a:r>
              <a:rPr lang="es-ES" sz="1600" dirty="0"/>
              <a:t>)</a:t>
            </a:r>
          </a:p>
        </p:txBody>
      </p:sp>
      <p:sp>
        <p:nvSpPr>
          <p:cNvPr id="21" name="Flecha derecha 20">
            <a:extLst>
              <a:ext uri="{FF2B5EF4-FFF2-40B4-BE49-F238E27FC236}">
                <a16:creationId xmlns:a16="http://schemas.microsoft.com/office/drawing/2014/main" id="{1EF7FF14-6154-B714-2441-9E113F4B2459}"/>
              </a:ext>
            </a:extLst>
          </p:cNvPr>
          <p:cNvSpPr/>
          <p:nvPr/>
        </p:nvSpPr>
        <p:spPr>
          <a:xfrm>
            <a:off x="3178404" y="1300986"/>
            <a:ext cx="635368" cy="1961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EFB45D0-9175-DF85-F371-F2BA31869FC8}"/>
              </a:ext>
            </a:extLst>
          </p:cNvPr>
          <p:cNvSpPr txBox="1"/>
          <p:nvPr/>
        </p:nvSpPr>
        <p:spPr>
          <a:xfrm>
            <a:off x="7277608" y="1250882"/>
            <a:ext cx="7742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1600" dirty="0"/>
              <a:t>q-</a:t>
            </a:r>
            <a:r>
              <a:rPr lang="es-ES" sz="1600" dirty="0" err="1"/>
              <a:t>values</a:t>
            </a:r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C864E45-E29E-7CCB-7911-BBA53EEBA153}"/>
              </a:ext>
            </a:extLst>
          </p:cNvPr>
          <p:cNvSpPr txBox="1"/>
          <p:nvPr/>
        </p:nvSpPr>
        <p:spPr>
          <a:xfrm>
            <a:off x="4259648" y="1250882"/>
            <a:ext cx="99225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1600" dirty="0" err="1"/>
              <a:t>emittances</a:t>
            </a:r>
            <a:endParaRPr lang="es-ES" sz="160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79A0FF2-D4A8-6F4D-0FEE-366EA22BCA28}"/>
              </a:ext>
            </a:extLst>
          </p:cNvPr>
          <p:cNvSpPr txBox="1"/>
          <p:nvPr/>
        </p:nvSpPr>
        <p:spPr>
          <a:xfrm>
            <a:off x="10111607" y="1294872"/>
            <a:ext cx="89928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1600" dirty="0" err="1"/>
              <a:t>tails</a:t>
            </a:r>
            <a:r>
              <a:rPr lang="es-ES" sz="1600" dirty="0"/>
              <a:t> </a:t>
            </a:r>
            <a:r>
              <a:rPr lang="es-ES" sz="1600" dirty="0" err="1"/>
              <a:t>width</a:t>
            </a:r>
            <a:endParaRPr lang="es-ES" sz="1600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AF5A69C-58FF-9A2A-7AC2-DE0883530AEC}"/>
              </a:ext>
            </a:extLst>
          </p:cNvPr>
          <p:cNvSpPr txBox="1"/>
          <p:nvPr/>
        </p:nvSpPr>
        <p:spPr>
          <a:xfrm>
            <a:off x="1579780" y="3605139"/>
            <a:ext cx="23896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>
                <a:solidFill>
                  <a:schemeClr val="accent2"/>
                </a:solidFill>
              </a:rPr>
              <a:t>RESULTS IN THE SPS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1A3861B-76DB-0699-1464-5B9DDE7158CB}"/>
              </a:ext>
            </a:extLst>
          </p:cNvPr>
          <p:cNvSpPr txBox="1"/>
          <p:nvPr/>
        </p:nvSpPr>
        <p:spPr>
          <a:xfrm>
            <a:off x="6456657" y="3605139"/>
            <a:ext cx="46508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>
                <a:solidFill>
                  <a:schemeClr val="accent2"/>
                </a:solidFill>
              </a:rPr>
              <a:t>RESULTS ALONG THE INJECTORS CHAIN</a:t>
            </a:r>
          </a:p>
        </p:txBody>
      </p:sp>
      <p:pic>
        <p:nvPicPr>
          <p:cNvPr id="28" name="Imagen 27" descr="Gráfico, Histograma&#10;&#10;Descripción generada automáticamente">
            <a:extLst>
              <a:ext uri="{FF2B5EF4-FFF2-40B4-BE49-F238E27FC236}">
                <a16:creationId xmlns:a16="http://schemas.microsoft.com/office/drawing/2014/main" id="{D3008CDC-D84B-B8BE-0D24-7DC7C8A637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169" y="3873345"/>
            <a:ext cx="6312231" cy="2400679"/>
          </a:xfrm>
          <a:prstGeom prst="rect">
            <a:avLst/>
          </a:prstGeom>
        </p:spPr>
      </p:pic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BCDF8412-D2CD-045C-D4B9-F70FB9A07FFF}"/>
              </a:ext>
            </a:extLst>
          </p:cNvPr>
          <p:cNvCxnSpPr/>
          <p:nvPr/>
        </p:nvCxnSpPr>
        <p:spPr>
          <a:xfrm>
            <a:off x="5590573" y="3542509"/>
            <a:ext cx="0" cy="2668885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90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6773" y="1439335"/>
            <a:ext cx="9467849" cy="367180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New experimental measurements and comparison to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Transverse tails and beam profile measurements in the SPS (together with E. de la Fuente)</a:t>
            </a:r>
          </a:p>
          <a:p>
            <a:r>
              <a:rPr lang="en-US" dirty="0">
                <a:solidFill>
                  <a:schemeClr val="accent2"/>
                </a:solidFill>
              </a:rPr>
              <a:t>Growth rate measurements (together with E. de la Fuente)</a:t>
            </a:r>
          </a:p>
          <a:p>
            <a:r>
              <a:rPr lang="en-US" dirty="0">
                <a:solidFill>
                  <a:schemeClr val="tx1"/>
                </a:solidFill>
              </a:rPr>
              <a:t>Measurements of the Vertical coupled bunch instability in the SPS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845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D710B233-0093-C5CD-DAB7-1E4F8A481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GROWTH RATE MEASUREMENTS OF MODE ZERO HEAD-TAIL INSTABILITY IN THE SPS (Q-26 OPTICS)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2E5912-0495-4D1C-0F4C-37E5AEF2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806100-7737-2611-5A23-110FCAE3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7B82B7-F54D-0275-A36E-46BB5A637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0091049-CCE3-E7D9-661C-FB52BC4F5473}"/>
              </a:ext>
            </a:extLst>
          </p:cNvPr>
          <p:cNvSpPr txBox="1"/>
          <p:nvPr/>
        </p:nvSpPr>
        <p:spPr>
          <a:xfrm>
            <a:off x="499576" y="1530226"/>
            <a:ext cx="802354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 err="1">
                <a:solidFill>
                  <a:schemeClr val="accent2"/>
                </a:solidFill>
              </a:rPr>
              <a:t>Objective</a:t>
            </a:r>
            <a:r>
              <a:rPr lang="es-ES" b="1" dirty="0">
                <a:solidFill>
                  <a:schemeClr val="accent2"/>
                </a:solidFill>
              </a:rPr>
              <a:t>: </a:t>
            </a:r>
            <a:r>
              <a:rPr lang="es-ES" dirty="0" err="1"/>
              <a:t>benchmark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impedance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SPS </a:t>
            </a:r>
            <a:r>
              <a:rPr lang="es-ES" dirty="0" err="1"/>
              <a:t>for</a:t>
            </a:r>
            <a:r>
              <a:rPr lang="es-ES" dirty="0"/>
              <a:t> Q-26 </a:t>
            </a:r>
            <a:r>
              <a:rPr lang="es-ES" dirty="0" err="1"/>
              <a:t>optics</a:t>
            </a:r>
            <a:r>
              <a:rPr lang="es-ES" dirty="0"/>
              <a:t>. </a:t>
            </a:r>
          </a:p>
          <a:p>
            <a:pPr algn="l"/>
            <a:r>
              <a:rPr lang="es-ES" b="1" dirty="0" err="1">
                <a:solidFill>
                  <a:schemeClr val="accent2"/>
                </a:solidFill>
              </a:rPr>
              <a:t>Measurements</a:t>
            </a:r>
            <a:r>
              <a:rPr lang="es-ES" b="1" dirty="0">
                <a:solidFill>
                  <a:schemeClr val="accent2"/>
                </a:solidFill>
              </a:rPr>
              <a:t>: </a:t>
            </a:r>
            <a:r>
              <a:rPr lang="es-ES" dirty="0" err="1"/>
              <a:t>Growth</a:t>
            </a:r>
            <a:r>
              <a:rPr lang="es-ES" dirty="0"/>
              <a:t> </a:t>
            </a:r>
            <a:r>
              <a:rPr lang="es-ES" dirty="0" err="1"/>
              <a:t>rate</a:t>
            </a:r>
            <a:r>
              <a:rPr lang="es-ES" dirty="0"/>
              <a:t> as </a:t>
            </a:r>
            <a:r>
              <a:rPr lang="es-ES" dirty="0" err="1"/>
              <a:t>function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chromaticty</a:t>
            </a:r>
            <a:r>
              <a:rPr lang="es-ES" dirty="0"/>
              <a:t>, </a:t>
            </a:r>
            <a:r>
              <a:rPr lang="es-ES" dirty="0" err="1"/>
              <a:t>for</a:t>
            </a:r>
            <a:r>
              <a:rPr lang="es-ES" dirty="0"/>
              <a:t> single </a:t>
            </a:r>
            <a:r>
              <a:rPr lang="es-ES" dirty="0" err="1"/>
              <a:t>bunch</a:t>
            </a:r>
            <a:r>
              <a:rPr lang="es-ES" dirty="0"/>
              <a:t> </a:t>
            </a:r>
            <a:r>
              <a:rPr lang="es-ES" dirty="0" err="1"/>
              <a:t>beam</a:t>
            </a:r>
            <a:endParaRPr lang="es-E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BC58990-C480-DD73-27CA-7DCDB1DFC047}"/>
              </a:ext>
            </a:extLst>
          </p:cNvPr>
          <p:cNvSpPr txBox="1"/>
          <p:nvPr/>
        </p:nvSpPr>
        <p:spPr>
          <a:xfrm>
            <a:off x="499576" y="4773777"/>
            <a:ext cx="362263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sz="1600" dirty="0" err="1"/>
              <a:t>See</a:t>
            </a:r>
            <a:r>
              <a:rPr lang="es-ES" sz="1600" dirty="0"/>
              <a:t> E. de la Fuente </a:t>
            </a:r>
            <a:r>
              <a:rPr lang="es-ES" sz="1600" dirty="0" err="1"/>
              <a:t>presentation</a:t>
            </a:r>
            <a:r>
              <a:rPr lang="es-ES" sz="1600" dirty="0"/>
              <a:t> in</a:t>
            </a:r>
            <a:br>
              <a:rPr lang="es-ES" sz="1600" dirty="0"/>
            </a:br>
            <a:r>
              <a:rPr lang="es-ES" sz="1600" dirty="0">
                <a:hlinkClick r:id="rId2"/>
              </a:rPr>
              <a:t>CIEMAT workshop </a:t>
            </a:r>
            <a:r>
              <a:rPr lang="es-ES" sz="1600" dirty="0"/>
              <a:t>18/01/2023</a:t>
            </a:r>
            <a:br>
              <a:rPr lang="es-ES" sz="1600" dirty="0"/>
            </a:br>
            <a:r>
              <a:rPr lang="es-ES" sz="1600" dirty="0"/>
              <a:t>and</a:t>
            </a:r>
            <a:br>
              <a:rPr lang="es-ES" sz="1600" dirty="0"/>
            </a:br>
            <a:r>
              <a:rPr lang="es-ES" sz="1600" dirty="0" err="1"/>
              <a:t>Detailed</a:t>
            </a:r>
            <a:r>
              <a:rPr lang="es-ES" sz="1600" dirty="0"/>
              <a:t> </a:t>
            </a:r>
            <a:r>
              <a:rPr lang="es-ES" sz="1600" dirty="0" err="1"/>
              <a:t>presentation</a:t>
            </a:r>
            <a:r>
              <a:rPr lang="es-ES" sz="1600" dirty="0"/>
              <a:t> in</a:t>
            </a:r>
            <a:br>
              <a:rPr lang="es-ES" sz="1600" dirty="0"/>
            </a:br>
            <a:r>
              <a:rPr lang="es-ES" sz="1600" dirty="0">
                <a:hlinkClick r:id="rId3"/>
              </a:rPr>
              <a:t>CEI section meeting </a:t>
            </a:r>
            <a:r>
              <a:rPr lang="es-ES" sz="1600" dirty="0"/>
              <a:t>13/10/2022</a:t>
            </a:r>
          </a:p>
        </p:txBody>
      </p:sp>
      <p:pic>
        <p:nvPicPr>
          <p:cNvPr id="18" name="Imagen 17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8F7B296D-C09D-FB34-6FCE-F6C98E4C5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819" y="4359384"/>
            <a:ext cx="2440224" cy="191731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0" name="Imagen 19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FF0DAA4F-AC1E-F781-15AA-42835C33DB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4275" y="4349152"/>
            <a:ext cx="2153539" cy="192755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1" name="Rectángulo redondeado 20">
            <a:extLst>
              <a:ext uri="{FF2B5EF4-FFF2-40B4-BE49-F238E27FC236}">
                <a16:creationId xmlns:a16="http://schemas.microsoft.com/office/drawing/2014/main" id="{D03909A7-B259-3DD5-9B64-D9E3D3C5F4E1}"/>
              </a:ext>
            </a:extLst>
          </p:cNvPr>
          <p:cNvSpPr/>
          <p:nvPr/>
        </p:nvSpPr>
        <p:spPr>
          <a:xfrm>
            <a:off x="499576" y="2352942"/>
            <a:ext cx="2630466" cy="18413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E. De la Fuente and I </a:t>
            </a:r>
            <a:r>
              <a:rPr lang="es-ES" dirty="0" err="1">
                <a:solidFill>
                  <a:schemeClr val="tx1"/>
                </a:solidFill>
              </a:rPr>
              <a:t>we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performed</a:t>
            </a:r>
            <a:r>
              <a:rPr lang="es-ES" dirty="0">
                <a:solidFill>
                  <a:schemeClr val="tx1"/>
                </a:solidFill>
              </a:rPr>
              <a:t> a </a:t>
            </a:r>
            <a:r>
              <a:rPr lang="es-ES" dirty="0" err="1">
                <a:solidFill>
                  <a:schemeClr val="tx1"/>
                </a:solidFill>
              </a:rPr>
              <a:t>lot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of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MD’s</a:t>
            </a:r>
            <a:r>
              <a:rPr lang="es-ES" dirty="0">
                <a:solidFill>
                  <a:schemeClr val="tx1"/>
                </a:solidFill>
              </a:rPr>
              <a:t> in </a:t>
            </a:r>
            <a:r>
              <a:rPr lang="es-ES" dirty="0" err="1">
                <a:solidFill>
                  <a:schemeClr val="tx1"/>
                </a:solidFill>
              </a:rPr>
              <a:t>the</a:t>
            </a:r>
            <a:r>
              <a:rPr lang="es-ES" dirty="0">
                <a:solidFill>
                  <a:schemeClr val="tx1"/>
                </a:solidFill>
              </a:rPr>
              <a:t> CCC in </a:t>
            </a:r>
            <a:r>
              <a:rPr lang="es-ES" dirty="0" err="1">
                <a:solidFill>
                  <a:schemeClr val="tx1"/>
                </a:solidFill>
              </a:rPr>
              <a:t>order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to</a:t>
            </a:r>
            <a:r>
              <a:rPr lang="es-ES" dirty="0">
                <a:solidFill>
                  <a:schemeClr val="tx1"/>
                </a:solidFill>
              </a:rPr>
              <a:t> do </a:t>
            </a:r>
            <a:r>
              <a:rPr lang="es-ES" dirty="0" err="1">
                <a:solidFill>
                  <a:schemeClr val="tx1"/>
                </a:solidFill>
              </a:rPr>
              <a:t>these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measurements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2" name="Rectángulo redondeado 21">
            <a:extLst>
              <a:ext uri="{FF2B5EF4-FFF2-40B4-BE49-F238E27FC236}">
                <a16:creationId xmlns:a16="http://schemas.microsoft.com/office/drawing/2014/main" id="{48301411-E245-5122-81F1-435800585CCD}"/>
              </a:ext>
            </a:extLst>
          </p:cNvPr>
          <p:cNvSpPr/>
          <p:nvPr/>
        </p:nvSpPr>
        <p:spPr>
          <a:xfrm>
            <a:off x="3329337" y="2352942"/>
            <a:ext cx="2630466" cy="18413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had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to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overcome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many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unexpected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difficulties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3" name="Rectángulo redondeado 22">
            <a:extLst>
              <a:ext uri="{FF2B5EF4-FFF2-40B4-BE49-F238E27FC236}">
                <a16:creationId xmlns:a16="http://schemas.microsoft.com/office/drawing/2014/main" id="{5D529C08-0D86-E17F-B9B8-1EC13F644925}"/>
              </a:ext>
            </a:extLst>
          </p:cNvPr>
          <p:cNvSpPr/>
          <p:nvPr/>
        </p:nvSpPr>
        <p:spPr>
          <a:xfrm>
            <a:off x="9028287" y="2352942"/>
            <a:ext cx="2630466" cy="18413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tx1"/>
                </a:solidFill>
              </a:rPr>
              <a:t>We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developed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tools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for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processing</a:t>
            </a:r>
            <a:r>
              <a:rPr lang="es-ES" dirty="0">
                <a:solidFill>
                  <a:schemeClr val="tx1"/>
                </a:solidFill>
              </a:rPr>
              <a:t> data in real time in </a:t>
            </a:r>
            <a:r>
              <a:rPr lang="es-ES" dirty="0" err="1">
                <a:solidFill>
                  <a:schemeClr val="tx1"/>
                </a:solidFill>
              </a:rPr>
              <a:t>the</a:t>
            </a:r>
            <a:r>
              <a:rPr lang="es-ES" dirty="0">
                <a:solidFill>
                  <a:schemeClr val="tx1"/>
                </a:solidFill>
              </a:rPr>
              <a:t> SPS</a:t>
            </a:r>
          </a:p>
        </p:txBody>
      </p:sp>
      <p:sp>
        <p:nvSpPr>
          <p:cNvPr id="24" name="Rectángulo redondeado 23">
            <a:extLst>
              <a:ext uri="{FF2B5EF4-FFF2-40B4-BE49-F238E27FC236}">
                <a16:creationId xmlns:a16="http://schemas.microsoft.com/office/drawing/2014/main" id="{7EA657CB-9C4F-BB36-5AA7-C793B1548576}"/>
              </a:ext>
            </a:extLst>
          </p:cNvPr>
          <p:cNvSpPr/>
          <p:nvPr/>
        </p:nvSpPr>
        <p:spPr>
          <a:xfrm>
            <a:off x="6187005" y="2352942"/>
            <a:ext cx="2630466" cy="18413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Great </a:t>
            </a:r>
            <a:r>
              <a:rPr lang="es-ES" dirty="0" err="1">
                <a:solidFill>
                  <a:schemeClr val="tx1"/>
                </a:solidFill>
              </a:rPr>
              <a:t>project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between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the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two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sections</a:t>
            </a:r>
            <a:r>
              <a:rPr lang="es-ES" dirty="0">
                <a:solidFill>
                  <a:schemeClr val="tx1"/>
                </a:solidFill>
              </a:rPr>
              <a:t> </a:t>
            </a:r>
            <a:br>
              <a:rPr lang="es-ES" dirty="0">
                <a:solidFill>
                  <a:schemeClr val="tx1"/>
                </a:solidFill>
              </a:rPr>
            </a:br>
            <a:r>
              <a:rPr lang="es-ES" dirty="0">
                <a:solidFill>
                  <a:schemeClr val="tx1"/>
                </a:solidFill>
              </a:rPr>
              <a:t>(INC and CEI)</a:t>
            </a:r>
          </a:p>
        </p:txBody>
      </p:sp>
    </p:spTree>
    <p:extLst>
      <p:ext uri="{BB962C8B-B14F-4D97-AF65-F5344CB8AC3E}">
        <p14:creationId xmlns:p14="http://schemas.microsoft.com/office/powerpoint/2010/main" val="1987611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6773" y="1439335"/>
            <a:ext cx="9467849" cy="367180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New experimental measurements and comparison to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Transverse tails and beam profile measurements in the SPS (together with E. de la Fuente)</a:t>
            </a:r>
          </a:p>
          <a:p>
            <a:r>
              <a:rPr lang="en-US" dirty="0">
                <a:solidFill>
                  <a:schemeClr val="tx1"/>
                </a:solidFill>
              </a:rPr>
              <a:t>Growth rate measurements (together with E. de la Fuente)</a:t>
            </a:r>
          </a:p>
          <a:p>
            <a:r>
              <a:rPr lang="en-US" dirty="0">
                <a:solidFill>
                  <a:schemeClr val="accent2"/>
                </a:solidFill>
              </a:rPr>
              <a:t>Measurements of the Vertical coupled bunch instability in the SPS</a:t>
            </a: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50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3F7B15F3-37F3-88B1-2A33-76DA7C4165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39419" y="1518266"/>
            <a:ext cx="5244710" cy="4166809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7B024202-75FD-76DF-12B6-7364CF1F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STUDIES OF THE COUPLED-BUNCH </a:t>
            </a:r>
            <a:br>
              <a:rPr lang="es-ES" dirty="0"/>
            </a:br>
            <a:r>
              <a:rPr lang="es-ES" dirty="0"/>
              <a:t>VERTICAL INSTABILITY IN THE SPS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D5E8F3-19B5-7364-A0E9-FE8F3F103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050CEF-A063-EF79-8F42-0F8087B02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53865A-D8C4-3FE4-C613-8EF5D3820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D39E26E-5A4C-EE19-8F31-0F02D7EE29C9}"/>
              </a:ext>
            </a:extLst>
          </p:cNvPr>
          <p:cNvSpPr txBox="1"/>
          <p:nvPr/>
        </p:nvSpPr>
        <p:spPr>
          <a:xfrm>
            <a:off x="8375552" y="5743713"/>
            <a:ext cx="23724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/>
              <a:t>C. </a:t>
            </a:r>
            <a:r>
              <a:rPr lang="es-ES" dirty="0" err="1"/>
              <a:t>Zannini</a:t>
            </a:r>
            <a:r>
              <a:rPr lang="es-ES" dirty="0"/>
              <a:t> and </a:t>
            </a:r>
            <a:r>
              <a:rPr lang="es-ES" dirty="0" err="1"/>
              <a:t>I.Mases</a:t>
            </a:r>
            <a:endParaRPr lang="es-ES" dirty="0"/>
          </a:p>
        </p:txBody>
      </p:sp>
      <p:pic>
        <p:nvPicPr>
          <p:cNvPr id="11" name="Imagen 10" descr="Gráfico, Histograma&#10;&#10;Descripción generada automáticamente">
            <a:extLst>
              <a:ext uri="{FF2B5EF4-FFF2-40B4-BE49-F238E27FC236}">
                <a16:creationId xmlns:a16="http://schemas.microsoft.com/office/drawing/2014/main" id="{23EE7C80-E8B8-FE3E-6B8C-A88D605242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4" t="52483" r="2128" b="1649"/>
          <a:stretch/>
        </p:blipFill>
        <p:spPr>
          <a:xfrm>
            <a:off x="86031" y="3587564"/>
            <a:ext cx="3535595" cy="2097511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id="{D244E35C-F3FD-B61C-341C-1F91232D4DD6}"/>
              </a:ext>
            </a:extLst>
          </p:cNvPr>
          <p:cNvSpPr/>
          <p:nvPr/>
        </p:nvSpPr>
        <p:spPr>
          <a:xfrm>
            <a:off x="7820944" y="4534421"/>
            <a:ext cx="446233" cy="334257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B050"/>
              </a:solidFill>
            </a:endParaRP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C6311E0D-1D4B-E74B-4877-9BB19D2B8067}"/>
              </a:ext>
            </a:extLst>
          </p:cNvPr>
          <p:cNvSpPr/>
          <p:nvPr/>
        </p:nvSpPr>
        <p:spPr>
          <a:xfrm>
            <a:off x="9223860" y="4534421"/>
            <a:ext cx="446233" cy="334257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5"/>
              </a:solidFill>
            </a:endParaRPr>
          </a:p>
        </p:txBody>
      </p:sp>
      <p:pic>
        <p:nvPicPr>
          <p:cNvPr id="15" name="Imagen 14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6F74367C-ACFA-CEAB-0490-0B9C3C242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42" y="1742144"/>
            <a:ext cx="3319680" cy="1747200"/>
          </a:xfrm>
          <a:prstGeom prst="rect">
            <a:avLst/>
          </a:prstGeom>
        </p:spPr>
      </p:pic>
      <p:sp>
        <p:nvSpPr>
          <p:cNvPr id="16" name="Rectángulo redondeado 15">
            <a:extLst>
              <a:ext uri="{FF2B5EF4-FFF2-40B4-BE49-F238E27FC236}">
                <a16:creationId xmlns:a16="http://schemas.microsoft.com/office/drawing/2014/main" id="{C99459B6-1341-A53C-AA48-3C92D5E81738}"/>
              </a:ext>
            </a:extLst>
          </p:cNvPr>
          <p:cNvSpPr/>
          <p:nvPr/>
        </p:nvSpPr>
        <p:spPr>
          <a:xfrm>
            <a:off x="7712913" y="1885141"/>
            <a:ext cx="2062091" cy="450937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/>
              <a:t>PYHEADTAIL SIMULATIONS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9EAEDB6-8B5B-02B0-10F6-39805B894176}"/>
              </a:ext>
            </a:extLst>
          </p:cNvPr>
          <p:cNvSpPr txBox="1"/>
          <p:nvPr/>
        </p:nvSpPr>
        <p:spPr>
          <a:xfrm>
            <a:off x="3953550" y="2033082"/>
            <a:ext cx="2987252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1800" dirty="0">
                <a:effectLst/>
              </a:rPr>
              <a:t>In </a:t>
            </a:r>
            <a:r>
              <a:rPr lang="es-ES" sz="1800" b="1" dirty="0" err="1">
                <a:effectLst/>
              </a:rPr>
              <a:t>good</a:t>
            </a:r>
            <a:r>
              <a:rPr lang="es-ES" sz="1800" b="1" dirty="0">
                <a:effectLst/>
              </a:rPr>
              <a:t> </a:t>
            </a:r>
            <a:r>
              <a:rPr lang="es-ES" sz="1800" b="1" dirty="0" err="1">
                <a:effectLst/>
              </a:rPr>
              <a:t>agreement</a:t>
            </a:r>
            <a:r>
              <a:rPr lang="es-ES" sz="1800" b="1" dirty="0">
                <a:effectLst/>
              </a:rPr>
              <a:t> </a:t>
            </a:r>
            <a:r>
              <a:rPr lang="es-ES" sz="1800" b="1" dirty="0" err="1">
                <a:effectLst/>
              </a:rPr>
              <a:t>with</a:t>
            </a:r>
            <a:r>
              <a:rPr lang="es-ES" sz="1800" b="1" dirty="0">
                <a:effectLst/>
              </a:rPr>
              <a:t> </a:t>
            </a:r>
            <a:r>
              <a:rPr lang="es-ES" sz="1800" b="1" dirty="0" err="1">
                <a:effectLst/>
              </a:rPr>
              <a:t>simulations</a:t>
            </a:r>
            <a:r>
              <a:rPr lang="es-ES" sz="1800" dirty="0">
                <a:effectLst/>
              </a:rPr>
              <a:t>, </a:t>
            </a:r>
            <a:r>
              <a:rPr lang="es-ES" sz="1800" dirty="0" err="1">
                <a:effectLst/>
              </a:rPr>
              <a:t>the</a:t>
            </a:r>
            <a:r>
              <a:rPr lang="es-ES" sz="1800" dirty="0">
                <a:effectLst/>
              </a:rPr>
              <a:t> </a:t>
            </a:r>
            <a:r>
              <a:rPr lang="es-ES" sz="1800" dirty="0" err="1">
                <a:effectLst/>
              </a:rPr>
              <a:t>instability</a:t>
            </a:r>
            <a:r>
              <a:rPr lang="es-ES" sz="1800" dirty="0">
                <a:effectLst/>
              </a:rPr>
              <a:t> </a:t>
            </a:r>
            <a:r>
              <a:rPr lang="es-ES" sz="1800" dirty="0" err="1">
                <a:effectLst/>
              </a:rPr>
              <a:t>was</a:t>
            </a:r>
            <a:r>
              <a:rPr lang="es-ES" sz="1800" dirty="0">
                <a:effectLst/>
              </a:rPr>
              <a:t> </a:t>
            </a:r>
            <a:r>
              <a:rPr lang="es-ES" sz="1800" dirty="0" err="1">
                <a:effectLst/>
              </a:rPr>
              <a:t>observed</a:t>
            </a:r>
            <a:r>
              <a:rPr lang="es-ES" sz="1800" dirty="0">
                <a:effectLst/>
              </a:rPr>
              <a:t> </a:t>
            </a:r>
            <a:r>
              <a:rPr lang="es-ES" sz="1800" dirty="0" err="1">
                <a:effectLst/>
              </a:rPr>
              <a:t>for</a:t>
            </a:r>
            <a:r>
              <a:rPr lang="es-ES" sz="1800" dirty="0">
                <a:effectLst/>
              </a:rPr>
              <a:t> </a:t>
            </a:r>
            <a:r>
              <a:rPr lang="es-ES" sz="1800" b="1" dirty="0">
                <a:effectLst/>
              </a:rPr>
              <a:t>Qv~0.05 </a:t>
            </a:r>
            <a:r>
              <a:rPr lang="es-ES" sz="1800" dirty="0">
                <a:effectLst/>
              </a:rPr>
              <a:t>at </a:t>
            </a:r>
            <a:r>
              <a:rPr lang="es-ES" sz="1800" dirty="0" err="1">
                <a:effectLst/>
              </a:rPr>
              <a:t>intensities</a:t>
            </a:r>
            <a:r>
              <a:rPr lang="es-ES" sz="1800" dirty="0">
                <a:effectLst/>
              </a:rPr>
              <a:t>:</a:t>
            </a:r>
          </a:p>
          <a:p>
            <a:endParaRPr lang="es-ES" sz="18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b="1" dirty="0">
                <a:solidFill>
                  <a:srgbClr val="00B050"/>
                </a:solidFill>
                <a:effectLst/>
              </a:rPr>
              <a:t>N~1.8e11 p/b </a:t>
            </a:r>
            <a:br>
              <a:rPr lang="es-ES" sz="1800" b="1" dirty="0">
                <a:solidFill>
                  <a:srgbClr val="00B050"/>
                </a:solidFill>
                <a:effectLst/>
              </a:rPr>
            </a:br>
            <a:r>
              <a:rPr lang="es-ES" sz="1800" b="1" dirty="0">
                <a:solidFill>
                  <a:srgbClr val="00B050"/>
                </a:solidFill>
                <a:effectLst/>
              </a:rPr>
              <a:t>(48 </a:t>
            </a:r>
            <a:r>
              <a:rPr lang="es-ES" sz="1800" b="1" dirty="0" err="1">
                <a:solidFill>
                  <a:srgbClr val="00B050"/>
                </a:solidFill>
                <a:effectLst/>
              </a:rPr>
              <a:t>bunches</a:t>
            </a:r>
            <a:r>
              <a:rPr lang="es-ES" sz="1800" b="1" dirty="0">
                <a:solidFill>
                  <a:srgbClr val="00B050"/>
                </a:solidFill>
                <a:effectLst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b="1" dirty="0">
                <a:solidFill>
                  <a:schemeClr val="accent5"/>
                </a:solidFill>
                <a:effectLst/>
              </a:rPr>
              <a:t>N~1.2e11 p/b </a:t>
            </a:r>
            <a:br>
              <a:rPr lang="es-ES" sz="1800" b="1" dirty="0">
                <a:solidFill>
                  <a:schemeClr val="accent5"/>
                </a:solidFill>
                <a:effectLst/>
              </a:rPr>
            </a:br>
            <a:r>
              <a:rPr lang="es-ES" sz="1800" b="1" dirty="0">
                <a:solidFill>
                  <a:schemeClr val="accent5"/>
                </a:solidFill>
                <a:effectLst/>
              </a:rPr>
              <a:t>(72 </a:t>
            </a:r>
            <a:r>
              <a:rPr lang="es-ES" sz="1800" b="1" dirty="0" err="1">
                <a:solidFill>
                  <a:schemeClr val="accent5"/>
                </a:solidFill>
                <a:effectLst/>
              </a:rPr>
              <a:t>bunches</a:t>
            </a:r>
            <a:r>
              <a:rPr lang="es-ES" sz="1800" b="1" dirty="0">
                <a:solidFill>
                  <a:schemeClr val="accent5"/>
                </a:solidFill>
                <a:effectLst/>
              </a:rPr>
              <a:t>)</a:t>
            </a:r>
          </a:p>
          <a:p>
            <a:endParaRPr lang="es-ES" sz="1800" dirty="0">
              <a:effectLst/>
            </a:endParaRPr>
          </a:p>
          <a:p>
            <a:r>
              <a:rPr lang="es-ES" sz="1800" dirty="0" err="1">
                <a:effectLst/>
              </a:rPr>
              <a:t>For</a:t>
            </a:r>
            <a:r>
              <a:rPr lang="es-ES" sz="1800" dirty="0">
                <a:effectLst/>
              </a:rPr>
              <a:t> </a:t>
            </a:r>
            <a:r>
              <a:rPr lang="es-ES" sz="1800" dirty="0" err="1">
                <a:effectLst/>
              </a:rPr>
              <a:t>higher</a:t>
            </a:r>
            <a:r>
              <a:rPr lang="es-ES" sz="1800" dirty="0">
                <a:effectLst/>
              </a:rPr>
              <a:t> tunes </a:t>
            </a:r>
            <a:r>
              <a:rPr lang="es-ES" sz="1800" dirty="0" err="1">
                <a:effectLst/>
              </a:rPr>
              <a:t>the</a:t>
            </a:r>
            <a:r>
              <a:rPr lang="es-ES" sz="1800" dirty="0">
                <a:effectLst/>
              </a:rPr>
              <a:t> </a:t>
            </a:r>
            <a:r>
              <a:rPr lang="es-ES" sz="1800" dirty="0" err="1">
                <a:effectLst/>
              </a:rPr>
              <a:t>instability</a:t>
            </a:r>
            <a:r>
              <a:rPr lang="es-ES" sz="1800" dirty="0">
                <a:effectLst/>
              </a:rPr>
              <a:t> </a:t>
            </a:r>
            <a:r>
              <a:rPr lang="es-ES" sz="1800" dirty="0" err="1">
                <a:effectLst/>
              </a:rPr>
              <a:t>is</a:t>
            </a:r>
            <a:r>
              <a:rPr lang="es-ES" sz="1800" dirty="0">
                <a:effectLst/>
              </a:rPr>
              <a:t> </a:t>
            </a:r>
            <a:r>
              <a:rPr lang="es-ES" sz="1800" dirty="0" err="1">
                <a:effectLst/>
              </a:rPr>
              <a:t>not</a:t>
            </a:r>
            <a:r>
              <a:rPr lang="es-ES" sz="1800" dirty="0">
                <a:effectLst/>
              </a:rPr>
              <a:t> </a:t>
            </a:r>
            <a:r>
              <a:rPr lang="es-ES" sz="1800" dirty="0" err="1">
                <a:effectLst/>
              </a:rPr>
              <a:t>observed</a:t>
            </a:r>
            <a:r>
              <a:rPr lang="es-ES" sz="1800" dirty="0">
                <a:effectLst/>
              </a:rPr>
              <a:t> </a:t>
            </a:r>
            <a:endParaRPr lang="es-ES" dirty="0">
              <a:effectLst/>
            </a:endParaRPr>
          </a:p>
        </p:txBody>
      </p:sp>
      <p:sp>
        <p:nvSpPr>
          <p:cNvPr id="18" name="Rectángulo redondeado 17">
            <a:extLst>
              <a:ext uri="{FF2B5EF4-FFF2-40B4-BE49-F238E27FC236}">
                <a16:creationId xmlns:a16="http://schemas.microsoft.com/office/drawing/2014/main" id="{D4B24AF7-B373-B46D-883D-F3A8F896B3CB}"/>
              </a:ext>
            </a:extLst>
          </p:cNvPr>
          <p:cNvSpPr/>
          <p:nvPr/>
        </p:nvSpPr>
        <p:spPr>
          <a:xfrm>
            <a:off x="1051154" y="5766810"/>
            <a:ext cx="2062091" cy="450937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/>
              <a:t>OBSERVED INSTABILITY</a:t>
            </a:r>
          </a:p>
        </p:txBody>
      </p:sp>
    </p:spTree>
    <p:extLst>
      <p:ext uri="{BB962C8B-B14F-4D97-AF65-F5344CB8AC3E}">
        <p14:creationId xmlns:p14="http://schemas.microsoft.com/office/powerpoint/2010/main" val="160535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3" grpId="0" animBg="1"/>
      <p:bldP spid="16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Un grupo de personas en un salón de clases&#10;&#10;Descripción generada automáticamente con confianza media">
            <a:extLst>
              <a:ext uri="{FF2B5EF4-FFF2-40B4-BE49-F238E27FC236}">
                <a16:creationId xmlns:a16="http://schemas.microsoft.com/office/drawing/2014/main" id="{D8B318B0-A1A4-94BF-B1A3-59A71055F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9550" y="1592263"/>
            <a:ext cx="3424238" cy="2233613"/>
          </a:xfrm>
          <a:prstGeom prst="rect">
            <a:avLst/>
          </a:prstGeom>
        </p:spPr>
      </p:pic>
      <p:pic>
        <p:nvPicPr>
          <p:cNvPr id="10" name="Imagen 9" descr="Un grupo de personas alrededor de una mesa&#10;&#10;Descripción generada automáticamente">
            <a:extLst>
              <a:ext uri="{FF2B5EF4-FFF2-40B4-BE49-F238E27FC236}">
                <a16:creationId xmlns:a16="http://schemas.microsoft.com/office/drawing/2014/main" id="{1381783A-3A49-7DCD-B3DC-FF40DDB85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350" y="1592263"/>
            <a:ext cx="3213100" cy="2233613"/>
          </a:xfrm>
          <a:prstGeom prst="rect">
            <a:avLst/>
          </a:prstGeom>
        </p:spPr>
      </p:pic>
      <p:pic>
        <p:nvPicPr>
          <p:cNvPr id="16" name="Imagen 15" descr="Un par de personas de pie sobre pasto&#10;&#10;Descripción generada automáticamente">
            <a:extLst>
              <a:ext uri="{FF2B5EF4-FFF2-40B4-BE49-F238E27FC236}">
                <a16:creationId xmlns:a16="http://schemas.microsoft.com/office/drawing/2014/main" id="{1E16C958-A3F6-7791-284B-949C95845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9550" y="3883025"/>
            <a:ext cx="3108325" cy="2316163"/>
          </a:xfrm>
          <a:prstGeom prst="rect">
            <a:avLst/>
          </a:prstGeom>
        </p:spPr>
      </p:pic>
      <p:pic>
        <p:nvPicPr>
          <p:cNvPr id="8" name="Marcador de contenido 7" descr="Un grupo de personas en una montaña de pasto&#10;&#10;Descripción generada automáticamente">
            <a:extLst>
              <a:ext uri="{FF2B5EF4-FFF2-40B4-BE49-F238E27FC236}">
                <a16:creationId xmlns:a16="http://schemas.microsoft.com/office/drawing/2014/main" id="{E602037D-0C80-3C4D-EFF9-A8F5B134C4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915025" y="3883025"/>
            <a:ext cx="3527425" cy="2316163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FA18CDA5-F2E2-EA01-F304-792697DE9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s-ES" dirty="0"/>
              <a:t>ADVANCED CAS COURSE </a:t>
            </a:r>
            <a:br>
              <a:rPr lang="es-ES" dirty="0"/>
            </a:br>
            <a:r>
              <a:rPr lang="es-ES" dirty="0" err="1"/>
              <a:t>on</a:t>
            </a:r>
            <a:r>
              <a:rPr lang="es-ES" dirty="0"/>
              <a:t> Accelerator </a:t>
            </a:r>
            <a:r>
              <a:rPr lang="es-ES" dirty="0" err="1"/>
              <a:t>Physics</a:t>
            </a:r>
            <a:r>
              <a:rPr lang="es-ES" dirty="0"/>
              <a:t>, in </a:t>
            </a:r>
            <a:r>
              <a:rPr lang="es-ES" dirty="0" err="1"/>
              <a:t>Sévrier</a:t>
            </a:r>
            <a:r>
              <a:rPr lang="es-ES" dirty="0"/>
              <a:t> (</a:t>
            </a:r>
            <a:r>
              <a:rPr lang="es-ES" dirty="0" err="1"/>
              <a:t>November</a:t>
            </a:r>
            <a:r>
              <a:rPr lang="es-ES" dirty="0"/>
              <a:t> 2022)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3A682D-BCB5-99A4-457A-E66205E8FE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ES"/>
              <a:t>18 January 2023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C4BEB5-0252-2EBE-178B-B3625E6C4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I. Mases | Bunch-by-Bunch Tune Shift Effects in the SPS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53372E-F73A-D55F-52D9-95EBEF9C7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F92D711-1C4F-2D50-EC09-548915EBB67C}"/>
              </a:ext>
            </a:extLst>
          </p:cNvPr>
          <p:cNvSpPr txBox="1"/>
          <p:nvPr/>
        </p:nvSpPr>
        <p:spPr>
          <a:xfrm>
            <a:off x="1578806" y="2522680"/>
            <a:ext cx="9361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 err="1">
                <a:solidFill>
                  <a:schemeClr val="accent2"/>
                </a:solidFill>
              </a:rPr>
              <a:t>Lessons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FC04C3F-0798-BF04-FCA3-CBACF23A122C}"/>
              </a:ext>
            </a:extLst>
          </p:cNvPr>
          <p:cNvSpPr txBox="1"/>
          <p:nvPr/>
        </p:nvSpPr>
        <p:spPr>
          <a:xfrm>
            <a:off x="1835476" y="4764107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 err="1">
                <a:solidFill>
                  <a:schemeClr val="accent2"/>
                </a:solidFill>
              </a:rPr>
              <a:t>Hikes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FA51390-27A2-393C-2FB3-3394A73DA72B}"/>
              </a:ext>
            </a:extLst>
          </p:cNvPr>
          <p:cNvSpPr txBox="1"/>
          <p:nvPr/>
        </p:nvSpPr>
        <p:spPr>
          <a:xfrm>
            <a:off x="9630532" y="4625607"/>
            <a:ext cx="93615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>
                <a:solidFill>
                  <a:schemeClr val="accent2"/>
                </a:solidFill>
              </a:rPr>
              <a:t>Meeting </a:t>
            </a:r>
            <a:br>
              <a:rPr lang="es-ES" b="1" dirty="0">
                <a:solidFill>
                  <a:schemeClr val="accent2"/>
                </a:solidFill>
              </a:rPr>
            </a:br>
            <a:r>
              <a:rPr lang="es-ES" b="1" dirty="0" err="1">
                <a:solidFill>
                  <a:schemeClr val="accent2"/>
                </a:solidFill>
              </a:rPr>
              <a:t>people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D391715-A261-1487-F5CB-0A2F3380CD7D}"/>
              </a:ext>
            </a:extLst>
          </p:cNvPr>
          <p:cNvSpPr txBox="1"/>
          <p:nvPr/>
        </p:nvSpPr>
        <p:spPr>
          <a:xfrm>
            <a:off x="9630532" y="2384181"/>
            <a:ext cx="243656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>
                <a:solidFill>
                  <a:schemeClr val="accent2"/>
                </a:solidFill>
              </a:rPr>
              <a:t>Beam </a:t>
            </a:r>
            <a:r>
              <a:rPr lang="es-ES" b="1" dirty="0" err="1">
                <a:solidFill>
                  <a:schemeClr val="accent2"/>
                </a:solidFill>
              </a:rPr>
              <a:t>Instrumentation</a:t>
            </a:r>
            <a:br>
              <a:rPr lang="es-ES" b="1" dirty="0">
                <a:solidFill>
                  <a:schemeClr val="accent2"/>
                </a:solidFill>
              </a:rPr>
            </a:br>
            <a:r>
              <a:rPr lang="es-ES" b="1" dirty="0" err="1">
                <a:solidFill>
                  <a:schemeClr val="accent2"/>
                </a:solidFill>
              </a:rPr>
              <a:t>hands-on</a:t>
            </a:r>
            <a:endParaRPr lang="es-E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133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 descr="Diagrama&#10;&#10;Descripción generada automáticamente">
            <a:extLst>
              <a:ext uri="{FF2B5EF4-FFF2-40B4-BE49-F238E27FC236}">
                <a16:creationId xmlns:a16="http://schemas.microsoft.com/office/drawing/2014/main" id="{5584FD75-DD6A-73DA-4CE2-DCDF9A362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116" y="2902698"/>
            <a:ext cx="6478020" cy="281974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03576"/>
            <a:ext cx="5759451" cy="3239545"/>
          </a:xfrm>
        </p:spPr>
        <p:txBody>
          <a:bodyPr/>
          <a:lstStyle/>
          <a:p>
            <a:pPr marL="0" lvl="1" indent="0">
              <a:buNone/>
            </a:pPr>
            <a:r>
              <a:rPr lang="es-ES" dirty="0" err="1">
                <a:solidFill>
                  <a:schemeClr val="tx1"/>
                </a:solidFill>
              </a:rPr>
              <a:t>Number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of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b="1" dirty="0">
                <a:solidFill>
                  <a:schemeClr val="tx1"/>
                </a:solidFill>
              </a:rPr>
              <a:t>transverse </a:t>
            </a:r>
            <a:r>
              <a:rPr lang="es-ES" b="1" dirty="0" err="1">
                <a:solidFill>
                  <a:schemeClr val="tx1"/>
                </a:solidFill>
              </a:rPr>
              <a:t>oscillations</a:t>
            </a:r>
            <a:r>
              <a:rPr lang="es-ES" b="1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that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the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particles</a:t>
            </a:r>
            <a:r>
              <a:rPr lang="es-ES" dirty="0">
                <a:solidFill>
                  <a:schemeClr val="tx1"/>
                </a:solidFill>
              </a:rPr>
              <a:t> describe </a:t>
            </a:r>
            <a:r>
              <a:rPr lang="es-ES" dirty="0" err="1">
                <a:solidFill>
                  <a:schemeClr val="tx1"/>
                </a:solidFill>
              </a:rPr>
              <a:t>during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b="1" dirty="0" err="1">
                <a:solidFill>
                  <a:schemeClr val="tx1"/>
                </a:solidFill>
              </a:rPr>
              <a:t>one</a:t>
            </a:r>
            <a:r>
              <a:rPr lang="es-ES" b="1" dirty="0">
                <a:solidFill>
                  <a:schemeClr val="tx1"/>
                </a:solidFill>
              </a:rPr>
              <a:t> </a:t>
            </a:r>
            <a:r>
              <a:rPr lang="es-ES" b="1" dirty="0" err="1">
                <a:solidFill>
                  <a:schemeClr val="tx1"/>
                </a:solidFill>
              </a:rPr>
              <a:t>revolution</a:t>
            </a:r>
            <a:r>
              <a:rPr lang="es-ES" b="1" dirty="0">
                <a:solidFill>
                  <a:schemeClr val="tx1"/>
                </a:solidFill>
              </a:rPr>
              <a:t> </a:t>
            </a:r>
            <a:r>
              <a:rPr lang="es-ES" dirty="0">
                <a:solidFill>
                  <a:schemeClr val="tx1"/>
                </a:solidFill>
              </a:rPr>
              <a:t>in </a:t>
            </a:r>
            <a:r>
              <a:rPr lang="es-ES" dirty="0" err="1">
                <a:solidFill>
                  <a:schemeClr val="tx1"/>
                </a:solidFill>
              </a:rPr>
              <a:t>the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accelerator</a:t>
            </a:r>
            <a:r>
              <a:rPr lang="es-ES" dirty="0">
                <a:solidFill>
                  <a:schemeClr val="tx1"/>
                </a:solidFill>
              </a:rPr>
              <a:t> (</a:t>
            </a:r>
            <a:r>
              <a:rPr lang="es-ES" dirty="0" err="1">
                <a:solidFill>
                  <a:schemeClr val="tx1"/>
                </a:solidFill>
              </a:rPr>
              <a:t>frequency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of</a:t>
            </a:r>
            <a:r>
              <a:rPr lang="es-ES" dirty="0">
                <a:solidFill>
                  <a:schemeClr val="tx1"/>
                </a:solidFill>
              </a:rPr>
              <a:t> </a:t>
            </a:r>
            <a:r>
              <a:rPr lang="es-ES" dirty="0" err="1">
                <a:solidFill>
                  <a:schemeClr val="tx1"/>
                </a:solidFill>
              </a:rPr>
              <a:t>the</a:t>
            </a:r>
            <a:r>
              <a:rPr lang="es-ES" dirty="0">
                <a:solidFill>
                  <a:schemeClr val="tx1"/>
                </a:solidFill>
              </a:rPr>
              <a:t> transverse </a:t>
            </a:r>
            <a:r>
              <a:rPr lang="es-ES" dirty="0" err="1">
                <a:solidFill>
                  <a:schemeClr val="tx1"/>
                </a:solidFill>
              </a:rPr>
              <a:t>oscillations</a:t>
            </a:r>
            <a:r>
              <a:rPr lang="es-ES" dirty="0">
                <a:solidFill>
                  <a:schemeClr val="tx1"/>
                </a:solidFill>
              </a:rPr>
              <a:t>)</a:t>
            </a:r>
          </a:p>
          <a:p>
            <a:pPr marL="0" lvl="1" indent="0">
              <a:buNone/>
            </a:pPr>
            <a:endParaRPr lang="es-ES" dirty="0">
              <a:solidFill>
                <a:schemeClr val="bg2">
                  <a:lumMod val="10000"/>
                </a:schemeClr>
              </a:solidFill>
            </a:endParaRPr>
          </a:p>
          <a:p>
            <a:pPr marL="0" lvl="1" indent="0">
              <a:buNone/>
            </a:pPr>
            <a:endParaRPr lang="es-ES" dirty="0">
              <a:solidFill>
                <a:schemeClr val="bg2">
                  <a:lumMod val="10000"/>
                </a:schemeClr>
              </a:solidFill>
            </a:endParaRPr>
          </a:p>
          <a:p>
            <a:pPr marL="0" lvl="1" indent="0">
              <a:buNone/>
            </a:pPr>
            <a:endParaRPr lang="es-ES" dirty="0">
              <a:solidFill>
                <a:schemeClr val="bg2">
                  <a:lumMod val="10000"/>
                </a:schemeClr>
              </a:solidFill>
            </a:endParaRP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of the project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18 </a:t>
            </a:r>
            <a:r>
              <a:rPr lang="es-ES" dirty="0" err="1"/>
              <a:t>January</a:t>
            </a:r>
            <a:r>
              <a:rPr lang="es-ES" dirty="0"/>
              <a:t>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I. Mases | Bunch-by-Bunch Tune Shift Effects in the SPS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EFFE3137-EF68-A10F-F59D-2AA20673C26E}"/>
              </a:ext>
            </a:extLst>
          </p:cNvPr>
          <p:cNvSpPr txBox="1">
            <a:spLocks/>
          </p:cNvSpPr>
          <p:nvPr/>
        </p:nvSpPr>
        <p:spPr>
          <a:xfrm>
            <a:off x="407987" y="1378092"/>
            <a:ext cx="5616575" cy="4868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Definition of TUNE, </a:t>
            </a:r>
            <a:r>
              <a:rPr lang="en-US" i="1" dirty="0">
                <a:solidFill>
                  <a:schemeClr val="accent2"/>
                </a:solidFill>
              </a:rPr>
              <a:t>Q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D4963B1-3C07-2AF4-D215-1ED90E583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295" y="297217"/>
            <a:ext cx="5018716" cy="3747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848A410B-9A2E-95E2-CEA1-D3C9B7727A61}"/>
              </a:ext>
            </a:extLst>
          </p:cNvPr>
          <p:cNvSpPr/>
          <p:nvPr/>
        </p:nvSpPr>
        <p:spPr>
          <a:xfrm>
            <a:off x="4258927" y="3930940"/>
            <a:ext cx="2159882" cy="7664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Q</a:t>
            </a:r>
            <a:r>
              <a:rPr lang="es-ES" baseline="-25000" dirty="0" err="1">
                <a:solidFill>
                  <a:schemeClr val="bg2">
                    <a:lumMod val="10000"/>
                  </a:schemeClr>
                </a:solidFill>
              </a:rPr>
              <a:t>x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= 20.13</a:t>
            </a:r>
          </a:p>
          <a:p>
            <a:pPr algn="ctr"/>
            <a:r>
              <a:rPr lang="es-ES" dirty="0" err="1">
                <a:solidFill>
                  <a:schemeClr val="bg2">
                    <a:lumMod val="10000"/>
                  </a:schemeClr>
                </a:solidFill>
              </a:rPr>
              <a:t>Q</a:t>
            </a:r>
            <a:r>
              <a:rPr lang="es-ES" baseline="-25000" dirty="0" err="1">
                <a:solidFill>
                  <a:schemeClr val="bg2">
                    <a:lumMod val="10000"/>
                  </a:schemeClr>
                </a:solidFill>
              </a:rPr>
              <a:t>y</a:t>
            </a:r>
            <a:r>
              <a:rPr lang="es-ES" dirty="0">
                <a:solidFill>
                  <a:schemeClr val="bg2">
                    <a:lumMod val="10000"/>
                  </a:schemeClr>
                </a:solidFill>
              </a:rPr>
              <a:t> = 20.18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3F24ABF-4A92-707B-DEDC-E95077267FF9}"/>
              </a:ext>
            </a:extLst>
          </p:cNvPr>
          <p:cNvSpPr txBox="1"/>
          <p:nvPr/>
        </p:nvSpPr>
        <p:spPr>
          <a:xfrm>
            <a:off x="6987671" y="4350623"/>
            <a:ext cx="502088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b="1" dirty="0"/>
              <a:t>Beam </a:t>
            </a:r>
            <a:r>
              <a:rPr lang="es-ES" b="1" dirty="0" err="1"/>
              <a:t>stability</a:t>
            </a:r>
            <a:r>
              <a:rPr lang="es-ES" b="1" dirty="0"/>
              <a:t> </a:t>
            </a:r>
            <a:r>
              <a:rPr lang="es-ES" dirty="0"/>
              <a:t>and </a:t>
            </a:r>
            <a:r>
              <a:rPr lang="es-ES" b="1" dirty="0" err="1"/>
              <a:t>beam</a:t>
            </a:r>
            <a:r>
              <a:rPr lang="es-ES" b="1" dirty="0"/>
              <a:t> </a:t>
            </a:r>
            <a:r>
              <a:rPr lang="es-ES" b="1" dirty="0" err="1"/>
              <a:t>losses</a:t>
            </a:r>
            <a:r>
              <a:rPr lang="es-ES" b="1" dirty="0"/>
              <a:t> </a:t>
            </a:r>
            <a:r>
              <a:rPr lang="es-ES" dirty="0" err="1"/>
              <a:t>depend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tune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Avoid</a:t>
            </a:r>
            <a:r>
              <a:rPr lang="es-ES" dirty="0"/>
              <a:t> </a:t>
            </a:r>
            <a:r>
              <a:rPr lang="es-ES" dirty="0" err="1"/>
              <a:t>values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tune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make</a:t>
            </a:r>
            <a:r>
              <a:rPr lang="es-ES" dirty="0"/>
              <a:t> de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unstable</a:t>
            </a:r>
            <a:r>
              <a:rPr lang="es-ES" dirty="0"/>
              <a:t>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b="1" dirty="0" err="1"/>
              <a:t>resonances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6773" y="1439335"/>
            <a:ext cx="9467849" cy="367180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New experimental measurements and comparison to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Transverse tails and beam profile measurements in the SPS (together with E. de la Fuente)</a:t>
            </a:r>
          </a:p>
          <a:p>
            <a:r>
              <a:rPr lang="en-US" dirty="0">
                <a:solidFill>
                  <a:schemeClr val="tx1"/>
                </a:solidFill>
              </a:rPr>
              <a:t>Growth rate measurements (together with E. de la Fuente)</a:t>
            </a:r>
          </a:p>
          <a:p>
            <a:r>
              <a:rPr lang="en-US" dirty="0">
                <a:solidFill>
                  <a:schemeClr val="tx1"/>
                </a:solidFill>
              </a:rPr>
              <a:t>Measurements of the Vertical coupled bunch instability in the SPS</a:t>
            </a:r>
          </a:p>
          <a:p>
            <a:r>
              <a:rPr lang="en-US" dirty="0">
                <a:solidFill>
                  <a:schemeClr val="accent2"/>
                </a:solidFill>
              </a:rPr>
              <a:t>Outlook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342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0945C4-E110-D3E1-FCD7-FD3A48767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C0183-B5AB-9020-F465-6248CF24C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FA4845-E701-5ADA-F890-A8D267B5C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CCE2DB5-9FE4-2B8C-D3C0-2F19E99030D3}"/>
              </a:ext>
            </a:extLst>
          </p:cNvPr>
          <p:cNvSpPr txBox="1"/>
          <p:nvPr/>
        </p:nvSpPr>
        <p:spPr>
          <a:xfrm>
            <a:off x="542231" y="415875"/>
            <a:ext cx="230832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s-ES" sz="3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OUTLOOK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DCC6B46-55FB-F8D3-2BDE-9AFAE06DEE72}"/>
              </a:ext>
            </a:extLst>
          </p:cNvPr>
          <p:cNvSpPr txBox="1"/>
          <p:nvPr/>
        </p:nvSpPr>
        <p:spPr>
          <a:xfrm>
            <a:off x="898311" y="1682133"/>
            <a:ext cx="993317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chemeClr val="bg1"/>
                </a:solidFill>
              </a:rPr>
              <a:t>Perform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>
                <a:solidFill>
                  <a:schemeClr val="accent2"/>
                </a:solidFill>
              </a:rPr>
              <a:t>multi-</a:t>
            </a:r>
            <a:r>
              <a:rPr lang="es-ES" sz="2000" dirty="0" err="1">
                <a:solidFill>
                  <a:schemeClr val="accent2"/>
                </a:solidFill>
              </a:rPr>
              <a:t>train</a:t>
            </a:r>
            <a:r>
              <a:rPr lang="es-ES" sz="2000" dirty="0">
                <a:solidFill>
                  <a:schemeClr val="accent2"/>
                </a:solidFill>
              </a:rPr>
              <a:t> tune shift </a:t>
            </a:r>
            <a:r>
              <a:rPr lang="es-ES" sz="2000" dirty="0" err="1">
                <a:solidFill>
                  <a:schemeClr val="accent2"/>
                </a:solidFill>
              </a:rPr>
              <a:t>measurements</a:t>
            </a:r>
            <a:r>
              <a:rPr lang="es-ES" sz="2000" dirty="0">
                <a:solidFill>
                  <a:schemeClr val="accent2"/>
                </a:solidFill>
              </a:rPr>
              <a:t> </a:t>
            </a:r>
            <a:r>
              <a:rPr lang="es-ES" sz="2000" dirty="0">
                <a:solidFill>
                  <a:schemeClr val="bg1"/>
                </a:solidFill>
              </a:rPr>
              <a:t>(2, 3 and 4 </a:t>
            </a:r>
            <a:r>
              <a:rPr lang="es-ES" sz="2000" dirty="0" err="1">
                <a:solidFill>
                  <a:schemeClr val="bg1"/>
                </a:solidFill>
              </a:rPr>
              <a:t>trains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of</a:t>
            </a:r>
            <a:r>
              <a:rPr lang="es-ES" sz="2000" dirty="0">
                <a:solidFill>
                  <a:schemeClr val="bg1"/>
                </a:solidFill>
              </a:rPr>
              <a:t> 48/72 </a:t>
            </a:r>
            <a:r>
              <a:rPr lang="es-ES" sz="2000" dirty="0" err="1">
                <a:solidFill>
                  <a:schemeClr val="bg1"/>
                </a:solidFill>
              </a:rPr>
              <a:t>bunches</a:t>
            </a:r>
            <a:r>
              <a:rPr lang="es-ES" sz="2000" dirty="0">
                <a:solidFill>
                  <a:schemeClr val="bg1"/>
                </a:solidFill>
              </a:rPr>
              <a:t>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sz="2000" b="1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chemeClr val="bg1"/>
                </a:solidFill>
              </a:rPr>
              <a:t>Finish</a:t>
            </a:r>
            <a:r>
              <a:rPr lang="es-ES" sz="2000" dirty="0">
                <a:solidFill>
                  <a:schemeClr val="bg1"/>
                </a:solidFill>
              </a:rPr>
              <a:t> and test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tune shift </a:t>
            </a:r>
            <a:r>
              <a:rPr lang="es-ES" sz="2000" dirty="0">
                <a:solidFill>
                  <a:schemeClr val="accent2"/>
                </a:solidFill>
              </a:rPr>
              <a:t>predictive </a:t>
            </a:r>
            <a:r>
              <a:rPr lang="es-ES" sz="2000" dirty="0" err="1">
                <a:solidFill>
                  <a:schemeClr val="accent2"/>
                </a:solidFill>
              </a:rPr>
              <a:t>model</a:t>
            </a:r>
            <a:r>
              <a:rPr lang="es-ES" sz="2000" dirty="0">
                <a:solidFill>
                  <a:schemeClr val="accent2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during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SPS </a:t>
            </a:r>
            <a:r>
              <a:rPr lang="es-ES" sz="2000" dirty="0" err="1">
                <a:solidFill>
                  <a:schemeClr val="bg1"/>
                </a:solidFill>
              </a:rPr>
              <a:t>scrubbing</a:t>
            </a:r>
            <a:r>
              <a:rPr lang="es-ES" sz="2000" dirty="0">
                <a:solidFill>
                  <a:schemeClr val="bg1"/>
                </a:solidFill>
              </a:rPr>
              <a:t> run 2023.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sz="2000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2000" dirty="0" err="1">
                <a:solidFill>
                  <a:schemeClr val="bg1"/>
                </a:solidFill>
              </a:rPr>
              <a:t>Perform</a:t>
            </a:r>
            <a:r>
              <a:rPr lang="es-ES" sz="2000" dirty="0">
                <a:solidFill>
                  <a:schemeClr val="bg1"/>
                </a:solidFill>
              </a:rPr>
              <a:t> more </a:t>
            </a:r>
            <a:r>
              <a:rPr lang="es-ES" sz="2000" dirty="0" err="1">
                <a:solidFill>
                  <a:schemeClr val="bg1"/>
                </a:solidFill>
              </a:rPr>
              <a:t>beam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profile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measurements</a:t>
            </a:r>
            <a:r>
              <a:rPr lang="es-ES" sz="2000" dirty="0">
                <a:solidFill>
                  <a:schemeClr val="bg1"/>
                </a:solidFill>
              </a:rPr>
              <a:t> in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SPS, </a:t>
            </a:r>
            <a:r>
              <a:rPr lang="es-ES" sz="2000" dirty="0" err="1">
                <a:solidFill>
                  <a:schemeClr val="bg1"/>
                </a:solidFill>
              </a:rPr>
              <a:t>together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with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 err="1">
                <a:solidFill>
                  <a:schemeClr val="bg1"/>
                </a:solidFill>
              </a:rPr>
              <a:t>the</a:t>
            </a:r>
            <a:r>
              <a:rPr lang="es-ES" sz="2000" dirty="0">
                <a:solidFill>
                  <a:schemeClr val="bg1"/>
                </a:solidFill>
              </a:rPr>
              <a:t> PSB and PS </a:t>
            </a:r>
            <a:r>
              <a:rPr lang="es-ES" sz="2000" dirty="0" err="1">
                <a:solidFill>
                  <a:schemeClr val="bg1"/>
                </a:solidFill>
              </a:rPr>
              <a:t>to</a:t>
            </a:r>
            <a:r>
              <a:rPr lang="es-ES" sz="2000" dirty="0">
                <a:solidFill>
                  <a:schemeClr val="bg1"/>
                </a:solidFill>
              </a:rPr>
              <a:t> </a:t>
            </a:r>
            <a:r>
              <a:rPr lang="es-ES" sz="2000" dirty="0">
                <a:solidFill>
                  <a:schemeClr val="accent2"/>
                </a:solidFill>
              </a:rPr>
              <a:t>continue </a:t>
            </a:r>
            <a:r>
              <a:rPr lang="es-ES" sz="2000" dirty="0" err="1">
                <a:solidFill>
                  <a:schemeClr val="accent2"/>
                </a:solidFill>
              </a:rPr>
              <a:t>the</a:t>
            </a:r>
            <a:r>
              <a:rPr lang="es-ES" sz="2000" dirty="0">
                <a:solidFill>
                  <a:schemeClr val="accent2"/>
                </a:solidFill>
              </a:rPr>
              <a:t> </a:t>
            </a:r>
            <a:r>
              <a:rPr lang="es-ES" sz="2000" dirty="0" err="1">
                <a:solidFill>
                  <a:schemeClr val="accent2"/>
                </a:solidFill>
              </a:rPr>
              <a:t>tails</a:t>
            </a:r>
            <a:r>
              <a:rPr lang="es-ES" sz="2000" dirty="0">
                <a:solidFill>
                  <a:schemeClr val="accent2"/>
                </a:solidFill>
              </a:rPr>
              <a:t> </a:t>
            </a:r>
            <a:r>
              <a:rPr lang="es-ES" sz="2000" dirty="0" err="1">
                <a:solidFill>
                  <a:schemeClr val="accent2"/>
                </a:solidFill>
              </a:rPr>
              <a:t>studies</a:t>
            </a:r>
            <a:r>
              <a:rPr lang="es-ES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81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F92CDB-1C1D-9947-ACAD-A49FD01AD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5100692"/>
          </a:xfrm>
        </p:spPr>
        <p:txBody>
          <a:bodyPr/>
          <a:lstStyle/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[1] </a:t>
            </a:r>
            <a:r>
              <a:rPr lang="es-ES" sz="1600" b="0" dirty="0"/>
              <a:t>J. </a:t>
            </a:r>
            <a:r>
              <a:rPr lang="es-ES" sz="1600" b="0" dirty="0" err="1"/>
              <a:t>Coupard</a:t>
            </a:r>
            <a:r>
              <a:rPr lang="es-ES" sz="1600" b="0" dirty="0"/>
              <a:t> et al., “LHC </a:t>
            </a:r>
            <a:r>
              <a:rPr lang="es-ES" sz="1600" b="0" dirty="0" err="1"/>
              <a:t>Injectors</a:t>
            </a:r>
            <a:r>
              <a:rPr lang="es-ES" sz="1600" b="0" dirty="0"/>
              <a:t> </a:t>
            </a:r>
            <a:r>
              <a:rPr lang="es-ES" sz="1600" b="0" dirty="0" err="1"/>
              <a:t>Upgrade</a:t>
            </a:r>
            <a:r>
              <a:rPr lang="es-ES" sz="1600" b="0" dirty="0"/>
              <a:t>, </a:t>
            </a:r>
            <a:r>
              <a:rPr lang="es-ES" sz="1600" b="0" dirty="0" err="1"/>
              <a:t>Technical</a:t>
            </a:r>
            <a:r>
              <a:rPr lang="es-ES" sz="1600" b="0" dirty="0"/>
              <a:t> </a:t>
            </a:r>
            <a:r>
              <a:rPr lang="es-ES" sz="1600" b="0" dirty="0" err="1"/>
              <a:t>Design</a:t>
            </a:r>
            <a:r>
              <a:rPr lang="es-ES" sz="1600" b="0" dirty="0"/>
              <a:t> </a:t>
            </a:r>
            <a:r>
              <a:rPr lang="es-ES" sz="1600" b="0" dirty="0" err="1"/>
              <a:t>Report</a:t>
            </a:r>
            <a:r>
              <a:rPr lang="es-ES" sz="1600" b="0" dirty="0"/>
              <a:t>, Vol. I: </a:t>
            </a:r>
            <a:r>
              <a:rPr lang="es-ES" sz="1600" b="0" dirty="0" err="1"/>
              <a:t>Protons</a:t>
            </a:r>
            <a:r>
              <a:rPr lang="es-ES" sz="1600" b="0" dirty="0"/>
              <a:t>”, LIU </a:t>
            </a:r>
            <a:r>
              <a:rPr lang="es-ES" sz="1600" b="0" dirty="0" err="1"/>
              <a:t>Technical</a:t>
            </a:r>
            <a:r>
              <a:rPr lang="es-ES" sz="1600" b="0" dirty="0"/>
              <a:t> </a:t>
            </a:r>
            <a:r>
              <a:rPr lang="es-ES" sz="1600" b="0" dirty="0" err="1"/>
              <a:t>Design</a:t>
            </a:r>
            <a:r>
              <a:rPr lang="es-ES" sz="1600" b="0" dirty="0"/>
              <a:t> </a:t>
            </a:r>
            <a:r>
              <a:rPr lang="es-ES" sz="1600" b="0" dirty="0" err="1"/>
              <a:t>Report</a:t>
            </a:r>
            <a:r>
              <a:rPr lang="es-ES" sz="1600" b="0" dirty="0"/>
              <a:t> (TDR), CERN-ACC-2014-0337.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[2] 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C.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Zannini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H.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Bartosik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G.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Iadarola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G.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Rumolo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and B.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Salvant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, “Benchmarking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CERN-SPS   Transverse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Impedance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Model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with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Measured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Headtail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Growth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 Rates”, in </a:t>
            </a:r>
            <a:r>
              <a:rPr lang="es-ES" sz="1600" b="0" dirty="0" err="1">
                <a:solidFill>
                  <a:schemeClr val="bg2">
                    <a:lumMod val="10000"/>
                  </a:schemeClr>
                </a:solidFill>
              </a:rPr>
              <a:t>Proc</a:t>
            </a:r>
            <a:r>
              <a:rPr lang="es-ES" sz="1600" b="0" dirty="0">
                <a:solidFill>
                  <a:schemeClr val="bg2">
                    <a:lumMod val="10000"/>
                  </a:schemeClr>
                </a:solidFill>
              </a:rPr>
              <a:t>. IPAC’15, Richmond, VA, USA, May 2015, pp. 402–405. doi:10.18429/JACoW-IPAC2015-MOPJE049</a:t>
            </a:r>
          </a:p>
          <a:p>
            <a:endParaRPr lang="es-ES" sz="1600" b="0" dirty="0"/>
          </a:p>
          <a:p>
            <a:endParaRPr lang="es-ES" sz="1600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s-ES" sz="1600" b="0" dirty="0"/>
          </a:p>
          <a:p>
            <a:endParaRPr lang="es-ES" sz="1600" b="0" dirty="0"/>
          </a:p>
          <a:p>
            <a:endParaRPr lang="es-ES" sz="1600" b="0" dirty="0"/>
          </a:p>
          <a:p>
            <a:endParaRPr lang="en-US" sz="1600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1600" b="0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b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755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FE8AF425-4F08-1AA4-847B-552037DF722D}"/>
              </a:ext>
            </a:extLst>
          </p:cNvPr>
          <p:cNvSpPr/>
          <p:nvPr/>
        </p:nvSpPr>
        <p:spPr>
          <a:xfrm>
            <a:off x="2267211" y="1578279"/>
            <a:ext cx="7327726" cy="3319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b="1" dirty="0">
                <a:solidFill>
                  <a:schemeClr val="tx1"/>
                </a:solidFill>
              </a:rPr>
              <a:t>THANK YOU VERY MUCH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7406598-2A20-E822-99A9-4DAC582FD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Motivation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project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8699F3-909F-6AAF-FAA1-7AD967A4E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FA8C53-53C3-0C69-8782-0734B1B07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32A89C-D92C-1FC8-511E-61BFC46E5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CE0CDCAD-1060-0528-098B-306484CA0624}"/>
              </a:ext>
            </a:extLst>
          </p:cNvPr>
          <p:cNvSpPr/>
          <p:nvPr/>
        </p:nvSpPr>
        <p:spPr>
          <a:xfrm>
            <a:off x="450938" y="1757839"/>
            <a:ext cx="2718147" cy="1398720"/>
          </a:xfrm>
          <a:prstGeom prst="ellipse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/>
              <a:t>LHC </a:t>
            </a:r>
            <a:r>
              <a:rPr lang="es-ES" b="1" dirty="0" err="1"/>
              <a:t>Injectors</a:t>
            </a:r>
            <a:r>
              <a:rPr lang="es-ES" b="1" dirty="0"/>
              <a:t> </a:t>
            </a:r>
            <a:r>
              <a:rPr lang="es-ES" b="1" dirty="0" err="1"/>
              <a:t>Upgrade</a:t>
            </a:r>
            <a:r>
              <a:rPr lang="es-ES" dirty="0"/>
              <a:t>, LIU [1]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2A83C55E-63B0-60F4-9E3F-8C0405CEEA70}"/>
              </a:ext>
            </a:extLst>
          </p:cNvPr>
          <p:cNvSpPr/>
          <p:nvPr/>
        </p:nvSpPr>
        <p:spPr>
          <a:xfrm>
            <a:off x="4280788" y="1770507"/>
            <a:ext cx="2718147" cy="142146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High </a:t>
            </a:r>
            <a:r>
              <a:rPr lang="es-ES" b="1" dirty="0" err="1"/>
              <a:t>intensity</a:t>
            </a:r>
            <a:r>
              <a:rPr lang="es-ES" b="1" dirty="0"/>
              <a:t>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bunches</a:t>
            </a:r>
            <a:r>
              <a:rPr lang="es-ES" b="1" dirty="0"/>
              <a:t> </a:t>
            </a:r>
            <a:r>
              <a:rPr lang="es-ES" dirty="0"/>
              <a:t>in </a:t>
            </a:r>
            <a:r>
              <a:rPr lang="es-ES" dirty="0" err="1"/>
              <a:t>the</a:t>
            </a:r>
            <a:r>
              <a:rPr lang="es-ES" dirty="0"/>
              <a:t> SPS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D1363A15-A1B8-2003-3F76-DE2A0AEA16E1}"/>
              </a:ext>
            </a:extLst>
          </p:cNvPr>
          <p:cNvSpPr/>
          <p:nvPr/>
        </p:nvSpPr>
        <p:spPr>
          <a:xfrm>
            <a:off x="8104835" y="1693831"/>
            <a:ext cx="3629433" cy="1519421"/>
          </a:xfrm>
          <a:prstGeom prst="ellipse">
            <a:avLst/>
          </a:prstGeom>
          <a:solidFill>
            <a:schemeClr val="accent5">
              <a:alpha val="9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Strong</a:t>
            </a:r>
            <a:r>
              <a:rPr lang="es-ES" dirty="0"/>
              <a:t> </a:t>
            </a:r>
            <a:r>
              <a:rPr lang="es-ES" dirty="0" err="1"/>
              <a:t>bunch-by-bunch</a:t>
            </a:r>
            <a:r>
              <a:rPr lang="es-ES" dirty="0"/>
              <a:t> </a:t>
            </a:r>
            <a:r>
              <a:rPr lang="es-ES" b="1" dirty="0"/>
              <a:t>tune shift </a:t>
            </a:r>
            <a:r>
              <a:rPr lang="es-ES" b="1" dirty="0" err="1"/>
              <a:t>effect</a:t>
            </a:r>
            <a:r>
              <a:rPr lang="es-ES" b="1" dirty="0"/>
              <a:t> </a:t>
            </a:r>
            <a:r>
              <a:rPr lang="es-ES" b="1" dirty="0" err="1"/>
              <a:t>from</a:t>
            </a:r>
            <a:r>
              <a:rPr lang="es-ES" b="1" dirty="0"/>
              <a:t> </a:t>
            </a:r>
            <a:r>
              <a:rPr lang="es-ES" b="1" dirty="0" err="1"/>
              <a:t>impedance</a:t>
            </a:r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2BAE342-CFC8-6DB0-4752-1B62E71EABFA}"/>
              </a:ext>
            </a:extLst>
          </p:cNvPr>
          <p:cNvSpPr txBox="1"/>
          <p:nvPr/>
        </p:nvSpPr>
        <p:spPr>
          <a:xfrm>
            <a:off x="407988" y="1002082"/>
            <a:ext cx="851835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2000" b="1" dirty="0" err="1">
                <a:solidFill>
                  <a:schemeClr val="accent2"/>
                </a:solidFill>
              </a:rPr>
              <a:t>Why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is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bunch-by-bunch</a:t>
            </a:r>
            <a:r>
              <a:rPr lang="es-ES" sz="2000" b="1" dirty="0">
                <a:solidFill>
                  <a:schemeClr val="accent2"/>
                </a:solidFill>
              </a:rPr>
              <a:t> tune </a:t>
            </a:r>
            <a:r>
              <a:rPr lang="es-ES" sz="2000" b="1" dirty="0" err="1">
                <a:solidFill>
                  <a:schemeClr val="accent2"/>
                </a:solidFill>
              </a:rPr>
              <a:t>measurement</a:t>
            </a:r>
            <a:r>
              <a:rPr lang="es-ES" sz="2000" b="1" dirty="0">
                <a:solidFill>
                  <a:schemeClr val="accent2"/>
                </a:solidFill>
              </a:rPr>
              <a:t> and </a:t>
            </a:r>
            <a:r>
              <a:rPr lang="es-ES" sz="2000" b="1" dirty="0" err="1">
                <a:solidFill>
                  <a:schemeClr val="accent2"/>
                </a:solidFill>
              </a:rPr>
              <a:t>correction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important</a:t>
            </a:r>
            <a:r>
              <a:rPr lang="es-ES" sz="2000" b="1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13" name="Flecha derecha 12">
            <a:extLst>
              <a:ext uri="{FF2B5EF4-FFF2-40B4-BE49-F238E27FC236}">
                <a16:creationId xmlns:a16="http://schemas.microsoft.com/office/drawing/2014/main" id="{7DAE8E94-A809-5F6D-9500-C92B9C4B577F}"/>
              </a:ext>
            </a:extLst>
          </p:cNvPr>
          <p:cNvSpPr/>
          <p:nvPr/>
        </p:nvSpPr>
        <p:spPr>
          <a:xfrm>
            <a:off x="3408499" y="2380019"/>
            <a:ext cx="646678" cy="215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 derecha 13">
            <a:extLst>
              <a:ext uri="{FF2B5EF4-FFF2-40B4-BE49-F238E27FC236}">
                <a16:creationId xmlns:a16="http://schemas.microsoft.com/office/drawing/2014/main" id="{D16CF72E-2BD7-3F3F-859E-42E2EAC10155}"/>
              </a:ext>
            </a:extLst>
          </p:cNvPr>
          <p:cNvSpPr/>
          <p:nvPr/>
        </p:nvSpPr>
        <p:spPr>
          <a:xfrm>
            <a:off x="7228546" y="2380019"/>
            <a:ext cx="646678" cy="215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A930EAD-5929-0BFD-3344-32B943E277BE}"/>
              </a:ext>
            </a:extLst>
          </p:cNvPr>
          <p:cNvSpPr txBox="1"/>
          <p:nvPr/>
        </p:nvSpPr>
        <p:spPr>
          <a:xfrm>
            <a:off x="407988" y="3666029"/>
            <a:ext cx="11376025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2000" b="1" dirty="0">
                <a:solidFill>
                  <a:srgbClr val="0033A1"/>
                </a:solidFill>
                <a:latin typeface="Helvetica" pitchFamily="2" charset="0"/>
              </a:rPr>
              <a:t>At </a:t>
            </a:r>
            <a:r>
              <a:rPr lang="es-ES" sz="2000" b="1" dirty="0" err="1">
                <a:solidFill>
                  <a:srgbClr val="0033A1"/>
                </a:solidFill>
                <a:latin typeface="Helvetica" pitchFamily="2" charset="0"/>
              </a:rPr>
              <a:t>injection</a:t>
            </a:r>
            <a:r>
              <a:rPr lang="es-ES" sz="2000" b="1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the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beam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is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more sensible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to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b="1" dirty="0" err="1">
                <a:solidFill>
                  <a:srgbClr val="0033A1"/>
                </a:solidFill>
                <a:latin typeface="Helvetica" pitchFamily="2" charset="0"/>
              </a:rPr>
              <a:t>instabilities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</a:p>
          <a:p>
            <a:endParaRPr lang="es-ES" sz="2000" dirty="0">
              <a:solidFill>
                <a:srgbClr val="0033A1"/>
              </a:solidFill>
              <a:latin typeface="Helvetica" pitchFamily="2" charset="0"/>
            </a:endParaRPr>
          </a:p>
          <a:p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Every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time a </a:t>
            </a:r>
            <a:r>
              <a:rPr lang="es-ES" sz="2000" b="1" dirty="0" err="1">
                <a:solidFill>
                  <a:srgbClr val="0033A1"/>
                </a:solidFill>
                <a:latin typeface="Helvetica" pitchFamily="2" charset="0"/>
              </a:rPr>
              <a:t>train</a:t>
            </a:r>
            <a:r>
              <a:rPr lang="es-ES" sz="2000" b="1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b="1" dirty="0" err="1">
                <a:solidFill>
                  <a:srgbClr val="0033A1"/>
                </a:solidFill>
                <a:latin typeface="Helvetica" pitchFamily="2" charset="0"/>
              </a:rPr>
              <a:t>of</a:t>
            </a:r>
            <a:r>
              <a:rPr lang="es-ES" sz="2000" b="1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b="1" dirty="0" err="1">
                <a:solidFill>
                  <a:srgbClr val="0033A1"/>
                </a:solidFill>
                <a:latin typeface="Helvetica" pitchFamily="2" charset="0"/>
              </a:rPr>
              <a:t>bunches</a:t>
            </a:r>
            <a:r>
              <a:rPr lang="es-ES" sz="2000" b="1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is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b="1" dirty="0" err="1">
                <a:solidFill>
                  <a:srgbClr val="0033A1"/>
                </a:solidFill>
                <a:latin typeface="Helvetica" pitchFamily="2" charset="0"/>
              </a:rPr>
              <a:t>injected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in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the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SPS, a </a:t>
            </a:r>
            <a:r>
              <a:rPr lang="es-ES" sz="2000" b="1" dirty="0">
                <a:solidFill>
                  <a:srgbClr val="0033A1"/>
                </a:solidFill>
                <a:latin typeface="Helvetica" pitchFamily="2" charset="0"/>
              </a:rPr>
              <a:t>tune </a:t>
            </a:r>
            <a:r>
              <a:rPr lang="es-ES" sz="2000" b="1" dirty="0" err="1">
                <a:solidFill>
                  <a:srgbClr val="0033A1"/>
                </a:solidFill>
                <a:latin typeface="Helvetica" pitchFamily="2" charset="0"/>
              </a:rPr>
              <a:t>correction</a:t>
            </a:r>
            <a:r>
              <a:rPr lang="es-ES" sz="2000" b="1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needs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to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be done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such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that</a:t>
            </a:r>
            <a:endParaRPr lang="es-ES" sz="2000" dirty="0">
              <a:solidFill>
                <a:srgbClr val="0033A1"/>
              </a:solidFill>
              <a:latin typeface="Helvetica" pitchFamily="2" charset="0"/>
            </a:endParaRPr>
          </a:p>
          <a:p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the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measured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tune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of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the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last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injected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train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is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at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the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b="1" dirty="0">
                <a:solidFill>
                  <a:srgbClr val="0033A1"/>
                </a:solidFill>
                <a:latin typeface="Helvetica" pitchFamily="2" charset="0"/>
              </a:rPr>
              <a:t>nominal </a:t>
            </a:r>
            <a:r>
              <a:rPr lang="es-ES" sz="2000" b="1" dirty="0" err="1">
                <a:solidFill>
                  <a:srgbClr val="0033A1"/>
                </a:solidFill>
                <a:latin typeface="Helvetica" pitchFamily="2" charset="0"/>
              </a:rPr>
              <a:t>value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. </a:t>
            </a:r>
            <a:br>
              <a:rPr lang="es-ES" sz="2000" dirty="0">
                <a:solidFill>
                  <a:srgbClr val="0033A1"/>
                </a:solidFill>
                <a:latin typeface="Helvetica" pitchFamily="2" charset="0"/>
              </a:rPr>
            </a:br>
            <a:endParaRPr lang="es-ES" sz="2000" dirty="0">
              <a:solidFill>
                <a:srgbClr val="0033A1"/>
              </a:solidFill>
              <a:latin typeface="Helvetica" pitchFamily="2" charset="0"/>
            </a:endParaRPr>
          </a:p>
          <a:p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Horizontal and vertical tune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correction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in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order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to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 </a:t>
            </a:r>
            <a:r>
              <a:rPr lang="es-ES" sz="2000" dirty="0" err="1">
                <a:solidFill>
                  <a:srgbClr val="0033A1"/>
                </a:solidFill>
                <a:latin typeface="Helvetica" pitchFamily="2" charset="0"/>
              </a:rPr>
              <a:t>ensure</a:t>
            </a:r>
            <a:r>
              <a:rPr lang="es-ES" sz="2000" dirty="0">
                <a:solidFill>
                  <a:srgbClr val="0033A1"/>
                </a:solidFill>
                <a:latin typeface="Helvetica" pitchFamily="2" charset="0"/>
              </a:rPr>
              <a:t>:</a:t>
            </a:r>
            <a:endParaRPr lang="es-E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sz="2000" b="1" dirty="0">
                <a:solidFill>
                  <a:schemeClr val="accent2"/>
                </a:solidFill>
              </a:rPr>
              <a:t>Beam </a:t>
            </a:r>
            <a:r>
              <a:rPr lang="es-ES" sz="2000" b="1" dirty="0" err="1">
                <a:solidFill>
                  <a:schemeClr val="accent2"/>
                </a:solidFill>
              </a:rPr>
              <a:t>stability</a:t>
            </a:r>
            <a:endParaRPr lang="es-ES" sz="2000" b="1" dirty="0">
              <a:solidFill>
                <a:schemeClr val="accent2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sz="2000" b="1" dirty="0">
                <a:solidFill>
                  <a:schemeClr val="accent2"/>
                </a:solidFill>
              </a:rPr>
              <a:t>Good </a:t>
            </a:r>
            <a:r>
              <a:rPr lang="es-ES" sz="2000" b="1" dirty="0" err="1">
                <a:solidFill>
                  <a:schemeClr val="accent2"/>
                </a:solidFill>
              </a:rPr>
              <a:t>beam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b="1" dirty="0" err="1">
                <a:solidFill>
                  <a:schemeClr val="accent2"/>
                </a:solidFill>
              </a:rPr>
              <a:t>transmission</a:t>
            </a:r>
            <a:r>
              <a:rPr lang="es-ES" sz="2000" b="1" dirty="0">
                <a:solidFill>
                  <a:schemeClr val="accent2"/>
                </a:solidFill>
              </a:rPr>
              <a:t> </a:t>
            </a:r>
            <a:r>
              <a:rPr lang="es-ES" sz="2000" dirty="0">
                <a:solidFill>
                  <a:schemeClr val="accent2"/>
                </a:solidFill>
              </a:rPr>
              <a:t>(reduce </a:t>
            </a:r>
            <a:r>
              <a:rPr lang="es-ES" sz="2000" dirty="0" err="1">
                <a:solidFill>
                  <a:schemeClr val="accent2"/>
                </a:solidFill>
              </a:rPr>
              <a:t>losses</a:t>
            </a:r>
            <a:r>
              <a:rPr lang="es-ES" sz="2000" dirty="0">
                <a:solidFill>
                  <a:schemeClr val="accent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0129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6773" y="1439335"/>
            <a:ext cx="9467849" cy="367180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tx1"/>
                </a:solidFill>
              </a:rPr>
              <a:t>New experimental measurements and comparison to </a:t>
            </a:r>
            <a:r>
              <a:rPr lang="en-US" dirty="0" err="1">
                <a:solidFill>
                  <a:schemeClr val="tx1"/>
                </a:solidFill>
              </a:rPr>
              <a:t>PyHT</a:t>
            </a:r>
            <a:r>
              <a:rPr lang="en-US" dirty="0">
                <a:solidFill>
                  <a:schemeClr val="tx1"/>
                </a:solidFill>
              </a:rPr>
              <a:t>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Transverse tails and beam profile measurements in the SPS (together with E. de la Fuente)</a:t>
            </a:r>
          </a:p>
          <a:p>
            <a:r>
              <a:rPr lang="en-US" dirty="0">
                <a:solidFill>
                  <a:schemeClr val="tx1"/>
                </a:solidFill>
              </a:rPr>
              <a:t>Growth rate measurements (together with E. de la Fuente)</a:t>
            </a:r>
          </a:p>
          <a:p>
            <a:r>
              <a:rPr lang="en-US" dirty="0">
                <a:solidFill>
                  <a:schemeClr val="tx1"/>
                </a:solidFill>
              </a:rPr>
              <a:t>Measurements of the Vertical coupled bunch instability in the SPS</a:t>
            </a: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3E7A80E-1119-0BFE-F86A-432903891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INTRODUCTION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7287C6-A8A7-09F7-BA58-8589D51EA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DEB21C-0591-BD5F-0B92-9DD90CBF5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8198AC-E40E-42A8-B236-32D1EB68B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4E9924CD-0B45-84C5-9823-DFCAF5C6EE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9" t="3483" r="4522" b="4760"/>
          <a:stretch/>
        </p:blipFill>
        <p:spPr>
          <a:xfrm>
            <a:off x="1025923" y="1116032"/>
            <a:ext cx="5153585" cy="2944907"/>
          </a:xfrm>
          <a:prstGeom prst="rect">
            <a:avLst/>
          </a:prstGeom>
        </p:spPr>
      </p:pic>
      <p:sp>
        <p:nvSpPr>
          <p:cNvPr id="2" name="Rectángulo redondeado 1">
            <a:extLst>
              <a:ext uri="{FF2B5EF4-FFF2-40B4-BE49-F238E27FC236}">
                <a16:creationId xmlns:a16="http://schemas.microsoft.com/office/drawing/2014/main" id="{90776C79-4FFD-FEBD-4B25-38C0457910E7}"/>
              </a:ext>
            </a:extLst>
          </p:cNvPr>
          <p:cNvSpPr/>
          <p:nvPr/>
        </p:nvSpPr>
        <p:spPr>
          <a:xfrm>
            <a:off x="1756775" y="4512176"/>
            <a:ext cx="3176936" cy="14530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Tune shift </a:t>
            </a:r>
            <a:r>
              <a:rPr lang="es-ES" b="1" dirty="0" err="1"/>
              <a:t>grows</a:t>
            </a:r>
            <a:r>
              <a:rPr lang="es-ES" b="1" dirty="0"/>
              <a:t> </a:t>
            </a:r>
            <a:r>
              <a:rPr lang="es-ES" b="1" dirty="0" err="1"/>
              <a:t>for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trailing</a:t>
            </a:r>
            <a:r>
              <a:rPr lang="es-ES" b="1" dirty="0"/>
              <a:t> </a:t>
            </a:r>
            <a:r>
              <a:rPr lang="es-ES" b="1" dirty="0" err="1"/>
              <a:t>bunches</a:t>
            </a:r>
            <a:r>
              <a:rPr lang="es-ES" b="1" dirty="0"/>
              <a:t> </a:t>
            </a:r>
            <a:r>
              <a:rPr lang="es-ES" dirty="0"/>
              <a:t>as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wakefield</a:t>
            </a:r>
            <a:r>
              <a:rPr lang="es-ES" dirty="0"/>
              <a:t> </a:t>
            </a:r>
            <a:r>
              <a:rPr lang="es-ES" dirty="0" err="1"/>
              <a:t>builds</a:t>
            </a:r>
            <a:r>
              <a:rPr lang="es-ES" dirty="0"/>
              <a:t> up </a:t>
            </a:r>
            <a:r>
              <a:rPr lang="es-ES" dirty="0" err="1"/>
              <a:t>along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train</a:t>
            </a:r>
            <a:endParaRPr lang="es-ES" dirty="0"/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A1E87208-2B98-9EC5-AE0C-BA9A70063268}"/>
              </a:ext>
            </a:extLst>
          </p:cNvPr>
          <p:cNvSpPr/>
          <p:nvPr/>
        </p:nvSpPr>
        <p:spPr>
          <a:xfrm>
            <a:off x="7055025" y="482697"/>
            <a:ext cx="3933541" cy="1091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SINGLE BUNCH TUNE SHIFT [2]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narrowband</a:t>
            </a:r>
            <a:r>
              <a:rPr lang="es-ES" dirty="0"/>
              <a:t> </a:t>
            </a:r>
            <a:r>
              <a:rPr lang="es-ES" dirty="0" err="1"/>
              <a:t>impedances</a:t>
            </a:r>
            <a:endParaRPr lang="es-ES" dirty="0"/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E7A99D5A-8368-C306-1ABD-BFBFF917D530}"/>
              </a:ext>
            </a:extLst>
          </p:cNvPr>
          <p:cNvSpPr/>
          <p:nvPr/>
        </p:nvSpPr>
        <p:spPr>
          <a:xfrm>
            <a:off x="7055026" y="1870921"/>
            <a:ext cx="3933540" cy="1091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MULTITURN TUNE SHIFT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broadband</a:t>
            </a:r>
            <a:r>
              <a:rPr lang="es-ES" dirty="0"/>
              <a:t> </a:t>
            </a:r>
            <a:r>
              <a:rPr lang="es-ES" dirty="0" err="1"/>
              <a:t>impedances</a:t>
            </a:r>
            <a:endParaRPr lang="es-ES" dirty="0"/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7DDC5F4A-CB64-B1DC-3433-D2A69747FB5D}"/>
              </a:ext>
            </a:extLst>
          </p:cNvPr>
          <p:cNvSpPr/>
          <p:nvPr/>
        </p:nvSpPr>
        <p:spPr>
          <a:xfrm>
            <a:off x="6766925" y="3282388"/>
            <a:ext cx="4399152" cy="278332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3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364451"/>
                      <a:gd name="connsiteY0" fmla="*/ 351948 h 2111647"/>
                      <a:gd name="connsiteX1" fmla="*/ 351948 w 5364451"/>
                      <a:gd name="connsiteY1" fmla="*/ 0 h 2111647"/>
                      <a:gd name="connsiteX2" fmla="*/ 887912 w 5364451"/>
                      <a:gd name="connsiteY2" fmla="*/ 0 h 2111647"/>
                      <a:gd name="connsiteX3" fmla="*/ 1330665 w 5364451"/>
                      <a:gd name="connsiteY3" fmla="*/ 0 h 2111647"/>
                      <a:gd name="connsiteX4" fmla="*/ 1959839 w 5364451"/>
                      <a:gd name="connsiteY4" fmla="*/ 0 h 2111647"/>
                      <a:gd name="connsiteX5" fmla="*/ 2449198 w 5364451"/>
                      <a:gd name="connsiteY5" fmla="*/ 0 h 2111647"/>
                      <a:gd name="connsiteX6" fmla="*/ 2891950 w 5364451"/>
                      <a:gd name="connsiteY6" fmla="*/ 0 h 2111647"/>
                      <a:gd name="connsiteX7" fmla="*/ 3381309 w 5364451"/>
                      <a:gd name="connsiteY7" fmla="*/ 0 h 2111647"/>
                      <a:gd name="connsiteX8" fmla="*/ 4010484 w 5364451"/>
                      <a:gd name="connsiteY8" fmla="*/ 0 h 2111647"/>
                      <a:gd name="connsiteX9" fmla="*/ 4499842 w 5364451"/>
                      <a:gd name="connsiteY9" fmla="*/ 0 h 2111647"/>
                      <a:gd name="connsiteX10" fmla="*/ 5012503 w 5364451"/>
                      <a:gd name="connsiteY10" fmla="*/ 0 h 2111647"/>
                      <a:gd name="connsiteX11" fmla="*/ 5364451 w 5364451"/>
                      <a:gd name="connsiteY11" fmla="*/ 351948 h 2111647"/>
                      <a:gd name="connsiteX12" fmla="*/ 5364451 w 5364451"/>
                      <a:gd name="connsiteY12" fmla="*/ 835276 h 2111647"/>
                      <a:gd name="connsiteX13" fmla="*/ 5364451 w 5364451"/>
                      <a:gd name="connsiteY13" fmla="*/ 1276371 h 2111647"/>
                      <a:gd name="connsiteX14" fmla="*/ 5364451 w 5364451"/>
                      <a:gd name="connsiteY14" fmla="*/ 1759699 h 2111647"/>
                      <a:gd name="connsiteX15" fmla="*/ 5012503 w 5364451"/>
                      <a:gd name="connsiteY15" fmla="*/ 2111647 h 2111647"/>
                      <a:gd name="connsiteX16" fmla="*/ 4569750 w 5364451"/>
                      <a:gd name="connsiteY16" fmla="*/ 2111647 h 2111647"/>
                      <a:gd name="connsiteX17" fmla="*/ 4033786 w 5364451"/>
                      <a:gd name="connsiteY17" fmla="*/ 2111647 h 2111647"/>
                      <a:gd name="connsiteX18" fmla="*/ 3404612 w 5364451"/>
                      <a:gd name="connsiteY18" fmla="*/ 2111647 h 2111647"/>
                      <a:gd name="connsiteX19" fmla="*/ 2915253 w 5364451"/>
                      <a:gd name="connsiteY19" fmla="*/ 2111647 h 2111647"/>
                      <a:gd name="connsiteX20" fmla="*/ 2332684 w 5364451"/>
                      <a:gd name="connsiteY20" fmla="*/ 2111647 h 2111647"/>
                      <a:gd name="connsiteX21" fmla="*/ 1889931 w 5364451"/>
                      <a:gd name="connsiteY21" fmla="*/ 2111647 h 2111647"/>
                      <a:gd name="connsiteX22" fmla="*/ 1214151 w 5364451"/>
                      <a:gd name="connsiteY22" fmla="*/ 2111647 h 2111647"/>
                      <a:gd name="connsiteX23" fmla="*/ 351948 w 5364451"/>
                      <a:gd name="connsiteY23" fmla="*/ 2111647 h 2111647"/>
                      <a:gd name="connsiteX24" fmla="*/ 0 w 5364451"/>
                      <a:gd name="connsiteY24" fmla="*/ 1759699 h 2111647"/>
                      <a:gd name="connsiteX25" fmla="*/ 0 w 5364451"/>
                      <a:gd name="connsiteY25" fmla="*/ 1290449 h 2111647"/>
                      <a:gd name="connsiteX26" fmla="*/ 0 w 5364451"/>
                      <a:gd name="connsiteY26" fmla="*/ 821198 h 2111647"/>
                      <a:gd name="connsiteX27" fmla="*/ 0 w 5364451"/>
                      <a:gd name="connsiteY27" fmla="*/ 351948 h 21116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364451" h="2111647" fill="none" extrusionOk="0">
                        <a:moveTo>
                          <a:pt x="0" y="351948"/>
                        </a:moveTo>
                        <a:cubicBezTo>
                          <a:pt x="-1693" y="122446"/>
                          <a:pt x="167792" y="6438"/>
                          <a:pt x="351948" y="0"/>
                        </a:cubicBezTo>
                        <a:cubicBezTo>
                          <a:pt x="519990" y="-29069"/>
                          <a:pt x="690458" y="48148"/>
                          <a:pt x="887912" y="0"/>
                        </a:cubicBezTo>
                        <a:cubicBezTo>
                          <a:pt x="1085366" y="-48148"/>
                          <a:pt x="1200897" y="48862"/>
                          <a:pt x="1330665" y="0"/>
                        </a:cubicBezTo>
                        <a:cubicBezTo>
                          <a:pt x="1460433" y="-48862"/>
                          <a:pt x="1823357" y="28575"/>
                          <a:pt x="1959839" y="0"/>
                        </a:cubicBezTo>
                        <a:cubicBezTo>
                          <a:pt x="2096321" y="-28575"/>
                          <a:pt x="2249036" y="35627"/>
                          <a:pt x="2449198" y="0"/>
                        </a:cubicBezTo>
                        <a:cubicBezTo>
                          <a:pt x="2649360" y="-35627"/>
                          <a:pt x="2794708" y="42863"/>
                          <a:pt x="2891950" y="0"/>
                        </a:cubicBezTo>
                        <a:cubicBezTo>
                          <a:pt x="2989192" y="-42863"/>
                          <a:pt x="3185136" y="9240"/>
                          <a:pt x="3381309" y="0"/>
                        </a:cubicBezTo>
                        <a:cubicBezTo>
                          <a:pt x="3577482" y="-9240"/>
                          <a:pt x="3761553" y="47687"/>
                          <a:pt x="4010484" y="0"/>
                        </a:cubicBezTo>
                        <a:cubicBezTo>
                          <a:pt x="4259415" y="-47687"/>
                          <a:pt x="4268173" y="23955"/>
                          <a:pt x="4499842" y="0"/>
                        </a:cubicBezTo>
                        <a:cubicBezTo>
                          <a:pt x="4731511" y="-23955"/>
                          <a:pt x="4789511" y="32810"/>
                          <a:pt x="5012503" y="0"/>
                        </a:cubicBezTo>
                        <a:cubicBezTo>
                          <a:pt x="5246086" y="7774"/>
                          <a:pt x="5343370" y="171183"/>
                          <a:pt x="5364451" y="351948"/>
                        </a:cubicBezTo>
                        <a:cubicBezTo>
                          <a:pt x="5364582" y="459480"/>
                          <a:pt x="5348988" y="624719"/>
                          <a:pt x="5364451" y="835276"/>
                        </a:cubicBezTo>
                        <a:cubicBezTo>
                          <a:pt x="5379914" y="1045833"/>
                          <a:pt x="5341886" y="1099087"/>
                          <a:pt x="5364451" y="1276371"/>
                        </a:cubicBezTo>
                        <a:cubicBezTo>
                          <a:pt x="5387016" y="1453656"/>
                          <a:pt x="5330988" y="1639704"/>
                          <a:pt x="5364451" y="1759699"/>
                        </a:cubicBezTo>
                        <a:cubicBezTo>
                          <a:pt x="5350686" y="1929488"/>
                          <a:pt x="5179186" y="2124517"/>
                          <a:pt x="5012503" y="2111647"/>
                        </a:cubicBezTo>
                        <a:cubicBezTo>
                          <a:pt x="4814108" y="2123892"/>
                          <a:pt x="4711367" y="2072727"/>
                          <a:pt x="4569750" y="2111647"/>
                        </a:cubicBezTo>
                        <a:cubicBezTo>
                          <a:pt x="4428133" y="2150567"/>
                          <a:pt x="4266578" y="2075736"/>
                          <a:pt x="4033786" y="2111647"/>
                        </a:cubicBezTo>
                        <a:cubicBezTo>
                          <a:pt x="3800994" y="2147558"/>
                          <a:pt x="3649863" y="2060191"/>
                          <a:pt x="3404612" y="2111647"/>
                        </a:cubicBezTo>
                        <a:cubicBezTo>
                          <a:pt x="3159361" y="2163103"/>
                          <a:pt x="3117617" y="2053205"/>
                          <a:pt x="2915253" y="2111647"/>
                        </a:cubicBezTo>
                        <a:cubicBezTo>
                          <a:pt x="2712889" y="2170089"/>
                          <a:pt x="2595561" y="2101529"/>
                          <a:pt x="2332684" y="2111647"/>
                        </a:cubicBezTo>
                        <a:cubicBezTo>
                          <a:pt x="2069807" y="2121765"/>
                          <a:pt x="2032480" y="2074672"/>
                          <a:pt x="1889931" y="2111647"/>
                        </a:cubicBezTo>
                        <a:cubicBezTo>
                          <a:pt x="1747382" y="2148622"/>
                          <a:pt x="1409893" y="2102125"/>
                          <a:pt x="1214151" y="2111647"/>
                        </a:cubicBezTo>
                        <a:cubicBezTo>
                          <a:pt x="1018409" y="2121169"/>
                          <a:pt x="696164" y="2089158"/>
                          <a:pt x="351948" y="2111647"/>
                        </a:cubicBezTo>
                        <a:cubicBezTo>
                          <a:pt x="160145" y="2101687"/>
                          <a:pt x="12986" y="1905299"/>
                          <a:pt x="0" y="1759699"/>
                        </a:cubicBezTo>
                        <a:cubicBezTo>
                          <a:pt x="-46529" y="1604929"/>
                          <a:pt x="28015" y="1445062"/>
                          <a:pt x="0" y="1290449"/>
                        </a:cubicBezTo>
                        <a:cubicBezTo>
                          <a:pt x="-28015" y="1135836"/>
                          <a:pt x="22162" y="1037704"/>
                          <a:pt x="0" y="821198"/>
                        </a:cubicBezTo>
                        <a:cubicBezTo>
                          <a:pt x="-22162" y="604692"/>
                          <a:pt x="33111" y="565636"/>
                          <a:pt x="0" y="351948"/>
                        </a:cubicBezTo>
                        <a:close/>
                      </a:path>
                      <a:path w="5364451" h="2111647" stroke="0" extrusionOk="0">
                        <a:moveTo>
                          <a:pt x="0" y="351948"/>
                        </a:moveTo>
                        <a:cubicBezTo>
                          <a:pt x="-25218" y="142017"/>
                          <a:pt x="133803" y="8921"/>
                          <a:pt x="351948" y="0"/>
                        </a:cubicBezTo>
                        <a:cubicBezTo>
                          <a:pt x="514291" y="-63036"/>
                          <a:pt x="751397" y="8695"/>
                          <a:pt x="1027728" y="0"/>
                        </a:cubicBezTo>
                        <a:cubicBezTo>
                          <a:pt x="1304059" y="-8695"/>
                          <a:pt x="1331848" y="46883"/>
                          <a:pt x="1563692" y="0"/>
                        </a:cubicBezTo>
                        <a:cubicBezTo>
                          <a:pt x="1795536" y="-46883"/>
                          <a:pt x="1927958" y="422"/>
                          <a:pt x="2053051" y="0"/>
                        </a:cubicBezTo>
                        <a:cubicBezTo>
                          <a:pt x="2178144" y="-422"/>
                          <a:pt x="2485492" y="43943"/>
                          <a:pt x="2682226" y="0"/>
                        </a:cubicBezTo>
                        <a:cubicBezTo>
                          <a:pt x="2878961" y="-43943"/>
                          <a:pt x="3003689" y="53906"/>
                          <a:pt x="3218189" y="0"/>
                        </a:cubicBezTo>
                        <a:cubicBezTo>
                          <a:pt x="3432689" y="-53906"/>
                          <a:pt x="3630901" y="65022"/>
                          <a:pt x="3893970" y="0"/>
                        </a:cubicBezTo>
                        <a:cubicBezTo>
                          <a:pt x="4157039" y="-65022"/>
                          <a:pt x="4274355" y="45955"/>
                          <a:pt x="4383328" y="0"/>
                        </a:cubicBezTo>
                        <a:cubicBezTo>
                          <a:pt x="4492301" y="-45955"/>
                          <a:pt x="4862115" y="46359"/>
                          <a:pt x="5012503" y="0"/>
                        </a:cubicBezTo>
                        <a:cubicBezTo>
                          <a:pt x="5229030" y="5326"/>
                          <a:pt x="5353693" y="155832"/>
                          <a:pt x="5364451" y="351948"/>
                        </a:cubicBezTo>
                        <a:cubicBezTo>
                          <a:pt x="5386570" y="452116"/>
                          <a:pt x="5313257" y="600423"/>
                          <a:pt x="5364451" y="821198"/>
                        </a:cubicBezTo>
                        <a:cubicBezTo>
                          <a:pt x="5415645" y="1041973"/>
                          <a:pt x="5349980" y="1136250"/>
                          <a:pt x="5364451" y="1276371"/>
                        </a:cubicBezTo>
                        <a:cubicBezTo>
                          <a:pt x="5378922" y="1416492"/>
                          <a:pt x="5309243" y="1572307"/>
                          <a:pt x="5364451" y="1759699"/>
                        </a:cubicBezTo>
                        <a:cubicBezTo>
                          <a:pt x="5389308" y="1923217"/>
                          <a:pt x="5160338" y="2093655"/>
                          <a:pt x="5012503" y="2111647"/>
                        </a:cubicBezTo>
                        <a:cubicBezTo>
                          <a:pt x="4775296" y="2133893"/>
                          <a:pt x="4706327" y="2066572"/>
                          <a:pt x="4429934" y="2111647"/>
                        </a:cubicBezTo>
                        <a:cubicBezTo>
                          <a:pt x="4153541" y="2156722"/>
                          <a:pt x="4014421" y="2057910"/>
                          <a:pt x="3754153" y="2111647"/>
                        </a:cubicBezTo>
                        <a:cubicBezTo>
                          <a:pt x="3493885" y="2165384"/>
                          <a:pt x="3295982" y="2083777"/>
                          <a:pt x="3171584" y="2111647"/>
                        </a:cubicBezTo>
                        <a:cubicBezTo>
                          <a:pt x="3047186" y="2139517"/>
                          <a:pt x="2818199" y="2103666"/>
                          <a:pt x="2728831" y="2111647"/>
                        </a:cubicBezTo>
                        <a:cubicBezTo>
                          <a:pt x="2639463" y="2119628"/>
                          <a:pt x="2439459" y="2068767"/>
                          <a:pt x="2239473" y="2111647"/>
                        </a:cubicBezTo>
                        <a:cubicBezTo>
                          <a:pt x="2039487" y="2154527"/>
                          <a:pt x="1764112" y="2052654"/>
                          <a:pt x="1563692" y="2111647"/>
                        </a:cubicBezTo>
                        <a:cubicBezTo>
                          <a:pt x="1363272" y="2170640"/>
                          <a:pt x="1111015" y="2089480"/>
                          <a:pt x="981123" y="2111647"/>
                        </a:cubicBezTo>
                        <a:cubicBezTo>
                          <a:pt x="851231" y="2133814"/>
                          <a:pt x="618314" y="2037115"/>
                          <a:pt x="351948" y="2111647"/>
                        </a:cubicBezTo>
                        <a:cubicBezTo>
                          <a:pt x="156585" y="2085031"/>
                          <a:pt x="19551" y="1958152"/>
                          <a:pt x="0" y="1759699"/>
                        </a:cubicBezTo>
                        <a:cubicBezTo>
                          <a:pt x="-18426" y="1533777"/>
                          <a:pt x="42630" y="1514521"/>
                          <a:pt x="0" y="1290449"/>
                        </a:cubicBezTo>
                        <a:cubicBezTo>
                          <a:pt x="-42630" y="1066377"/>
                          <a:pt x="4200" y="973266"/>
                          <a:pt x="0" y="821198"/>
                        </a:cubicBezTo>
                        <a:cubicBezTo>
                          <a:pt x="-4200" y="669130"/>
                          <a:pt x="48079" y="555433"/>
                          <a:pt x="0" y="351948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>
                <a:solidFill>
                  <a:schemeClr val="accent3"/>
                </a:solidFill>
              </a:rPr>
              <a:t>     </a:t>
            </a: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>
                <a:solidFill>
                  <a:schemeClr val="accent3"/>
                </a:solidFill>
              </a:rPr>
              <a:t>tune shift </a:t>
            </a:r>
            <a:r>
              <a:rPr lang="es-ES" dirty="0" err="1">
                <a:solidFill>
                  <a:schemeClr val="accent3"/>
                </a:solidFill>
              </a:rPr>
              <a:t>depends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dirty="0" err="1">
                <a:solidFill>
                  <a:schemeClr val="accent3"/>
                </a:solidFill>
              </a:rPr>
              <a:t>on</a:t>
            </a:r>
            <a:r>
              <a:rPr lang="es-ES" dirty="0">
                <a:solidFill>
                  <a:schemeClr val="accent3"/>
                </a:solidFill>
              </a:rPr>
              <a:t>:</a:t>
            </a:r>
          </a:p>
          <a:p>
            <a:endParaRPr lang="es-ES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intensity</a:t>
            </a:r>
            <a:r>
              <a:rPr lang="es-ES" b="1" dirty="0">
                <a:solidFill>
                  <a:schemeClr val="accent3"/>
                </a:solidFill>
              </a:rPr>
              <a:t> per </a:t>
            </a:r>
            <a:r>
              <a:rPr lang="es-ES" b="1" dirty="0" err="1">
                <a:solidFill>
                  <a:schemeClr val="accent3"/>
                </a:solidFill>
              </a:rPr>
              <a:t>bunch</a:t>
            </a:r>
            <a:endParaRPr lang="es-ES" b="1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>
                <a:solidFill>
                  <a:schemeClr val="accent3"/>
                </a:solidFill>
              </a:rPr>
              <a:t>total </a:t>
            </a:r>
            <a:r>
              <a:rPr lang="es-ES" b="1" dirty="0" err="1">
                <a:solidFill>
                  <a:schemeClr val="accent3"/>
                </a:solidFill>
              </a:rPr>
              <a:t>intensity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of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the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beam</a:t>
            </a:r>
            <a:r>
              <a:rPr lang="es-ES" dirty="0">
                <a:solidFill>
                  <a:schemeClr val="accent3"/>
                </a:solidFill>
              </a:rPr>
              <a:t>, </a:t>
            </a:r>
            <a:r>
              <a:rPr lang="es-ES" dirty="0" err="1">
                <a:solidFill>
                  <a:schemeClr val="accent3"/>
                </a:solidFill>
              </a:rPr>
              <a:t>through</a:t>
            </a:r>
            <a:r>
              <a:rPr lang="es-ES" dirty="0">
                <a:solidFill>
                  <a:schemeClr val="accent3"/>
                </a:solidFill>
              </a:rPr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number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of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bunches</a:t>
            </a:r>
            <a:endParaRPr lang="es-ES" b="1" dirty="0">
              <a:solidFill>
                <a:schemeClr val="accent3"/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s-ES" dirty="0" err="1">
                <a:solidFill>
                  <a:schemeClr val="accent3"/>
                </a:solidFill>
              </a:rPr>
              <a:t>The</a:t>
            </a:r>
            <a:r>
              <a:rPr lang="es-ES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number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of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trains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of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b="1" dirty="0" err="1">
                <a:solidFill>
                  <a:schemeClr val="accent3"/>
                </a:solidFill>
              </a:rPr>
              <a:t>bunches</a:t>
            </a:r>
            <a:r>
              <a:rPr lang="es-ES" b="1" dirty="0">
                <a:solidFill>
                  <a:schemeClr val="accent3"/>
                </a:solidFill>
              </a:rPr>
              <a:t> </a:t>
            </a:r>
            <a:r>
              <a:rPr lang="es-ES" dirty="0">
                <a:solidFill>
                  <a:schemeClr val="accent3"/>
                </a:solidFill>
              </a:rPr>
              <a:t>(</a:t>
            </a:r>
            <a:r>
              <a:rPr lang="es-ES" dirty="0" err="1">
                <a:solidFill>
                  <a:schemeClr val="accent3"/>
                </a:solidFill>
              </a:rPr>
              <a:t>batches</a:t>
            </a:r>
            <a:r>
              <a:rPr lang="es-ES" dirty="0">
                <a:solidFill>
                  <a:schemeClr val="accent3"/>
                </a:solidFill>
              </a:rPr>
              <a:t>)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C025FF9-CD57-FFF9-3545-E9F5852DE16E}"/>
              </a:ext>
            </a:extLst>
          </p:cNvPr>
          <p:cNvCxnSpPr>
            <a:cxnSpLocks/>
          </p:cNvCxnSpPr>
          <p:nvPr/>
        </p:nvCxnSpPr>
        <p:spPr>
          <a:xfrm flipH="1" flipV="1">
            <a:off x="2943616" y="3194137"/>
            <a:ext cx="225469" cy="13180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67BAEBA1-1055-F2B3-81B1-C50C5E38D6DF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136975" y="1028213"/>
            <a:ext cx="1918050" cy="11178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7E5C28BE-BC0E-3161-96EE-B5E596D92B39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5448822" y="2416437"/>
            <a:ext cx="1606204" cy="2548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E6D5E98-20DE-2E6E-2F27-CA69C12682DD}"/>
              </a:ext>
            </a:extLst>
          </p:cNvPr>
          <p:cNvSpPr/>
          <p:nvPr/>
        </p:nvSpPr>
        <p:spPr>
          <a:xfrm>
            <a:off x="900953" y="1028213"/>
            <a:ext cx="282388" cy="4111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871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E999DE9-8515-EB65-D9E3-82EE62193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INTRODUCTION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6E796-F267-DC30-C681-2A89E666E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86138F-9BCB-2522-7F72-5FAA66AE8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EF4D70-9C5D-65C3-B6AE-DFA75BB75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ángulo redondeado 6">
            <a:extLst>
              <a:ext uri="{FF2B5EF4-FFF2-40B4-BE49-F238E27FC236}">
                <a16:creationId xmlns:a16="http://schemas.microsoft.com/office/drawing/2014/main" id="{90003D73-84C5-F069-E016-2496A37016E6}"/>
              </a:ext>
            </a:extLst>
          </p:cNvPr>
          <p:cNvSpPr/>
          <p:nvPr/>
        </p:nvSpPr>
        <p:spPr>
          <a:xfrm>
            <a:off x="2187375" y="1746419"/>
            <a:ext cx="7817250" cy="1422439"/>
          </a:xfrm>
          <a:prstGeom prst="roundRect">
            <a:avLst/>
          </a:prstGeom>
          <a:solidFill>
            <a:schemeClr val="accent2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err="1">
                <a:solidFill>
                  <a:schemeClr val="tx1"/>
                </a:solidFill>
              </a:rPr>
              <a:t>Obtain</a:t>
            </a:r>
            <a:r>
              <a:rPr lang="es-ES" sz="2400" dirty="0">
                <a:solidFill>
                  <a:schemeClr val="tx1"/>
                </a:solidFill>
              </a:rPr>
              <a:t> a </a:t>
            </a:r>
            <a:r>
              <a:rPr lang="es-ES" sz="2400" dirty="0" err="1">
                <a:solidFill>
                  <a:schemeClr val="tx1"/>
                </a:solidFill>
              </a:rPr>
              <a:t>method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to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b="1" dirty="0" err="1">
                <a:solidFill>
                  <a:schemeClr val="tx1"/>
                </a:solidFill>
              </a:rPr>
              <a:t>predict</a:t>
            </a:r>
            <a:r>
              <a:rPr lang="es-ES" sz="2400" b="1" dirty="0">
                <a:solidFill>
                  <a:schemeClr val="tx1"/>
                </a:solidFill>
              </a:rPr>
              <a:t> </a:t>
            </a:r>
            <a:r>
              <a:rPr lang="es-ES" sz="2400" b="1" dirty="0" err="1">
                <a:solidFill>
                  <a:schemeClr val="tx1"/>
                </a:solidFill>
              </a:rPr>
              <a:t>the</a:t>
            </a:r>
            <a:r>
              <a:rPr lang="es-ES" sz="2400" b="1" dirty="0">
                <a:solidFill>
                  <a:schemeClr val="tx1"/>
                </a:solidFill>
              </a:rPr>
              <a:t> tune shift </a:t>
            </a:r>
            <a:r>
              <a:rPr lang="es-ES" sz="2400" dirty="0" err="1">
                <a:solidFill>
                  <a:schemeClr val="tx1"/>
                </a:solidFill>
              </a:rPr>
              <a:t>depending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on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the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b="1" dirty="0" err="1">
                <a:solidFill>
                  <a:schemeClr val="tx1"/>
                </a:solidFill>
              </a:rPr>
              <a:t>beam</a:t>
            </a:r>
            <a:r>
              <a:rPr lang="es-ES" sz="2400" b="1" dirty="0">
                <a:solidFill>
                  <a:schemeClr val="tx1"/>
                </a:solidFill>
              </a:rPr>
              <a:t> </a:t>
            </a:r>
            <a:r>
              <a:rPr lang="es-ES" sz="2400" b="1" dirty="0" err="1">
                <a:solidFill>
                  <a:schemeClr val="tx1"/>
                </a:solidFill>
              </a:rPr>
              <a:t>configuration</a:t>
            </a:r>
            <a:r>
              <a:rPr lang="es-ES" sz="2400" b="1" dirty="0">
                <a:solidFill>
                  <a:schemeClr val="tx1"/>
                </a:solidFill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(</a:t>
            </a:r>
            <a:r>
              <a:rPr lang="es-ES" sz="2400" dirty="0" err="1">
                <a:solidFill>
                  <a:schemeClr val="tx1"/>
                </a:solidFill>
              </a:rPr>
              <a:t>number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of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bunches</a:t>
            </a:r>
            <a:r>
              <a:rPr lang="es-ES" sz="2400" dirty="0">
                <a:solidFill>
                  <a:schemeClr val="tx1"/>
                </a:solidFill>
              </a:rPr>
              <a:t>, </a:t>
            </a:r>
            <a:r>
              <a:rPr lang="es-ES" sz="2400" dirty="0" err="1">
                <a:solidFill>
                  <a:schemeClr val="tx1"/>
                </a:solidFill>
              </a:rPr>
              <a:t>number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of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batches</a:t>
            </a:r>
            <a:r>
              <a:rPr lang="es-ES" sz="2400" dirty="0">
                <a:solidFill>
                  <a:schemeClr val="tx1"/>
                </a:solidFill>
              </a:rPr>
              <a:t> and </a:t>
            </a:r>
            <a:r>
              <a:rPr lang="es-ES" sz="2400" dirty="0" err="1">
                <a:solidFill>
                  <a:schemeClr val="tx1"/>
                </a:solidFill>
              </a:rPr>
              <a:t>intensity</a:t>
            </a:r>
            <a:r>
              <a:rPr lang="es-ES" sz="2400" dirty="0">
                <a:solidFill>
                  <a:schemeClr val="tx1"/>
                </a:solidFill>
              </a:rPr>
              <a:t> per </a:t>
            </a:r>
            <a:r>
              <a:rPr lang="es-ES" sz="2400" dirty="0" err="1">
                <a:solidFill>
                  <a:schemeClr val="tx1"/>
                </a:solidFill>
              </a:rPr>
              <a:t>bunch</a:t>
            </a:r>
            <a:r>
              <a:rPr lang="es-ES" sz="2400" dirty="0">
                <a:solidFill>
                  <a:schemeClr val="tx1"/>
                </a:solidFill>
              </a:rPr>
              <a:t>).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ECC7F05-80AB-F9AE-5E80-4A666B4EAA19}"/>
              </a:ext>
            </a:extLst>
          </p:cNvPr>
          <p:cNvSpPr txBox="1"/>
          <p:nvPr/>
        </p:nvSpPr>
        <p:spPr>
          <a:xfrm>
            <a:off x="4933021" y="982421"/>
            <a:ext cx="232595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sz="3200" b="1" dirty="0">
                <a:solidFill>
                  <a:schemeClr val="accent2"/>
                </a:solidFill>
              </a:rPr>
              <a:t>OBJECTIVE</a:t>
            </a:r>
          </a:p>
        </p:txBody>
      </p:sp>
      <p:sp>
        <p:nvSpPr>
          <p:cNvPr id="11" name="Flecha derecha 10">
            <a:extLst>
              <a:ext uri="{FF2B5EF4-FFF2-40B4-BE49-F238E27FC236}">
                <a16:creationId xmlns:a16="http://schemas.microsoft.com/office/drawing/2014/main" id="{5B392206-C477-FABC-A393-8AF3600F70AA}"/>
              </a:ext>
            </a:extLst>
          </p:cNvPr>
          <p:cNvSpPr/>
          <p:nvPr/>
        </p:nvSpPr>
        <p:spPr>
          <a:xfrm rot="18776204">
            <a:off x="3163652" y="3505497"/>
            <a:ext cx="96167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051008B9-1335-80DB-E1FA-4EAE629CC0A9}"/>
              </a:ext>
            </a:extLst>
          </p:cNvPr>
          <p:cNvSpPr/>
          <p:nvPr/>
        </p:nvSpPr>
        <p:spPr>
          <a:xfrm>
            <a:off x="1353459" y="3857067"/>
            <a:ext cx="3401568" cy="148132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MEASUREMENTS </a:t>
            </a:r>
          </a:p>
          <a:p>
            <a:pPr algn="ctr"/>
            <a:r>
              <a:rPr lang="es-ES" sz="2000" dirty="0"/>
              <a:t>(at </a:t>
            </a:r>
            <a:r>
              <a:rPr lang="es-ES" sz="2000" dirty="0" err="1"/>
              <a:t>different</a:t>
            </a:r>
            <a:r>
              <a:rPr lang="es-ES" sz="2000" dirty="0"/>
              <a:t> </a:t>
            </a:r>
            <a:r>
              <a:rPr lang="es-ES" sz="2000" dirty="0" err="1"/>
              <a:t>intensities</a:t>
            </a:r>
            <a:r>
              <a:rPr lang="es-ES" sz="2000" dirty="0"/>
              <a:t>)</a:t>
            </a:r>
          </a:p>
        </p:txBody>
      </p:sp>
      <p:sp>
        <p:nvSpPr>
          <p:cNvPr id="12" name="Flecha derecha 11">
            <a:extLst>
              <a:ext uri="{FF2B5EF4-FFF2-40B4-BE49-F238E27FC236}">
                <a16:creationId xmlns:a16="http://schemas.microsoft.com/office/drawing/2014/main" id="{92805F15-6FD3-E25F-C4A2-B4BE77AA24A7}"/>
              </a:ext>
            </a:extLst>
          </p:cNvPr>
          <p:cNvSpPr/>
          <p:nvPr/>
        </p:nvSpPr>
        <p:spPr>
          <a:xfrm rot="13396836">
            <a:off x="7765337" y="3525801"/>
            <a:ext cx="961670" cy="411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E108B6AB-142D-0EC8-505A-5BBB134B49FC}"/>
              </a:ext>
            </a:extLst>
          </p:cNvPr>
          <p:cNvSpPr/>
          <p:nvPr/>
        </p:nvSpPr>
        <p:spPr>
          <a:xfrm>
            <a:off x="7087459" y="3880664"/>
            <a:ext cx="3401568" cy="1481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SIMULATIONS</a:t>
            </a:r>
          </a:p>
        </p:txBody>
      </p:sp>
    </p:spTree>
    <p:extLst>
      <p:ext uri="{BB962C8B-B14F-4D97-AF65-F5344CB8AC3E}">
        <p14:creationId xmlns:p14="http://schemas.microsoft.com/office/powerpoint/2010/main" val="881428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6773" y="1439335"/>
            <a:ext cx="9467849" cy="367180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>
                <a:solidFill>
                  <a:schemeClr val="accent2"/>
                </a:solidFill>
              </a:rPr>
              <a:t>New experimental measurements and comparison to simulations</a:t>
            </a:r>
          </a:p>
          <a:p>
            <a:r>
              <a:rPr lang="en-US" dirty="0">
                <a:solidFill>
                  <a:schemeClr val="tx1"/>
                </a:solidFill>
              </a:rPr>
              <a:t>Transverse tails and beam profile measurements in the SPS (together with E. de la Fuente)</a:t>
            </a:r>
          </a:p>
          <a:p>
            <a:r>
              <a:rPr lang="en-US" dirty="0">
                <a:solidFill>
                  <a:schemeClr val="tx1"/>
                </a:solidFill>
              </a:rPr>
              <a:t>Growth rate measurements (together with E. de la Fuente)</a:t>
            </a:r>
          </a:p>
          <a:p>
            <a:r>
              <a:rPr lang="en-US" dirty="0">
                <a:solidFill>
                  <a:schemeClr val="tx1"/>
                </a:solidFill>
              </a:rPr>
              <a:t>Measurements of the Vertical coupled bunch instability in the SPS</a:t>
            </a:r>
          </a:p>
          <a:p>
            <a:r>
              <a:rPr lang="en-US" dirty="0">
                <a:solidFill>
                  <a:schemeClr val="tx1"/>
                </a:solidFill>
              </a:rPr>
              <a:t>Outlook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18 </a:t>
            </a:r>
            <a:r>
              <a:rPr lang="es-ES" dirty="0" err="1"/>
              <a:t>January</a:t>
            </a:r>
            <a:r>
              <a:rPr lang="es-ES" dirty="0"/>
              <a:t>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816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F1BDC2CB-A09B-F9AB-E15B-3F114DDD87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15476" y="1346473"/>
            <a:ext cx="5006672" cy="3977480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1725481F-9B43-36EB-385A-9870A47B4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NEW MEASUREMENTS AND SIMULATIONS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88BA87-7FDF-A88A-5CFC-4CB267528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/>
              <a:t>18 </a:t>
            </a:r>
            <a:r>
              <a:rPr lang="es-ES" dirty="0" err="1"/>
              <a:t>January</a:t>
            </a:r>
            <a:r>
              <a:rPr lang="es-ES" dirty="0"/>
              <a:t>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895063-BF11-EEC6-874F-9E7D6103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I. Mases | Bunch-by-Bunch Tune Shift Effects in the SPS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A8698-D9D4-CF07-6732-19DD7E02A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Imagen 11" descr="Imagen que contiene Tabla&#10;&#10;Descripción generada automáticamente">
            <a:extLst>
              <a:ext uri="{FF2B5EF4-FFF2-40B4-BE49-F238E27FC236}">
                <a16:creationId xmlns:a16="http://schemas.microsoft.com/office/drawing/2014/main" id="{A23B16B0-667D-AADA-821D-80B99B72F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54" y="1597277"/>
            <a:ext cx="6464300" cy="3175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D8C53D7-BEAB-CC43-ECED-0EE169D5128A}"/>
              </a:ext>
            </a:extLst>
          </p:cNvPr>
          <p:cNvSpPr txBox="1"/>
          <p:nvPr/>
        </p:nvSpPr>
        <p:spPr>
          <a:xfrm>
            <a:off x="6912543" y="5424653"/>
            <a:ext cx="44125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Good </a:t>
            </a:r>
            <a:r>
              <a:rPr lang="es-ES" dirty="0" err="1"/>
              <a:t>agreement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measurements</a:t>
            </a:r>
            <a:r>
              <a:rPr lang="es-ES" dirty="0"/>
              <a:t> and </a:t>
            </a:r>
            <a:r>
              <a:rPr lang="es-ES" dirty="0" err="1"/>
              <a:t>simulations</a:t>
            </a:r>
            <a:endParaRPr lang="es-E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FC4134F-C10F-ACBA-807E-98F1F2F800D7}"/>
              </a:ext>
            </a:extLst>
          </p:cNvPr>
          <p:cNvSpPr txBox="1"/>
          <p:nvPr/>
        </p:nvSpPr>
        <p:spPr>
          <a:xfrm>
            <a:off x="457500" y="1017576"/>
            <a:ext cx="54930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 err="1">
                <a:solidFill>
                  <a:schemeClr val="accent2"/>
                </a:solidFill>
              </a:rPr>
              <a:t>PyHEADTAIL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simulations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of</a:t>
            </a:r>
            <a:r>
              <a:rPr lang="es-ES" b="1" dirty="0">
                <a:solidFill>
                  <a:schemeClr val="accent2"/>
                </a:solidFill>
              </a:rPr>
              <a:t> 1 </a:t>
            </a:r>
            <a:r>
              <a:rPr lang="es-ES" b="1" dirty="0" err="1">
                <a:solidFill>
                  <a:schemeClr val="accent2"/>
                </a:solidFill>
              </a:rPr>
              <a:t>train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of</a:t>
            </a:r>
            <a:r>
              <a:rPr lang="es-ES" b="1" dirty="0">
                <a:solidFill>
                  <a:schemeClr val="accent2"/>
                </a:solidFill>
              </a:rPr>
              <a:t> 72 </a:t>
            </a:r>
            <a:r>
              <a:rPr lang="es-ES" b="1" dirty="0" err="1">
                <a:solidFill>
                  <a:schemeClr val="accent2"/>
                </a:solidFill>
              </a:rPr>
              <a:t>bunches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BE24024-5915-6967-5B15-403FE1E9C416}"/>
              </a:ext>
            </a:extLst>
          </p:cNvPr>
          <p:cNvSpPr txBox="1"/>
          <p:nvPr/>
        </p:nvSpPr>
        <p:spPr>
          <a:xfrm>
            <a:off x="457500" y="4870655"/>
            <a:ext cx="5315558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/>
              <a:t>Study</a:t>
            </a:r>
            <a:r>
              <a:rPr lang="es-ES" dirty="0"/>
              <a:t> </a:t>
            </a:r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b="1" dirty="0"/>
              <a:t>tune </a:t>
            </a:r>
            <a:r>
              <a:rPr lang="es-ES" b="1" dirty="0" err="1"/>
              <a:t>changes</a:t>
            </a:r>
            <a:r>
              <a:rPr lang="es-ES" b="1" dirty="0"/>
              <a:t> </a:t>
            </a:r>
            <a:r>
              <a:rPr lang="es-ES" b="1" dirty="0" err="1"/>
              <a:t>when</a:t>
            </a:r>
            <a:r>
              <a:rPr lang="es-ES" b="1" dirty="0"/>
              <a:t> </a:t>
            </a:r>
            <a:r>
              <a:rPr lang="es-ES" b="1" dirty="0" err="1"/>
              <a:t>intensity</a:t>
            </a:r>
            <a:r>
              <a:rPr lang="es-ES" b="1" dirty="0"/>
              <a:t> </a:t>
            </a:r>
            <a:br>
              <a:rPr lang="es-ES" b="1" dirty="0"/>
            </a:br>
            <a:r>
              <a:rPr lang="es-ES" b="1" dirty="0" err="1"/>
              <a:t>is</a:t>
            </a:r>
            <a:r>
              <a:rPr lang="es-ES" b="1" dirty="0"/>
              <a:t> </a:t>
            </a:r>
            <a:r>
              <a:rPr lang="es-ES" b="1" dirty="0" err="1"/>
              <a:t>increased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0.2e11 p/b </a:t>
            </a:r>
            <a:r>
              <a:rPr lang="es-ES" dirty="0" err="1"/>
              <a:t>to</a:t>
            </a:r>
            <a:r>
              <a:rPr lang="es-ES" dirty="0"/>
              <a:t> 2.4e11 p/b</a:t>
            </a:r>
          </a:p>
          <a:p>
            <a:pPr algn="l"/>
            <a:endParaRPr lang="es-E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/>
              <a:t>As </a:t>
            </a:r>
            <a:r>
              <a:rPr lang="es-ES" b="1" dirty="0" err="1"/>
              <a:t>intensity</a:t>
            </a:r>
            <a:r>
              <a:rPr lang="es-ES" b="1" dirty="0"/>
              <a:t> </a:t>
            </a:r>
            <a:r>
              <a:rPr lang="es-ES" b="1" dirty="0" err="1"/>
              <a:t>gets</a:t>
            </a:r>
            <a:r>
              <a:rPr lang="es-ES" b="1" dirty="0"/>
              <a:t> </a:t>
            </a:r>
            <a:r>
              <a:rPr lang="es-ES" b="1" dirty="0" err="1"/>
              <a:t>higher</a:t>
            </a:r>
            <a:r>
              <a:rPr lang="es-ES" dirty="0"/>
              <a:t>, </a:t>
            </a:r>
            <a:r>
              <a:rPr lang="es-ES" b="1" dirty="0"/>
              <a:t>tune </a:t>
            </a:r>
            <a:r>
              <a:rPr lang="es-ES" b="1" dirty="0" err="1"/>
              <a:t>is</a:t>
            </a:r>
            <a:r>
              <a:rPr lang="es-ES" b="1" dirty="0"/>
              <a:t> </a:t>
            </a:r>
            <a:r>
              <a:rPr lang="es-ES" b="1" dirty="0" err="1"/>
              <a:t>shifting</a:t>
            </a:r>
            <a:r>
              <a:rPr lang="es-ES" b="1" dirty="0"/>
              <a:t> </a:t>
            </a:r>
            <a:r>
              <a:rPr lang="es-ES" b="1" dirty="0" err="1"/>
              <a:t>down</a:t>
            </a:r>
            <a:endParaRPr lang="es-ES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A584ECB-5026-C1BE-3357-B800B83156A6}"/>
              </a:ext>
            </a:extLst>
          </p:cNvPr>
          <p:cNvSpPr txBox="1"/>
          <p:nvPr/>
        </p:nvSpPr>
        <p:spPr>
          <a:xfrm>
            <a:off x="7120300" y="1017575"/>
            <a:ext cx="43345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 err="1">
                <a:solidFill>
                  <a:schemeClr val="accent2"/>
                </a:solidFill>
              </a:rPr>
              <a:t>Measurements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of</a:t>
            </a:r>
            <a:r>
              <a:rPr lang="es-ES" b="1" dirty="0">
                <a:solidFill>
                  <a:schemeClr val="accent2"/>
                </a:solidFill>
              </a:rPr>
              <a:t> 1 </a:t>
            </a:r>
            <a:r>
              <a:rPr lang="es-ES" b="1" dirty="0" err="1">
                <a:solidFill>
                  <a:schemeClr val="accent2"/>
                </a:solidFill>
              </a:rPr>
              <a:t>train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of</a:t>
            </a:r>
            <a:r>
              <a:rPr lang="es-ES" b="1" dirty="0">
                <a:solidFill>
                  <a:schemeClr val="accent2"/>
                </a:solidFill>
              </a:rPr>
              <a:t> 72 </a:t>
            </a:r>
            <a:r>
              <a:rPr lang="es-ES" b="1" dirty="0" err="1">
                <a:solidFill>
                  <a:schemeClr val="accent2"/>
                </a:solidFill>
              </a:rPr>
              <a:t>bunches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311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74969F-5F44-F8A2-83F0-3E917DEC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18 January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117D969-4E6D-DFCE-F51A-C1181B66B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Bunch-by-Bunch Tune Shift Effects in the SPS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B86054-3C8C-7E37-5779-682BAC61E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FC2800A-DAB4-33B2-9784-F2F4155D5EB5}"/>
              </a:ext>
            </a:extLst>
          </p:cNvPr>
          <p:cNvGrpSpPr/>
          <p:nvPr/>
        </p:nvGrpSpPr>
        <p:grpSpPr>
          <a:xfrm>
            <a:off x="181258" y="2041743"/>
            <a:ext cx="6936406" cy="4111986"/>
            <a:chOff x="407988" y="1461207"/>
            <a:chExt cx="7306956" cy="4276425"/>
          </a:xfrm>
        </p:grpSpPr>
        <p:pic>
          <p:nvPicPr>
            <p:cNvPr id="7" name="Imagen 6" descr="Interfaz de usuario gráfica, Texto, Aplicación, Correo electrónico&#10;&#10;Descripción generada automáticamente">
              <a:extLst>
                <a:ext uri="{FF2B5EF4-FFF2-40B4-BE49-F238E27FC236}">
                  <a16:creationId xmlns:a16="http://schemas.microsoft.com/office/drawing/2014/main" id="{38F5A840-A269-2244-634B-BB9372496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8" y="1461207"/>
              <a:ext cx="7306956" cy="4276425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FE964231-4C8F-4F60-6163-5407919AB541}"/>
                </a:ext>
              </a:extLst>
            </p:cNvPr>
            <p:cNvSpPr/>
            <p:nvPr/>
          </p:nvSpPr>
          <p:spPr>
            <a:xfrm>
              <a:off x="2486417" y="3958225"/>
              <a:ext cx="1784959" cy="425885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Título 2">
            <a:extLst>
              <a:ext uri="{FF2B5EF4-FFF2-40B4-BE49-F238E27FC236}">
                <a16:creationId xmlns:a16="http://schemas.microsoft.com/office/drawing/2014/main" id="{50357FCA-38A1-5AAB-4387-EA4E8F98B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s-ES" dirty="0"/>
              <a:t>NEW MEASUREMENTS AND SIMULATIONS </a:t>
            </a:r>
          </a:p>
        </p:txBody>
      </p:sp>
      <p:sp>
        <p:nvSpPr>
          <p:cNvPr id="12" name="Rectángulo redondeado 11">
            <a:extLst>
              <a:ext uri="{FF2B5EF4-FFF2-40B4-BE49-F238E27FC236}">
                <a16:creationId xmlns:a16="http://schemas.microsoft.com/office/drawing/2014/main" id="{AD947ABA-A5CA-58F7-F39F-6FA96AB793FB}"/>
              </a:ext>
            </a:extLst>
          </p:cNvPr>
          <p:cNvSpPr/>
          <p:nvPr/>
        </p:nvSpPr>
        <p:spPr>
          <a:xfrm>
            <a:off x="605784" y="1164921"/>
            <a:ext cx="2739459" cy="65135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Measurements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with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one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train</a:t>
            </a:r>
            <a:endParaRPr lang="es-E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Más 13">
            <a:extLst>
              <a:ext uri="{FF2B5EF4-FFF2-40B4-BE49-F238E27FC236}">
                <a16:creationId xmlns:a16="http://schemas.microsoft.com/office/drawing/2014/main" id="{63CD8B1F-9415-19D1-39E4-95A7D592A6A7}"/>
              </a:ext>
            </a:extLst>
          </p:cNvPr>
          <p:cNvSpPr/>
          <p:nvPr/>
        </p:nvSpPr>
        <p:spPr>
          <a:xfrm>
            <a:off x="3543039" y="1207831"/>
            <a:ext cx="539696" cy="56482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 redondeado 14">
            <a:extLst>
              <a:ext uri="{FF2B5EF4-FFF2-40B4-BE49-F238E27FC236}">
                <a16:creationId xmlns:a16="http://schemas.microsoft.com/office/drawing/2014/main" id="{684392A5-820C-A1E2-230D-94F564FD888A}"/>
              </a:ext>
            </a:extLst>
          </p:cNvPr>
          <p:cNvSpPr/>
          <p:nvPr/>
        </p:nvSpPr>
        <p:spPr>
          <a:xfrm>
            <a:off x="4280531" y="1164921"/>
            <a:ext cx="2739459" cy="65135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Simulations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with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multiple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trains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16" name="Flecha derecha 15">
            <a:extLst>
              <a:ext uri="{FF2B5EF4-FFF2-40B4-BE49-F238E27FC236}">
                <a16:creationId xmlns:a16="http://schemas.microsoft.com/office/drawing/2014/main" id="{77B46BE3-6173-3461-7FF4-7BE5E527D130}"/>
              </a:ext>
            </a:extLst>
          </p:cNvPr>
          <p:cNvSpPr/>
          <p:nvPr/>
        </p:nvSpPr>
        <p:spPr>
          <a:xfrm>
            <a:off x="7294193" y="1323582"/>
            <a:ext cx="826718" cy="3333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redondeado 16">
            <a:extLst>
              <a:ext uri="{FF2B5EF4-FFF2-40B4-BE49-F238E27FC236}">
                <a16:creationId xmlns:a16="http://schemas.microsoft.com/office/drawing/2014/main" id="{6122E927-7605-4553-E445-3349063E2117}"/>
              </a:ext>
            </a:extLst>
          </p:cNvPr>
          <p:cNvSpPr/>
          <p:nvPr/>
        </p:nvSpPr>
        <p:spPr>
          <a:xfrm>
            <a:off x="8438107" y="954644"/>
            <a:ext cx="2739459" cy="108709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Predictive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model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for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the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tune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correction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b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Laslett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coefficients</a:t>
            </a:r>
            <a:r>
              <a:rPr lang="es-E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23EDB62-E6E6-19D1-32B0-37261472BE59}"/>
              </a:ext>
            </a:extLst>
          </p:cNvPr>
          <p:cNvSpPr txBox="1"/>
          <p:nvPr/>
        </p:nvSpPr>
        <p:spPr>
          <a:xfrm>
            <a:off x="2066057" y="4928876"/>
            <a:ext cx="19579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dirty="0" err="1">
                <a:solidFill>
                  <a:srgbClr val="92D050"/>
                </a:solidFill>
              </a:rPr>
              <a:t>Laslett</a:t>
            </a:r>
            <a:r>
              <a:rPr lang="es-ES" dirty="0">
                <a:solidFill>
                  <a:srgbClr val="92D050"/>
                </a:solidFill>
              </a:rPr>
              <a:t> </a:t>
            </a:r>
            <a:r>
              <a:rPr lang="es-ES" dirty="0" err="1">
                <a:solidFill>
                  <a:srgbClr val="92D050"/>
                </a:solidFill>
              </a:rPr>
              <a:t>coefficients</a:t>
            </a:r>
            <a:r>
              <a:rPr lang="es-ES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A1D9C43B-692B-588F-A460-A71F3D9175A2}"/>
              </a:ext>
            </a:extLst>
          </p:cNvPr>
          <p:cNvSpPr txBox="1"/>
          <p:nvPr/>
        </p:nvSpPr>
        <p:spPr>
          <a:xfrm>
            <a:off x="8027069" y="2355651"/>
            <a:ext cx="392882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/>
              <a:t>Until</a:t>
            </a:r>
            <a:r>
              <a:rPr lang="es-ES" dirty="0"/>
              <a:t> </a:t>
            </a:r>
            <a:r>
              <a:rPr lang="es-ES" dirty="0" err="1"/>
              <a:t>now</a:t>
            </a:r>
            <a:r>
              <a:rPr lang="es-ES" dirty="0"/>
              <a:t>, at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injection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a new </a:t>
            </a:r>
            <a:r>
              <a:rPr lang="es-ES" dirty="0" err="1"/>
              <a:t>train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SPS, </a:t>
            </a:r>
            <a:r>
              <a:rPr lang="es-ES" b="1" dirty="0" err="1">
                <a:solidFill>
                  <a:schemeClr val="accent2"/>
                </a:solidFill>
              </a:rPr>
              <a:t>the</a:t>
            </a:r>
            <a:r>
              <a:rPr lang="es-ES" b="1" dirty="0">
                <a:solidFill>
                  <a:schemeClr val="accent2"/>
                </a:solidFill>
              </a:rPr>
              <a:t> tune </a:t>
            </a:r>
            <a:r>
              <a:rPr lang="es-ES" b="1" dirty="0" err="1">
                <a:solidFill>
                  <a:schemeClr val="accent2"/>
                </a:solidFill>
              </a:rPr>
              <a:t>is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corrected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manually</a:t>
            </a:r>
            <a:r>
              <a:rPr lang="es-ES" dirty="0"/>
              <a:t>.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928B336-032A-FACE-66FE-1D4C21025799}"/>
              </a:ext>
            </a:extLst>
          </p:cNvPr>
          <p:cNvSpPr txBox="1"/>
          <p:nvPr/>
        </p:nvSpPr>
        <p:spPr>
          <a:xfrm>
            <a:off x="8023538" y="3389269"/>
            <a:ext cx="392882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b="1" dirty="0" err="1">
                <a:solidFill>
                  <a:schemeClr val="accent2"/>
                </a:solidFill>
              </a:rPr>
              <a:t>measure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tune and </a:t>
            </a:r>
            <a:r>
              <a:rPr lang="es-ES" dirty="0" err="1"/>
              <a:t>then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b="1" dirty="0" err="1">
                <a:solidFill>
                  <a:schemeClr val="accent2"/>
                </a:solidFill>
              </a:rPr>
              <a:t>adjust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the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Laslett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coefficients</a:t>
            </a:r>
            <a:r>
              <a:rPr lang="es-ES" dirty="0"/>
              <a:t>. </a:t>
            </a:r>
            <a:br>
              <a:rPr lang="es-ES" dirty="0"/>
            </a:br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very</a:t>
            </a:r>
            <a:r>
              <a:rPr lang="es-ES" dirty="0"/>
              <a:t> time-</a:t>
            </a:r>
            <a:r>
              <a:rPr lang="es-ES" dirty="0" err="1"/>
              <a:t>consuming</a:t>
            </a:r>
            <a:r>
              <a:rPr lang="es-ES" dirty="0"/>
              <a:t>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43AE51E-695C-9570-0DAE-523A8BB5BC1B}"/>
              </a:ext>
            </a:extLst>
          </p:cNvPr>
          <p:cNvSpPr txBox="1"/>
          <p:nvPr/>
        </p:nvSpPr>
        <p:spPr>
          <a:xfrm>
            <a:off x="8023537" y="4491736"/>
            <a:ext cx="392882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b="1" dirty="0">
                <a:solidFill>
                  <a:schemeClr val="accent2"/>
                </a:solidFill>
              </a:rPr>
              <a:t>new </a:t>
            </a:r>
            <a:r>
              <a:rPr lang="es-ES" b="1" dirty="0" err="1">
                <a:solidFill>
                  <a:schemeClr val="accent2"/>
                </a:solidFill>
              </a:rPr>
              <a:t>model</a:t>
            </a:r>
            <a:r>
              <a:rPr lang="es-ES" dirty="0"/>
              <a:t>, </a:t>
            </a:r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be no </a:t>
            </a:r>
            <a:r>
              <a:rPr lang="es-ES" dirty="0" err="1"/>
              <a:t>need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measuring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tune at </a:t>
            </a:r>
            <a:r>
              <a:rPr lang="es-ES" dirty="0" err="1"/>
              <a:t>every</a:t>
            </a:r>
            <a:r>
              <a:rPr lang="es-ES" dirty="0"/>
              <a:t> </a:t>
            </a:r>
            <a:r>
              <a:rPr lang="es-ES" dirty="0" err="1"/>
              <a:t>injection</a:t>
            </a:r>
            <a:r>
              <a:rPr lang="es-ES" dirty="0"/>
              <a:t>.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coefficients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be </a:t>
            </a:r>
            <a:r>
              <a:rPr lang="es-ES" b="1" dirty="0" err="1">
                <a:solidFill>
                  <a:schemeClr val="accent2"/>
                </a:solidFill>
              </a:rPr>
              <a:t>directly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passed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to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the</a:t>
            </a:r>
            <a:r>
              <a:rPr lang="es-ES" b="1" dirty="0">
                <a:solidFill>
                  <a:schemeClr val="accent2"/>
                </a:solidFill>
              </a:rPr>
              <a:t> </a:t>
            </a:r>
            <a:r>
              <a:rPr lang="es-ES" b="1" dirty="0" err="1">
                <a:solidFill>
                  <a:schemeClr val="accent2"/>
                </a:solidFill>
              </a:rPr>
              <a:t>application</a:t>
            </a:r>
            <a:r>
              <a:rPr lang="es-ES" dirty="0"/>
              <a:t>.</a:t>
            </a:r>
          </a:p>
          <a:p>
            <a:pPr algn="l"/>
            <a:endParaRPr lang="es-ES" dirty="0"/>
          </a:p>
        </p:txBody>
      </p:sp>
      <p:pic>
        <p:nvPicPr>
          <p:cNvPr id="23" name="Imagen 22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195E829A-C02C-DD8D-5784-968F29E7E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186" y="1980791"/>
            <a:ext cx="3520978" cy="26667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8648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Tema d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2741</TotalTime>
  <Words>1758</Words>
  <Application>Microsoft Macintosh PowerPoint</Application>
  <PresentationFormat>Panorámica</PresentationFormat>
  <Paragraphs>252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Courier New</vt:lpstr>
      <vt:lpstr>Helvetica</vt:lpstr>
      <vt:lpstr>Tema de Office</vt:lpstr>
      <vt:lpstr>Characterisation of  Bunch-by-Bunch Tune Shift Effects  in the CERN SPS</vt:lpstr>
      <vt:lpstr>Motivation of the project</vt:lpstr>
      <vt:lpstr>Motivation of the project</vt:lpstr>
      <vt:lpstr>OUTLINE</vt:lpstr>
      <vt:lpstr>INTRODUCTION </vt:lpstr>
      <vt:lpstr>INTRODUCTION</vt:lpstr>
      <vt:lpstr>OUTLINE</vt:lpstr>
      <vt:lpstr>NEW MEASUREMENTS AND SIMULATIONS </vt:lpstr>
      <vt:lpstr>NEW MEASUREMENTS AND SIMULATIONS </vt:lpstr>
      <vt:lpstr>OUTLINE</vt:lpstr>
      <vt:lpstr>TRANSVERSE TAILS AND BEAM PROFILE</vt:lpstr>
      <vt:lpstr>OVERPOPULATION OF TRANSVERSE TAILS</vt:lpstr>
      <vt:lpstr>CHARACTERIZATION OF THE TAILS EVOLUTION</vt:lpstr>
      <vt:lpstr>Presentación de PowerPoint</vt:lpstr>
      <vt:lpstr>OUTLINE</vt:lpstr>
      <vt:lpstr>GROWTH RATE MEASUREMENTS OF MODE ZERO HEAD-TAIL INSTABILITY IN THE SPS (Q-26 OPTICS)</vt:lpstr>
      <vt:lpstr>OUTLINE</vt:lpstr>
      <vt:lpstr>STUDIES OF THE COUPLED-BUNCH  VERTICAL INSTABILITY IN THE SPS</vt:lpstr>
      <vt:lpstr>ADVANCED CAS COURSE  on Accelerator Physics, in Sévrier (November 2022)</vt:lpstr>
      <vt:lpstr>OUTLINE</vt:lpstr>
      <vt:lpstr>Presentación de PowerPoint</vt:lpstr>
      <vt:lpstr>References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Characterisation of  Bunch-by-Bunch Tune Shift Effects  in the CERN SPS</dc:title>
  <dc:creator>Ingrid Mases Sole</dc:creator>
  <cp:lastModifiedBy>Ingrid Mases Sole</cp:lastModifiedBy>
  <cp:revision>143</cp:revision>
  <dcterms:created xsi:type="dcterms:W3CDTF">2022-06-13T07:19:18Z</dcterms:created>
  <dcterms:modified xsi:type="dcterms:W3CDTF">2023-01-17T19:31:11Z</dcterms:modified>
</cp:coreProperties>
</file>