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45" r:id="rId2"/>
    <p:sldId id="348" r:id="rId3"/>
    <p:sldId id="368" r:id="rId4"/>
    <p:sldId id="352" r:id="rId5"/>
    <p:sldId id="357" r:id="rId6"/>
    <p:sldId id="367" r:id="rId7"/>
    <p:sldId id="361" r:id="rId8"/>
    <p:sldId id="370" r:id="rId9"/>
    <p:sldId id="371" r:id="rId10"/>
    <p:sldId id="372" r:id="rId11"/>
    <p:sldId id="373" r:id="rId12"/>
    <p:sldId id="266" r:id="rId13"/>
  </p:sldIdLst>
  <p:sldSz cx="9144000" cy="6858000" type="screen4x3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BFAD"/>
    <a:srgbClr val="D3ECB9"/>
    <a:srgbClr val="61C4D3"/>
    <a:srgbClr val="FFFF99"/>
    <a:srgbClr val="FFFF00"/>
    <a:srgbClr val="C95ABD"/>
    <a:srgbClr val="385CB4"/>
    <a:srgbClr val="CFEDF2"/>
    <a:srgbClr val="0033A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4436" autoAdjust="0"/>
  </p:normalViewPr>
  <p:slideViewPr>
    <p:cSldViewPr>
      <p:cViewPr varScale="1">
        <p:scale>
          <a:sx n="108" d="100"/>
          <a:sy n="108" d="100"/>
        </p:scale>
        <p:origin x="1728" y="96"/>
      </p:cViewPr>
      <p:guideLst>
        <p:guide orient="horz" pos="216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453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881A2E-7601-4EF1-BAFB-6D79F63E05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8BF95C-470D-4C69-BD85-376910638E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91EA-6609-49E3-9B52-458C57CFD17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5F9BC2-2E18-44AE-811F-6429B99A40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2BAF6D-158B-4DD9-BD53-C1431125F2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9F8E-FF1F-4A66-B330-7435288274D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6BC0-0B77-427A-9658-9A242714A06B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552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AEB9C-1306-4693-A33C-12ED12DAAAB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1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552950" y="857250"/>
            <a:ext cx="3086100" cy="23145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731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We want to simulate the </a:t>
            </a:r>
            <a:r>
              <a:rPr lang="en-US" sz="1200" i="1" dirty="0"/>
              <a:t>electromagnetic response </a:t>
            </a:r>
            <a:r>
              <a:rPr lang="en-US" sz="1200" dirty="0"/>
              <a:t>of different structures with a passing beam</a:t>
            </a: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3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We want to simulate the </a:t>
            </a:r>
            <a:r>
              <a:rPr lang="en-US" sz="1200" i="1" dirty="0"/>
              <a:t>electromagnetic response </a:t>
            </a:r>
            <a:r>
              <a:rPr lang="en-US" sz="1200" dirty="0"/>
              <a:t>of different structures with a passing beam</a:t>
            </a: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00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We want to simulate the </a:t>
            </a:r>
            <a:r>
              <a:rPr lang="en-US" sz="1200" i="1" dirty="0"/>
              <a:t>electromagnetic response </a:t>
            </a:r>
            <a:r>
              <a:rPr lang="en-US" sz="1200" dirty="0"/>
              <a:t>of different structures with a passing beam</a:t>
            </a: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3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5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Image 2" descr="logooutline.eps">
            <a:extLst>
              <a:ext uri="{FF2B5EF4-FFF2-40B4-BE49-F238E27FC236}">
                <a16:creationId xmlns:a16="http://schemas.microsoft.com/office/drawing/2014/main" id="{5B0BBCE0-9683-0438-B44F-7851023496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12000" y="2181664"/>
            <a:ext cx="2520000" cy="24946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89" y="1592264"/>
            <a:ext cx="4212431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29149" y="1592263"/>
            <a:ext cx="4208859" cy="4608510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BBAE6CC-17FD-4F26-83DF-7762C931F3BE}" type="datetime1">
              <a:rPr lang="en-US"/>
              <a:t>1/18/2023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65124"/>
            <a:ext cx="8535608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89" y="1592262"/>
            <a:ext cx="4212431" cy="66833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305989" y="2427287"/>
            <a:ext cx="4212431" cy="3762375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1" y="1604966"/>
            <a:ext cx="4212449" cy="65563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2427287"/>
            <a:ext cx="4208859" cy="3762375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58151F3-2644-40CC-B0F7-56A0CA8A38A0}" type="datetime1">
              <a:rPr lang="en-US"/>
              <a:t>1/18/2023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73592"/>
            <a:ext cx="4212430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89" y="1598658"/>
            <a:ext cx="4212431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625578" y="1"/>
            <a:ext cx="4518421" cy="63179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7E8D487-D3AD-48F3-804E-BB54B3A7FDDC}" type="datetime1">
              <a:rPr lang="en-US"/>
              <a:t>1/18/2023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73592"/>
            <a:ext cx="8532017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89" y="1598658"/>
            <a:ext cx="4212431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09A343-C47D-4514-9EAC-20B825EF2A2D}" type="datetime1">
              <a:rPr lang="en-US"/>
              <a:t>1/18/2023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625578" y="1592262"/>
            <a:ext cx="42124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4625578" y="3969702"/>
            <a:ext cx="42124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73592"/>
            <a:ext cx="8532017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0" y="1598658"/>
            <a:ext cx="27813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D29BF4-69D2-45AD-86C8-0338BB4C94D5}" type="datetime1">
              <a:rPr lang="en-US"/>
              <a:t>1/18/2023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056710" y="1592262"/>
            <a:ext cx="2781299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093511" y="3969702"/>
            <a:ext cx="2744498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3194447" y="1592262"/>
            <a:ext cx="2744498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3194447" y="3978014"/>
            <a:ext cx="2744498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65124"/>
            <a:ext cx="8535608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89" y="1592262"/>
            <a:ext cx="4212431" cy="66833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1" y="1604966"/>
            <a:ext cx="4212449" cy="65563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1" y="2420937"/>
            <a:ext cx="4212431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BC3F21-C3D3-4C9C-8E58-831A80DCDB80}" type="datetime1">
              <a:rPr lang="en-US"/>
              <a:t>1/18/2023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629150" y="2420937"/>
            <a:ext cx="4212431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65124"/>
            <a:ext cx="8535608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0" y="1592262"/>
            <a:ext cx="27813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056708" y="1604966"/>
            <a:ext cx="2784890" cy="65563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2" y="2420937"/>
            <a:ext cx="27812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6056709" y="2416174"/>
            <a:ext cx="2784890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190384" y="1601226"/>
            <a:ext cx="2781300" cy="66833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190386" y="2429901"/>
            <a:ext cx="27812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E830BE-362A-4B42-A24F-D399A98FC925}" type="datetime1">
              <a:rPr lang="en-US"/>
              <a:t>1/18/2023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65124"/>
            <a:ext cx="8535608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89" y="1601375"/>
            <a:ext cx="297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7289" y="2732441"/>
            <a:ext cx="2969418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839C13-DE71-495E-9284-420C706D1EBE}" type="datetime1">
              <a:rPr lang="en-US"/>
              <a:t>1/18/2023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5078523"/>
            <a:ext cx="297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601375"/>
            <a:ext cx="2969418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4290" y="5078523"/>
            <a:ext cx="297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0" y="1601375"/>
            <a:ext cx="2969418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65124"/>
            <a:ext cx="8535608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9583" y="1592263"/>
            <a:ext cx="8532017" cy="256390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305992" y="4294189"/>
            <a:ext cx="2781299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200400" y="4294189"/>
            <a:ext cx="2749152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8BED8C-6E57-47EA-A423-A365FA08C571}" type="datetime1">
              <a:rPr lang="en-US"/>
              <a:t>1/18/2023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1" y="4294189"/>
            <a:ext cx="2777348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65124"/>
            <a:ext cx="8535608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1" y="1592263"/>
            <a:ext cx="9143999" cy="294586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305992" y="4294189"/>
            <a:ext cx="27812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200400" y="4294189"/>
            <a:ext cx="274915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0E6AAD8-8358-48D3-B746-B30A6B8635DA}" type="datetime1">
              <a:rPr lang="en-US"/>
              <a:t>1/18/2023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1" y="4294189"/>
            <a:ext cx="2777348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13538" y="1041402"/>
            <a:ext cx="6858000" cy="2387599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29044" y="3645025"/>
            <a:ext cx="6858000" cy="1655761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2D4814E1-A053-4992-E625-06BA771A5E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8560967" y="6354586"/>
            <a:ext cx="474948" cy="334017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0" y="1709737"/>
            <a:ext cx="8532018" cy="2852736"/>
          </a:xfrm>
        </p:spPr>
        <p:txBody>
          <a:bodyPr anchor="b"/>
          <a:lstStyle>
            <a:lvl1pPr>
              <a:defRPr sz="375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0" y="4589462"/>
            <a:ext cx="8532019" cy="1500186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3831EA-D1E3-41E9-8B74-3EAFE24A81D0}" type="datetime1">
              <a:rPr lang="en-US"/>
              <a:t>1/18/2023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8381541" y="6311500"/>
                <a:ext cx="510940" cy="365124"/>
              </a:xfrm>
              <a:prstGeom prst="rect">
                <a:avLst/>
              </a:prstGeom>
            </p:spPr>
            <p:txBody>
              <a:bodyPr vert="horz" lIns="0" tIns="0" rIns="0" bIns="0" rtlCol="0" anchor="ctr"/>
              <a:lstStyle>
                <a:lvl1pPr algn="r">
                  <a:defRPr sz="1050" b="1" i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8381541" y="6311500"/>
                <a:ext cx="510940" cy="365124"/>
              </a:xfrm>
              <a:prstGeom prst="rect">
                <a:avLst/>
              </a:prstGeom>
              <a:blipFill>
                <a:blip r:embed="rId2"/>
                <a:stretch>
                  <a:fillRect l="-4762" t="-71667" r="-72619" b="-12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305991" y="6196405"/>
            <a:ext cx="85320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23928" y="2244864"/>
            <a:ext cx="1296143" cy="17281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ítulo y obje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  <a:p>
            <a:pPr lvl="4">
              <a:defRPr/>
            </a:pPr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770E42-0FC7-4A5A-BE2A-6B522FC1751D}" type="datetime1">
              <a:rPr lang="en-US"/>
              <a:t>1/18/2023</a:t>
            </a:fld>
            <a:endParaRPr lang="en-US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/>
          </p:cNvPicPr>
          <p:nvPr/>
        </p:nvPicPr>
        <p:blipFill>
          <a:blip r:embed="rId2"/>
          <a:stretch/>
        </p:blipFill>
        <p:spPr bwMode="auto">
          <a:xfrm>
            <a:off x="3671953" y="1124744"/>
            <a:ext cx="1800091" cy="1800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0" y="3429000"/>
            <a:ext cx="8532018" cy="2153264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5700251"/>
            <a:ext cx="8532019" cy="803786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5725A8E-C123-B3FE-8F20-56674BE62410}"/>
              </a:ext>
            </a:extLst>
          </p:cNvPr>
          <p:cNvSpPr/>
          <p:nvPr userDrawn="1"/>
        </p:nvSpPr>
        <p:spPr bwMode="auto">
          <a:xfrm>
            <a:off x="0" y="6165305"/>
            <a:ext cx="9143999" cy="6926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 dirty="0"/>
          </a:p>
        </p:txBody>
      </p:sp>
      <p:pic>
        <p:nvPicPr>
          <p:cNvPr id="3" name="Image 2" descr="logooutline.eps">
            <a:extLst>
              <a:ext uri="{FF2B5EF4-FFF2-40B4-BE49-F238E27FC236}">
                <a16:creationId xmlns:a16="http://schemas.microsoft.com/office/drawing/2014/main" id="{8724330D-E999-5DEC-F419-38EB97B8BE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46640" y="6268163"/>
            <a:ext cx="503825" cy="509961"/>
          </a:xfrm>
          <a:prstGeom prst="rect">
            <a:avLst/>
          </a:prstGeom>
          <a:effectLst>
            <a:glow>
              <a:schemeClr val="bg1"/>
            </a:glow>
          </a:effectLst>
        </p:spPr>
      </p:pic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EEB38467-8A71-C842-B3CD-C638BBE7F34D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372200" y="6329090"/>
            <a:ext cx="2146994" cy="3651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300" dirty="0"/>
              <a:t>15</a:t>
            </a:r>
            <a:r>
              <a:rPr lang="en-US" sz="1300" baseline="30000" dirty="0"/>
              <a:t>th</a:t>
            </a:r>
            <a:r>
              <a:rPr lang="en-US" sz="1300" dirty="0"/>
              <a:t> FTEC Workshop</a:t>
            </a:r>
          </a:p>
          <a:p>
            <a:pPr>
              <a:defRPr/>
            </a:pPr>
            <a:r>
              <a:rPr lang="en-US" sz="1300" b="0" dirty="0"/>
              <a:t>Elena de la Fuente García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27F1F6ED-CA12-FD8F-11D9-63E3747FD2EE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8539914" y="6329090"/>
                <a:ext cx="510940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lvl1pPr algn="ctr">
                  <a:defRPr sz="1200" b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/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/>
                            <m:t>º›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27F1F6ED-CA12-FD8F-11D9-63E3747FD2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8539914" y="6329090"/>
                <a:ext cx="510940" cy="365124"/>
              </a:xfrm>
              <a:prstGeom prst="rect">
                <a:avLst/>
              </a:prstGeom>
              <a:blipFill>
                <a:blip r:embed="rId3"/>
                <a:stretch>
                  <a:fillRect l="-19048" t="-85000" r="-82143" b="-14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>
            <a:extLst>
              <a:ext uri="{FF2B5EF4-FFF2-40B4-BE49-F238E27FC236}">
                <a16:creationId xmlns:a16="http://schemas.microsoft.com/office/drawing/2014/main" id="{A612B56F-C072-6E1A-0394-1D6DDF4FBAB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50" t="38304" r="8066" b="37400"/>
          <a:stretch/>
        </p:blipFill>
        <p:spPr bwMode="auto">
          <a:xfrm>
            <a:off x="155159" y="6300926"/>
            <a:ext cx="641090" cy="42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2" descr="logooutline.eps">
            <a:extLst>
              <a:ext uri="{FF2B5EF4-FFF2-40B4-BE49-F238E27FC236}">
                <a16:creationId xmlns:a16="http://schemas.microsoft.com/office/drawing/2014/main" id="{5AE65D22-0028-5094-6B44-13778F6804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46641" y="6263356"/>
            <a:ext cx="503825" cy="509961"/>
          </a:xfrm>
          <a:prstGeom prst="rect">
            <a:avLst/>
          </a:prstGeom>
          <a:effectLst>
            <a:glow>
              <a:schemeClr val="bg1"/>
            </a:glow>
          </a:effec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0DA4C003-4C77-6D95-80CC-8286A91C85D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50" t="38304" r="8066" b="37400"/>
          <a:stretch/>
        </p:blipFill>
        <p:spPr bwMode="auto">
          <a:xfrm>
            <a:off x="155160" y="6296119"/>
            <a:ext cx="641090" cy="42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2" y="620688"/>
            <a:ext cx="8532018" cy="2153264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2" y="2924944"/>
            <a:ext cx="8532019" cy="803786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3B7265A5-6B37-4443-9C06-D48F5F03739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1730957" y="6592546"/>
            <a:ext cx="4713251" cy="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27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lide Number Placeholder 5">
                <a:extLst>
                  <a:ext uri="{FF2B5EF4-FFF2-40B4-BE49-F238E27FC236}">
                    <a16:creationId xmlns:a16="http://schemas.microsoft.com/office/drawing/2014/main" id="{F8A145C1-CCB5-4CE3-A9A6-FA0702E9D2D5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8597565" y="6329090"/>
                <a:ext cx="510940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lvl1pPr algn="ctr">
                  <a:defRPr sz="1200" b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/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/>
                            <m:t>º›</m:t>
                          </m:r>
                          <m:r>
                            <m:rPr>
                              <m:nor/>
                            </m:rPr>
                            <a:rPr lang="es-ES" b="0" i="0" smtClean="0"/>
                            <m:t> 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 11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Slide Number Placeholder 5">
                <a:extLst>
                  <a:ext uri="{FF2B5EF4-FFF2-40B4-BE49-F238E27FC236}">
                    <a16:creationId xmlns:a16="http://schemas.microsoft.com/office/drawing/2014/main" id="{F8A145C1-CCB5-4CE3-A9A6-FA0702E9D2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8597565" y="6329090"/>
                <a:ext cx="510940" cy="365124"/>
              </a:xfrm>
              <a:prstGeom prst="rect">
                <a:avLst/>
              </a:prstGeom>
              <a:blipFill>
                <a:blip r:embed="rId2"/>
                <a:stretch>
                  <a:fillRect l="-17857" t="-85000" r="-83333" b="-14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16186735-C91F-4747-9607-3DCE5D722EAB}"/>
              </a:ext>
            </a:extLst>
          </p:cNvPr>
          <p:cNvCxnSpPr>
            <a:cxnSpLocks/>
            <a:endCxn id="14" idx="1"/>
          </p:cNvCxnSpPr>
          <p:nvPr userDrawn="1"/>
        </p:nvCxnSpPr>
        <p:spPr>
          <a:xfrm flipV="1">
            <a:off x="253572" y="928787"/>
            <a:ext cx="788282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7">
            <a:extLst>
              <a:ext uri="{FF2B5EF4-FFF2-40B4-BE49-F238E27FC236}">
                <a16:creationId xmlns:a16="http://schemas.microsoft.com/office/drawing/2014/main" id="{FEBDEF3F-6E89-47A1-80FB-7EFC4A681F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utou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8136396" y="764704"/>
            <a:ext cx="720080" cy="328165"/>
          </a:xfrm>
          <a:prstGeom prst="rect">
            <a:avLst/>
          </a:prstGeom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3CE0ED-0489-4E7D-A21B-CEAE0649D89D}" type="datetime1">
              <a:rPr lang="en-US"/>
              <a:t>1/18/2023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2DBDE2-0840-4AE5-8F63-9EE4978E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8330659" y="6339924"/>
            <a:ext cx="510940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257175" indent="-257175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/>
              <a:buChar char="•"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/>
              <a:buChar char="•"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/>
              <a:buChar char="•"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2A67A0-623E-4A8F-A7FB-97703AD04ACD}" type="datetime1">
              <a:rPr lang="en-US"/>
              <a:t>1/18/2023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EF4461-988E-4AE9-9A75-AD01277766C8}" type="datetime1">
              <a:rPr lang="en-US"/>
              <a:t>1/18/2023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1" y="1439862"/>
            <a:ext cx="8532018" cy="476091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1" y="-29979"/>
            <a:ext cx="9143999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6056708" y="-52465"/>
            <a:ext cx="3087290" cy="637081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/>
              <a:buChar char="•"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783705" y="6353702"/>
            <a:ext cx="76396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BB03FF1-9464-4AC2-96A0-867A1BC92F12}" type="datetime1">
              <a:rPr lang="en-US"/>
              <a:t>1/18/2023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6" y="6356349"/>
            <a:ext cx="4929165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381541" y="6311500"/>
            <a:ext cx="51094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E0DFD01D-4AEE-484E-9A4D-D7DF5B8495B2}"/>
              </a:ext>
            </a:extLst>
          </p:cNvPr>
          <p:cNvSpPr/>
          <p:nvPr userDrawn="1"/>
        </p:nvSpPr>
        <p:spPr>
          <a:xfrm>
            <a:off x="0" y="6165305"/>
            <a:ext cx="9143999" cy="6926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305991" y="373592"/>
            <a:ext cx="8532018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592263"/>
            <a:ext cx="8586489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pic>
        <p:nvPicPr>
          <p:cNvPr id="10" name="Image 2" descr="logooutline.eps">
            <a:extLst>
              <a:ext uri="{FF2B5EF4-FFF2-40B4-BE49-F238E27FC236}">
                <a16:creationId xmlns:a16="http://schemas.microsoft.com/office/drawing/2014/main" id="{50307B74-860E-4AB6-A1F9-96695009354C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/>
        </p:blipFill>
        <p:spPr bwMode="auto">
          <a:xfrm>
            <a:off x="946640" y="6268163"/>
            <a:ext cx="503825" cy="509961"/>
          </a:xfrm>
          <a:prstGeom prst="rect">
            <a:avLst/>
          </a:prstGeom>
          <a:effectLst>
            <a:glow>
              <a:schemeClr val="bg1"/>
            </a:glow>
          </a:effectLst>
        </p:spPr>
      </p:pic>
      <p:sp>
        <p:nvSpPr>
          <p:cNvPr id="18" name="Footer Placeholder 6">
            <a:extLst>
              <a:ext uri="{FF2B5EF4-FFF2-40B4-BE49-F238E27FC236}">
                <a16:creationId xmlns:a16="http://schemas.microsoft.com/office/drawing/2014/main" id="{7FBD04F9-7DFA-4366-9EE4-BF2D74C8E2A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372200" y="6329090"/>
            <a:ext cx="2146994" cy="3651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300" dirty="0"/>
              <a:t>15</a:t>
            </a:r>
            <a:r>
              <a:rPr lang="en-US" sz="1300" baseline="30000" dirty="0"/>
              <a:t>th</a:t>
            </a:r>
            <a:r>
              <a:rPr lang="en-US" sz="1300" dirty="0"/>
              <a:t> FTEC Workshop</a:t>
            </a:r>
          </a:p>
          <a:p>
            <a:pPr>
              <a:defRPr/>
            </a:pPr>
            <a:r>
              <a:rPr lang="en-US" sz="1300" b="0" dirty="0"/>
              <a:t>Elena de la Fuente García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Slide Number Placeholder 5">
                <a:extLst>
                  <a:ext uri="{FF2B5EF4-FFF2-40B4-BE49-F238E27FC236}">
                    <a16:creationId xmlns:a16="http://schemas.microsoft.com/office/drawing/2014/main" id="{64B379B4-C32B-414C-80A3-A61494C38F9B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8539914" y="6329090"/>
                <a:ext cx="510940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lvl1pPr algn="ctr">
                  <a:defRPr sz="1200" b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/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/>
                            <m:t>º›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Slide Number Placeholder 5">
                <a:extLst>
                  <a:ext uri="{FF2B5EF4-FFF2-40B4-BE49-F238E27FC236}">
                    <a16:creationId xmlns:a16="http://schemas.microsoft.com/office/drawing/2014/main" id="{64B379B4-C32B-414C-80A3-A61494C38F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8539914" y="6329090"/>
                <a:ext cx="510940" cy="365124"/>
              </a:xfrm>
              <a:prstGeom prst="rect">
                <a:avLst/>
              </a:prstGeom>
              <a:blipFill>
                <a:blip r:embed="rId26"/>
                <a:stretch>
                  <a:fillRect l="-19048" t="-85000" r="-82143" b="-14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DE53A9CE-9A93-4046-A43C-CFFD39DA16C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50" t="38304" r="8066" b="37400"/>
          <a:stretch/>
        </p:blipFill>
        <p:spPr bwMode="auto">
          <a:xfrm>
            <a:off x="155159" y="6300926"/>
            <a:ext cx="641090" cy="42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1" r:id="rId4"/>
    <p:sldLayoutId id="2147483668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9" r:id="rId22"/>
    <p:sldLayoutId id="2147483670" r:id="rId23"/>
  </p:sldLayoutIdLst>
  <p:hf hdr="0" ftr="0" dt="0"/>
  <p:txStyles>
    <p:titleStyle>
      <a:lvl1pPr algn="l" defTabSz="685800">
        <a:lnSpc>
          <a:spcPct val="90000"/>
        </a:lnSpc>
        <a:spcBef>
          <a:spcPts val="0"/>
        </a:spcBef>
        <a:buNone/>
        <a:defRPr sz="2700" b="1">
          <a:solidFill>
            <a:srgbClr val="385CB4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defRPr sz="1575" b="1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>
        <a:lnSpc>
          <a:spcPct val="100000"/>
        </a:lnSpc>
        <a:spcBef>
          <a:spcPts val="375"/>
        </a:spcBef>
        <a:spcAft>
          <a:spcPts val="225"/>
        </a:spcAft>
        <a:buFont typeface="Arial"/>
        <a:buChar char="•"/>
        <a:defRPr sz="13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>
        <a:lnSpc>
          <a:spcPct val="100000"/>
        </a:lnSpc>
        <a:spcBef>
          <a:spcPts val="375"/>
        </a:spcBef>
        <a:spcAft>
          <a:spcPts val="225"/>
        </a:spcAft>
        <a:buFont typeface="Arial"/>
        <a:buChar char="•"/>
        <a:defRPr sz="1275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>
        <a:lnSpc>
          <a:spcPct val="100000"/>
        </a:lnSpc>
        <a:spcBef>
          <a:spcPts val="375"/>
        </a:spcBef>
        <a:spcAft>
          <a:spcPts val="225"/>
        </a:spcAft>
        <a:buFont typeface="Arial"/>
        <a:buChar char="•"/>
        <a:defRPr sz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5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svg"/><Relationship Id="rId4" Type="http://schemas.openxmlformats.org/officeDocument/2006/relationships/image" Target="../media/image46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60.png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://www.gdfidl.de/" TargetMode="Externa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hyperlink" Target="https://abpcomputing.web.cern.ch/codes/codes_pages/CSTParticleStudio/" TargetMode="Externa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pypi.org/project/wakis/" TargetMode="External"/><Relationship Id="rId13" Type="http://schemas.openxmlformats.org/officeDocument/2006/relationships/image" Target="../media/image24.png"/><Relationship Id="rId7" Type="http://schemas.openxmlformats.org/officeDocument/2006/relationships/image" Target="../media/image21.png"/><Relationship Id="rId12" Type="http://schemas.openxmlformats.org/officeDocument/2006/relationships/hyperlink" Target="https://github.com/ECP-WarpX/Warp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github.com/ImpedanCEI/WAKIS/tree/main/Scripts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310.png"/><Relationship Id="rId15" Type="http://schemas.openxmlformats.org/officeDocument/2006/relationships/image" Target="../media/image28.png"/><Relationship Id="rId10" Type="http://schemas.openxmlformats.org/officeDocument/2006/relationships/hyperlink" Target="https://wakis.readthedocs.io/en/latest/" TargetMode="External"/><Relationship Id="rId9" Type="http://schemas.openxmlformats.org/officeDocument/2006/relationships/image" Target="../media/image22.jpe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elenafuengar/BIHC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11" Type="http://schemas.openxmlformats.org/officeDocument/2006/relationships/image" Target="../media/image23.png"/><Relationship Id="rId5" Type="http://schemas.openxmlformats.org/officeDocument/2006/relationships/image" Target="../media/image29.png"/><Relationship Id="rId10" Type="http://schemas.openxmlformats.org/officeDocument/2006/relationships/hyperlink" Target="https://bihc.readthedocs.io/en/latest/" TargetMode="External"/><Relationship Id="rId4" Type="http://schemas.openxmlformats.org/officeDocument/2006/relationships/image" Target="../media/image27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mmm.cern.ch/owa/redir.aspx?C=xEKqIR_8AhgKVOZJ5RAXVkQNzTuAzEmlEfFTA7ZJ_S0ZKbPh4_jaCA..&amp;URL=https%3a%2f%2findico.cern.ch%2fevent%2f1223425%2f" TargetMode="External"/><Relationship Id="rId5" Type="http://schemas.openxmlformats.org/officeDocument/2006/relationships/hyperlink" Target="https://mmm.cern.ch/owa/redir.aspx?C=bYGtL09bQYn4EUIpcHu4tklxPgvn5AzL3Gq7f1rhRQ0qXDvG4_jaCA..&amp;URL=https%3a%2f%2findico.cern.ch%2fevent%2f1206924%2f" TargetMode="Externa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2.jpe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ng">
            <a:extLst>
              <a:ext uri="{FF2B5EF4-FFF2-40B4-BE49-F238E27FC236}">
                <a16:creationId xmlns:a16="http://schemas.microsoft.com/office/drawing/2014/main" id="{BB95F5DF-4157-473A-A2F3-39EE4E21C6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01" b="18500"/>
          <a:stretch/>
        </p:blipFill>
        <p:spPr bwMode="auto">
          <a:xfrm>
            <a:off x="3995936" y="2290578"/>
            <a:ext cx="5037737" cy="375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4AF0C22-324E-44F8-95E7-5FB836B33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793187"/>
            <a:ext cx="7686854" cy="1790699"/>
          </a:xfrm>
        </p:spPr>
        <p:txBody>
          <a:bodyPr/>
          <a:lstStyle/>
          <a:p>
            <a:pPr algn="l"/>
            <a:r>
              <a:rPr lang="en-US" dirty="0"/>
              <a:t>Beam Coupling Impedance From Pre-Computed </a:t>
            </a:r>
            <a:r>
              <a:rPr lang="en-US" sz="4050" dirty="0"/>
              <a:t>Fields </a:t>
            </a:r>
            <a:br>
              <a:rPr lang="en-US" sz="4050" dirty="0"/>
            </a:br>
            <a:r>
              <a:rPr lang="en-US" sz="2400" dirty="0"/>
              <a:t>(FTEC2020 - 03) 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11C6600-4605-427B-BC6F-A11FF6B7E0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2973259"/>
            <a:ext cx="6858000" cy="1241821"/>
          </a:xfrm>
        </p:spPr>
        <p:txBody>
          <a:bodyPr/>
          <a:lstStyle/>
          <a:p>
            <a:pPr algn="l"/>
            <a:r>
              <a:rPr lang="en-US" dirty="0"/>
              <a:t>FTEC Workshop </a:t>
            </a:r>
            <a:r>
              <a:rPr lang="en-US" b="0" dirty="0"/>
              <a:t>18</a:t>
            </a:r>
            <a:r>
              <a:rPr lang="en-US" b="0" baseline="30000" dirty="0"/>
              <a:t>th</a:t>
            </a:r>
            <a:r>
              <a:rPr lang="en-US" b="0" dirty="0"/>
              <a:t> January 2023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3C218C0-1DE5-4068-BE52-FF9A6737CAB7}"/>
              </a:ext>
            </a:extLst>
          </p:cNvPr>
          <p:cNvSpPr txBox="1"/>
          <p:nvPr/>
        </p:nvSpPr>
        <p:spPr bwMode="auto">
          <a:xfrm>
            <a:off x="395536" y="3438160"/>
            <a:ext cx="457089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US" sz="1500" b="1" dirty="0">
                <a:solidFill>
                  <a:srgbClr val="385CB4"/>
                </a:solidFill>
              </a:rPr>
              <a:t>Speaker: </a:t>
            </a:r>
            <a:r>
              <a:rPr lang="en-US" sz="1500" u="sng" dirty="0">
                <a:solidFill>
                  <a:srgbClr val="385CB4"/>
                </a:solidFill>
              </a:rPr>
              <a:t>Elena de la Fuente García</a:t>
            </a:r>
            <a:r>
              <a:rPr lang="en-US" sz="1500" dirty="0">
                <a:solidFill>
                  <a:srgbClr val="385CB4"/>
                </a:solidFill>
              </a:rPr>
              <a:t> </a:t>
            </a:r>
            <a:r>
              <a:rPr lang="en-US" sz="1200" dirty="0">
                <a:solidFill>
                  <a:srgbClr val="385CB4"/>
                </a:solidFill>
              </a:rPr>
              <a:t>(BE–ABP–CEI)</a:t>
            </a:r>
            <a:endParaRPr lang="en-US" sz="1050" dirty="0">
              <a:solidFill>
                <a:srgbClr val="385CB4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BCAB374-BB8D-47B0-BF65-F8FE3F715517}"/>
              </a:ext>
            </a:extLst>
          </p:cNvPr>
          <p:cNvSpPr txBox="1"/>
          <p:nvPr/>
        </p:nvSpPr>
        <p:spPr bwMode="auto">
          <a:xfrm>
            <a:off x="395536" y="3779236"/>
            <a:ext cx="4896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1400" b="1" dirty="0">
                <a:solidFill>
                  <a:srgbClr val="385CB4"/>
                </a:solidFill>
              </a:rPr>
              <a:t>Supervisor:</a:t>
            </a:r>
            <a:r>
              <a:rPr lang="en-US" sz="1400" dirty="0">
                <a:solidFill>
                  <a:srgbClr val="385CB4"/>
                </a:solidFill>
              </a:rPr>
              <a:t> Carlo Zannini </a:t>
            </a:r>
            <a:r>
              <a:rPr lang="en-US" sz="1100" dirty="0">
                <a:solidFill>
                  <a:srgbClr val="385CB4"/>
                </a:solidFill>
              </a:rPr>
              <a:t>(BE–ABP–CEI)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6CA20AB-D7C0-93CD-43D0-F2D44A16095E}"/>
              </a:ext>
            </a:extLst>
          </p:cNvPr>
          <p:cNvSpPr txBox="1"/>
          <p:nvPr/>
        </p:nvSpPr>
        <p:spPr bwMode="auto">
          <a:xfrm>
            <a:off x="8570276" y="6158998"/>
            <a:ext cx="6480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spc="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CEI</a:t>
            </a:r>
          </a:p>
        </p:txBody>
      </p:sp>
    </p:spTree>
    <p:extLst>
      <p:ext uri="{BB962C8B-B14F-4D97-AF65-F5344CB8AC3E}">
        <p14:creationId xmlns:p14="http://schemas.microsoft.com/office/powerpoint/2010/main" val="252543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E205EC-7A4A-E752-BF74-743E8C64A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(very cool) activities</a:t>
            </a:r>
          </a:p>
        </p:txBody>
      </p:sp>
      <p:pic>
        <p:nvPicPr>
          <p:cNvPr id="6" name="Imagen 5" descr="Un grupo de personas alrededor de una mesa con pizza&#10;&#10;Descripción generada automáticamente">
            <a:extLst>
              <a:ext uri="{FF2B5EF4-FFF2-40B4-BE49-F238E27FC236}">
                <a16:creationId xmlns:a16="http://schemas.microsoft.com/office/drawing/2014/main" id="{4B544188-197C-9B17-650F-ADB15C8D59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716"/>
          <a:stretch/>
        </p:blipFill>
        <p:spPr>
          <a:xfrm>
            <a:off x="518339" y="1208518"/>
            <a:ext cx="2757564" cy="4369516"/>
          </a:xfrm>
          <a:prstGeom prst="rect">
            <a:avLst/>
          </a:prstGeom>
        </p:spPr>
      </p:pic>
      <p:pic>
        <p:nvPicPr>
          <p:cNvPr id="10" name="Imagen 9" descr="Un grupo de personas jugando video juegos&#10;&#10;Descripción generada automáticamente con confianza baja">
            <a:extLst>
              <a:ext uri="{FF2B5EF4-FFF2-40B4-BE49-F238E27FC236}">
                <a16:creationId xmlns:a16="http://schemas.microsoft.com/office/drawing/2014/main" id="{F0692F91-359E-2D91-921B-DD15D249D4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496" y="1282037"/>
            <a:ext cx="3466513" cy="4258277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A9F60469-E241-2F60-934D-8B1607B6A186}"/>
              </a:ext>
            </a:extLst>
          </p:cNvPr>
          <p:cNvSpPr txBox="1"/>
          <p:nvPr/>
        </p:nvSpPr>
        <p:spPr bwMode="auto">
          <a:xfrm>
            <a:off x="3295165" y="4377705"/>
            <a:ext cx="18639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CERN ABP Christmas dinner organization </a:t>
            </a:r>
          </a:p>
          <a:p>
            <a:r>
              <a:rPr lang="en-US" i="1" dirty="0">
                <a:solidFill>
                  <a:schemeClr val="accent2"/>
                </a:solidFill>
              </a:rPr>
              <a:t>w/ INC Section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DDCB2B7-9C2D-ECF7-BBD8-9509672B10B5}"/>
              </a:ext>
            </a:extLst>
          </p:cNvPr>
          <p:cNvSpPr txBox="1"/>
          <p:nvPr/>
        </p:nvSpPr>
        <p:spPr bwMode="auto">
          <a:xfrm>
            <a:off x="3520461" y="1233557"/>
            <a:ext cx="18639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/>
              <a:t>Video recording for Science Gateway´s LHC explanation</a:t>
            </a:r>
            <a:endParaRPr lang="en-US" i="1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lide Number Placeholder 5">
                <a:extLst>
                  <a:ext uri="{FF2B5EF4-FFF2-40B4-BE49-F238E27FC236}">
                    <a16:creationId xmlns:a16="http://schemas.microsoft.com/office/drawing/2014/main" id="{292928ED-DB0D-F80B-E3D8-266DE4348B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Slide Number Placeholder 5">
                <a:extLst>
                  <a:ext uri="{FF2B5EF4-FFF2-40B4-BE49-F238E27FC236}">
                    <a16:creationId xmlns:a16="http://schemas.microsoft.com/office/drawing/2014/main" id="{292928ED-DB0D-F80B-E3D8-266DE4348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5"/>
                <a:stretch>
                  <a:fillRect l="-56098" t="-101667" r="-69512" b="-16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459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6F5B2B-EE21-3E4F-040E-17EAFF40DE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811" y="620688"/>
            <a:ext cx="7756380" cy="2153264"/>
          </a:xfrm>
        </p:spPr>
        <p:txBody>
          <a:bodyPr/>
          <a:lstStyle/>
          <a:p>
            <a:r>
              <a:rPr lang="en-US" dirty="0"/>
              <a:t>Summary &amp; Outlook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F1AE459-CBE8-A590-C2E6-F71237B619A5}"/>
              </a:ext>
            </a:extLst>
          </p:cNvPr>
          <p:cNvSpPr txBox="1"/>
          <p:nvPr/>
        </p:nvSpPr>
        <p:spPr bwMode="auto">
          <a:xfrm>
            <a:off x="827584" y="1556792"/>
            <a:ext cx="439248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Development of open-source Wake Solver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A0497EE-6146-4829-2720-BC6DD526AA22}"/>
              </a:ext>
            </a:extLst>
          </p:cNvPr>
          <p:cNvSpPr txBox="1"/>
          <p:nvPr/>
        </p:nvSpPr>
        <p:spPr bwMode="auto">
          <a:xfrm>
            <a:off x="826815" y="4349293"/>
            <a:ext cx="439248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CCC measurements on Growth rate and Emittance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9EF3E83-DA2D-4254-079E-DBD8EDE24925}"/>
              </a:ext>
            </a:extLst>
          </p:cNvPr>
          <p:cNvSpPr txBox="1"/>
          <p:nvPr/>
        </p:nvSpPr>
        <p:spPr bwMode="auto">
          <a:xfrm>
            <a:off x="1259632" y="2073340"/>
            <a:ext cx="4392488" cy="338554"/>
          </a:xfrm>
          <a:prstGeom prst="rect">
            <a:avLst/>
          </a:prstGeom>
          <a:solidFill>
            <a:srgbClr val="D3ECB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Berkeley collab to develop CAD importer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7118D2C-C3D7-EEC2-AE9C-A4DA9A76B234}"/>
              </a:ext>
            </a:extLst>
          </p:cNvPr>
          <p:cNvSpPr txBox="1"/>
          <p:nvPr/>
        </p:nvSpPr>
        <p:spPr bwMode="auto">
          <a:xfrm>
            <a:off x="1259632" y="2537058"/>
            <a:ext cx="4392488" cy="338554"/>
          </a:xfrm>
          <a:prstGeom prst="rect">
            <a:avLst/>
          </a:prstGeom>
          <a:solidFill>
            <a:srgbClr val="D3ECB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Darmstadt collab to assess PBCI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D88C250-DA99-BD4D-D8F9-C160858A04DD}"/>
              </a:ext>
            </a:extLst>
          </p:cNvPr>
          <p:cNvSpPr txBox="1"/>
          <p:nvPr/>
        </p:nvSpPr>
        <p:spPr bwMode="auto">
          <a:xfrm>
            <a:off x="1273746" y="3013200"/>
            <a:ext cx="4392488" cy="584775"/>
          </a:xfrm>
          <a:prstGeom prst="rect">
            <a:avLst/>
          </a:prstGeom>
          <a:solidFill>
            <a:srgbClr val="D3ECB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Coupled Beam Induced Heating with Wake Solver with new package BIHC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16B003B-1836-5FED-7471-DDE5F37428A4}"/>
              </a:ext>
            </a:extLst>
          </p:cNvPr>
          <p:cNvSpPr txBox="1"/>
          <p:nvPr/>
        </p:nvSpPr>
        <p:spPr bwMode="auto">
          <a:xfrm>
            <a:off x="1268388" y="3766341"/>
            <a:ext cx="4392488" cy="338554"/>
          </a:xfrm>
          <a:prstGeom prst="rect">
            <a:avLst/>
          </a:prstGeom>
          <a:solidFill>
            <a:srgbClr val="F3BFAD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Improve WarpX boundary conditions (PMLs)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52C7CF1-BF03-98BD-DD91-D7B47DBDC4F4}"/>
              </a:ext>
            </a:extLst>
          </p:cNvPr>
          <p:cNvSpPr txBox="1"/>
          <p:nvPr/>
        </p:nvSpPr>
        <p:spPr bwMode="auto">
          <a:xfrm>
            <a:off x="1299617" y="5079318"/>
            <a:ext cx="4392488" cy="338554"/>
          </a:xfrm>
          <a:prstGeom prst="rect">
            <a:avLst/>
          </a:prstGeom>
          <a:solidFill>
            <a:srgbClr val="D3ECB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Growth rate measurements vs chromaticity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AE0C60D-521A-6740-566D-C810F40974CB}"/>
              </a:ext>
            </a:extLst>
          </p:cNvPr>
          <p:cNvSpPr txBox="1"/>
          <p:nvPr/>
        </p:nvSpPr>
        <p:spPr bwMode="auto">
          <a:xfrm>
            <a:off x="1299617" y="5564787"/>
            <a:ext cx="4392488" cy="338554"/>
          </a:xfrm>
          <a:prstGeom prst="rect">
            <a:avLst/>
          </a:prstGeom>
          <a:solidFill>
            <a:srgbClr val="D3ECB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Emittance and beam tails studies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9BF6CAC-0A49-6E84-820F-4464793636BA}"/>
              </a:ext>
            </a:extLst>
          </p:cNvPr>
          <p:cNvSpPr txBox="1"/>
          <p:nvPr/>
        </p:nvSpPr>
        <p:spPr bwMode="auto">
          <a:xfrm>
            <a:off x="5725988" y="205795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Done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E59657B-DFED-8B17-9AF6-0D77A3A2E282}"/>
              </a:ext>
            </a:extLst>
          </p:cNvPr>
          <p:cNvSpPr txBox="1"/>
          <p:nvPr/>
        </p:nvSpPr>
        <p:spPr bwMode="auto">
          <a:xfrm>
            <a:off x="5776589" y="506392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Done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BA9E33E-9470-0F45-0D2B-87CF49C005F6}"/>
              </a:ext>
            </a:extLst>
          </p:cNvPr>
          <p:cNvSpPr txBox="1"/>
          <p:nvPr/>
        </p:nvSpPr>
        <p:spPr bwMode="auto">
          <a:xfrm>
            <a:off x="5776589" y="376634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To Do</a:t>
            </a:r>
          </a:p>
        </p:txBody>
      </p:sp>
      <p:pic>
        <p:nvPicPr>
          <p:cNvPr id="14" name="Picture 2" descr="ipac23.org – 14th International Particle Accelerator Conference">
            <a:extLst>
              <a:ext uri="{FF2B5EF4-FFF2-40B4-BE49-F238E27FC236}">
                <a16:creationId xmlns:a16="http://schemas.microsoft.com/office/drawing/2014/main" id="{068B89D7-035A-4178-1782-3B683FFEC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562" y="4599812"/>
            <a:ext cx="1008936" cy="5570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Gráfico 14" descr="Periódico contorno">
            <a:extLst>
              <a:ext uri="{FF2B5EF4-FFF2-40B4-BE49-F238E27FC236}">
                <a16:creationId xmlns:a16="http://schemas.microsoft.com/office/drawing/2014/main" id="{8FB72D9F-5408-AB88-29B6-BF84750EDD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19145" y="4518727"/>
            <a:ext cx="914400" cy="9144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22B7E1AC-890F-0A98-B04F-54B04A627AA3}"/>
              </a:ext>
            </a:extLst>
          </p:cNvPr>
          <p:cNvSpPr txBox="1"/>
          <p:nvPr/>
        </p:nvSpPr>
        <p:spPr bwMode="auto">
          <a:xfrm>
            <a:off x="8258057" y="5187039"/>
            <a:ext cx="753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x 2</a:t>
            </a:r>
          </a:p>
        </p:txBody>
      </p:sp>
      <p:pic>
        <p:nvPicPr>
          <p:cNvPr id="17" name="Picture 2" descr="ipac23.org – 14th International Particle Accelerator Conference">
            <a:extLst>
              <a:ext uri="{FF2B5EF4-FFF2-40B4-BE49-F238E27FC236}">
                <a16:creationId xmlns:a16="http://schemas.microsoft.com/office/drawing/2014/main" id="{3209D91D-6C7B-F07E-5BAE-9B9E6BEF3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952" y="1462547"/>
            <a:ext cx="1008936" cy="5570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Gráfico 17" descr="Periódico contorno">
            <a:extLst>
              <a:ext uri="{FF2B5EF4-FFF2-40B4-BE49-F238E27FC236}">
                <a16:creationId xmlns:a16="http://schemas.microsoft.com/office/drawing/2014/main" id="{E734B914-58A0-190C-22E2-EDB5123DDE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41535" y="1381462"/>
            <a:ext cx="914400" cy="9144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F6BC9D0B-4371-B465-44B4-4E540A4662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8226" y="2265851"/>
            <a:ext cx="2002833" cy="1062907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5817DAF3-D3A4-65A4-E486-2B1FC4CEBF30}"/>
              </a:ext>
            </a:extLst>
          </p:cNvPr>
          <p:cNvSpPr txBox="1"/>
          <p:nvPr/>
        </p:nvSpPr>
        <p:spPr bwMode="auto">
          <a:xfrm>
            <a:off x="6866241" y="3302982"/>
            <a:ext cx="2347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CERN ATS Note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Slide Number Placeholder 5">
                <a:extLst>
                  <a:ext uri="{FF2B5EF4-FFF2-40B4-BE49-F238E27FC236}">
                    <a16:creationId xmlns:a16="http://schemas.microsoft.com/office/drawing/2014/main" id="{587CDA32-DB72-17E3-4A94-F186FA00715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2" name="Slide Number Placeholder 5">
                <a:extLst>
                  <a:ext uri="{FF2B5EF4-FFF2-40B4-BE49-F238E27FC236}">
                    <a16:creationId xmlns:a16="http://schemas.microsoft.com/office/drawing/2014/main" id="{587CDA32-DB72-17E3-4A94-F186FA0071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7"/>
                <a:stretch>
                  <a:fillRect l="-46341" t="-101667" r="-79268" b="-16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05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971C-0796-4E82-B9C8-104DA2B7CD84}"/>
              </a:ext>
            </a:extLst>
          </p:cNvPr>
          <p:cNvSpPr txBox="1">
            <a:spLocks/>
          </p:cNvSpPr>
          <p:nvPr/>
        </p:nvSpPr>
        <p:spPr bwMode="auto">
          <a:xfrm>
            <a:off x="548785" y="1318842"/>
            <a:ext cx="8046429" cy="7993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400" b="0" dirty="0">
                <a:cs typeface="Arial"/>
              </a:rPr>
              <a:t>Thank you for your attention </a:t>
            </a:r>
            <a:r>
              <a:rPr lang="en-US" sz="2400" b="0" dirty="0">
                <a:cs typeface="Arial"/>
                <a:sym typeface="Wingdings" panose="05000000000000000000" pitchFamily="2" charset="2"/>
              </a:rPr>
              <a:t></a:t>
            </a:r>
            <a:endParaRPr lang="en-US" sz="2400" b="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E255195-B826-4F4D-9F6C-E6B956F9FE22}"/>
              </a:ext>
            </a:extLst>
          </p:cNvPr>
          <p:cNvSpPr txBox="1"/>
          <p:nvPr/>
        </p:nvSpPr>
        <p:spPr bwMode="auto">
          <a:xfrm>
            <a:off x="2867640" y="5793214"/>
            <a:ext cx="34087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Elena de la Fuente García </a:t>
            </a:r>
            <a:r>
              <a:rPr lang="en-US" sz="1050" b="1" dirty="0">
                <a:solidFill>
                  <a:schemeClr val="bg1"/>
                </a:solidFill>
              </a:rPr>
              <a:t>(BE–ABP–CEI)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868CBEA-334A-48BE-8024-EF0D17935DA6}"/>
              </a:ext>
            </a:extLst>
          </p:cNvPr>
          <p:cNvSpPr txBox="1"/>
          <p:nvPr/>
        </p:nvSpPr>
        <p:spPr bwMode="auto">
          <a:xfrm>
            <a:off x="2141730" y="5180373"/>
            <a:ext cx="48605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Beam Coupling Impedance From Pre-Computed Fields (FTEC2020 - 03) 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5C48FA3D-5330-4884-BB01-02255ED88F4A}"/>
              </a:ext>
            </a:extLst>
          </p:cNvPr>
          <p:cNvCxnSpPr>
            <a:cxnSpLocks/>
          </p:cNvCxnSpPr>
          <p:nvPr/>
        </p:nvCxnSpPr>
        <p:spPr>
          <a:xfrm>
            <a:off x="2853628" y="5798533"/>
            <a:ext cx="34367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6F5B2B-EE21-3E4F-040E-17EAFF40DE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811" y="620688"/>
            <a:ext cx="7756380" cy="215326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88" name="Imagen 87" descr="Diagrama&#10;&#10;Descripción generada automáticamente">
            <a:extLst>
              <a:ext uri="{FF2B5EF4-FFF2-40B4-BE49-F238E27FC236}">
                <a16:creationId xmlns:a16="http://schemas.microsoft.com/office/drawing/2014/main" id="{FE2CF1D9-4723-339F-D1DC-1F57627207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" t="11086" b="7504"/>
          <a:stretch/>
        </p:blipFill>
        <p:spPr>
          <a:xfrm>
            <a:off x="693809" y="1340768"/>
            <a:ext cx="3616907" cy="2206261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A2232AC7-6D73-EE8B-990C-3B8E9C9E8349}"/>
              </a:ext>
            </a:extLst>
          </p:cNvPr>
          <p:cNvSpPr txBox="1"/>
          <p:nvPr/>
        </p:nvSpPr>
        <p:spPr>
          <a:xfrm>
            <a:off x="174037" y="1305506"/>
            <a:ext cx="564022" cy="36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t=0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CuadroTexto 92">
                <a:extLst>
                  <a:ext uri="{FF2B5EF4-FFF2-40B4-BE49-F238E27FC236}">
                    <a16:creationId xmlns:a16="http://schemas.microsoft.com/office/drawing/2014/main" id="{C5336F85-A60A-0997-0815-81CE9D3B8109}"/>
                  </a:ext>
                </a:extLst>
              </p:cNvPr>
              <p:cNvSpPr txBox="1"/>
              <p:nvPr/>
            </p:nvSpPr>
            <p:spPr>
              <a:xfrm>
                <a:off x="3204278" y="1524502"/>
                <a:ext cx="12476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i="1" dirty="0">
                    <a:solidFill>
                      <a:schemeClr val="accent1">
                        <a:lumMod val="75000"/>
                      </a:schemeClr>
                    </a:solidFill>
                  </a:rPr>
                  <a:t>isolines</a:t>
                </a:r>
                <a:r>
                  <a:rPr lang="en-US" sz="1400" b="1" i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3" name="CuadroTexto 92">
                <a:extLst>
                  <a:ext uri="{FF2B5EF4-FFF2-40B4-BE49-F238E27FC236}">
                    <a16:creationId xmlns:a16="http://schemas.microsoft.com/office/drawing/2014/main" id="{C5336F85-A60A-0997-0815-81CE9D3B81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278" y="1524502"/>
                <a:ext cx="1247686" cy="307777"/>
              </a:xfrm>
              <a:prstGeom prst="rect">
                <a:avLst/>
              </a:prstGeom>
              <a:blipFill>
                <a:blip r:embed="rId3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CuadroTexto 93">
            <a:extLst>
              <a:ext uri="{FF2B5EF4-FFF2-40B4-BE49-F238E27FC236}">
                <a16:creationId xmlns:a16="http://schemas.microsoft.com/office/drawing/2014/main" id="{C8B4CF91-FC57-9D0E-EC22-1537AE999A8F}"/>
              </a:ext>
            </a:extLst>
          </p:cNvPr>
          <p:cNvSpPr txBox="1"/>
          <p:nvPr/>
        </p:nvSpPr>
        <p:spPr>
          <a:xfrm>
            <a:off x="1691680" y="1988840"/>
            <a:ext cx="9758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1" dirty="0">
                <a:solidFill>
                  <a:srgbClr val="C00000"/>
                </a:solidFill>
              </a:rPr>
              <a:t>p+ bunch</a:t>
            </a:r>
            <a:endParaRPr lang="en-US" sz="1200" b="1" dirty="0">
              <a:solidFill>
                <a:srgbClr val="C00000"/>
              </a:solidFill>
            </a:endParaRPr>
          </a:p>
        </p:txBody>
      </p:sp>
      <p:grpSp>
        <p:nvGrpSpPr>
          <p:cNvPr id="95" name="Grupo 94">
            <a:extLst>
              <a:ext uri="{FF2B5EF4-FFF2-40B4-BE49-F238E27FC236}">
                <a16:creationId xmlns:a16="http://schemas.microsoft.com/office/drawing/2014/main" id="{2D5A801B-125E-7443-9012-BC95E4697830}"/>
              </a:ext>
            </a:extLst>
          </p:cNvPr>
          <p:cNvGrpSpPr/>
          <p:nvPr/>
        </p:nvGrpSpPr>
        <p:grpSpPr>
          <a:xfrm>
            <a:off x="3622147" y="2654515"/>
            <a:ext cx="655780" cy="723473"/>
            <a:chOff x="449759" y="1691011"/>
            <a:chExt cx="721358" cy="795820"/>
          </a:xfrm>
        </p:grpSpPr>
        <p:cxnSp>
          <p:nvCxnSpPr>
            <p:cNvPr id="96" name="Conector recto de flecha 95">
              <a:extLst>
                <a:ext uri="{FF2B5EF4-FFF2-40B4-BE49-F238E27FC236}">
                  <a16:creationId xmlns:a16="http://schemas.microsoft.com/office/drawing/2014/main" id="{3A356887-AE07-79B6-BD68-08F6311B840C}"/>
                </a:ext>
              </a:extLst>
            </p:cNvPr>
            <p:cNvCxnSpPr/>
            <p:nvPr/>
          </p:nvCxnSpPr>
          <p:spPr>
            <a:xfrm>
              <a:off x="598625" y="2348331"/>
              <a:ext cx="375965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ector recto de flecha 96">
              <a:extLst>
                <a:ext uri="{FF2B5EF4-FFF2-40B4-BE49-F238E27FC236}">
                  <a16:creationId xmlns:a16="http://schemas.microsoft.com/office/drawing/2014/main" id="{6F5E5540-9647-9674-A54D-4BB99FF46D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625" y="1963771"/>
              <a:ext cx="0" cy="38456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CuadroTexto 97">
                  <a:extLst>
                    <a:ext uri="{FF2B5EF4-FFF2-40B4-BE49-F238E27FC236}">
                      <a16:creationId xmlns:a16="http://schemas.microsoft.com/office/drawing/2014/main" id="{0BA895A2-441A-25E1-5081-E2808BAAB223}"/>
                    </a:ext>
                  </a:extLst>
                </p:cNvPr>
                <p:cNvSpPr txBox="1"/>
                <p:nvPr/>
              </p:nvSpPr>
              <p:spPr>
                <a:xfrm>
                  <a:off x="921196" y="2179054"/>
                  <a:ext cx="24992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sz="1400" b="1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3" name="CuadroTexto 52">
                  <a:extLst>
                    <a:ext uri="{FF2B5EF4-FFF2-40B4-BE49-F238E27FC236}">
                      <a16:creationId xmlns:a16="http://schemas.microsoft.com/office/drawing/2014/main" id="{92CFD434-4DA8-1DCD-BBBA-0F74E68AEF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196" y="2179054"/>
                  <a:ext cx="249921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CuadroTexto 98">
                  <a:extLst>
                    <a:ext uri="{FF2B5EF4-FFF2-40B4-BE49-F238E27FC236}">
                      <a16:creationId xmlns:a16="http://schemas.microsoft.com/office/drawing/2014/main" id="{7F34452F-8D88-A605-BC9B-D4BBB6155478}"/>
                    </a:ext>
                  </a:extLst>
                </p:cNvPr>
                <p:cNvSpPr txBox="1"/>
                <p:nvPr/>
              </p:nvSpPr>
              <p:spPr>
                <a:xfrm>
                  <a:off x="449759" y="1691011"/>
                  <a:ext cx="24992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oMath>
                    </m:oMathPara>
                  </a14:m>
                  <a:endParaRPr lang="en-US" sz="1400" b="1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4" name="CuadroTexto 53">
                  <a:extLst>
                    <a:ext uri="{FF2B5EF4-FFF2-40B4-BE49-F238E27FC236}">
                      <a16:creationId xmlns:a16="http://schemas.microsoft.com/office/drawing/2014/main" id="{CB713AC7-5AFE-B4B6-E788-88B3197ED5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759" y="1691011"/>
                  <a:ext cx="249921" cy="307777"/>
                </a:xfrm>
                <a:prstGeom prst="rect">
                  <a:avLst/>
                </a:prstGeom>
                <a:blipFill>
                  <a:blip r:embed="rId8"/>
                  <a:stretch>
                    <a:fillRect r="-24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4" name="Imagen 103">
            <a:extLst>
              <a:ext uri="{FF2B5EF4-FFF2-40B4-BE49-F238E27FC236}">
                <a16:creationId xmlns:a16="http://schemas.microsoft.com/office/drawing/2014/main" id="{9DDC3AB4-2D1E-DAEB-5CDC-C1551D06A11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" r="5109"/>
          <a:stretch/>
        </p:blipFill>
        <p:spPr>
          <a:xfrm>
            <a:off x="4959264" y="1340768"/>
            <a:ext cx="3616907" cy="2206261"/>
          </a:xfrm>
          <a:prstGeom prst="rect">
            <a:avLst/>
          </a:prstGeom>
        </p:spPr>
      </p:pic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D2C14D5-7520-4B27-DA5B-60D51926AB55}"/>
              </a:ext>
            </a:extLst>
          </p:cNvPr>
          <p:cNvSpPr txBox="1"/>
          <p:nvPr/>
        </p:nvSpPr>
        <p:spPr>
          <a:xfrm>
            <a:off x="4477278" y="1340768"/>
            <a:ext cx="564022" cy="36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t=1</a:t>
            </a:r>
          </a:p>
        </p:txBody>
      </p:sp>
      <p:pic>
        <p:nvPicPr>
          <p:cNvPr id="107" name="Imagen 106">
            <a:extLst>
              <a:ext uri="{FF2B5EF4-FFF2-40B4-BE49-F238E27FC236}">
                <a16:creationId xmlns:a16="http://schemas.microsoft.com/office/drawing/2014/main" id="{EE79639F-4F43-7333-640F-4BCA5821539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" r="2675"/>
          <a:stretch/>
        </p:blipFill>
        <p:spPr>
          <a:xfrm>
            <a:off x="719255" y="3756548"/>
            <a:ext cx="3616907" cy="2206261"/>
          </a:xfrm>
          <a:prstGeom prst="rect">
            <a:avLst/>
          </a:prstGeom>
        </p:spPr>
      </p:pic>
      <p:pic>
        <p:nvPicPr>
          <p:cNvPr id="110" name="Imagen 109">
            <a:extLst>
              <a:ext uri="{FF2B5EF4-FFF2-40B4-BE49-F238E27FC236}">
                <a16:creationId xmlns:a16="http://schemas.microsoft.com/office/drawing/2014/main" id="{232056AA-CFE4-7903-4629-1E97F5B40D17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" r="5109"/>
          <a:stretch/>
        </p:blipFill>
        <p:spPr>
          <a:xfrm>
            <a:off x="4959264" y="3756548"/>
            <a:ext cx="3616907" cy="2206261"/>
          </a:xfrm>
          <a:prstGeom prst="rect">
            <a:avLst/>
          </a:prstGeom>
        </p:spPr>
      </p:pic>
      <p:pic>
        <p:nvPicPr>
          <p:cNvPr id="123" name="Imagen 122">
            <a:extLst>
              <a:ext uri="{FF2B5EF4-FFF2-40B4-BE49-F238E27FC236}">
                <a16:creationId xmlns:a16="http://schemas.microsoft.com/office/drawing/2014/main" id="{FD15CCBD-3A9F-5748-8DF7-647DC056275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79712" y="2276872"/>
            <a:ext cx="728285" cy="375594"/>
          </a:xfrm>
          <a:prstGeom prst="rect">
            <a:avLst/>
          </a:prstGeom>
        </p:spPr>
      </p:pic>
      <p:pic>
        <p:nvPicPr>
          <p:cNvPr id="124" name="Imagen 123">
            <a:extLst>
              <a:ext uri="{FF2B5EF4-FFF2-40B4-BE49-F238E27FC236}">
                <a16:creationId xmlns:a16="http://schemas.microsoft.com/office/drawing/2014/main" id="{898E4AC7-0243-5CB6-4ABB-A305045AB33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72200" y="2266711"/>
            <a:ext cx="728285" cy="375594"/>
          </a:xfrm>
          <a:prstGeom prst="rect">
            <a:avLst/>
          </a:prstGeom>
        </p:spPr>
      </p:pic>
      <p:pic>
        <p:nvPicPr>
          <p:cNvPr id="125" name="Imagen 124">
            <a:extLst>
              <a:ext uri="{FF2B5EF4-FFF2-40B4-BE49-F238E27FC236}">
                <a16:creationId xmlns:a16="http://schemas.microsoft.com/office/drawing/2014/main" id="{978B6062-1FFB-11F7-7F00-3E9747EFF92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81954" y="4694741"/>
            <a:ext cx="728285" cy="375594"/>
          </a:xfrm>
          <a:prstGeom prst="rect">
            <a:avLst/>
          </a:prstGeom>
        </p:spPr>
      </p:pic>
      <p:pic>
        <p:nvPicPr>
          <p:cNvPr id="126" name="Imagen 125">
            <a:extLst>
              <a:ext uri="{FF2B5EF4-FFF2-40B4-BE49-F238E27FC236}">
                <a16:creationId xmlns:a16="http://schemas.microsoft.com/office/drawing/2014/main" id="{B6C49738-A8F6-1E62-1D6D-040C7E7E03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8224" y="4694741"/>
            <a:ext cx="728285" cy="375594"/>
          </a:xfrm>
          <a:prstGeom prst="rect">
            <a:avLst/>
          </a:prstGeom>
        </p:spPr>
      </p:pic>
      <p:sp>
        <p:nvSpPr>
          <p:cNvPr id="127" name="CuadroTexto 126">
            <a:extLst>
              <a:ext uri="{FF2B5EF4-FFF2-40B4-BE49-F238E27FC236}">
                <a16:creationId xmlns:a16="http://schemas.microsoft.com/office/drawing/2014/main" id="{BB260838-E942-B16E-1E94-83E1BD86305A}"/>
              </a:ext>
            </a:extLst>
          </p:cNvPr>
          <p:cNvSpPr txBox="1"/>
          <p:nvPr/>
        </p:nvSpPr>
        <p:spPr>
          <a:xfrm>
            <a:off x="4660297" y="468192"/>
            <a:ext cx="4152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3D Time domain simulation of a smooth pipe with obstacle with a passing proton beam (1-4) 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A8025C27-BFA4-18AC-83AD-2B5BF98E0432}"/>
              </a:ext>
            </a:extLst>
          </p:cNvPr>
          <p:cNvSpPr txBox="1"/>
          <p:nvPr/>
        </p:nvSpPr>
        <p:spPr>
          <a:xfrm>
            <a:off x="202964" y="3716580"/>
            <a:ext cx="564022" cy="36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t=1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58C4B3F9-EDD2-4A12-85C7-D5FA2952053D}"/>
              </a:ext>
            </a:extLst>
          </p:cNvPr>
          <p:cNvSpPr txBox="1"/>
          <p:nvPr/>
        </p:nvSpPr>
        <p:spPr>
          <a:xfrm>
            <a:off x="4477278" y="3712417"/>
            <a:ext cx="564022" cy="36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t=4</a:t>
            </a:r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B50C4DA4-7943-0129-64D2-38843747957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16021" y="4693044"/>
            <a:ext cx="728285" cy="375594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686D77F5-B27F-7387-E34F-97A333FE5D77}"/>
              </a:ext>
            </a:extLst>
          </p:cNvPr>
          <p:cNvSpPr txBox="1"/>
          <p:nvPr/>
        </p:nvSpPr>
        <p:spPr bwMode="auto">
          <a:xfrm>
            <a:off x="4507274" y="4908037"/>
            <a:ext cx="4219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sym typeface="Wingdings" panose="05000000000000000000" pitchFamily="2" charset="2"/>
              </a:rPr>
              <a:t>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Slide Number Placeholder 5">
                <a:extLst>
                  <a:ext uri="{FF2B5EF4-FFF2-40B4-BE49-F238E27FC236}">
                    <a16:creationId xmlns:a16="http://schemas.microsoft.com/office/drawing/2014/main" id="{3F4CD5F3-19E9-28F1-4BAD-7CC3ABBE2FA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3" name="Slide Number Placeholder 5">
                <a:extLst>
                  <a:ext uri="{FF2B5EF4-FFF2-40B4-BE49-F238E27FC236}">
                    <a16:creationId xmlns:a16="http://schemas.microsoft.com/office/drawing/2014/main" id="{3F4CD5F3-19E9-28F1-4BAD-7CC3ABBE2F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13"/>
                <a:stretch>
                  <a:fillRect l="-56098" t="-101667" r="-69512" b="-16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428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94" grpId="0"/>
      <p:bldP spid="105" grpId="0"/>
      <p:bldP spid="128" grpId="0"/>
      <p:bldP spid="129" grpId="0"/>
      <p:bldP spid="1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B6439520-4745-B9EA-144B-4FE98D7D4F5D}"/>
                  </a:ext>
                </a:extLst>
              </p:cNvPr>
              <p:cNvSpPr txBox="1"/>
              <p:nvPr/>
            </p:nvSpPr>
            <p:spPr>
              <a:xfrm>
                <a:off x="4660297" y="468192"/>
                <a:ext cx="41520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</a:rPr>
                  <a:t>Why is it important to characterize Wakefields (in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>
                    <a:solidFill>
                      <a:schemeClr val="bg1"/>
                    </a:solidFill>
                  </a:rPr>
                  <a:t> / Impedance (in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>
                    <a:solidFill>
                      <a:schemeClr val="bg1"/>
                    </a:solidFill>
                  </a:rPr>
                  <a:t>) ?</a:t>
                </a: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B6439520-4745-B9EA-144B-4FE98D7D4F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297" y="468192"/>
                <a:ext cx="4152090" cy="646331"/>
              </a:xfrm>
              <a:prstGeom prst="rect">
                <a:avLst/>
              </a:prstGeom>
              <a:blipFill>
                <a:blip r:embed="rId2"/>
                <a:stretch>
                  <a:fillRect l="-1173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>
            <a:extLst>
              <a:ext uri="{FF2B5EF4-FFF2-40B4-BE49-F238E27FC236}">
                <a16:creationId xmlns:a16="http://schemas.microsoft.com/office/drawing/2014/main" id="{43746203-8E80-B9DC-BCB5-C2286A853D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007" y="2128616"/>
            <a:ext cx="3395716" cy="3008217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E16D2D33-2514-EB29-4D17-05650942CB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811" y="620688"/>
            <a:ext cx="7756380" cy="2153264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CA779ED-54E6-A3CE-3BD8-0B5CC9A250F8}"/>
              </a:ext>
            </a:extLst>
          </p:cNvPr>
          <p:cNvSpPr txBox="1"/>
          <p:nvPr/>
        </p:nvSpPr>
        <p:spPr>
          <a:xfrm>
            <a:off x="1368538" y="1701861"/>
            <a:ext cx="415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Beam Induced Heating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8768DCD-B7C6-1D1C-B89C-85788A840660}"/>
              </a:ext>
            </a:extLst>
          </p:cNvPr>
          <p:cNvSpPr txBox="1"/>
          <p:nvPr/>
        </p:nvSpPr>
        <p:spPr>
          <a:xfrm>
            <a:off x="5699418" y="1701861"/>
            <a:ext cx="267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Beam Instabilities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0A460A2-F6ED-3EA5-9258-3E3F216BFB38}"/>
              </a:ext>
            </a:extLst>
          </p:cNvPr>
          <p:cNvSpPr txBox="1"/>
          <p:nvPr/>
        </p:nvSpPr>
        <p:spPr>
          <a:xfrm>
            <a:off x="941909" y="5136833"/>
            <a:ext cx="2679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[1] courtesy of B. Salvant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D4EEC75-084F-9895-F540-5ADB645E88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1"/>
          <a:stretch/>
        </p:blipFill>
        <p:spPr bwMode="auto">
          <a:xfrm>
            <a:off x="4751078" y="2128615"/>
            <a:ext cx="3699111" cy="300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53F6E80-7442-4AA7-685A-631211A3149D}"/>
              </a:ext>
            </a:extLst>
          </p:cNvPr>
          <p:cNvSpPr txBox="1"/>
          <p:nvPr/>
        </p:nvSpPr>
        <p:spPr>
          <a:xfrm>
            <a:off x="4926457" y="5134897"/>
            <a:ext cx="3275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[2] Intensity losses in the CERN SPS</a:t>
            </a:r>
          </a:p>
          <a:p>
            <a:r>
              <a:rPr lang="en-US" sz="1400" dirty="0">
                <a:solidFill>
                  <a:schemeClr val="bg1"/>
                </a:solidFill>
              </a:rPr>
              <a:t>E. de la Fuente &amp; I. Mases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Slide Number Placeholder 5">
                <a:extLst>
                  <a:ext uri="{FF2B5EF4-FFF2-40B4-BE49-F238E27FC236}">
                    <a16:creationId xmlns:a16="http://schemas.microsoft.com/office/drawing/2014/main" id="{67935895-AD62-9C68-7234-95C1FB8F9E5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Slide Number Placeholder 5">
                <a:extLst>
                  <a:ext uri="{FF2B5EF4-FFF2-40B4-BE49-F238E27FC236}">
                    <a16:creationId xmlns:a16="http://schemas.microsoft.com/office/drawing/2014/main" id="{67935895-AD62-9C68-7234-95C1FB8F9E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5"/>
                <a:stretch>
                  <a:fillRect l="-56098" t="-101667" r="-69512" b="-16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980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BFEBBF-04ED-44FD-EA49-6D8F4BA93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 Solver How-To</a:t>
            </a:r>
          </a:p>
        </p:txBody>
      </p:sp>
      <p:pic>
        <p:nvPicPr>
          <p:cNvPr id="4" name="Imagen 3">
            <a:hlinkClick r:id="rId3"/>
            <a:extLst>
              <a:ext uri="{FF2B5EF4-FFF2-40B4-BE49-F238E27FC236}">
                <a16:creationId xmlns:a16="http://schemas.microsoft.com/office/drawing/2014/main" id="{EB495CDE-0510-4BBC-89DD-A03C2E5807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1788" t="-17199" r="-4518" b="-1"/>
          <a:stretch/>
        </p:blipFill>
        <p:spPr>
          <a:xfrm>
            <a:off x="6385477" y="5102606"/>
            <a:ext cx="1152128" cy="502345"/>
          </a:xfrm>
          <a:prstGeom prst="rect">
            <a:avLst/>
          </a:prstGeom>
          <a:ln>
            <a:noFill/>
          </a:ln>
        </p:spPr>
      </p:pic>
      <p:pic>
        <p:nvPicPr>
          <p:cNvPr id="5" name="Imagen 4">
            <a:hlinkClick r:id="rId5"/>
            <a:extLst>
              <a:ext uri="{FF2B5EF4-FFF2-40B4-BE49-F238E27FC236}">
                <a16:creationId xmlns:a16="http://schemas.microsoft.com/office/drawing/2014/main" id="{57C62E35-B1F5-0B7A-A056-09298A6914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6667" y="4760875"/>
            <a:ext cx="2709749" cy="478996"/>
          </a:xfrm>
          <a:prstGeom prst="rect">
            <a:avLst/>
          </a:prstGeom>
        </p:spPr>
      </p:pic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0526B6E3-B1B6-C20E-4F44-E46455CDB6D0}"/>
              </a:ext>
            </a:extLst>
          </p:cNvPr>
          <p:cNvSpPr/>
          <p:nvPr/>
        </p:nvSpPr>
        <p:spPr>
          <a:xfrm>
            <a:off x="755576" y="4705713"/>
            <a:ext cx="7776864" cy="942975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4E3188C-7FE7-338C-16DB-7748A1EFD705}"/>
              </a:ext>
            </a:extLst>
          </p:cNvPr>
          <p:cNvSpPr txBox="1"/>
          <p:nvPr/>
        </p:nvSpPr>
        <p:spPr bwMode="auto">
          <a:xfrm>
            <a:off x="868285" y="4761701"/>
            <a:ext cx="44910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Currently, </a:t>
            </a:r>
            <a:r>
              <a:rPr lang="en-US" sz="1600" b="1" i="1" dirty="0">
                <a:cs typeface="Arial"/>
              </a:rPr>
              <a:t>only non open-source </a:t>
            </a:r>
            <a:r>
              <a:rPr lang="en-US" sz="1600" dirty="0">
                <a:cs typeface="Arial"/>
              </a:rPr>
              <a:t>tools (i.e., </a:t>
            </a:r>
            <a:r>
              <a:rPr lang="en-US" sz="1600" i="1" dirty="0">
                <a:cs typeface="Arial"/>
              </a:rPr>
              <a:t>CST, </a:t>
            </a:r>
            <a:r>
              <a:rPr lang="en-US" sz="1600" i="1" dirty="0" err="1">
                <a:cs typeface="Arial"/>
              </a:rPr>
              <a:t>GdfidL</a:t>
            </a:r>
            <a:r>
              <a:rPr lang="en-US" sz="1600" dirty="0">
                <a:cs typeface="Arial"/>
              </a:rPr>
              <a:t>) </a:t>
            </a:r>
            <a:r>
              <a:rPr lang="en-US" sz="1600" b="1" dirty="0">
                <a:cs typeface="Arial"/>
              </a:rPr>
              <a:t>can perform the integration </a:t>
            </a:r>
            <a:r>
              <a:rPr lang="en-US" sz="1600" dirty="0">
                <a:cs typeface="Arial"/>
              </a:rPr>
              <a:t>of the Wake Potential in time domain for 3d geometries</a:t>
            </a:r>
            <a:endParaRPr lang="en-US" sz="1600" dirty="0"/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AF7EE703-5CC8-47EC-9C1D-7214BF4F733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8509"/>
          <a:stretch/>
        </p:blipFill>
        <p:spPr>
          <a:xfrm>
            <a:off x="493278" y="3101448"/>
            <a:ext cx="8100392" cy="1406084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BCA1DA65-B389-924A-1014-CAAD8AD761A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1492"/>
          <a:stretch/>
        </p:blipFill>
        <p:spPr>
          <a:xfrm>
            <a:off x="493278" y="1118681"/>
            <a:ext cx="8100392" cy="1982767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B92998CB-D3C1-D60F-53C0-249326D53036}"/>
              </a:ext>
            </a:extLst>
          </p:cNvPr>
          <p:cNvSpPr txBox="1"/>
          <p:nvPr/>
        </p:nvSpPr>
        <p:spPr bwMode="auto">
          <a:xfrm>
            <a:off x="515793" y="5642333"/>
            <a:ext cx="3024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cs typeface="Arial"/>
              </a:rPr>
              <a:t>But CERN </a:t>
            </a:r>
            <a:r>
              <a:rPr lang="es-ES" i="1" dirty="0">
                <a:solidFill>
                  <a:srgbClr val="C00000"/>
                </a:solidFill>
              </a:rPr>
              <a:t>♡</a:t>
            </a:r>
            <a:r>
              <a:rPr lang="es-ES" i="1" dirty="0"/>
              <a:t> open-</a:t>
            </a:r>
            <a:r>
              <a:rPr lang="es-ES" i="1" dirty="0" err="1"/>
              <a:t>source</a:t>
            </a:r>
            <a:r>
              <a:rPr lang="es-ES" i="1" dirty="0"/>
              <a:t>…</a:t>
            </a:r>
            <a:r>
              <a:rPr lang="en-US" sz="1600" i="1" dirty="0"/>
              <a:t> </a:t>
            </a:r>
            <a:endParaRPr lang="es-E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lide Number Placeholder 5">
                <a:extLst>
                  <a:ext uri="{FF2B5EF4-FFF2-40B4-BE49-F238E27FC236}">
                    <a16:creationId xmlns:a16="http://schemas.microsoft.com/office/drawing/2014/main" id="{BA968C02-5BFB-A94D-6FAA-ED314429E51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lide Number Placeholder 5">
                <a:extLst>
                  <a:ext uri="{FF2B5EF4-FFF2-40B4-BE49-F238E27FC236}">
                    <a16:creationId xmlns:a16="http://schemas.microsoft.com/office/drawing/2014/main" id="{BA968C02-5BFB-A94D-6FAA-ED314429E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8"/>
                <a:stretch>
                  <a:fillRect l="-56098" t="-101667" r="-69512" b="-16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647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ángulo: esquinas redondeadas 61">
            <a:extLst>
              <a:ext uri="{FF2B5EF4-FFF2-40B4-BE49-F238E27FC236}">
                <a16:creationId xmlns:a16="http://schemas.microsoft.com/office/drawing/2014/main" id="{7D1850FE-4A37-BA8E-5E82-F6A19D5D6431}"/>
              </a:ext>
            </a:extLst>
          </p:cNvPr>
          <p:cNvSpPr/>
          <p:nvPr/>
        </p:nvSpPr>
        <p:spPr>
          <a:xfrm>
            <a:off x="573705" y="1274237"/>
            <a:ext cx="5734681" cy="1817272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ángulo: esquinas redondeadas 62">
            <a:extLst>
              <a:ext uri="{FF2B5EF4-FFF2-40B4-BE49-F238E27FC236}">
                <a16:creationId xmlns:a16="http://schemas.microsoft.com/office/drawing/2014/main" id="{0B02790B-2585-B704-80B5-3CEDA124102B}"/>
              </a:ext>
            </a:extLst>
          </p:cNvPr>
          <p:cNvSpPr/>
          <p:nvPr/>
        </p:nvSpPr>
        <p:spPr>
          <a:xfrm>
            <a:off x="6609665" y="1274237"/>
            <a:ext cx="1729370" cy="1817272"/>
          </a:xfrm>
          <a:prstGeom prst="roundRect">
            <a:avLst/>
          </a:prstGeom>
          <a:solidFill>
            <a:schemeClr val="accent5">
              <a:lumMod val="40000"/>
              <a:lumOff val="60000"/>
              <a:alpha val="3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DE231485-1545-430A-DDE5-022C7EC44AF1}"/>
              </a:ext>
            </a:extLst>
          </p:cNvPr>
          <p:cNvSpPr txBox="1"/>
          <p:nvPr/>
        </p:nvSpPr>
        <p:spPr bwMode="auto">
          <a:xfrm>
            <a:off x="756286" y="1290820"/>
            <a:ext cx="2751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EM solver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B4E3787C-D4AC-7605-B2D9-C09A6F720A0B}"/>
              </a:ext>
            </a:extLst>
          </p:cNvPr>
          <p:cNvSpPr txBox="1"/>
          <p:nvPr/>
        </p:nvSpPr>
        <p:spPr bwMode="auto">
          <a:xfrm>
            <a:off x="6740110" y="1300834"/>
            <a:ext cx="1519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Wake solver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3BFEBBF-04ED-44FD-EA49-6D8F4BA93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 Solver How-To (II)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FF9052D3-402D-ADF0-07ED-85A7CBCCBFEE}"/>
              </a:ext>
            </a:extLst>
          </p:cNvPr>
          <p:cNvGrpSpPr/>
          <p:nvPr/>
        </p:nvGrpSpPr>
        <p:grpSpPr>
          <a:xfrm>
            <a:off x="6173713" y="3562676"/>
            <a:ext cx="2664296" cy="338554"/>
            <a:chOff x="1907704" y="3545657"/>
            <a:chExt cx="2664296" cy="338554"/>
          </a:xfrm>
        </p:grpSpPr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3D8D7DA4-9085-2100-7A75-D0562DFC7237}"/>
                </a:ext>
              </a:extLst>
            </p:cNvPr>
            <p:cNvSpPr txBox="1"/>
            <p:nvPr/>
          </p:nvSpPr>
          <p:spPr bwMode="auto">
            <a:xfrm>
              <a:off x="1907704" y="3545657"/>
              <a:ext cx="266429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i="1" dirty="0"/>
                <a:t>(</a:t>
              </a:r>
              <a:r>
                <a:rPr lang="en-US" sz="1600" b="1" i="1" dirty="0"/>
                <a:t>Wak</a:t>
              </a:r>
              <a:r>
                <a:rPr lang="en-US" sz="1600" i="1" dirty="0"/>
                <a:t>e and </a:t>
              </a:r>
              <a:r>
                <a:rPr lang="en-US" sz="1600" b="1" i="1" dirty="0"/>
                <a:t>I</a:t>
              </a:r>
              <a:r>
                <a:rPr lang="en-US" sz="1600" i="1" dirty="0"/>
                <a:t>mpedance </a:t>
              </a:r>
              <a:r>
                <a:rPr lang="en-US" sz="1600" b="1" i="1" dirty="0"/>
                <a:t>S</a:t>
              </a:r>
              <a:r>
                <a:rPr lang="en-US" sz="1600" i="1" dirty="0"/>
                <a:t>olver)</a:t>
              </a:r>
            </a:p>
          </p:txBody>
        </p:sp>
        <p:sp>
          <p:nvSpPr>
            <p:cNvPr id="18" name="Rectángulo: esquinas redondeadas 17">
              <a:extLst>
                <a:ext uri="{FF2B5EF4-FFF2-40B4-BE49-F238E27FC236}">
                  <a16:creationId xmlns:a16="http://schemas.microsoft.com/office/drawing/2014/main" id="{2CF2AB0E-DA99-E130-517E-72E55FF2BADD}"/>
                </a:ext>
              </a:extLst>
            </p:cNvPr>
            <p:cNvSpPr/>
            <p:nvPr/>
          </p:nvSpPr>
          <p:spPr>
            <a:xfrm>
              <a:off x="1979712" y="3610791"/>
              <a:ext cx="2520280" cy="240907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  <a:alpha val="3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E8A5AF2-D145-DCE9-2CED-05C897BFA309}"/>
              </a:ext>
            </a:extLst>
          </p:cNvPr>
          <p:cNvSpPr txBox="1"/>
          <p:nvPr/>
        </p:nvSpPr>
        <p:spPr bwMode="auto">
          <a:xfrm>
            <a:off x="5093593" y="3501120"/>
            <a:ext cx="2031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WAKIS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17FDE605-0556-B60C-F0C2-6EAF2F4A32E0}"/>
                  </a:ext>
                </a:extLst>
              </p:cNvPr>
              <p:cNvSpPr txBox="1"/>
              <p:nvPr/>
            </p:nvSpPr>
            <p:spPr bwMode="auto">
              <a:xfrm>
                <a:off x="5093593" y="3940781"/>
                <a:ext cx="3744416" cy="10993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1600" i="1" dirty="0">
                    <a:cs typeface="Arial"/>
                  </a:rPr>
                  <a:t>Integrates </a:t>
                </a:r>
                <a:r>
                  <a:rPr lang="es-ES" sz="1600" i="1" dirty="0" err="1">
                    <a:cs typeface="Arial"/>
                  </a:rPr>
                  <a:t>pre-computed</a:t>
                </a:r>
                <a:r>
                  <a:rPr lang="es-ES" sz="1600" i="1" dirty="0">
                    <a:cs typeface="Arial"/>
                  </a:rPr>
                  <a:t> </a:t>
                </a:r>
                <a:r>
                  <a:rPr lang="es-ES" sz="1600" i="1" dirty="0" err="1">
                    <a:cs typeface="Arial"/>
                  </a:rPr>
                  <a:t>electromagnetic</a:t>
                </a:r>
                <a:r>
                  <a:rPr lang="es-ES" sz="1600" i="1" dirty="0">
                    <a:cs typeface="Arial"/>
                  </a:rPr>
                  <a:t> </a:t>
                </a:r>
                <a:r>
                  <a:rPr lang="es-ES" sz="1600" i="1" dirty="0" err="1">
                    <a:cs typeface="Arial"/>
                  </a:rPr>
                  <a:t>fields</a:t>
                </a:r>
                <a:r>
                  <a:rPr lang="es-ES" sz="1600" i="1" dirty="0">
                    <a:cs typeface="Arial"/>
                  </a:rPr>
                  <a:t> in 3D </a:t>
                </a:r>
                <a:r>
                  <a:rPr lang="es-ES" sz="1600" i="1" dirty="0" err="1">
                    <a:cs typeface="Arial"/>
                  </a:rPr>
                  <a:t>to</a:t>
                </a:r>
                <a:r>
                  <a:rPr lang="es-ES" sz="1600" i="1" dirty="0">
                    <a:cs typeface="Arial"/>
                  </a:rPr>
                  <a:t> </a:t>
                </a:r>
                <a:r>
                  <a:rPr lang="es-ES" sz="1600" i="1" dirty="0" err="1">
                    <a:cs typeface="Arial"/>
                  </a:rPr>
                  <a:t>obtain</a:t>
                </a:r>
                <a:r>
                  <a:rPr lang="es-ES" sz="1600" i="1" dirty="0">
                    <a:cs typeface="Arial"/>
                  </a:rPr>
                  <a:t> </a:t>
                </a:r>
                <a:r>
                  <a:rPr lang="es-ES" sz="1600" i="1" dirty="0" err="1">
                    <a:cs typeface="Arial"/>
                  </a:rPr>
                  <a:t>the</a:t>
                </a:r>
                <a:r>
                  <a:rPr lang="es-ES" sz="1600" i="1" dirty="0">
                    <a:cs typeface="Arial"/>
                  </a:rPr>
                  <a:t> Wake </a:t>
                </a:r>
                <a:r>
                  <a:rPr lang="es-ES" sz="1600" i="1" dirty="0" err="1">
                    <a:cs typeface="Arial"/>
                  </a:rPr>
                  <a:t>potential</a:t>
                </a:r>
                <a:r>
                  <a:rPr lang="es-ES" sz="1600" i="1" dirty="0">
                    <a:cs typeface="Aria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cs typeface="Arial"/>
                          </a:rPr>
                          <m:t>𝑾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cs typeface="Arial"/>
                          </a:rPr>
                          <m:t>||</m:t>
                        </m:r>
                      </m:sub>
                    </m:sSub>
                  </m:oMath>
                </a14:m>
                <a:r>
                  <a:rPr lang="en-US" sz="1600" dirty="0">
                    <a:cs typeface="Arial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cs typeface="Arial"/>
                          </a:rPr>
                          <m:t>𝑾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s-ES" sz="1600" i="1" dirty="0">
                    <a:cs typeface="Arial"/>
                  </a:rPr>
                  <a:t> and </a:t>
                </a:r>
                <a:r>
                  <a:rPr lang="es-ES" sz="1600" i="1" dirty="0" err="1">
                    <a:cs typeface="Arial"/>
                  </a:rPr>
                  <a:t>Impedance</a:t>
                </a:r>
                <a:r>
                  <a:rPr lang="es-ES" sz="1600" i="1" dirty="0">
                    <a:cs typeface="Aria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latin typeface="Cambria Math" panose="02040503050406030204" pitchFamily="18" charset="0"/>
                            <a:cs typeface="Arial"/>
                          </a:rPr>
                          <m:t>𝒁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cs typeface="Arial"/>
                          </a:rPr>
                          <m:t>||</m:t>
                        </m:r>
                      </m:sub>
                    </m:sSub>
                  </m:oMath>
                </a14:m>
                <a:r>
                  <a:rPr lang="en-US" sz="1600" dirty="0">
                    <a:cs typeface="Arial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latin typeface="Cambria Math" panose="02040503050406030204" pitchFamily="18" charset="0"/>
                            <a:cs typeface="Arial"/>
                          </a:rPr>
                          <m:t>𝒁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s-ES" sz="1600" i="1" dirty="0">
                    <a:cs typeface="Arial"/>
                  </a:rPr>
                  <a:t> </a:t>
                </a:r>
                <a:r>
                  <a:rPr lang="es-ES" sz="1600" i="1" dirty="0" err="1">
                    <a:cs typeface="Arial"/>
                  </a:rPr>
                  <a:t>using</a:t>
                </a:r>
                <a:r>
                  <a:rPr lang="es-ES" sz="1600" i="1" dirty="0">
                    <a:cs typeface="Arial"/>
                  </a:rPr>
                  <a:t> </a:t>
                </a:r>
                <a:r>
                  <a:rPr lang="es-ES" sz="1600" i="1" dirty="0" err="1">
                    <a:cs typeface="Arial"/>
                  </a:rPr>
                  <a:t>Panofsky-Wenzel</a:t>
                </a:r>
                <a:r>
                  <a:rPr lang="es-ES" sz="1600" i="1" dirty="0">
                    <a:cs typeface="Arial"/>
                  </a:rPr>
                  <a:t> </a:t>
                </a:r>
                <a:r>
                  <a:rPr lang="es-ES" sz="1600" i="1" dirty="0" err="1">
                    <a:cs typeface="Arial"/>
                  </a:rPr>
                  <a:t>theorem</a:t>
                </a:r>
                <a:endParaRPr lang="en-US" sz="1600" dirty="0">
                  <a:cs typeface="Arial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17FDE605-0556-B60C-F0C2-6EAF2F4A3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93593" y="3940781"/>
                <a:ext cx="3744416" cy="1099340"/>
              </a:xfrm>
              <a:prstGeom prst="rect">
                <a:avLst/>
              </a:prstGeom>
              <a:blipFill>
                <a:blip r:embed="rId5"/>
                <a:stretch>
                  <a:fillRect l="-977" t="-1657" r="-814" b="-6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4" descr="GitHub Logo, history, meaning, symbol, PNG">
            <a:hlinkClick r:id="rId6"/>
            <a:extLst>
              <a:ext uri="{FF2B5EF4-FFF2-40B4-BE49-F238E27FC236}">
                <a16:creationId xmlns:a16="http://schemas.microsoft.com/office/drawing/2014/main" id="{81D27924-2475-463C-CE5C-A83DEFE18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666" y="5187971"/>
            <a:ext cx="861070" cy="48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Package Python Applications with BriefCase – Dock2Learn">
            <a:hlinkClick r:id="rId8"/>
            <a:extLst>
              <a:ext uri="{FF2B5EF4-FFF2-40B4-BE49-F238E27FC236}">
                <a16:creationId xmlns:a16="http://schemas.microsoft.com/office/drawing/2014/main" id="{52770F6C-AECF-6A78-F7BB-0921B620F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934" y="4992156"/>
            <a:ext cx="875979" cy="87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ad the Docs (@readthedocs) / Twitter">
            <a:hlinkClick r:id="rId10"/>
            <a:extLst>
              <a:ext uri="{FF2B5EF4-FFF2-40B4-BE49-F238E27FC236}">
                <a16:creationId xmlns:a16="http://schemas.microsoft.com/office/drawing/2014/main" id="{127E62D3-5ED5-0782-B354-A5398BFC5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309" y="5135278"/>
            <a:ext cx="1123304" cy="58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9AFC7DDC-9AAC-98AA-9CE3-A478FF62BE3D}"/>
              </a:ext>
            </a:extLst>
          </p:cNvPr>
          <p:cNvSpPr txBox="1"/>
          <p:nvPr/>
        </p:nvSpPr>
        <p:spPr bwMode="auto">
          <a:xfrm>
            <a:off x="652263" y="3474784"/>
            <a:ext cx="247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WarpX EM solver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85850558-CBC9-9F4C-833D-588D091901F9}"/>
              </a:ext>
            </a:extLst>
          </p:cNvPr>
          <p:cNvSpPr txBox="1"/>
          <p:nvPr/>
        </p:nvSpPr>
        <p:spPr bwMode="auto">
          <a:xfrm>
            <a:off x="650532" y="3936449"/>
            <a:ext cx="37444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b="1" i="1" dirty="0">
                <a:cs typeface="Arial"/>
              </a:rPr>
              <a:t>3D </a:t>
            </a:r>
            <a:r>
              <a:rPr lang="es-ES" sz="1600" b="1" i="1" dirty="0" err="1">
                <a:cs typeface="Arial"/>
              </a:rPr>
              <a:t>Electromagnetic</a:t>
            </a:r>
            <a:r>
              <a:rPr lang="es-ES" sz="1600" b="1" i="1" dirty="0">
                <a:cs typeface="Arial"/>
              </a:rPr>
              <a:t> time-</a:t>
            </a:r>
            <a:r>
              <a:rPr lang="es-ES" sz="1600" b="1" i="1" dirty="0" err="1">
                <a:cs typeface="Arial"/>
              </a:rPr>
              <a:t>domain</a:t>
            </a:r>
            <a:r>
              <a:rPr lang="es-ES" sz="1600" b="1" i="1" dirty="0">
                <a:cs typeface="Arial"/>
              </a:rPr>
              <a:t> </a:t>
            </a:r>
            <a:r>
              <a:rPr lang="es-ES" sz="1600" b="1" i="1" dirty="0" err="1">
                <a:cs typeface="Arial"/>
              </a:rPr>
              <a:t>solver</a:t>
            </a:r>
            <a:r>
              <a:rPr lang="es-ES" sz="1600" b="1" i="1" dirty="0">
                <a:cs typeface="Arial"/>
              </a:rPr>
              <a:t> </a:t>
            </a:r>
            <a:r>
              <a:rPr lang="es-ES" sz="1600" i="1" dirty="0" err="1">
                <a:cs typeface="Arial"/>
              </a:rPr>
              <a:t>using</a:t>
            </a:r>
            <a:r>
              <a:rPr lang="es-ES" sz="1600" i="1" dirty="0">
                <a:cs typeface="Arial"/>
              </a:rPr>
              <a:t> </a:t>
            </a:r>
            <a:r>
              <a:rPr lang="es-ES" sz="1600" i="1" dirty="0" err="1">
                <a:cs typeface="Arial"/>
              </a:rPr>
              <a:t>mesh</a:t>
            </a:r>
            <a:r>
              <a:rPr lang="es-ES" sz="1600" i="1" dirty="0">
                <a:cs typeface="Arial"/>
              </a:rPr>
              <a:t> </a:t>
            </a:r>
            <a:r>
              <a:rPr lang="es-ES" sz="1600" i="1" dirty="0" err="1">
                <a:cs typeface="Arial"/>
              </a:rPr>
              <a:t>refinement</a:t>
            </a:r>
            <a:r>
              <a:rPr lang="es-ES" sz="1600" i="1" dirty="0">
                <a:cs typeface="Arial"/>
              </a:rPr>
              <a:t> (AMReX), </a:t>
            </a:r>
            <a:r>
              <a:rPr lang="es-ES" sz="1600" i="1" dirty="0" err="1">
                <a:cs typeface="Arial"/>
              </a:rPr>
              <a:t>parallel</a:t>
            </a:r>
            <a:r>
              <a:rPr lang="es-ES" sz="1600" i="1" dirty="0">
                <a:cs typeface="Arial"/>
              </a:rPr>
              <a:t> </a:t>
            </a:r>
            <a:r>
              <a:rPr lang="es-ES" sz="1600" i="1" dirty="0" err="1">
                <a:cs typeface="Arial"/>
              </a:rPr>
              <a:t>computing</a:t>
            </a:r>
            <a:r>
              <a:rPr lang="es-ES" sz="1600" i="1" dirty="0">
                <a:cs typeface="Arial"/>
              </a:rPr>
              <a:t> and GPU, </a:t>
            </a:r>
            <a:r>
              <a:rPr lang="es-ES" sz="1600" i="1" dirty="0" err="1">
                <a:cs typeface="Arial"/>
              </a:rPr>
              <a:t>based</a:t>
            </a:r>
            <a:r>
              <a:rPr lang="es-ES" sz="1600" i="1" dirty="0">
                <a:cs typeface="Arial"/>
              </a:rPr>
              <a:t> </a:t>
            </a:r>
            <a:r>
              <a:rPr lang="es-ES" sz="1600" i="1" dirty="0" err="1">
                <a:cs typeface="Arial"/>
              </a:rPr>
              <a:t>on</a:t>
            </a:r>
            <a:r>
              <a:rPr lang="es-ES" sz="1600" i="1" dirty="0">
                <a:cs typeface="Arial"/>
              </a:rPr>
              <a:t> </a:t>
            </a:r>
            <a:r>
              <a:rPr lang="es-ES" sz="1600" i="1" dirty="0" err="1">
                <a:cs typeface="Arial"/>
              </a:rPr>
              <a:t>Particle</a:t>
            </a:r>
            <a:r>
              <a:rPr lang="es-ES" sz="1600" i="1" dirty="0">
                <a:cs typeface="Arial"/>
              </a:rPr>
              <a:t>-In-Cell (PIC) + FDTD </a:t>
            </a:r>
            <a:r>
              <a:rPr lang="es-ES" sz="1600" i="1" dirty="0" err="1">
                <a:cs typeface="Arial"/>
              </a:rPr>
              <a:t>method</a:t>
            </a:r>
            <a:r>
              <a:rPr lang="es-ES" sz="1600" i="1" dirty="0">
                <a:cs typeface="Arial"/>
              </a:rPr>
              <a:t>. </a:t>
            </a:r>
            <a:r>
              <a:rPr lang="es-ES" sz="1600" i="1" dirty="0" err="1">
                <a:cs typeface="Arial"/>
              </a:rPr>
              <a:t>Developed</a:t>
            </a:r>
            <a:r>
              <a:rPr lang="es-ES" sz="1600" i="1" dirty="0">
                <a:cs typeface="Arial"/>
              </a:rPr>
              <a:t> </a:t>
            </a:r>
            <a:r>
              <a:rPr lang="es-ES" sz="1600" i="1" dirty="0" err="1">
                <a:cs typeface="Arial"/>
              </a:rPr>
              <a:t>by</a:t>
            </a:r>
            <a:r>
              <a:rPr lang="es-ES" sz="1600" i="1" dirty="0">
                <a:cs typeface="Arial"/>
              </a:rPr>
              <a:t>:</a:t>
            </a:r>
            <a:endParaRPr lang="en-US" sz="1600" dirty="0">
              <a:cs typeface="Arial"/>
            </a:endParaRPr>
          </a:p>
        </p:txBody>
      </p:sp>
      <p:pic>
        <p:nvPicPr>
          <p:cNvPr id="29" name="Picture 4" descr="GitHub Logo, history, meaning, symbol, PNG">
            <a:hlinkClick r:id="rId12"/>
            <a:extLst>
              <a:ext uri="{FF2B5EF4-FFF2-40B4-BE49-F238E27FC236}">
                <a16:creationId xmlns:a16="http://schemas.microsoft.com/office/drawing/2014/main" id="{0A68CA22-7040-7FF0-3B69-E34F9E0BF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40" y="5187971"/>
            <a:ext cx="856164" cy="48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lecha: hacia abajo 8">
            <a:extLst>
              <a:ext uri="{FF2B5EF4-FFF2-40B4-BE49-F238E27FC236}">
                <a16:creationId xmlns:a16="http://schemas.microsoft.com/office/drawing/2014/main" id="{F5A2059C-E53A-E702-A2C0-9B164F97F6C8}"/>
              </a:ext>
            </a:extLst>
          </p:cNvPr>
          <p:cNvSpPr/>
          <p:nvPr/>
        </p:nvSpPr>
        <p:spPr>
          <a:xfrm>
            <a:off x="1691680" y="3156643"/>
            <a:ext cx="288032" cy="308202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echa: hacia abajo 39">
            <a:extLst>
              <a:ext uri="{FF2B5EF4-FFF2-40B4-BE49-F238E27FC236}">
                <a16:creationId xmlns:a16="http://schemas.microsoft.com/office/drawing/2014/main" id="{E166ED12-DAE2-5BF3-A9A0-728532991167}"/>
              </a:ext>
            </a:extLst>
          </p:cNvPr>
          <p:cNvSpPr/>
          <p:nvPr/>
        </p:nvSpPr>
        <p:spPr>
          <a:xfrm>
            <a:off x="7355913" y="3156643"/>
            <a:ext cx="288032" cy="32387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4B8C7E62-7D43-DFB7-C10C-963F4874E5D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5576" y="1700808"/>
            <a:ext cx="7401588" cy="1395629"/>
          </a:xfrm>
          <a:prstGeom prst="rect">
            <a:avLst/>
          </a:prstGeom>
        </p:spPr>
      </p:pic>
      <p:pic>
        <p:nvPicPr>
          <p:cNvPr id="6" name="Picture 6" descr="Kanda Partners with The Lawrence Berkeley National Laboratory | Kanda  Software">
            <a:extLst>
              <a:ext uri="{FF2B5EF4-FFF2-40B4-BE49-F238E27FC236}">
                <a16:creationId xmlns:a16="http://schemas.microsoft.com/office/drawing/2014/main" id="{B305F85D-1E33-158C-1D22-6E9584B4B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843" y="5117924"/>
            <a:ext cx="1757737" cy="7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64AA4086-CBC2-957B-F2BD-B9D6B479B0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64AA4086-CBC2-957B-F2BD-B9D6B479B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15"/>
                <a:stretch>
                  <a:fillRect l="-56098" t="-101667" r="-69512" b="-16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190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/>
      <p:bldP spid="65" grpId="0"/>
      <p:bldP spid="19" grpId="0"/>
      <p:bldP spid="21" grpId="0"/>
      <p:bldP spid="27" grpId="0"/>
      <p:bldP spid="28" grpId="0"/>
      <p:bldP spid="9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dy Nonaka">
            <a:extLst>
              <a:ext uri="{FF2B5EF4-FFF2-40B4-BE49-F238E27FC236}">
                <a16:creationId xmlns:a16="http://schemas.microsoft.com/office/drawing/2014/main" id="{124D02C0-9861-B1B8-80AA-2BF08D5D5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525142"/>
            <a:ext cx="1123304" cy="76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3BFEBBF-04ED-44FD-EA49-6D8F4BA93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improvements</a:t>
            </a:r>
          </a:p>
        </p:txBody>
      </p:sp>
      <p:sp>
        <p:nvSpPr>
          <p:cNvPr id="9" name="Flecha: hacia abajo 8">
            <a:extLst>
              <a:ext uri="{FF2B5EF4-FFF2-40B4-BE49-F238E27FC236}">
                <a16:creationId xmlns:a16="http://schemas.microsoft.com/office/drawing/2014/main" id="{F5A2059C-E53A-E702-A2C0-9B164F97F6C8}"/>
              </a:ext>
            </a:extLst>
          </p:cNvPr>
          <p:cNvSpPr/>
          <p:nvPr/>
        </p:nvSpPr>
        <p:spPr>
          <a:xfrm>
            <a:off x="899592" y="2982587"/>
            <a:ext cx="288032" cy="308202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echa: hacia abajo 39">
            <a:extLst>
              <a:ext uri="{FF2B5EF4-FFF2-40B4-BE49-F238E27FC236}">
                <a16:creationId xmlns:a16="http://schemas.microsoft.com/office/drawing/2014/main" id="{E166ED12-DAE2-5BF3-A9A0-728532991167}"/>
              </a:ext>
            </a:extLst>
          </p:cNvPr>
          <p:cNvSpPr/>
          <p:nvPr/>
        </p:nvSpPr>
        <p:spPr>
          <a:xfrm>
            <a:off x="6993620" y="3001961"/>
            <a:ext cx="288032" cy="32387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upo 53">
            <a:extLst>
              <a:ext uri="{FF2B5EF4-FFF2-40B4-BE49-F238E27FC236}">
                <a16:creationId xmlns:a16="http://schemas.microsoft.com/office/drawing/2014/main" id="{2B1EC052-C019-74E0-0A56-A0A6295398AB}"/>
              </a:ext>
            </a:extLst>
          </p:cNvPr>
          <p:cNvGrpSpPr/>
          <p:nvPr/>
        </p:nvGrpSpPr>
        <p:grpSpPr>
          <a:xfrm>
            <a:off x="7168318" y="1305407"/>
            <a:ext cx="1572155" cy="1580414"/>
            <a:chOff x="7168318" y="1305407"/>
            <a:chExt cx="1572155" cy="1580414"/>
          </a:xfrm>
        </p:grpSpPr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85A50E37-C17D-6AD1-A30B-99A900AD8E0D}"/>
                </a:ext>
              </a:extLst>
            </p:cNvPr>
            <p:cNvSpPr/>
            <p:nvPr/>
          </p:nvSpPr>
          <p:spPr>
            <a:xfrm>
              <a:off x="7168318" y="1305407"/>
              <a:ext cx="1572155" cy="1580414"/>
            </a:xfrm>
            <a:prstGeom prst="roundRect">
              <a:avLst/>
            </a:prstGeom>
            <a:solidFill>
              <a:srgbClr val="92D050">
                <a:alpha val="30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3EECC470-CF7F-0A82-7D9C-BEAF48D9DC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6930" y="1700808"/>
              <a:ext cx="1379526" cy="1026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DFB8D487-091A-D4B7-F2EB-4598565F516C}"/>
                </a:ext>
              </a:extLst>
            </p:cNvPr>
            <p:cNvSpPr txBox="1"/>
            <p:nvPr/>
          </p:nvSpPr>
          <p:spPr bwMode="auto">
            <a:xfrm>
              <a:off x="7263650" y="1310587"/>
              <a:ext cx="13814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BIHC</a:t>
              </a:r>
            </a:p>
          </p:txBody>
        </p:sp>
      </p:grpSp>
      <p:pic>
        <p:nvPicPr>
          <p:cNvPr id="31" name="Imagen 30">
            <a:extLst>
              <a:ext uri="{FF2B5EF4-FFF2-40B4-BE49-F238E27FC236}">
                <a16:creationId xmlns:a16="http://schemas.microsoft.com/office/drawing/2014/main" id="{C7A5472B-50E2-1117-FE15-9EA2B9AB4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914" y="1272310"/>
            <a:ext cx="6753366" cy="1619538"/>
          </a:xfrm>
          <a:prstGeom prst="rect">
            <a:avLst/>
          </a:prstGeom>
        </p:spPr>
      </p:pic>
      <p:sp>
        <p:nvSpPr>
          <p:cNvPr id="32" name="Cruz 31">
            <a:extLst>
              <a:ext uri="{FF2B5EF4-FFF2-40B4-BE49-F238E27FC236}">
                <a16:creationId xmlns:a16="http://schemas.microsoft.com/office/drawing/2014/main" id="{3EDC4449-E4A4-0D41-AE69-C670995EC68B}"/>
              </a:ext>
            </a:extLst>
          </p:cNvPr>
          <p:cNvSpPr/>
          <p:nvPr/>
        </p:nvSpPr>
        <p:spPr>
          <a:xfrm>
            <a:off x="6902947" y="1992443"/>
            <a:ext cx="378705" cy="378705"/>
          </a:xfrm>
          <a:prstGeom prst="plus">
            <a:avLst>
              <a:gd name="adj" fmla="val 42007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echa: hacia abajo 32">
            <a:extLst>
              <a:ext uri="{FF2B5EF4-FFF2-40B4-BE49-F238E27FC236}">
                <a16:creationId xmlns:a16="http://schemas.microsoft.com/office/drawing/2014/main" id="{71AD04AC-31C5-74B0-9478-984D36E2B1C2}"/>
              </a:ext>
            </a:extLst>
          </p:cNvPr>
          <p:cNvSpPr/>
          <p:nvPr/>
        </p:nvSpPr>
        <p:spPr>
          <a:xfrm>
            <a:off x="4283968" y="2982587"/>
            <a:ext cx="288032" cy="308202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6" descr="Kanda Partners with The Lawrence Berkeley National Laboratory | Kanda  Software">
            <a:extLst>
              <a:ext uri="{FF2B5EF4-FFF2-40B4-BE49-F238E27FC236}">
                <a16:creationId xmlns:a16="http://schemas.microsoft.com/office/drawing/2014/main" id="{2A243379-734A-14B2-6D33-787F59B2D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30" y="5288247"/>
            <a:ext cx="1757737" cy="7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73515A11-6204-474F-AF68-6A706C51DE3B}"/>
              </a:ext>
            </a:extLst>
          </p:cNvPr>
          <p:cNvSpPr txBox="1"/>
          <p:nvPr/>
        </p:nvSpPr>
        <p:spPr bwMode="auto">
          <a:xfrm>
            <a:off x="305991" y="3404178"/>
            <a:ext cx="253781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Collaboration with </a:t>
            </a:r>
            <a:r>
              <a:rPr lang="en-US" sz="1600" b="1" dirty="0"/>
              <a:t>LBNL</a:t>
            </a:r>
            <a:r>
              <a:rPr lang="en-US" sz="1600" dirty="0"/>
              <a:t> to develop a </a:t>
            </a:r>
            <a:r>
              <a:rPr lang="en-US" sz="1600" b="1" dirty="0"/>
              <a:t>CAD geometry importer</a:t>
            </a:r>
            <a:r>
              <a:rPr lang="en-US" sz="1600" dirty="0"/>
              <a:t> (.stl) for WarpX geometry &amp; mesh </a:t>
            </a:r>
            <a:r>
              <a:rPr lang="en-US" sz="1600" b="1" dirty="0"/>
              <a:t>AMReX</a:t>
            </a:r>
          </a:p>
        </p:txBody>
      </p:sp>
      <p:pic>
        <p:nvPicPr>
          <p:cNvPr id="1028" name="Picture 4" descr="Darmstadt University of Technology, Germany | Courses, Fees, Eligibility  and More">
            <a:extLst>
              <a:ext uri="{FF2B5EF4-FFF2-40B4-BE49-F238E27FC236}">
                <a16:creationId xmlns:a16="http://schemas.microsoft.com/office/drawing/2014/main" id="{461F139A-C0D2-23AF-9C2F-D46DA3554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907" y="4679849"/>
            <a:ext cx="1344153" cy="134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6ACFB9BE-8F6C-D9D9-B4C1-0FAD15F1C571}"/>
              </a:ext>
            </a:extLst>
          </p:cNvPr>
          <p:cNvSpPr txBox="1"/>
          <p:nvPr/>
        </p:nvSpPr>
        <p:spPr bwMode="auto">
          <a:xfrm>
            <a:off x="3347864" y="3325838"/>
            <a:ext cx="216024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Collaboration with univ. </a:t>
            </a:r>
            <a:r>
              <a:rPr lang="en-US" sz="1600" b="1" dirty="0"/>
              <a:t>Darmstadt </a:t>
            </a:r>
            <a:r>
              <a:rPr lang="en-US" sz="1600" dirty="0"/>
              <a:t>to test their (non-open source) code PBCI and compare it with CST Studio</a:t>
            </a:r>
            <a:endParaRPr lang="en-US" sz="1600" b="1" dirty="0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DB1BF04D-3EB8-A1A3-2DA2-5AA415814F42}"/>
              </a:ext>
            </a:extLst>
          </p:cNvPr>
          <p:cNvSpPr txBox="1"/>
          <p:nvPr/>
        </p:nvSpPr>
        <p:spPr bwMode="auto">
          <a:xfrm>
            <a:off x="5934029" y="3325837"/>
            <a:ext cx="294631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Added a new package for </a:t>
            </a:r>
            <a:r>
              <a:rPr lang="en-US" sz="1600" b="1" dirty="0"/>
              <a:t>Beam Induced Heating Computation (BIHC) </a:t>
            </a:r>
            <a:r>
              <a:rPr lang="en-US" sz="1600" dirty="0"/>
              <a:t>from the Impedance and Wakefield data, also paired with CERN’s </a:t>
            </a:r>
            <a:r>
              <a:rPr lang="en-US" sz="1600" b="1" dirty="0"/>
              <a:t>Timber</a:t>
            </a:r>
            <a:r>
              <a:rPr lang="en-US" sz="1600" dirty="0"/>
              <a:t> database.  </a:t>
            </a:r>
          </a:p>
          <a:p>
            <a:pPr algn="just"/>
            <a:r>
              <a:rPr lang="en-US" sz="1600" i="1" dirty="0">
                <a:solidFill>
                  <a:srgbClr val="92D050"/>
                </a:solidFill>
              </a:rPr>
              <a:t>w/ Leonardo </a:t>
            </a:r>
            <a:r>
              <a:rPr lang="en-US" sz="1600" i="1" dirty="0" err="1">
                <a:solidFill>
                  <a:srgbClr val="92D050"/>
                </a:solidFill>
              </a:rPr>
              <a:t>Sito</a:t>
            </a:r>
            <a:r>
              <a:rPr lang="en-US" sz="1600" i="1" dirty="0">
                <a:solidFill>
                  <a:srgbClr val="92D050"/>
                </a:solidFill>
              </a:rPr>
              <a:t> (ABP-CEI)</a:t>
            </a:r>
            <a:endParaRPr lang="en-US" sz="1600" b="1" i="1" dirty="0">
              <a:solidFill>
                <a:srgbClr val="92D050"/>
              </a:solidFill>
            </a:endParaRPr>
          </a:p>
        </p:txBody>
      </p:sp>
      <p:pic>
        <p:nvPicPr>
          <p:cNvPr id="48" name="Picture 4" descr="GitHub Logo, history, meaning, symbol, PNG">
            <a:hlinkClick r:id="rId8"/>
            <a:extLst>
              <a:ext uri="{FF2B5EF4-FFF2-40B4-BE49-F238E27FC236}">
                <a16:creationId xmlns:a16="http://schemas.microsoft.com/office/drawing/2014/main" id="{3F2E789A-C98E-CA56-E8C7-BB76DDD89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986" y="5167732"/>
            <a:ext cx="947177" cy="53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Read the Docs (@readthedocs) / Twitter">
            <a:hlinkClick r:id="rId10"/>
            <a:extLst>
              <a:ext uri="{FF2B5EF4-FFF2-40B4-BE49-F238E27FC236}">
                <a16:creationId xmlns:a16="http://schemas.microsoft.com/office/drawing/2014/main" id="{71356DEE-FE96-FB2E-C337-62FD345AF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522" y="5139258"/>
            <a:ext cx="1123304" cy="58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3" name="Slide Number Placeholder 5">
                <a:extLst>
                  <a:ext uri="{FF2B5EF4-FFF2-40B4-BE49-F238E27FC236}">
                    <a16:creationId xmlns:a16="http://schemas.microsoft.com/office/drawing/2014/main" id="{EEB43E4D-1697-EEAC-43AB-916B840B657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3" name="Slide Number Placeholder 5">
                <a:extLst>
                  <a:ext uri="{FF2B5EF4-FFF2-40B4-BE49-F238E27FC236}">
                    <a16:creationId xmlns:a16="http://schemas.microsoft.com/office/drawing/2014/main" id="{EEB43E4D-1697-EEAC-43AB-916B840B6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12"/>
                <a:stretch>
                  <a:fillRect l="-56098" t="-100000" r="-69512" b="-16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475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0" grpId="0" animBg="1"/>
      <p:bldP spid="32" grpId="0" animBg="1"/>
      <p:bldP spid="33" grpId="0" animBg="1"/>
      <p:bldP spid="39" grpId="0"/>
      <p:bldP spid="42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786DB7-1E71-560D-2D4E-7A74F8E8F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CCC Studies</a:t>
            </a:r>
          </a:p>
        </p:txBody>
      </p:sp>
      <p:pic>
        <p:nvPicPr>
          <p:cNvPr id="4" name="Imagen 3" descr="Un grupo de folletos sobre una mesa&#10;&#10;Descripción generada automáticamente con confianza media">
            <a:extLst>
              <a:ext uri="{FF2B5EF4-FFF2-40B4-BE49-F238E27FC236}">
                <a16:creationId xmlns:a16="http://schemas.microsoft.com/office/drawing/2014/main" id="{095F9BAC-1166-C32D-2E2E-4685511D68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86947"/>
            <a:ext cx="3513079" cy="46841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888C493-FD2C-B45E-40B5-FA5BA2577819}"/>
              </a:ext>
            </a:extLst>
          </p:cNvPr>
          <p:cNvSpPr txBox="1"/>
          <p:nvPr/>
        </p:nvSpPr>
        <p:spPr bwMode="auto">
          <a:xfrm>
            <a:off x="633274" y="5771052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i="1" dirty="0"/>
              <a:t>w/ Ingrid Mases Sole (ABP-INC)</a:t>
            </a:r>
            <a:endParaRPr lang="en-US" sz="1600" b="1" i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C14B2FF-540C-8707-DD5C-B18C4ED77C07}"/>
              </a:ext>
            </a:extLst>
          </p:cNvPr>
          <p:cNvSpPr txBox="1"/>
          <p:nvPr/>
        </p:nvSpPr>
        <p:spPr bwMode="auto">
          <a:xfrm>
            <a:off x="4302837" y="1326497"/>
            <a:ext cx="237626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/>
              <a:t>Growth rate measurements vs Chromaticity</a:t>
            </a:r>
          </a:p>
          <a:p>
            <a:endParaRPr lang="en-US" sz="1700" b="1" dirty="0"/>
          </a:p>
          <a:p>
            <a:r>
              <a:rPr lang="en-US" sz="1700" b="1" dirty="0"/>
              <a:t>Emittance measurements and Beam Tails analysis</a:t>
            </a:r>
          </a:p>
          <a:p>
            <a:endParaRPr lang="en-US" sz="1700" b="1" dirty="0"/>
          </a:p>
          <a:p>
            <a:endParaRPr lang="en-US" sz="1700" b="1" dirty="0"/>
          </a:p>
          <a:p>
            <a:r>
              <a:rPr lang="en-US" sz="1700" b="1" dirty="0"/>
              <a:t>High Intensity studies in CERN SPS for BCMS and 8b4e beams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512C382-83BA-2A39-6CFD-100DEDEFB41F}"/>
              </a:ext>
            </a:extLst>
          </p:cNvPr>
          <p:cNvSpPr/>
          <p:nvPr/>
        </p:nvSpPr>
        <p:spPr>
          <a:xfrm>
            <a:off x="4510262" y="4818580"/>
            <a:ext cx="4327747" cy="1126937"/>
          </a:xfrm>
          <a:prstGeom prst="roundRect">
            <a:avLst/>
          </a:prstGeom>
          <a:solidFill>
            <a:srgbClr val="00B0F0">
              <a:alpha val="3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3BC9EC3-27D0-AC34-10DA-B719ED619329}"/>
              </a:ext>
            </a:extLst>
          </p:cNvPr>
          <p:cNvSpPr txBox="1"/>
          <p:nvPr/>
        </p:nvSpPr>
        <p:spPr bwMode="auto">
          <a:xfrm>
            <a:off x="6454965" y="4918453"/>
            <a:ext cx="2303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Lots of measuring, programming &amp; post-processing data</a:t>
            </a:r>
          </a:p>
        </p:txBody>
      </p:sp>
      <p:pic>
        <p:nvPicPr>
          <p:cNvPr id="4098" name="Picture 2" descr="ipac23.org – 14th International Particle Accelerator Conference">
            <a:extLst>
              <a:ext uri="{FF2B5EF4-FFF2-40B4-BE49-F238E27FC236}">
                <a16:creationId xmlns:a16="http://schemas.microsoft.com/office/drawing/2014/main" id="{11EFC8CE-5ABB-E993-1B45-A654861568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482" y="1617597"/>
            <a:ext cx="1008936" cy="55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ipac23.org – 14th International Particle Accelerator Conference">
            <a:extLst>
              <a:ext uri="{FF2B5EF4-FFF2-40B4-BE49-F238E27FC236}">
                <a16:creationId xmlns:a16="http://schemas.microsoft.com/office/drawing/2014/main" id="{ED042C4A-DB10-CAB2-B090-F4F852E4F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918" y="2611764"/>
            <a:ext cx="1008937" cy="557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áfico 19" descr="Periódico contorno">
            <a:extLst>
              <a:ext uri="{FF2B5EF4-FFF2-40B4-BE49-F238E27FC236}">
                <a16:creationId xmlns:a16="http://schemas.microsoft.com/office/drawing/2014/main" id="{270A65FF-97A7-2296-BC7C-A335C7054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69065" y="1536512"/>
            <a:ext cx="914400" cy="914400"/>
          </a:xfrm>
          <a:prstGeom prst="rect">
            <a:avLst/>
          </a:prstGeom>
        </p:spPr>
      </p:pic>
      <p:pic>
        <p:nvPicPr>
          <p:cNvPr id="26" name="Gráfico 25" descr="Periódico contorno">
            <a:extLst>
              <a:ext uri="{FF2B5EF4-FFF2-40B4-BE49-F238E27FC236}">
                <a16:creationId xmlns:a16="http://schemas.microsoft.com/office/drawing/2014/main" id="{D1193524-5652-22DC-7280-24F74B8D1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2289" y="2531997"/>
            <a:ext cx="914400" cy="91440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A1F7460F-1AB5-5129-437F-06BCABDE2BEB}"/>
              </a:ext>
            </a:extLst>
          </p:cNvPr>
          <p:cNvSpPr txBox="1"/>
          <p:nvPr/>
        </p:nvSpPr>
        <p:spPr bwMode="auto">
          <a:xfrm>
            <a:off x="6412061" y="1160092"/>
            <a:ext cx="2490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Abstracts approved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CDE932F-E51A-CEEC-A970-A4B4C265102F}"/>
              </a:ext>
            </a:extLst>
          </p:cNvPr>
          <p:cNvSpPr txBox="1"/>
          <p:nvPr/>
        </p:nvSpPr>
        <p:spPr bwMode="auto">
          <a:xfrm>
            <a:off x="7098780" y="3264554"/>
            <a:ext cx="2187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 presented in JAP workshop by F. </a:t>
            </a:r>
            <a:r>
              <a:rPr lang="en-US" sz="1400" dirty="0" err="1"/>
              <a:t>Asvesta</a:t>
            </a:r>
            <a:endParaRPr lang="en-US" sz="1400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269EB54-AD9C-8337-D361-FF2B8442A16C}"/>
              </a:ext>
            </a:extLst>
          </p:cNvPr>
          <p:cNvSpPr txBox="1"/>
          <p:nvPr/>
        </p:nvSpPr>
        <p:spPr bwMode="auto">
          <a:xfrm>
            <a:off x="6626265" y="4034931"/>
            <a:ext cx="18878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Presented in JAPC workshop by C. Zannini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FE5440D-2D3A-D4E0-5E8A-9116DAE19AE7}"/>
              </a:ext>
            </a:extLst>
          </p:cNvPr>
          <p:cNvSpPr txBox="1"/>
          <p:nvPr/>
        </p:nvSpPr>
        <p:spPr bwMode="auto">
          <a:xfrm>
            <a:off x="4738605" y="4904762"/>
            <a:ext cx="1716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+100h spent in the Control Room (16 MDs)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Slide Number Placeholder 5">
                <a:extLst>
                  <a:ext uri="{FF2B5EF4-FFF2-40B4-BE49-F238E27FC236}">
                    <a16:creationId xmlns:a16="http://schemas.microsoft.com/office/drawing/2014/main" id="{C2590FB6-6D30-A7E3-EF69-1B430F60380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2" name="Slide Number Placeholder 5">
                <a:extLst>
                  <a:ext uri="{FF2B5EF4-FFF2-40B4-BE49-F238E27FC236}">
                    <a16:creationId xmlns:a16="http://schemas.microsoft.com/office/drawing/2014/main" id="{C2590FB6-6D30-A7E3-EF69-1B430F6038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6"/>
                <a:stretch>
                  <a:fillRect l="-56098" t="-101667" r="-69512" b="-16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052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786DB7-1E71-560D-2D4E-7A74F8E8F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CCC Studies (II)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888C493-FD2C-B45E-40B5-FA5BA2577819}"/>
              </a:ext>
            </a:extLst>
          </p:cNvPr>
          <p:cNvSpPr txBox="1"/>
          <p:nvPr/>
        </p:nvSpPr>
        <p:spPr bwMode="auto">
          <a:xfrm>
            <a:off x="611560" y="5733256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i="1" dirty="0"/>
              <a:t>w/ Ingrid Mases Sole (ABP-INC)</a:t>
            </a:r>
            <a:endParaRPr lang="en-US" sz="1600" b="1" i="1" dirty="0"/>
          </a:p>
        </p:txBody>
      </p:sp>
      <p:pic>
        <p:nvPicPr>
          <p:cNvPr id="3" name="Imagen 2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56C55D1D-9CA9-2C0A-F6CD-D1E6BEFA4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333726"/>
            <a:ext cx="3846451" cy="3503018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31AB2C22-1600-72F3-918C-EFD0A9E3B1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38260" y="1676039"/>
            <a:ext cx="4035902" cy="3036071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4A8B25F7-935A-41FB-E962-CF026A7F82A7}"/>
              </a:ext>
            </a:extLst>
          </p:cNvPr>
          <p:cNvSpPr txBox="1"/>
          <p:nvPr/>
        </p:nvSpPr>
        <p:spPr bwMode="auto">
          <a:xfrm>
            <a:off x="4124625" y="4992612"/>
            <a:ext cx="439248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Measurement results have been very well received and have been presented at </a:t>
            </a:r>
          </a:p>
          <a:p>
            <a:pPr algn="ctr"/>
            <a:r>
              <a:rPr lang="en-US" dirty="0">
                <a:solidFill>
                  <a:srgbClr val="0070C0"/>
                </a:solidFill>
                <a:hlinkClick r:id="rId5"/>
              </a:rPr>
              <a:t>section (CEI)</a:t>
            </a:r>
            <a:r>
              <a:rPr lang="en-US" dirty="0">
                <a:solidFill>
                  <a:srgbClr val="0070C0"/>
                </a:solidFill>
              </a:rPr>
              <a:t> &amp; </a:t>
            </a:r>
            <a:r>
              <a:rPr lang="en-US" dirty="0">
                <a:solidFill>
                  <a:srgbClr val="0070C0"/>
                </a:solidFill>
                <a:hlinkClick r:id="rId6"/>
              </a:rPr>
              <a:t>section (INC)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D702AED-706A-72A7-30A7-43CC1B43B8CA}"/>
              </a:ext>
            </a:extLst>
          </p:cNvPr>
          <p:cNvSpPr txBox="1"/>
          <p:nvPr/>
        </p:nvSpPr>
        <p:spPr bwMode="auto">
          <a:xfrm>
            <a:off x="5292080" y="1333726"/>
            <a:ext cx="362808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chemeClr val="bg2">
                    <a:lumMod val="10000"/>
                  </a:schemeClr>
                </a:solidFill>
              </a:rPr>
              <a:t>Emittance &amp; profile tails online measurement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C1B5D5EE-D115-76DB-A2ED-F7B31992B1A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2884"/>
          <a:stretch/>
        </p:blipFill>
        <p:spPr>
          <a:xfrm>
            <a:off x="339180" y="4725348"/>
            <a:ext cx="1352500" cy="8323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2" name="Slide Number Placeholder 5">
                <a:extLst>
                  <a:ext uri="{FF2B5EF4-FFF2-40B4-BE49-F238E27FC236}">
                    <a16:creationId xmlns:a16="http://schemas.microsoft.com/office/drawing/2014/main" id="{138AFB90-CB09-8F95-2661-00C7E9023A6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2" name="Slide Number Placeholder 5">
                <a:extLst>
                  <a:ext uri="{FF2B5EF4-FFF2-40B4-BE49-F238E27FC236}">
                    <a16:creationId xmlns:a16="http://schemas.microsoft.com/office/drawing/2014/main" id="{138AFB90-CB09-8F95-2661-00C7E9023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8"/>
                <a:stretch>
                  <a:fillRect l="-56098" t="-100000" r="-69512" b="-16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661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E205EC-7A4A-E752-BF74-743E8C64A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CERN Accelerator School</a:t>
            </a:r>
          </a:p>
        </p:txBody>
      </p:sp>
      <p:pic>
        <p:nvPicPr>
          <p:cNvPr id="5" name="Imagen 4" descr="Imagen que contiene ventana, interior, tabla, montaña&#10;&#10;Descripción generada automáticamente">
            <a:extLst>
              <a:ext uri="{FF2B5EF4-FFF2-40B4-BE49-F238E27FC236}">
                <a16:creationId xmlns:a16="http://schemas.microsoft.com/office/drawing/2014/main" id="{B1A18925-3F58-A7F5-9A20-91E1E395B8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86947"/>
            <a:ext cx="2952328" cy="4684105"/>
          </a:xfrm>
          <a:prstGeom prst="rect">
            <a:avLst/>
          </a:prstGeom>
        </p:spPr>
      </p:pic>
      <p:pic>
        <p:nvPicPr>
          <p:cNvPr id="7" name="Imagen 6" descr="Un atardecer en una montaña&#10;&#10;Descripción generada automáticamente">
            <a:extLst>
              <a:ext uri="{FF2B5EF4-FFF2-40B4-BE49-F238E27FC236}">
                <a16:creationId xmlns:a16="http://schemas.microsoft.com/office/drawing/2014/main" id="{30FB76FF-E56F-0FE7-5139-2BE1BAAEA1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457" y="1107907"/>
            <a:ext cx="4692318" cy="2639428"/>
          </a:xfrm>
          <a:prstGeom prst="rect">
            <a:avLst/>
          </a:prstGeom>
        </p:spPr>
      </p:pic>
      <p:pic>
        <p:nvPicPr>
          <p:cNvPr id="9" name="Imagen 8" descr="Tazón con comida sobre una mesa&#10;&#10;Descripción generada automáticamente">
            <a:extLst>
              <a:ext uri="{FF2B5EF4-FFF2-40B4-BE49-F238E27FC236}">
                <a16:creationId xmlns:a16="http://schemas.microsoft.com/office/drawing/2014/main" id="{9E14B4D5-388F-219A-635C-894CCCC5343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9" b="30124"/>
          <a:stretch/>
        </p:blipFill>
        <p:spPr>
          <a:xfrm>
            <a:off x="4716016" y="3969031"/>
            <a:ext cx="2634810" cy="180276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DEDCC455-3E96-B4DC-4F74-FD63684E5926}"/>
              </a:ext>
            </a:extLst>
          </p:cNvPr>
          <p:cNvSpPr txBox="1"/>
          <p:nvPr/>
        </p:nvSpPr>
        <p:spPr bwMode="auto">
          <a:xfrm>
            <a:off x="4001753" y="1180849"/>
            <a:ext cx="4595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Amazing views &amp; Lectures…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D2DEA5-290F-8E85-D914-3FFAA1D45EF4}"/>
              </a:ext>
            </a:extLst>
          </p:cNvPr>
          <p:cNvSpPr txBox="1"/>
          <p:nvPr/>
        </p:nvSpPr>
        <p:spPr bwMode="auto">
          <a:xfrm>
            <a:off x="2087724" y="1342298"/>
            <a:ext cx="13618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Hotel </a:t>
            </a:r>
            <a:r>
              <a:rPr lang="en-US" dirty="0" err="1"/>
              <a:t>Balcons</a:t>
            </a:r>
            <a:r>
              <a:rPr lang="en-US" dirty="0"/>
              <a:t> du lac </a:t>
            </a:r>
            <a:r>
              <a:rPr lang="en-US" dirty="0" err="1"/>
              <a:t>d’Annecy</a:t>
            </a:r>
            <a:endParaRPr lang="en-U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2318584-F6B7-EF88-9211-6DBB16A4B409}"/>
              </a:ext>
            </a:extLst>
          </p:cNvPr>
          <p:cNvSpPr txBox="1"/>
          <p:nvPr/>
        </p:nvSpPr>
        <p:spPr bwMode="auto">
          <a:xfrm>
            <a:off x="7473504" y="4408748"/>
            <a:ext cx="13618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But French paella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Slide Number Placeholder 5">
                <a:extLst>
                  <a:ext uri="{FF2B5EF4-FFF2-40B4-BE49-F238E27FC236}">
                    <a16:creationId xmlns:a16="http://schemas.microsoft.com/office/drawing/2014/main" id="{2A34FAE6-7406-DEC8-A529-C26D017533D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solidFill>
                <a:srgbClr val="385CB4"/>
              </a:solidFill>
            </p:spPr>
            <p:txBody>
              <a:bodyPr vert="horz" lIns="0" tIns="0" rIns="0" bIns="0" rtlCol="0" anchor="ctr"/>
              <a:lstStyle>
                <a:defPPr>
                  <a:defRPr lang="en-US"/>
                </a:defPPr>
                <a:lvl1pPr marL="0" algn="ctr" defTabSz="914400">
                  <a:defRPr sz="1600" b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3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sz="1300" b="1" dirty="0">
                  <a:latin typeface="LM Roman 10" panose="00000500000000000000" pitchFamily="50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Slide Number Placeholder 5">
                <a:extLst>
                  <a:ext uri="{FF2B5EF4-FFF2-40B4-BE49-F238E27FC236}">
                    <a16:creationId xmlns:a16="http://schemas.microsoft.com/office/drawing/2014/main" id="{2A34FAE6-7406-DEC8-A529-C26D017533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2400" y="6329026"/>
                <a:ext cx="498605" cy="365124"/>
              </a:xfrm>
              <a:prstGeom prst="rect">
                <a:avLst/>
              </a:prstGeom>
              <a:blipFill>
                <a:blip r:embed="rId6"/>
                <a:stretch>
                  <a:fillRect l="-56098" t="-101667" r="-69512" b="-16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211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CERN">
  <a:themeElements>
    <a:clrScheme name="Personalizado 6">
      <a:dk1>
        <a:srgbClr val="385CB4"/>
      </a:dk1>
      <a:lt1>
        <a:srgbClr val="FFFFFF"/>
      </a:lt1>
      <a:dk2>
        <a:srgbClr val="2F2F2F"/>
      </a:dk2>
      <a:lt2>
        <a:srgbClr val="F8F8F8"/>
      </a:lt2>
      <a:accent1>
        <a:srgbClr val="385CB4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2C6FFF"/>
      </a:hlink>
      <a:folHlink>
        <a:srgbClr val="2C6F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27736</TotalTime>
  <Words>615</Words>
  <Application>Microsoft Office PowerPoint</Application>
  <DocSecurity>0</DocSecurity>
  <PresentationFormat>Presentación en pantalla (4:3)</PresentationFormat>
  <Paragraphs>101</Paragraphs>
  <Slides>12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LM Roman 10</vt:lpstr>
      <vt:lpstr>Times New Roman</vt:lpstr>
      <vt:lpstr>CERN</vt:lpstr>
      <vt:lpstr>Beam Coupling Impedance From Pre-Computed Fields  (FTEC2020 - 03) </vt:lpstr>
      <vt:lpstr>Introduction</vt:lpstr>
      <vt:lpstr>Introduction</vt:lpstr>
      <vt:lpstr>Wake Solver How-To</vt:lpstr>
      <vt:lpstr>Wake Solver How-To (II)</vt:lpstr>
      <vt:lpstr>Main improvements</vt:lpstr>
      <vt:lpstr>CCC Studies</vt:lpstr>
      <vt:lpstr>CCC Studies (II)</vt:lpstr>
      <vt:lpstr>Advanced CERN Accelerator School</vt:lpstr>
      <vt:lpstr>Other (very cool) activities</vt:lpstr>
      <vt:lpstr>Summary &amp; Outlook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EMWSD meeting</dc:title>
  <dc:subject/>
  <dc:creator>ELENA DE LA FUENTE GARCIA</dc:creator>
  <cp:keywords/>
  <dc:description/>
  <cp:lastModifiedBy>ELENA DE LA FUENTE GARCIA</cp:lastModifiedBy>
  <cp:revision>1994</cp:revision>
  <dcterms:created xsi:type="dcterms:W3CDTF">2021-08-03T13:35:11Z</dcterms:created>
  <dcterms:modified xsi:type="dcterms:W3CDTF">2023-01-18T00:15:58Z</dcterms:modified>
  <cp:category/>
  <dc:identifier/>
  <cp:contentStatus/>
  <dc:language/>
  <cp:version/>
</cp:coreProperties>
</file>