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6" r:id="rId2"/>
    <p:sldId id="271" r:id="rId3"/>
    <p:sldId id="277" r:id="rId4"/>
    <p:sldId id="288" r:id="rId5"/>
    <p:sldId id="285" r:id="rId6"/>
    <p:sldId id="1733" r:id="rId7"/>
    <p:sldId id="1732" r:id="rId8"/>
    <p:sldId id="287" r:id="rId9"/>
    <p:sldId id="283" r:id="rId10"/>
    <p:sldId id="280" r:id="rId11"/>
    <p:sldId id="1734" r:id="rId12"/>
    <p:sldId id="269"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944" autoAdjust="0"/>
    <p:restoredTop sz="96087" autoAdjust="0"/>
  </p:normalViewPr>
  <p:slideViewPr>
    <p:cSldViewPr snapToGrid="0" snapToObjects="1">
      <p:cViewPr varScale="1">
        <p:scale>
          <a:sx n="60" d="100"/>
          <a:sy n="60"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21083-8372-244F-A542-B7BABAC0AA5A}" type="datetimeFigureOut">
              <a:rPr lang="en-GB" smtClean="0"/>
              <a:t>18/01/2023</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7B46B3-6B2D-0A40-AFB7-0209EED3DFF9}" type="slidenum">
              <a:rPr lang="en-GB" smtClean="0"/>
              <a:t>‹#›</a:t>
            </a:fld>
            <a:endParaRPr lang="en-GB"/>
          </a:p>
        </p:txBody>
      </p:sp>
    </p:spTree>
    <p:extLst>
      <p:ext uri="{BB962C8B-B14F-4D97-AF65-F5344CB8AC3E}">
        <p14:creationId xmlns:p14="http://schemas.microsoft.com/office/powerpoint/2010/main" val="543696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94666678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8139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846108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8364892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39654674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CMS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051824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CMS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96527396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fr-FR"/>
              <a:t>Modifier les styles du texte du masque
Deuxième niveau
Troisième niveau
Quatrième niveau
Cinquième niveau</a:t>
            </a:r>
            <a:endParaRPr lang="en-US" dirty="0"/>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CMS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420995639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CMS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36542720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fr-FR"/>
              <a:t>Modifiez le style du titre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
Deuxième niveau
Troisième niveau
Quatrième niveau
Cinquième niveau</a:t>
            </a:r>
            <a:endParaRPr lang="en-US"/>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CMS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930690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CMS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26848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CMS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486689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CMS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45259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0736283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fr-FR"/>
              <a:t>CMS</a:t>
            </a:r>
          </a:p>
        </p:txBody>
      </p:sp>
      <p:sp>
        <p:nvSpPr>
          <p:cNvPr id="6" name="Slide Number Placeholder 5"/>
          <p:cNvSpPr>
            <a:spLocks noGrp="1"/>
          </p:cNvSpPr>
          <p:nvPr>
            <p:ph type="sldNum" sz="quarter" idx="12"/>
          </p:nvPr>
        </p:nvSpPr>
        <p:spPr/>
        <p:txBody>
          <a:bodyPr/>
          <a:lstStyle/>
          <a:p>
            <a:fld id="{C2C22838-FFD6-8F43-AE4E-DEA846CDD5A1}" type="slidenum">
              <a:rPr lang="fr-FR" smtClean="0"/>
              <a:t>‹#›</a:t>
            </a:fld>
            <a:endParaRPr lang="fr-FR"/>
          </a:p>
        </p:txBody>
      </p:sp>
    </p:spTree>
    <p:extLst>
      <p:ext uri="{BB962C8B-B14F-4D97-AF65-F5344CB8AC3E}">
        <p14:creationId xmlns:p14="http://schemas.microsoft.com/office/powerpoint/2010/main" val="2098447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Tree>
    <p:extLst>
      <p:ext uri="{BB962C8B-B14F-4D97-AF65-F5344CB8AC3E}">
        <p14:creationId xmlns:p14="http://schemas.microsoft.com/office/powerpoint/2010/main" val="355913252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8596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21560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62285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02988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6172199" y="1592264"/>
            <a:ext cx="5611813" cy="4608511"/>
          </a:xfrm>
        </p:spPr>
        <p:txBody>
          <a:bodyPr/>
          <a:lstStyle/>
          <a:p>
            <a:pPr lvl="0"/>
            <a:r>
              <a:rPr lang="fr-FR"/>
              <a:t>Modifier les styles du texte du masque
Deuxième niveau
Troisième niveau
Quatrième niveau
Cinquième niveau</a:t>
            </a:r>
            <a:endParaRPr lang="en-US"/>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50755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CMS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2551754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fr-FR"/>
              <a:t>Modifiez le style du titre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CMS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29463274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sldNum="0"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gif"/><Relationship Id="rId1" Type="http://schemas.openxmlformats.org/officeDocument/2006/relationships/slideLayout" Target="../slideLayouts/slideLayout22.xml"/><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2.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wooden, old, wood&#10;&#10;Description automatically generated">
            <a:extLst>
              <a:ext uri="{FF2B5EF4-FFF2-40B4-BE49-F238E27FC236}">
                <a16:creationId xmlns:a16="http://schemas.microsoft.com/office/drawing/2014/main" id="{480555A3-98F6-47F7-925B-CA28E63E03EA}"/>
              </a:ext>
            </a:extLst>
          </p:cNvPr>
          <p:cNvPicPr>
            <a:picLocks noChangeAspect="1"/>
          </p:cNvPicPr>
          <p:nvPr/>
        </p:nvPicPr>
        <p:blipFill rotWithShape="1">
          <a:blip r:embed="rId2">
            <a:alphaModFix amt="20000"/>
          </a:blip>
          <a:srcRect l="33" t="28397" r="-33" b="11682"/>
          <a:stretch/>
        </p:blipFill>
        <p:spPr>
          <a:xfrm>
            <a:off x="4073" y="1"/>
            <a:ext cx="12192000" cy="6858000"/>
          </a:xfrm>
          <a:prstGeom prst="rect">
            <a:avLst/>
          </a:prstGeom>
        </p:spPr>
      </p:pic>
      <p:sp>
        <p:nvSpPr>
          <p:cNvPr id="2" name="Title 1"/>
          <p:cNvSpPr>
            <a:spLocks noGrp="1"/>
          </p:cNvSpPr>
          <p:nvPr>
            <p:ph type="ctrTitle"/>
          </p:nvPr>
        </p:nvSpPr>
        <p:spPr>
          <a:xfrm>
            <a:off x="1039249" y="2201333"/>
            <a:ext cx="10104417" cy="2455333"/>
          </a:xfrm>
        </p:spPr>
        <p:txBody>
          <a:bodyPr/>
          <a:lstStyle/>
          <a:p>
            <a:r>
              <a:rPr lang="en-GB" sz="4400" b="1" i="0" dirty="0">
                <a:solidFill>
                  <a:schemeClr val="accent1"/>
                </a:solidFill>
                <a:effectLst/>
                <a:latin typeface="Roboto" panose="02000000000000000000" pitchFamily="2" charset="0"/>
              </a:rPr>
              <a:t>Engineering and design of interface systems to integrate the new 250-tonne high-granularity calorimeter into the CMS detector</a:t>
            </a:r>
            <a:endParaRPr lang="en-GB" sz="4400" dirty="0">
              <a:solidFill>
                <a:schemeClr val="accent1"/>
              </a:solidFill>
            </a:endParaRPr>
          </a:p>
        </p:txBody>
      </p:sp>
      <p:sp>
        <p:nvSpPr>
          <p:cNvPr id="9" name="Title 1">
            <a:extLst>
              <a:ext uri="{FF2B5EF4-FFF2-40B4-BE49-F238E27FC236}">
                <a16:creationId xmlns:a16="http://schemas.microsoft.com/office/drawing/2014/main" id="{12567B8F-88CF-4D0D-AB14-DAE8F8CA0E1E}"/>
              </a:ext>
            </a:extLst>
          </p:cNvPr>
          <p:cNvSpPr txBox="1">
            <a:spLocks/>
          </p:cNvSpPr>
          <p:nvPr/>
        </p:nvSpPr>
        <p:spPr>
          <a:xfrm>
            <a:off x="3169067" y="5303665"/>
            <a:ext cx="5853860" cy="954774"/>
          </a:xfrm>
          <a:prstGeom prst="rect">
            <a:avLst/>
          </a:prstGeom>
        </p:spPr>
        <p:txBody>
          <a:bodyPr vert="horz" lIns="91440" tIns="45720" rIns="91440" bIns="45720" rtlCol="0" anchor="t">
            <a:normAutofit/>
          </a:bodyPr>
          <a:lstStyle>
            <a:lvl1pPr indent="0" algn="r">
              <a:spcBef>
                <a:spcPts val="1000"/>
              </a:spcBef>
              <a:spcAft>
                <a:spcPts val="0"/>
              </a:spcAft>
              <a:buClr>
                <a:schemeClr val="accent1"/>
              </a:buClr>
              <a:buSzPct val="80000"/>
              <a:buFont typeface="Wingdings 3" charset="2"/>
              <a:buNone/>
              <a:defRPr sz="2400">
                <a:solidFill>
                  <a:schemeClr val="tx1">
                    <a:lumMod val="50000"/>
                    <a:lumOff val="50000"/>
                  </a:schemeClr>
                </a:solidFill>
              </a:defRPr>
            </a:lvl1pPr>
            <a:lvl2pPr indent="0" algn="ctr">
              <a:spcBef>
                <a:spcPts val="1000"/>
              </a:spcBef>
              <a:spcAft>
                <a:spcPts val="0"/>
              </a:spcAft>
              <a:buClr>
                <a:schemeClr val="accent1"/>
              </a:buClr>
              <a:buSzPct val="80000"/>
              <a:buFont typeface="Wingdings 3" charset="2"/>
              <a:buNone/>
              <a:defRPr sz="1600">
                <a:solidFill>
                  <a:schemeClr val="tx1">
                    <a:tint val="75000"/>
                  </a:schemeClr>
                </a:solidFill>
              </a:defRPr>
            </a:lvl2pPr>
            <a:lvl3pPr indent="0" algn="ctr">
              <a:spcBef>
                <a:spcPts val="1000"/>
              </a:spcBef>
              <a:spcAft>
                <a:spcPts val="0"/>
              </a:spcAft>
              <a:buClr>
                <a:schemeClr val="accent1"/>
              </a:buClr>
              <a:buSzPct val="80000"/>
              <a:buFont typeface="Wingdings 3" charset="2"/>
              <a:buNone/>
              <a:defRPr sz="1400">
                <a:solidFill>
                  <a:schemeClr val="tx1">
                    <a:tint val="75000"/>
                  </a:schemeClr>
                </a:solidFill>
              </a:defRPr>
            </a:lvl3pPr>
            <a:lvl4pPr indent="0" algn="ctr">
              <a:spcBef>
                <a:spcPts val="1000"/>
              </a:spcBef>
              <a:spcAft>
                <a:spcPts val="0"/>
              </a:spcAft>
              <a:buClr>
                <a:schemeClr val="accent1"/>
              </a:buClr>
              <a:buSzPct val="80000"/>
              <a:buFont typeface="Wingdings 3" charset="2"/>
              <a:buNone/>
              <a:defRPr sz="1200">
                <a:solidFill>
                  <a:schemeClr val="tx1">
                    <a:tint val="75000"/>
                  </a:schemeClr>
                </a:solidFill>
              </a:defRPr>
            </a:lvl4pPr>
            <a:lvl5pPr indent="0" algn="ctr">
              <a:spcBef>
                <a:spcPts val="1000"/>
              </a:spcBef>
              <a:spcAft>
                <a:spcPts val="0"/>
              </a:spcAft>
              <a:buClr>
                <a:schemeClr val="accent1"/>
              </a:buClr>
              <a:buSzPct val="80000"/>
              <a:buFont typeface="Wingdings 3" charset="2"/>
              <a:buNone/>
              <a:defRPr sz="1200">
                <a:solidFill>
                  <a:schemeClr val="tx1">
                    <a:tint val="75000"/>
                  </a:schemeClr>
                </a:solidFill>
              </a:defRPr>
            </a:lvl5pPr>
            <a:lvl6pPr indent="0" algn="ctr">
              <a:spcBef>
                <a:spcPts val="1000"/>
              </a:spcBef>
              <a:spcAft>
                <a:spcPts val="0"/>
              </a:spcAft>
              <a:buClr>
                <a:schemeClr val="accent1"/>
              </a:buClr>
              <a:buSzPct val="80000"/>
              <a:buFont typeface="Wingdings 3" charset="2"/>
              <a:buNone/>
              <a:defRPr sz="1200">
                <a:solidFill>
                  <a:schemeClr val="tx1">
                    <a:tint val="75000"/>
                  </a:schemeClr>
                </a:solidFill>
              </a:defRPr>
            </a:lvl6pPr>
            <a:lvl7pPr indent="0" algn="ctr">
              <a:spcBef>
                <a:spcPts val="1000"/>
              </a:spcBef>
              <a:spcAft>
                <a:spcPts val="0"/>
              </a:spcAft>
              <a:buClr>
                <a:schemeClr val="accent1"/>
              </a:buClr>
              <a:buSzPct val="80000"/>
              <a:buFont typeface="Wingdings 3" charset="2"/>
              <a:buNone/>
              <a:defRPr sz="1200">
                <a:solidFill>
                  <a:schemeClr val="tx1">
                    <a:tint val="75000"/>
                  </a:schemeClr>
                </a:solidFill>
              </a:defRPr>
            </a:lvl7pPr>
            <a:lvl8pPr indent="0" algn="ctr">
              <a:spcBef>
                <a:spcPts val="1000"/>
              </a:spcBef>
              <a:spcAft>
                <a:spcPts val="0"/>
              </a:spcAft>
              <a:buClr>
                <a:schemeClr val="accent1"/>
              </a:buClr>
              <a:buSzPct val="80000"/>
              <a:buFont typeface="Wingdings 3" charset="2"/>
              <a:buNone/>
              <a:defRPr sz="1200">
                <a:solidFill>
                  <a:schemeClr val="tx1">
                    <a:tint val="75000"/>
                  </a:schemeClr>
                </a:solidFill>
              </a:defRPr>
            </a:lvl8pPr>
            <a:lvl9pPr indent="0" algn="ctr">
              <a:spcBef>
                <a:spcPts val="1000"/>
              </a:spcBef>
              <a:spcAft>
                <a:spcPts val="0"/>
              </a:spcAft>
              <a:buClr>
                <a:schemeClr val="accent1"/>
              </a:buClr>
              <a:buSzPct val="80000"/>
              <a:buFont typeface="Wingdings 3" charset="2"/>
              <a:buNone/>
              <a:defRPr sz="1200">
                <a:solidFill>
                  <a:schemeClr val="tx1">
                    <a:tint val="75000"/>
                  </a:schemeClr>
                </a:solidFill>
              </a:defRPr>
            </a:lvl9pPr>
          </a:lstStyle>
          <a:p>
            <a:pPr algn="ctr"/>
            <a:r>
              <a:rPr lang="en-US" sz="2000" b="1" i="1" dirty="0">
                <a:solidFill>
                  <a:schemeClr val="tx1"/>
                </a:solidFill>
              </a:rPr>
              <a:t>Speaker:</a:t>
            </a:r>
            <a:r>
              <a:rPr lang="en-US" sz="2000" dirty="0">
                <a:solidFill>
                  <a:schemeClr val="tx1"/>
                </a:solidFill>
              </a:rPr>
              <a:t> Diego Garc</a:t>
            </a:r>
            <a:r>
              <a:rPr lang="es-ES" sz="2000" dirty="0">
                <a:solidFill>
                  <a:schemeClr val="tx1"/>
                </a:solidFill>
              </a:rPr>
              <a:t>í</a:t>
            </a:r>
            <a:r>
              <a:rPr lang="en-US" sz="2000" dirty="0">
                <a:solidFill>
                  <a:schemeClr val="tx1"/>
                </a:solidFill>
              </a:rPr>
              <a:t>a Robles (EP-CMX-SCI)</a:t>
            </a:r>
          </a:p>
          <a:p>
            <a:pPr algn="ctr"/>
            <a:r>
              <a:rPr lang="en-US" sz="2000" b="1" i="1" dirty="0">
                <a:solidFill>
                  <a:schemeClr val="tx1"/>
                </a:solidFill>
              </a:rPr>
              <a:t>Supervisor:</a:t>
            </a:r>
            <a:r>
              <a:rPr lang="en-US" sz="2000" dirty="0">
                <a:solidFill>
                  <a:schemeClr val="tx1"/>
                </a:solidFill>
              </a:rPr>
              <a:t> Tristan Loiseau (EP-CMX-SCI)</a:t>
            </a:r>
          </a:p>
        </p:txBody>
      </p:sp>
      <p:sp>
        <p:nvSpPr>
          <p:cNvPr id="12" name="Title 1">
            <a:extLst>
              <a:ext uri="{FF2B5EF4-FFF2-40B4-BE49-F238E27FC236}">
                <a16:creationId xmlns:a16="http://schemas.microsoft.com/office/drawing/2014/main" id="{8FA96A80-C283-4465-81F4-878BA2D4B5CC}"/>
              </a:ext>
            </a:extLst>
          </p:cNvPr>
          <p:cNvSpPr txBox="1">
            <a:spLocks/>
          </p:cNvSpPr>
          <p:nvPr/>
        </p:nvSpPr>
        <p:spPr>
          <a:xfrm>
            <a:off x="-41492" y="318789"/>
            <a:ext cx="4914004" cy="1122385"/>
          </a:xfrm>
          <a:prstGeom prst="rect">
            <a:avLst/>
          </a:prstGeom>
        </p:spPr>
        <p:txBody>
          <a:bodyPr vert="horz" lIns="91440" tIns="45720" rIns="91440" bIns="45720" rtlCol="0" anchor="t">
            <a:normAutofit/>
          </a:bodyPr>
          <a:lstStyle>
            <a:lvl1pPr indent="0" algn="r">
              <a:spcBef>
                <a:spcPts val="1000"/>
              </a:spcBef>
              <a:spcAft>
                <a:spcPts val="0"/>
              </a:spcAft>
              <a:buClr>
                <a:schemeClr val="accent1"/>
              </a:buClr>
              <a:buSzPct val="80000"/>
              <a:buFont typeface="Wingdings 3" charset="2"/>
              <a:buNone/>
              <a:defRPr sz="2400">
                <a:solidFill>
                  <a:schemeClr val="tx1">
                    <a:lumMod val="50000"/>
                    <a:lumOff val="50000"/>
                  </a:schemeClr>
                </a:solidFill>
              </a:defRPr>
            </a:lvl1pPr>
            <a:lvl2pPr indent="0" algn="ctr">
              <a:spcBef>
                <a:spcPts val="1000"/>
              </a:spcBef>
              <a:spcAft>
                <a:spcPts val="0"/>
              </a:spcAft>
              <a:buClr>
                <a:schemeClr val="accent1"/>
              </a:buClr>
              <a:buSzPct val="80000"/>
              <a:buFont typeface="Wingdings 3" charset="2"/>
              <a:buNone/>
              <a:defRPr sz="1600">
                <a:solidFill>
                  <a:schemeClr val="tx1">
                    <a:tint val="75000"/>
                  </a:schemeClr>
                </a:solidFill>
              </a:defRPr>
            </a:lvl2pPr>
            <a:lvl3pPr indent="0" algn="ctr">
              <a:spcBef>
                <a:spcPts val="1000"/>
              </a:spcBef>
              <a:spcAft>
                <a:spcPts val="0"/>
              </a:spcAft>
              <a:buClr>
                <a:schemeClr val="accent1"/>
              </a:buClr>
              <a:buSzPct val="80000"/>
              <a:buFont typeface="Wingdings 3" charset="2"/>
              <a:buNone/>
              <a:defRPr sz="1400">
                <a:solidFill>
                  <a:schemeClr val="tx1">
                    <a:tint val="75000"/>
                  </a:schemeClr>
                </a:solidFill>
              </a:defRPr>
            </a:lvl3pPr>
            <a:lvl4pPr indent="0" algn="ctr">
              <a:spcBef>
                <a:spcPts val="1000"/>
              </a:spcBef>
              <a:spcAft>
                <a:spcPts val="0"/>
              </a:spcAft>
              <a:buClr>
                <a:schemeClr val="accent1"/>
              </a:buClr>
              <a:buSzPct val="80000"/>
              <a:buFont typeface="Wingdings 3" charset="2"/>
              <a:buNone/>
              <a:defRPr sz="1200">
                <a:solidFill>
                  <a:schemeClr val="tx1">
                    <a:tint val="75000"/>
                  </a:schemeClr>
                </a:solidFill>
              </a:defRPr>
            </a:lvl4pPr>
            <a:lvl5pPr indent="0" algn="ctr">
              <a:spcBef>
                <a:spcPts val="1000"/>
              </a:spcBef>
              <a:spcAft>
                <a:spcPts val="0"/>
              </a:spcAft>
              <a:buClr>
                <a:schemeClr val="accent1"/>
              </a:buClr>
              <a:buSzPct val="80000"/>
              <a:buFont typeface="Wingdings 3" charset="2"/>
              <a:buNone/>
              <a:defRPr sz="1200">
                <a:solidFill>
                  <a:schemeClr val="tx1">
                    <a:tint val="75000"/>
                  </a:schemeClr>
                </a:solidFill>
              </a:defRPr>
            </a:lvl5pPr>
            <a:lvl6pPr indent="0" algn="ctr">
              <a:spcBef>
                <a:spcPts val="1000"/>
              </a:spcBef>
              <a:spcAft>
                <a:spcPts val="0"/>
              </a:spcAft>
              <a:buClr>
                <a:schemeClr val="accent1"/>
              </a:buClr>
              <a:buSzPct val="80000"/>
              <a:buFont typeface="Wingdings 3" charset="2"/>
              <a:buNone/>
              <a:defRPr sz="1200">
                <a:solidFill>
                  <a:schemeClr val="tx1">
                    <a:tint val="75000"/>
                  </a:schemeClr>
                </a:solidFill>
              </a:defRPr>
            </a:lvl6pPr>
            <a:lvl7pPr indent="0" algn="ctr">
              <a:spcBef>
                <a:spcPts val="1000"/>
              </a:spcBef>
              <a:spcAft>
                <a:spcPts val="0"/>
              </a:spcAft>
              <a:buClr>
                <a:schemeClr val="accent1"/>
              </a:buClr>
              <a:buSzPct val="80000"/>
              <a:buFont typeface="Wingdings 3" charset="2"/>
              <a:buNone/>
              <a:defRPr sz="1200">
                <a:solidFill>
                  <a:schemeClr val="tx1">
                    <a:tint val="75000"/>
                  </a:schemeClr>
                </a:solidFill>
              </a:defRPr>
            </a:lvl7pPr>
            <a:lvl8pPr indent="0" algn="ctr">
              <a:spcBef>
                <a:spcPts val="1000"/>
              </a:spcBef>
              <a:spcAft>
                <a:spcPts val="0"/>
              </a:spcAft>
              <a:buClr>
                <a:schemeClr val="accent1"/>
              </a:buClr>
              <a:buSzPct val="80000"/>
              <a:buFont typeface="Wingdings 3" charset="2"/>
              <a:buNone/>
              <a:defRPr sz="1200">
                <a:solidFill>
                  <a:schemeClr val="tx1">
                    <a:tint val="75000"/>
                  </a:schemeClr>
                </a:solidFill>
              </a:defRPr>
            </a:lvl8pPr>
            <a:lvl9pPr indent="0" algn="ctr">
              <a:spcBef>
                <a:spcPts val="1000"/>
              </a:spcBef>
              <a:spcAft>
                <a:spcPts val="0"/>
              </a:spcAft>
              <a:buClr>
                <a:schemeClr val="accent1"/>
              </a:buClr>
              <a:buSzPct val="80000"/>
              <a:buFont typeface="Wingdings 3" charset="2"/>
              <a:buNone/>
              <a:defRPr sz="1200">
                <a:solidFill>
                  <a:schemeClr val="tx1">
                    <a:tint val="75000"/>
                  </a:schemeClr>
                </a:solidFill>
              </a:defRPr>
            </a:lvl9pPr>
          </a:lstStyle>
          <a:p>
            <a:pPr algn="ctr"/>
            <a:r>
              <a:rPr lang="en-US" b="1" dirty="0">
                <a:solidFill>
                  <a:schemeClr val="tx1"/>
                </a:solidFill>
              </a:rPr>
              <a:t>FTEC-2021-09</a:t>
            </a:r>
          </a:p>
          <a:p>
            <a:pPr algn="ctr"/>
            <a:r>
              <a:rPr lang="en-US" b="1" dirty="0">
                <a:solidFill>
                  <a:schemeClr val="tx1"/>
                </a:solidFill>
              </a:rPr>
              <a:t>Workshop 18/01/2023</a:t>
            </a:r>
          </a:p>
        </p:txBody>
      </p:sp>
      <p:grpSp>
        <p:nvGrpSpPr>
          <p:cNvPr id="10" name="Group 9">
            <a:extLst>
              <a:ext uri="{FF2B5EF4-FFF2-40B4-BE49-F238E27FC236}">
                <a16:creationId xmlns:a16="http://schemas.microsoft.com/office/drawing/2014/main" id="{620628FD-E12B-4BE8-B34B-358FC0B29356}"/>
              </a:ext>
            </a:extLst>
          </p:cNvPr>
          <p:cNvGrpSpPr/>
          <p:nvPr/>
        </p:nvGrpSpPr>
        <p:grpSpPr>
          <a:xfrm>
            <a:off x="4872512" y="111930"/>
            <a:ext cx="7172655" cy="900000"/>
            <a:chOff x="4435190" y="104005"/>
            <a:chExt cx="7172655" cy="900000"/>
          </a:xfrm>
        </p:grpSpPr>
        <p:pic>
          <p:nvPicPr>
            <p:cNvPr id="5122" name="Picture 2" descr="Fichier:Logo CERN.jpg — Wikipéd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06344" y="104005"/>
              <a:ext cx="901501" cy="900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MS-doc-3045-v3: CMS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06344" y="104005"/>
              <a:ext cx="900000" cy="9000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A4922067-C952-46A4-AD50-0F7C4C24DF15}"/>
                </a:ext>
              </a:extLst>
            </p:cNvPr>
            <p:cNvPicPr>
              <a:picLocks noChangeAspect="1"/>
            </p:cNvPicPr>
            <p:nvPr/>
          </p:nvPicPr>
          <p:blipFill rotWithShape="1">
            <a:blip r:embed="rId5"/>
            <a:srcRect l="1739" t="11461" r="3029" b="17790"/>
            <a:stretch/>
          </p:blipFill>
          <p:spPr>
            <a:xfrm>
              <a:off x="4435190" y="104005"/>
              <a:ext cx="5371154" cy="900000"/>
            </a:xfrm>
            <a:prstGeom prst="rect">
              <a:avLst/>
            </a:prstGeom>
            <a:ln>
              <a:noFill/>
            </a:ln>
          </p:spPr>
        </p:pic>
      </p:grpSp>
    </p:spTree>
    <p:extLst>
      <p:ext uri="{BB962C8B-B14F-4D97-AF65-F5344CB8AC3E}">
        <p14:creationId xmlns:p14="http://schemas.microsoft.com/office/powerpoint/2010/main" val="1803164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10</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4" name="Title 1">
            <a:extLst>
              <a:ext uri="{FF2B5EF4-FFF2-40B4-BE49-F238E27FC236}">
                <a16:creationId xmlns:a16="http://schemas.microsoft.com/office/drawing/2014/main" id="{DE55BA8E-E1B7-C27E-2B7F-C07826B9DD48}"/>
              </a:ext>
            </a:extLst>
          </p:cNvPr>
          <p:cNvSpPr>
            <a:spLocks noGrp="1"/>
          </p:cNvSpPr>
          <p:nvPr>
            <p:ph type="title"/>
          </p:nvPr>
        </p:nvSpPr>
        <p:spPr>
          <a:xfrm>
            <a:off x="524934" y="619125"/>
            <a:ext cx="8596668" cy="1320800"/>
          </a:xfrm>
        </p:spPr>
        <p:txBody>
          <a:bodyPr>
            <a:normAutofit/>
          </a:bodyPr>
          <a:lstStyle/>
          <a:p>
            <a:r>
              <a:rPr lang="en-US" sz="3200" dirty="0"/>
              <a:t>New projects I’m working on:</a:t>
            </a:r>
            <a:endParaRPr lang="en-GB" sz="3200" dirty="0"/>
          </a:p>
        </p:txBody>
      </p:sp>
      <p:pic>
        <p:nvPicPr>
          <p:cNvPr id="5" name="Picture 8">
            <a:extLst>
              <a:ext uri="{FF2B5EF4-FFF2-40B4-BE49-F238E27FC236}">
                <a16:creationId xmlns:a16="http://schemas.microsoft.com/office/drawing/2014/main" id="{2FCA0184-EB41-CC16-0284-69E692EF10B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3666" r="3350"/>
          <a:stretch/>
        </p:blipFill>
        <p:spPr>
          <a:xfrm>
            <a:off x="675438" y="2018957"/>
            <a:ext cx="4108227" cy="3429175"/>
          </a:xfrm>
          <a:prstGeom prst="rect">
            <a:avLst/>
          </a:prstGeom>
        </p:spPr>
      </p:pic>
      <p:sp>
        <p:nvSpPr>
          <p:cNvPr id="8" name="TextBox 7">
            <a:extLst>
              <a:ext uri="{FF2B5EF4-FFF2-40B4-BE49-F238E27FC236}">
                <a16:creationId xmlns:a16="http://schemas.microsoft.com/office/drawing/2014/main" id="{4EEC6794-BFCE-53FE-8C6E-C90E65370052}"/>
              </a:ext>
            </a:extLst>
          </p:cNvPr>
          <p:cNvSpPr txBox="1"/>
          <p:nvPr/>
        </p:nvSpPr>
        <p:spPr>
          <a:xfrm>
            <a:off x="1022572" y="1570593"/>
            <a:ext cx="3413961" cy="369332"/>
          </a:xfrm>
          <a:prstGeom prst="rect">
            <a:avLst/>
          </a:prstGeom>
          <a:noFill/>
        </p:spPr>
        <p:txBody>
          <a:bodyPr wrap="square">
            <a:spAutoFit/>
          </a:bodyPr>
          <a:lstStyle/>
          <a:p>
            <a:pPr algn="ctr"/>
            <a:r>
              <a:rPr lang="en-US" dirty="0"/>
              <a:t>Assembly table for HGCAL</a:t>
            </a:r>
            <a:endParaRPr lang="en-GB" dirty="0"/>
          </a:p>
        </p:txBody>
      </p:sp>
      <p:pic>
        <p:nvPicPr>
          <p:cNvPr id="9" name="Picture 8">
            <a:extLst>
              <a:ext uri="{FF2B5EF4-FFF2-40B4-BE49-F238E27FC236}">
                <a16:creationId xmlns:a16="http://schemas.microsoft.com/office/drawing/2014/main" id="{4B389B6A-CB7E-8BC7-C476-0687DED3F716}"/>
              </a:ext>
            </a:extLst>
          </p:cNvPr>
          <p:cNvPicPr>
            <a:picLocks noChangeAspect="1"/>
          </p:cNvPicPr>
          <p:nvPr/>
        </p:nvPicPr>
        <p:blipFill>
          <a:blip r:embed="rId3"/>
          <a:stretch>
            <a:fillRect/>
          </a:stretch>
        </p:blipFill>
        <p:spPr>
          <a:xfrm>
            <a:off x="6421602" y="2532472"/>
            <a:ext cx="5400000" cy="2744353"/>
          </a:xfrm>
          <a:prstGeom prst="rect">
            <a:avLst/>
          </a:prstGeom>
        </p:spPr>
      </p:pic>
      <p:sp>
        <p:nvSpPr>
          <p:cNvPr id="12" name="TextBox 11">
            <a:extLst>
              <a:ext uri="{FF2B5EF4-FFF2-40B4-BE49-F238E27FC236}">
                <a16:creationId xmlns:a16="http://schemas.microsoft.com/office/drawing/2014/main" id="{4A38EB9C-9078-3340-9AD7-5295D84BCF4F}"/>
              </a:ext>
            </a:extLst>
          </p:cNvPr>
          <p:cNvSpPr txBox="1"/>
          <p:nvPr/>
        </p:nvSpPr>
        <p:spPr>
          <a:xfrm>
            <a:off x="7414621" y="1570593"/>
            <a:ext cx="3413961" cy="369332"/>
          </a:xfrm>
          <a:prstGeom prst="rect">
            <a:avLst/>
          </a:prstGeom>
          <a:noFill/>
        </p:spPr>
        <p:txBody>
          <a:bodyPr wrap="square">
            <a:spAutoFit/>
          </a:bodyPr>
          <a:lstStyle/>
          <a:p>
            <a:pPr algn="ctr"/>
            <a:r>
              <a:rPr lang="en-US" dirty="0"/>
              <a:t>Adjustment table for Tooling C</a:t>
            </a:r>
            <a:endParaRPr lang="en-GB" dirty="0"/>
          </a:p>
        </p:txBody>
      </p:sp>
    </p:spTree>
    <p:extLst>
      <p:ext uri="{BB962C8B-B14F-4D97-AF65-F5344CB8AC3E}">
        <p14:creationId xmlns:p14="http://schemas.microsoft.com/office/powerpoint/2010/main" val="3928856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graphical user interface&#10;&#10;Description automatically generated">
            <a:extLst>
              <a:ext uri="{FF2B5EF4-FFF2-40B4-BE49-F238E27FC236}">
                <a16:creationId xmlns:a16="http://schemas.microsoft.com/office/drawing/2014/main" id="{446B7CC6-A2D9-6F77-BFC9-95DA1784F4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5640" y="978762"/>
            <a:ext cx="5097693" cy="2867452"/>
          </a:xfrm>
          <a:prstGeom prst="rect">
            <a:avLst/>
          </a:prstGeom>
        </p:spPr>
      </p:pic>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11</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4" name="Title 1">
            <a:extLst>
              <a:ext uri="{FF2B5EF4-FFF2-40B4-BE49-F238E27FC236}">
                <a16:creationId xmlns:a16="http://schemas.microsoft.com/office/drawing/2014/main" id="{DE55BA8E-E1B7-C27E-2B7F-C07826B9DD48}"/>
              </a:ext>
            </a:extLst>
          </p:cNvPr>
          <p:cNvSpPr>
            <a:spLocks noGrp="1"/>
          </p:cNvSpPr>
          <p:nvPr>
            <p:ph type="title"/>
          </p:nvPr>
        </p:nvSpPr>
        <p:spPr>
          <a:xfrm>
            <a:off x="524934" y="619125"/>
            <a:ext cx="8596668" cy="1320800"/>
          </a:xfrm>
        </p:spPr>
        <p:txBody>
          <a:bodyPr>
            <a:normAutofit/>
          </a:bodyPr>
          <a:lstStyle/>
          <a:p>
            <a:r>
              <a:rPr lang="en-GB" sz="3200" dirty="0"/>
              <a:t>Adjustment table for Tooling C</a:t>
            </a:r>
          </a:p>
        </p:txBody>
      </p:sp>
      <p:pic>
        <p:nvPicPr>
          <p:cNvPr id="9" name="Picture 8">
            <a:extLst>
              <a:ext uri="{FF2B5EF4-FFF2-40B4-BE49-F238E27FC236}">
                <a16:creationId xmlns:a16="http://schemas.microsoft.com/office/drawing/2014/main" id="{4B389B6A-CB7E-8BC7-C476-0687DED3F716}"/>
              </a:ext>
            </a:extLst>
          </p:cNvPr>
          <p:cNvPicPr>
            <a:picLocks noChangeAspect="1"/>
          </p:cNvPicPr>
          <p:nvPr/>
        </p:nvPicPr>
        <p:blipFill>
          <a:blip r:embed="rId3"/>
          <a:stretch>
            <a:fillRect/>
          </a:stretch>
        </p:blipFill>
        <p:spPr>
          <a:xfrm>
            <a:off x="5898021" y="3326210"/>
            <a:ext cx="5400000" cy="2744353"/>
          </a:xfrm>
          <a:prstGeom prst="rect">
            <a:avLst/>
          </a:prstGeom>
        </p:spPr>
      </p:pic>
      <p:sp>
        <p:nvSpPr>
          <p:cNvPr id="12" name="TextBox 11">
            <a:extLst>
              <a:ext uri="{FF2B5EF4-FFF2-40B4-BE49-F238E27FC236}">
                <a16:creationId xmlns:a16="http://schemas.microsoft.com/office/drawing/2014/main" id="{4A38EB9C-9078-3340-9AD7-5295D84BCF4F}"/>
              </a:ext>
            </a:extLst>
          </p:cNvPr>
          <p:cNvSpPr txBox="1"/>
          <p:nvPr/>
        </p:nvSpPr>
        <p:spPr>
          <a:xfrm>
            <a:off x="3841661" y="5621170"/>
            <a:ext cx="6318980" cy="646331"/>
          </a:xfrm>
          <a:prstGeom prst="rect">
            <a:avLst/>
          </a:prstGeom>
          <a:noFill/>
        </p:spPr>
        <p:txBody>
          <a:bodyPr wrap="square">
            <a:spAutoFit/>
          </a:bodyPr>
          <a:lstStyle/>
          <a:p>
            <a:pPr algn="ctr"/>
            <a:r>
              <a:rPr lang="en-US" dirty="0"/>
              <a:t>This table will have 6 degrees of freedom.</a:t>
            </a:r>
          </a:p>
          <a:p>
            <a:pPr algn="ctr"/>
            <a:r>
              <a:rPr lang="en-US" dirty="0"/>
              <a:t>Allowing movements and rotations in all 3 axis.</a:t>
            </a:r>
          </a:p>
        </p:txBody>
      </p:sp>
      <p:pic>
        <p:nvPicPr>
          <p:cNvPr id="3" name="Picture 2">
            <a:extLst>
              <a:ext uri="{FF2B5EF4-FFF2-40B4-BE49-F238E27FC236}">
                <a16:creationId xmlns:a16="http://schemas.microsoft.com/office/drawing/2014/main" id="{DAABBEFD-39AD-897B-9972-50F29176AA5B}"/>
              </a:ext>
            </a:extLst>
          </p:cNvPr>
          <p:cNvPicPr>
            <a:picLocks noChangeAspect="1"/>
          </p:cNvPicPr>
          <p:nvPr/>
        </p:nvPicPr>
        <p:blipFill>
          <a:blip r:embed="rId4"/>
          <a:stretch>
            <a:fillRect/>
          </a:stretch>
        </p:blipFill>
        <p:spPr>
          <a:xfrm>
            <a:off x="264450" y="1202263"/>
            <a:ext cx="3916691" cy="4894792"/>
          </a:xfrm>
          <a:prstGeom prst="rect">
            <a:avLst/>
          </a:prstGeom>
        </p:spPr>
      </p:pic>
      <p:sp>
        <p:nvSpPr>
          <p:cNvPr id="6" name="Rectangle 5">
            <a:extLst>
              <a:ext uri="{FF2B5EF4-FFF2-40B4-BE49-F238E27FC236}">
                <a16:creationId xmlns:a16="http://schemas.microsoft.com/office/drawing/2014/main" id="{987C2370-A043-7791-0114-B8094F9CDE6B}"/>
              </a:ext>
            </a:extLst>
          </p:cNvPr>
          <p:cNvSpPr/>
          <p:nvPr/>
        </p:nvSpPr>
        <p:spPr>
          <a:xfrm rot="717713">
            <a:off x="903605" y="4432805"/>
            <a:ext cx="1288587" cy="210023"/>
          </a:xfrm>
          <a:prstGeom prst="rect">
            <a:avLst/>
          </a:prstGeom>
          <a:solidFill>
            <a:srgbClr val="FF0000"/>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3267C90-D206-FD6E-852A-6A6A1FDE6875}"/>
              </a:ext>
            </a:extLst>
          </p:cNvPr>
          <p:cNvSpPr/>
          <p:nvPr/>
        </p:nvSpPr>
        <p:spPr>
          <a:xfrm rot="21040808">
            <a:off x="2118549" y="4512753"/>
            <a:ext cx="650781" cy="210023"/>
          </a:xfrm>
          <a:prstGeom prst="rect">
            <a:avLst/>
          </a:prstGeom>
          <a:solidFill>
            <a:srgbClr val="FF0000"/>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a:extLst>
              <a:ext uri="{FF2B5EF4-FFF2-40B4-BE49-F238E27FC236}">
                <a16:creationId xmlns:a16="http://schemas.microsoft.com/office/drawing/2014/main" id="{F215814F-7284-0FB9-A3DF-C8A7E952E939}"/>
              </a:ext>
            </a:extLst>
          </p:cNvPr>
          <p:cNvCxnSpPr/>
          <p:nvPr/>
        </p:nvCxnSpPr>
        <p:spPr>
          <a:xfrm flipH="1" flipV="1">
            <a:off x="2658533" y="4885263"/>
            <a:ext cx="3361267" cy="152400"/>
          </a:xfrm>
          <a:prstGeom prst="straightConnector1">
            <a:avLst/>
          </a:prstGeom>
          <a:ln>
            <a:tailEnd type="triangle"/>
          </a:ln>
          <a:effectLst>
            <a:glow rad="101600">
              <a:srgbClr val="FFFF00">
                <a:alpha val="60000"/>
              </a:srgb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FB6684D-CAFA-FD8D-FDA9-B324FDC8A8F7}"/>
              </a:ext>
            </a:extLst>
          </p:cNvPr>
          <p:cNvCxnSpPr>
            <a:cxnSpLocks/>
          </p:cNvCxnSpPr>
          <p:nvPr/>
        </p:nvCxnSpPr>
        <p:spPr>
          <a:xfrm flipH="1">
            <a:off x="2536754" y="4329655"/>
            <a:ext cx="3559246" cy="271420"/>
          </a:xfrm>
          <a:prstGeom prst="straightConnector1">
            <a:avLst/>
          </a:prstGeom>
          <a:ln>
            <a:tailEnd type="triangle"/>
          </a:ln>
          <a:effectLst>
            <a:glow rad="101600">
              <a:srgbClr val="FF0000">
                <a:alpha val="40000"/>
              </a:srgbClr>
            </a:glow>
          </a:effectLst>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C60A8248-B443-E95C-3E3B-BFD0DC426150}"/>
              </a:ext>
            </a:extLst>
          </p:cNvPr>
          <p:cNvSpPr txBox="1"/>
          <p:nvPr/>
        </p:nvSpPr>
        <p:spPr>
          <a:xfrm rot="266870">
            <a:off x="4532910" y="4672887"/>
            <a:ext cx="1439333" cy="369332"/>
          </a:xfrm>
          <a:prstGeom prst="rect">
            <a:avLst/>
          </a:prstGeom>
          <a:noFill/>
        </p:spPr>
        <p:txBody>
          <a:bodyPr wrap="square">
            <a:spAutoFit/>
          </a:bodyPr>
          <a:lstStyle/>
          <a:p>
            <a:r>
              <a:rPr lang="en-US" dirty="0"/>
              <a:t>Riser</a:t>
            </a:r>
            <a:endParaRPr lang="en-GB" dirty="0"/>
          </a:p>
        </p:txBody>
      </p:sp>
      <p:sp>
        <p:nvSpPr>
          <p:cNvPr id="19" name="TextBox 18">
            <a:extLst>
              <a:ext uri="{FF2B5EF4-FFF2-40B4-BE49-F238E27FC236}">
                <a16:creationId xmlns:a16="http://schemas.microsoft.com/office/drawing/2014/main" id="{D2696296-2874-6C95-25AD-F44A929C3EB4}"/>
              </a:ext>
            </a:extLst>
          </p:cNvPr>
          <p:cNvSpPr txBox="1"/>
          <p:nvPr/>
        </p:nvSpPr>
        <p:spPr>
          <a:xfrm rot="21356402">
            <a:off x="4250388" y="4035113"/>
            <a:ext cx="1439333" cy="369332"/>
          </a:xfrm>
          <a:prstGeom prst="rect">
            <a:avLst/>
          </a:prstGeom>
          <a:noFill/>
        </p:spPr>
        <p:txBody>
          <a:bodyPr wrap="square">
            <a:spAutoFit/>
          </a:bodyPr>
          <a:lstStyle/>
          <a:p>
            <a:r>
              <a:rPr lang="en-US" dirty="0"/>
              <a:t>Adj. table</a:t>
            </a:r>
            <a:endParaRPr lang="en-GB" dirty="0"/>
          </a:p>
        </p:txBody>
      </p:sp>
      <p:sp>
        <p:nvSpPr>
          <p:cNvPr id="21" name="Arrow: Right 20">
            <a:extLst>
              <a:ext uri="{FF2B5EF4-FFF2-40B4-BE49-F238E27FC236}">
                <a16:creationId xmlns:a16="http://schemas.microsoft.com/office/drawing/2014/main" id="{75395DDB-6163-D1AA-1180-FA0481A88A73}"/>
              </a:ext>
            </a:extLst>
          </p:cNvPr>
          <p:cNvSpPr/>
          <p:nvPr/>
        </p:nvSpPr>
        <p:spPr>
          <a:xfrm>
            <a:off x="10498133" y="1255442"/>
            <a:ext cx="619125" cy="343473"/>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7053E5E3-EA78-E1FA-6E7F-059DEA6E3E81}"/>
              </a:ext>
            </a:extLst>
          </p:cNvPr>
          <p:cNvSpPr/>
          <p:nvPr/>
        </p:nvSpPr>
        <p:spPr>
          <a:xfrm rot="10800000">
            <a:off x="7925537" y="2879696"/>
            <a:ext cx="619125" cy="343473"/>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863838B2-8111-1426-FA49-96C60AFF1C69}"/>
              </a:ext>
            </a:extLst>
          </p:cNvPr>
          <p:cNvSpPr txBox="1"/>
          <p:nvPr/>
        </p:nvSpPr>
        <p:spPr>
          <a:xfrm>
            <a:off x="8544662" y="2879696"/>
            <a:ext cx="858253" cy="369332"/>
          </a:xfrm>
          <a:prstGeom prst="rect">
            <a:avLst/>
          </a:prstGeom>
          <a:noFill/>
        </p:spPr>
        <p:txBody>
          <a:bodyPr wrap="square">
            <a:spAutoFit/>
          </a:bodyPr>
          <a:lstStyle/>
          <a:p>
            <a:r>
              <a:rPr lang="en-GB" sz="1800" dirty="0"/>
              <a:t>50mm</a:t>
            </a:r>
            <a:endParaRPr lang="en-GB" dirty="0"/>
          </a:p>
        </p:txBody>
      </p:sp>
      <p:sp>
        <p:nvSpPr>
          <p:cNvPr id="24" name="TextBox 23">
            <a:extLst>
              <a:ext uri="{FF2B5EF4-FFF2-40B4-BE49-F238E27FC236}">
                <a16:creationId xmlns:a16="http://schemas.microsoft.com/office/drawing/2014/main" id="{247967EC-69DA-571F-ECA0-BAE84EB310CE}"/>
              </a:ext>
            </a:extLst>
          </p:cNvPr>
          <p:cNvSpPr txBox="1"/>
          <p:nvPr/>
        </p:nvSpPr>
        <p:spPr>
          <a:xfrm>
            <a:off x="9744624" y="1242511"/>
            <a:ext cx="858253" cy="369332"/>
          </a:xfrm>
          <a:prstGeom prst="rect">
            <a:avLst/>
          </a:prstGeom>
          <a:noFill/>
        </p:spPr>
        <p:txBody>
          <a:bodyPr wrap="square">
            <a:spAutoFit/>
          </a:bodyPr>
          <a:lstStyle/>
          <a:p>
            <a:r>
              <a:rPr lang="en-GB" sz="1800" dirty="0"/>
              <a:t>50mm</a:t>
            </a:r>
            <a:endParaRPr lang="en-GB" dirty="0"/>
          </a:p>
        </p:txBody>
      </p:sp>
      <p:sp>
        <p:nvSpPr>
          <p:cNvPr id="25" name="TextBox 24">
            <a:extLst>
              <a:ext uri="{FF2B5EF4-FFF2-40B4-BE49-F238E27FC236}">
                <a16:creationId xmlns:a16="http://schemas.microsoft.com/office/drawing/2014/main" id="{C662F1AE-7B34-4C22-1400-F787ED436A7E}"/>
              </a:ext>
            </a:extLst>
          </p:cNvPr>
          <p:cNvSpPr txBox="1"/>
          <p:nvPr/>
        </p:nvSpPr>
        <p:spPr>
          <a:xfrm>
            <a:off x="9121602" y="2129989"/>
            <a:ext cx="850455" cy="369332"/>
          </a:xfrm>
          <a:prstGeom prst="rect">
            <a:avLst/>
          </a:prstGeom>
          <a:noFill/>
        </p:spPr>
        <p:txBody>
          <a:bodyPr wrap="square">
            <a:spAutoFit/>
          </a:bodyPr>
          <a:lstStyle/>
          <a:p>
            <a:r>
              <a:rPr lang="en-GB" sz="1800" dirty="0"/>
              <a:t>± 2.5⁰</a:t>
            </a:r>
            <a:endParaRPr lang="en-GB" dirty="0"/>
          </a:p>
        </p:txBody>
      </p:sp>
    </p:spTree>
    <p:extLst>
      <p:ext uri="{BB962C8B-B14F-4D97-AF65-F5344CB8AC3E}">
        <p14:creationId xmlns:p14="http://schemas.microsoft.com/office/powerpoint/2010/main" val="4189187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043245" y="2650067"/>
            <a:ext cx="6105509" cy="1569660"/>
          </a:xfrm>
          <a:prstGeom prst="rect">
            <a:avLst/>
          </a:prstGeom>
          <a:noFill/>
        </p:spPr>
        <p:txBody>
          <a:bodyPr wrap="square" rtlCol="0">
            <a:spAutoFit/>
          </a:bodyPr>
          <a:lstStyle/>
          <a:p>
            <a:pPr algn="ctr"/>
            <a:r>
              <a:rPr lang="en-US" sz="4800" b="1" dirty="0"/>
              <a:t>Thank you</a:t>
            </a:r>
          </a:p>
          <a:p>
            <a:pPr algn="ctr"/>
            <a:r>
              <a:rPr lang="en-US" sz="4800" b="1" dirty="0"/>
              <a:t>for your attention</a:t>
            </a:r>
          </a:p>
        </p:txBody>
      </p:sp>
      <p:sp>
        <p:nvSpPr>
          <p:cNvPr id="7"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12</a:t>
            </a:fld>
            <a:endParaRPr lang="en-GB" sz="1800" dirty="0"/>
          </a:p>
        </p:txBody>
      </p:sp>
      <p:sp>
        <p:nvSpPr>
          <p:cNvPr id="6" name="Title 1">
            <a:extLst>
              <a:ext uri="{FF2B5EF4-FFF2-40B4-BE49-F238E27FC236}">
                <a16:creationId xmlns:a16="http://schemas.microsoft.com/office/drawing/2014/main" id="{A936C2E5-2717-4005-B7E1-80189CCF606F}"/>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grpSp>
        <p:nvGrpSpPr>
          <p:cNvPr id="8" name="Group 7">
            <a:extLst>
              <a:ext uri="{FF2B5EF4-FFF2-40B4-BE49-F238E27FC236}">
                <a16:creationId xmlns:a16="http://schemas.microsoft.com/office/drawing/2014/main" id="{FD786EA0-BD98-413D-B1A9-E02FAE8FECBD}"/>
              </a:ext>
            </a:extLst>
          </p:cNvPr>
          <p:cNvGrpSpPr/>
          <p:nvPr/>
        </p:nvGrpSpPr>
        <p:grpSpPr>
          <a:xfrm>
            <a:off x="4872512" y="111930"/>
            <a:ext cx="7172655" cy="900000"/>
            <a:chOff x="4435190" y="104005"/>
            <a:chExt cx="7172655" cy="900000"/>
          </a:xfrm>
        </p:grpSpPr>
        <p:pic>
          <p:nvPicPr>
            <p:cNvPr id="11" name="Picture 2" descr="Fichier:Logo CERN.jpg — Wikipédia">
              <a:extLst>
                <a:ext uri="{FF2B5EF4-FFF2-40B4-BE49-F238E27FC236}">
                  <a16:creationId xmlns:a16="http://schemas.microsoft.com/office/drawing/2014/main" id="{9D7E24D4-A948-4161-AAFF-C3504D6E2D0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06344" y="104005"/>
              <a:ext cx="901501" cy="900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CMS-doc-3045-v3: CMS Logo">
              <a:extLst>
                <a:ext uri="{FF2B5EF4-FFF2-40B4-BE49-F238E27FC236}">
                  <a16:creationId xmlns:a16="http://schemas.microsoft.com/office/drawing/2014/main" id="{456BB1AD-640A-4348-B806-F07FB7206BF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06344" y="104005"/>
              <a:ext cx="900000" cy="9000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91EF7E0B-52CB-4A74-8ACD-34F2BE0512DD}"/>
                </a:ext>
              </a:extLst>
            </p:cNvPr>
            <p:cNvPicPr>
              <a:picLocks noChangeAspect="1"/>
            </p:cNvPicPr>
            <p:nvPr/>
          </p:nvPicPr>
          <p:blipFill rotWithShape="1">
            <a:blip r:embed="rId4"/>
            <a:srcRect l="1739" t="11461" r="3029" b="17790"/>
            <a:stretch/>
          </p:blipFill>
          <p:spPr>
            <a:xfrm>
              <a:off x="4435190" y="104005"/>
              <a:ext cx="5371154" cy="900000"/>
            </a:xfrm>
            <a:prstGeom prst="rect">
              <a:avLst/>
            </a:prstGeom>
            <a:ln>
              <a:noFill/>
            </a:ln>
          </p:spPr>
        </p:pic>
      </p:grpSp>
    </p:spTree>
    <p:extLst>
      <p:ext uri="{BB962C8B-B14F-4D97-AF65-F5344CB8AC3E}">
        <p14:creationId xmlns:p14="http://schemas.microsoft.com/office/powerpoint/2010/main" val="970869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619125"/>
            <a:ext cx="8596668" cy="1320800"/>
          </a:xfrm>
        </p:spPr>
        <p:txBody>
          <a:bodyPr>
            <a:normAutofit/>
          </a:bodyPr>
          <a:lstStyle/>
          <a:p>
            <a:r>
              <a:rPr lang="en-US" sz="3200" dirty="0"/>
              <a:t>Introduction</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2</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pic>
        <p:nvPicPr>
          <p:cNvPr id="5" name="Picture 4" descr="Diagram&#10;&#10;Description automatically generated">
            <a:extLst>
              <a:ext uri="{FF2B5EF4-FFF2-40B4-BE49-F238E27FC236}">
                <a16:creationId xmlns:a16="http://schemas.microsoft.com/office/drawing/2014/main" id="{0610C8EB-923A-4F3F-899E-82416EE8440B}"/>
              </a:ext>
            </a:extLst>
          </p:cNvPr>
          <p:cNvPicPr>
            <a:picLocks noChangeAspect="1"/>
          </p:cNvPicPr>
          <p:nvPr/>
        </p:nvPicPr>
        <p:blipFill rotWithShape="1">
          <a:blip r:embed="rId2"/>
          <a:srcRect t="8107" r="54570" b="13300"/>
          <a:stretch/>
        </p:blipFill>
        <p:spPr>
          <a:xfrm>
            <a:off x="1068953" y="2171694"/>
            <a:ext cx="2859322" cy="3206016"/>
          </a:xfrm>
          <a:prstGeom prst="rect">
            <a:avLst/>
          </a:prstGeom>
        </p:spPr>
      </p:pic>
      <p:sp>
        <p:nvSpPr>
          <p:cNvPr id="9" name="TextBox 8">
            <a:extLst>
              <a:ext uri="{FF2B5EF4-FFF2-40B4-BE49-F238E27FC236}">
                <a16:creationId xmlns:a16="http://schemas.microsoft.com/office/drawing/2014/main" id="{27469127-F594-44E9-A88A-BD2F13EB4EDE}"/>
              </a:ext>
            </a:extLst>
          </p:cNvPr>
          <p:cNvSpPr txBox="1"/>
          <p:nvPr/>
        </p:nvSpPr>
        <p:spPr>
          <a:xfrm>
            <a:off x="330587" y="1641674"/>
            <a:ext cx="4018450" cy="369332"/>
          </a:xfrm>
          <a:prstGeom prst="rect">
            <a:avLst/>
          </a:prstGeom>
          <a:noFill/>
        </p:spPr>
        <p:txBody>
          <a:bodyPr wrap="square" lIns="0" tIns="0" rIns="0" bIns="0" rtlCol="0">
            <a:spAutoFit/>
          </a:bodyPr>
          <a:lstStyle/>
          <a:p>
            <a:pPr algn="ctr"/>
            <a:r>
              <a:rPr lang="en-US" sz="2400" dirty="0"/>
              <a:t>Present endcap calorimeter</a:t>
            </a:r>
            <a:endParaRPr lang="en-GB" sz="2400" dirty="0"/>
          </a:p>
        </p:txBody>
      </p:sp>
      <p:pic>
        <p:nvPicPr>
          <p:cNvPr id="13" name="Picture 12" descr="Diagram&#10;&#10;Description automatically generated">
            <a:extLst>
              <a:ext uri="{FF2B5EF4-FFF2-40B4-BE49-F238E27FC236}">
                <a16:creationId xmlns:a16="http://schemas.microsoft.com/office/drawing/2014/main" id="{433F15B4-9E63-4775-9371-8FF2B4820CA7}"/>
              </a:ext>
            </a:extLst>
          </p:cNvPr>
          <p:cNvPicPr>
            <a:picLocks noChangeAspect="1"/>
          </p:cNvPicPr>
          <p:nvPr/>
        </p:nvPicPr>
        <p:blipFill rotWithShape="1">
          <a:blip r:embed="rId2"/>
          <a:srcRect l="53624" t="9478" r="946" b="11929"/>
          <a:stretch/>
        </p:blipFill>
        <p:spPr>
          <a:xfrm>
            <a:off x="4753821" y="2177640"/>
            <a:ext cx="2859322" cy="3206016"/>
          </a:xfrm>
          <a:prstGeom prst="rect">
            <a:avLst/>
          </a:prstGeom>
        </p:spPr>
      </p:pic>
      <p:sp>
        <p:nvSpPr>
          <p:cNvPr id="16" name="TextBox 15">
            <a:extLst>
              <a:ext uri="{FF2B5EF4-FFF2-40B4-BE49-F238E27FC236}">
                <a16:creationId xmlns:a16="http://schemas.microsoft.com/office/drawing/2014/main" id="{21827DFE-6553-768C-E0C2-86AE62E0C266}"/>
              </a:ext>
            </a:extLst>
          </p:cNvPr>
          <p:cNvSpPr txBox="1"/>
          <p:nvPr/>
        </p:nvSpPr>
        <p:spPr>
          <a:xfrm>
            <a:off x="4943115" y="1595507"/>
            <a:ext cx="2480733" cy="461665"/>
          </a:xfrm>
          <a:prstGeom prst="rect">
            <a:avLst/>
          </a:prstGeom>
          <a:noFill/>
        </p:spPr>
        <p:txBody>
          <a:bodyPr wrap="square">
            <a:spAutoFit/>
          </a:bodyPr>
          <a:lstStyle/>
          <a:p>
            <a:pPr algn="ctr"/>
            <a:r>
              <a:rPr lang="en-US" sz="2400" dirty="0"/>
              <a:t>HGCAL design</a:t>
            </a:r>
            <a:endParaRPr lang="en-GB" sz="2400" dirty="0"/>
          </a:p>
        </p:txBody>
      </p:sp>
      <p:sp>
        <p:nvSpPr>
          <p:cNvPr id="17" name="TextBox 16">
            <a:extLst>
              <a:ext uri="{FF2B5EF4-FFF2-40B4-BE49-F238E27FC236}">
                <a16:creationId xmlns:a16="http://schemas.microsoft.com/office/drawing/2014/main" id="{BDD8AC50-DAD8-2DA8-C62D-D05C7C7E8BB3}"/>
              </a:ext>
            </a:extLst>
          </p:cNvPr>
          <p:cNvSpPr txBox="1"/>
          <p:nvPr/>
        </p:nvSpPr>
        <p:spPr>
          <a:xfrm>
            <a:off x="8609537" y="1595507"/>
            <a:ext cx="3102208" cy="1569660"/>
          </a:xfrm>
          <a:prstGeom prst="rect">
            <a:avLst/>
          </a:prstGeom>
          <a:noFill/>
        </p:spPr>
        <p:txBody>
          <a:bodyPr wrap="square">
            <a:spAutoFit/>
          </a:bodyPr>
          <a:lstStyle/>
          <a:p>
            <a:pPr algn="ctr"/>
            <a:r>
              <a:rPr lang="en-US" sz="2400" dirty="0"/>
              <a:t>Integrate a brand-new calorimeter in an existing 20-year-old structure</a:t>
            </a:r>
            <a:endParaRPr lang="en-GB" sz="2400" dirty="0"/>
          </a:p>
        </p:txBody>
      </p:sp>
      <p:sp>
        <p:nvSpPr>
          <p:cNvPr id="18" name="TextBox 17">
            <a:extLst>
              <a:ext uri="{FF2B5EF4-FFF2-40B4-BE49-F238E27FC236}">
                <a16:creationId xmlns:a16="http://schemas.microsoft.com/office/drawing/2014/main" id="{6724E786-1E70-73F8-9572-50B08A7EEF59}"/>
              </a:ext>
            </a:extLst>
          </p:cNvPr>
          <p:cNvSpPr txBox="1"/>
          <p:nvPr/>
        </p:nvSpPr>
        <p:spPr>
          <a:xfrm>
            <a:off x="8459868" y="4183327"/>
            <a:ext cx="3401545" cy="1200329"/>
          </a:xfrm>
          <a:prstGeom prst="rect">
            <a:avLst/>
          </a:prstGeom>
          <a:noFill/>
        </p:spPr>
        <p:txBody>
          <a:bodyPr wrap="square">
            <a:spAutoFit/>
          </a:bodyPr>
          <a:lstStyle/>
          <a:p>
            <a:pPr algn="ctr"/>
            <a:r>
              <a:rPr lang="en-US" sz="2400" dirty="0"/>
              <a:t>Need to design interface systems and components.</a:t>
            </a:r>
            <a:endParaRPr lang="en-GB" sz="2400" dirty="0"/>
          </a:p>
        </p:txBody>
      </p:sp>
      <p:sp>
        <p:nvSpPr>
          <p:cNvPr id="6" name="Arrow: Down 5">
            <a:extLst>
              <a:ext uri="{FF2B5EF4-FFF2-40B4-BE49-F238E27FC236}">
                <a16:creationId xmlns:a16="http://schemas.microsoft.com/office/drawing/2014/main" id="{4F4DFA8F-1330-7B64-C4D4-0FB054439263}"/>
              </a:ext>
            </a:extLst>
          </p:cNvPr>
          <p:cNvSpPr/>
          <p:nvPr/>
        </p:nvSpPr>
        <p:spPr>
          <a:xfrm>
            <a:off x="9970140" y="3293247"/>
            <a:ext cx="381000" cy="856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2684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960B20D8-90AB-463E-89CE-2F8CF6603893}"/>
              </a:ext>
            </a:extLst>
          </p:cNvPr>
          <p:cNvPicPr>
            <a:picLocks noChangeAspect="1"/>
          </p:cNvPicPr>
          <p:nvPr/>
        </p:nvPicPr>
        <p:blipFill rotWithShape="1">
          <a:blip r:embed="rId2"/>
          <a:srcRect r="25612"/>
          <a:stretch/>
        </p:blipFill>
        <p:spPr>
          <a:xfrm>
            <a:off x="642472" y="980615"/>
            <a:ext cx="5656002" cy="5284718"/>
          </a:xfrm>
          <a:prstGeom prst="rect">
            <a:avLst/>
          </a:prstGeom>
        </p:spPr>
      </p:pic>
      <p:sp>
        <p:nvSpPr>
          <p:cNvPr id="7" name="Title 1"/>
          <p:cNvSpPr>
            <a:spLocks noGrp="1"/>
          </p:cNvSpPr>
          <p:nvPr>
            <p:ph type="title"/>
          </p:nvPr>
        </p:nvSpPr>
        <p:spPr>
          <a:xfrm>
            <a:off x="524934" y="592667"/>
            <a:ext cx="8596668" cy="482425"/>
          </a:xfrm>
        </p:spPr>
        <p:txBody>
          <a:bodyPr>
            <a:normAutofit/>
          </a:bodyPr>
          <a:lstStyle/>
          <a:p>
            <a:r>
              <a:rPr lang="en-US" sz="3200" dirty="0"/>
              <a:t>Introduction. Components for HGCAL</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3</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2" name="Rectangle 1">
            <a:extLst>
              <a:ext uri="{FF2B5EF4-FFF2-40B4-BE49-F238E27FC236}">
                <a16:creationId xmlns:a16="http://schemas.microsoft.com/office/drawing/2014/main" id="{9D075969-ECC3-8E63-3B0B-A6C777EEF4E5}"/>
              </a:ext>
            </a:extLst>
          </p:cNvPr>
          <p:cNvSpPr/>
          <p:nvPr/>
        </p:nvSpPr>
        <p:spPr>
          <a:xfrm>
            <a:off x="823545" y="1189336"/>
            <a:ext cx="3081865" cy="5075997"/>
          </a:xfrm>
          <a:prstGeom prst="rect">
            <a:avLst/>
          </a:prstGeom>
          <a:solidFill>
            <a:srgbClr val="FFFF0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76547223-69FD-7684-5298-2C5F2C469409}"/>
              </a:ext>
            </a:extLst>
          </p:cNvPr>
          <p:cNvSpPr/>
          <p:nvPr/>
        </p:nvSpPr>
        <p:spPr>
          <a:xfrm>
            <a:off x="3905410" y="1189336"/>
            <a:ext cx="2596990" cy="5075997"/>
          </a:xfrm>
          <a:prstGeom prst="rect">
            <a:avLst/>
          </a:prstGeom>
          <a:solidFill>
            <a:schemeClr val="tx1">
              <a:lumMod val="60000"/>
              <a:lumOff val="40000"/>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7FA272EA-0191-24B6-4574-151A2AEAC5AE}"/>
              </a:ext>
            </a:extLst>
          </p:cNvPr>
          <p:cNvSpPr txBox="1"/>
          <p:nvPr/>
        </p:nvSpPr>
        <p:spPr>
          <a:xfrm>
            <a:off x="1289671" y="1220610"/>
            <a:ext cx="2158631" cy="276999"/>
          </a:xfrm>
          <a:prstGeom prst="rect">
            <a:avLst/>
          </a:prstGeom>
          <a:noFill/>
        </p:spPr>
        <p:txBody>
          <a:bodyPr wrap="square" lIns="0" tIns="0" rIns="0" bIns="0" rtlCol="0">
            <a:spAutoFit/>
          </a:bodyPr>
          <a:lstStyle/>
          <a:p>
            <a:pPr algn="ctr"/>
            <a:r>
              <a:rPr lang="en-GB" b="1" dirty="0">
                <a:highlight>
                  <a:srgbClr val="FFFF00"/>
                </a:highlight>
              </a:rPr>
              <a:t>New elements</a:t>
            </a:r>
          </a:p>
        </p:txBody>
      </p:sp>
      <p:sp>
        <p:nvSpPr>
          <p:cNvPr id="12" name="TextBox 11">
            <a:extLst>
              <a:ext uri="{FF2B5EF4-FFF2-40B4-BE49-F238E27FC236}">
                <a16:creationId xmlns:a16="http://schemas.microsoft.com/office/drawing/2014/main" id="{20F3896E-E625-F3BE-3B29-0BF41AFB10E0}"/>
              </a:ext>
            </a:extLst>
          </p:cNvPr>
          <p:cNvSpPr txBox="1"/>
          <p:nvPr/>
        </p:nvSpPr>
        <p:spPr>
          <a:xfrm>
            <a:off x="4086483" y="1220610"/>
            <a:ext cx="2158631" cy="276999"/>
          </a:xfrm>
          <a:prstGeom prst="rect">
            <a:avLst/>
          </a:prstGeom>
          <a:noFill/>
        </p:spPr>
        <p:txBody>
          <a:bodyPr wrap="square" lIns="0" tIns="0" rIns="0" bIns="0" rtlCol="0">
            <a:spAutoFit/>
          </a:bodyPr>
          <a:lstStyle/>
          <a:p>
            <a:pPr algn="ctr"/>
            <a:r>
              <a:rPr lang="en-GB" b="1" dirty="0">
                <a:highlight>
                  <a:srgbClr val="00FFFF"/>
                </a:highlight>
              </a:rPr>
              <a:t>Existing elements</a:t>
            </a:r>
          </a:p>
        </p:txBody>
      </p:sp>
      <p:sp>
        <p:nvSpPr>
          <p:cNvPr id="15" name="TextBox 14">
            <a:extLst>
              <a:ext uri="{FF2B5EF4-FFF2-40B4-BE49-F238E27FC236}">
                <a16:creationId xmlns:a16="http://schemas.microsoft.com/office/drawing/2014/main" id="{DB9CE844-2425-88A2-B894-82136DE4978B}"/>
              </a:ext>
            </a:extLst>
          </p:cNvPr>
          <p:cNvSpPr txBox="1"/>
          <p:nvPr/>
        </p:nvSpPr>
        <p:spPr>
          <a:xfrm>
            <a:off x="7463033" y="1776980"/>
            <a:ext cx="4086495" cy="3000821"/>
          </a:xfrm>
          <a:prstGeom prst="rect">
            <a:avLst/>
          </a:prstGeom>
          <a:noFill/>
        </p:spPr>
        <p:txBody>
          <a:bodyPr wrap="square">
            <a:spAutoFit/>
          </a:bodyPr>
          <a:lstStyle/>
          <a:p>
            <a:r>
              <a:rPr lang="en-US" sz="2000" dirty="0"/>
              <a:t>New components for HGCAL</a:t>
            </a:r>
          </a:p>
          <a:p>
            <a:r>
              <a:rPr lang="en-US" sz="2000" dirty="0"/>
              <a:t>designed by me:</a:t>
            </a:r>
          </a:p>
          <a:p>
            <a:endParaRPr lang="en-US" sz="900" dirty="0"/>
          </a:p>
          <a:p>
            <a:pPr marL="742950" lvl="1" indent="-285750">
              <a:lnSpc>
                <a:spcPct val="200000"/>
              </a:lnSpc>
              <a:buFont typeface="Arial" panose="020B0604020202020204" pitchFamily="34" charset="0"/>
              <a:buChar char="•"/>
            </a:pPr>
            <a:r>
              <a:rPr lang="en-US" sz="2000" dirty="0"/>
              <a:t>Back flange</a:t>
            </a:r>
          </a:p>
          <a:p>
            <a:pPr marL="742950" lvl="1" indent="-285750">
              <a:lnSpc>
                <a:spcPct val="200000"/>
              </a:lnSpc>
              <a:buFont typeface="Arial" panose="020B0604020202020204" pitchFamily="34" charset="0"/>
              <a:buChar char="•"/>
            </a:pPr>
            <a:r>
              <a:rPr lang="en-US" sz="2000" dirty="0"/>
              <a:t>ME0 shielding</a:t>
            </a:r>
          </a:p>
          <a:p>
            <a:pPr marL="742950" lvl="1" indent="-285750">
              <a:lnSpc>
                <a:spcPct val="200000"/>
              </a:lnSpc>
              <a:buFont typeface="Arial" panose="020B0604020202020204" pitchFamily="34" charset="0"/>
              <a:buChar char="•"/>
            </a:pPr>
            <a:r>
              <a:rPr lang="en-US" sz="2000" dirty="0"/>
              <a:t>ME1/1 shielding</a:t>
            </a:r>
          </a:p>
          <a:p>
            <a:pPr marL="285750" indent="-285750">
              <a:buFont typeface="Arial" panose="020B0604020202020204" pitchFamily="34" charset="0"/>
              <a:buChar char="•"/>
            </a:pPr>
            <a:endParaRPr lang="en-GB" sz="2000" dirty="0"/>
          </a:p>
        </p:txBody>
      </p:sp>
    </p:spTree>
    <p:extLst>
      <p:ext uri="{BB962C8B-B14F-4D97-AF65-F5344CB8AC3E}">
        <p14:creationId xmlns:p14="http://schemas.microsoft.com/office/powerpoint/2010/main" val="1783088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592667"/>
            <a:ext cx="8596668" cy="482425"/>
          </a:xfrm>
        </p:spPr>
        <p:txBody>
          <a:bodyPr>
            <a:normAutofit/>
          </a:bodyPr>
          <a:lstStyle/>
          <a:p>
            <a:r>
              <a:rPr lang="en-US" sz="3200" dirty="0"/>
              <a:t>Back flange - Introduction</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4</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5" name="TextBox 4">
            <a:extLst>
              <a:ext uri="{FF2B5EF4-FFF2-40B4-BE49-F238E27FC236}">
                <a16:creationId xmlns:a16="http://schemas.microsoft.com/office/drawing/2014/main" id="{F4376A9F-CC22-422C-A2EE-A7DBD8ED392A}"/>
              </a:ext>
            </a:extLst>
          </p:cNvPr>
          <p:cNvSpPr txBox="1"/>
          <p:nvPr/>
        </p:nvSpPr>
        <p:spPr>
          <a:xfrm>
            <a:off x="524933" y="1305588"/>
            <a:ext cx="6248399" cy="1938992"/>
          </a:xfrm>
          <a:prstGeom prst="rect">
            <a:avLst/>
          </a:prstGeom>
          <a:noFill/>
        </p:spPr>
        <p:txBody>
          <a:bodyPr wrap="square" lIns="0" tIns="0" rIns="0" bIns="0" rtlCol="0">
            <a:spAutoFit/>
          </a:bodyPr>
          <a:lstStyle/>
          <a:p>
            <a:pPr algn="just"/>
            <a:r>
              <a:rPr lang="en-US" dirty="0"/>
              <a:t>The function of the back flange is to be the direct link between HGCAL and the detector’s structure.</a:t>
            </a:r>
          </a:p>
          <a:p>
            <a:pPr algn="just"/>
            <a:endParaRPr lang="en-US" dirty="0"/>
          </a:p>
          <a:p>
            <a:pPr algn="just"/>
            <a:r>
              <a:rPr lang="en-US" dirty="0"/>
              <a:t>The back flange is mounted on the support tube, which rests the whole weight of HGCAL (250 tons) and connected by 18 brackets all around to withstand the moment created by the cantilevered calorimeter.</a:t>
            </a:r>
            <a:endParaRPr lang="en-GB" dirty="0"/>
          </a:p>
        </p:txBody>
      </p:sp>
      <p:pic>
        <p:nvPicPr>
          <p:cNvPr id="8" name="Picture 10">
            <a:extLst>
              <a:ext uri="{FF2B5EF4-FFF2-40B4-BE49-F238E27FC236}">
                <a16:creationId xmlns:a16="http://schemas.microsoft.com/office/drawing/2014/main" id="{DB53EE84-39CE-1A4A-43E5-578899D8843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36996" y="691303"/>
            <a:ext cx="3316572" cy="4944709"/>
          </a:xfrm>
          <a:prstGeom prst="rect">
            <a:avLst/>
          </a:prstGeom>
        </p:spPr>
      </p:pic>
      <p:pic>
        <p:nvPicPr>
          <p:cNvPr id="13" name="Picture 17">
            <a:extLst>
              <a:ext uri="{FF2B5EF4-FFF2-40B4-BE49-F238E27FC236}">
                <a16:creationId xmlns:a16="http://schemas.microsoft.com/office/drawing/2014/main" id="{CF977A29-C9F4-39BB-A29A-D8B44CC42AD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366" r="2216"/>
          <a:stretch/>
        </p:blipFill>
        <p:spPr>
          <a:xfrm>
            <a:off x="396528" y="4179152"/>
            <a:ext cx="2236678" cy="2041413"/>
          </a:xfrm>
          <a:prstGeom prst="rect">
            <a:avLst/>
          </a:prstGeom>
        </p:spPr>
      </p:pic>
      <p:sp>
        <p:nvSpPr>
          <p:cNvPr id="14" name="ZoneTexte 27">
            <a:extLst>
              <a:ext uri="{FF2B5EF4-FFF2-40B4-BE49-F238E27FC236}">
                <a16:creationId xmlns:a16="http://schemas.microsoft.com/office/drawing/2014/main" id="{B46D015C-5286-A98A-682A-AE58B86806FC}"/>
              </a:ext>
            </a:extLst>
          </p:cNvPr>
          <p:cNvSpPr txBox="1"/>
          <p:nvPr/>
        </p:nvSpPr>
        <p:spPr>
          <a:xfrm>
            <a:off x="629467" y="3773239"/>
            <a:ext cx="2808312" cy="246221"/>
          </a:xfrm>
          <a:prstGeom prst="rect">
            <a:avLst/>
          </a:prstGeom>
          <a:noFill/>
        </p:spPr>
        <p:txBody>
          <a:bodyPr wrap="square" lIns="0" tIns="0" rIns="0" bIns="0" rtlCol="0">
            <a:spAutoFit/>
          </a:bodyPr>
          <a:lstStyle/>
          <a:p>
            <a:pPr algn="l"/>
            <a:r>
              <a:rPr lang="en-US" sz="1600" i="1" u="sng" dirty="0"/>
              <a:t>Wedges interface:</a:t>
            </a:r>
          </a:p>
        </p:txBody>
      </p:sp>
      <p:pic>
        <p:nvPicPr>
          <p:cNvPr id="15" name="Picture 12">
            <a:extLst>
              <a:ext uri="{FF2B5EF4-FFF2-40B4-BE49-F238E27FC236}">
                <a16:creationId xmlns:a16="http://schemas.microsoft.com/office/drawing/2014/main" id="{F2FE47C5-5BFC-F9C7-C34E-0718D2AD52F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7214"/>
          <a:stretch/>
        </p:blipFill>
        <p:spPr>
          <a:xfrm>
            <a:off x="2719942" y="4179151"/>
            <a:ext cx="2111426" cy="2041413"/>
          </a:xfrm>
          <a:prstGeom prst="rect">
            <a:avLst/>
          </a:prstGeom>
        </p:spPr>
      </p:pic>
      <p:pic>
        <p:nvPicPr>
          <p:cNvPr id="16" name="Picture 6">
            <a:extLst>
              <a:ext uri="{FF2B5EF4-FFF2-40B4-BE49-F238E27FC236}">
                <a16:creationId xmlns:a16="http://schemas.microsoft.com/office/drawing/2014/main" id="{34635383-48D7-CCAE-FD13-02C9F35CCDB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00206" y="4707466"/>
            <a:ext cx="2736790" cy="1513099"/>
          </a:xfrm>
          <a:prstGeom prst="rect">
            <a:avLst/>
          </a:prstGeom>
        </p:spPr>
      </p:pic>
      <p:sp>
        <p:nvSpPr>
          <p:cNvPr id="17" name="ZoneTexte 32">
            <a:extLst>
              <a:ext uri="{FF2B5EF4-FFF2-40B4-BE49-F238E27FC236}">
                <a16:creationId xmlns:a16="http://schemas.microsoft.com/office/drawing/2014/main" id="{AC4F1FF7-A4FB-2CAC-4382-C28D2568D433}"/>
              </a:ext>
            </a:extLst>
          </p:cNvPr>
          <p:cNvSpPr txBox="1"/>
          <p:nvPr/>
        </p:nvSpPr>
        <p:spPr>
          <a:xfrm>
            <a:off x="5100206" y="4329118"/>
            <a:ext cx="2808312" cy="246221"/>
          </a:xfrm>
          <a:prstGeom prst="rect">
            <a:avLst/>
          </a:prstGeom>
          <a:noFill/>
        </p:spPr>
        <p:txBody>
          <a:bodyPr wrap="square" lIns="0" tIns="0" rIns="0" bIns="0" rtlCol="0">
            <a:spAutoFit/>
          </a:bodyPr>
          <a:lstStyle/>
          <a:p>
            <a:pPr algn="l"/>
            <a:r>
              <a:rPr lang="en-US" sz="1600" i="1" u="sng" dirty="0"/>
              <a:t>Brackets interface:</a:t>
            </a:r>
          </a:p>
        </p:txBody>
      </p:sp>
      <p:sp>
        <p:nvSpPr>
          <p:cNvPr id="19" name="TextBox 18">
            <a:extLst>
              <a:ext uri="{FF2B5EF4-FFF2-40B4-BE49-F238E27FC236}">
                <a16:creationId xmlns:a16="http://schemas.microsoft.com/office/drawing/2014/main" id="{91BE3C3C-B66B-9928-BD09-AD559C279EAE}"/>
              </a:ext>
            </a:extLst>
          </p:cNvPr>
          <p:cNvSpPr txBox="1"/>
          <p:nvPr/>
        </p:nvSpPr>
        <p:spPr>
          <a:xfrm>
            <a:off x="10631065" y="1659051"/>
            <a:ext cx="1179935" cy="246221"/>
          </a:xfrm>
          <a:prstGeom prst="rect">
            <a:avLst/>
          </a:prstGeom>
          <a:noFill/>
        </p:spPr>
        <p:txBody>
          <a:bodyPr wrap="square" lIns="0" tIns="0" rIns="0" bIns="0" rtlCol="0">
            <a:spAutoFit/>
          </a:bodyPr>
          <a:lstStyle/>
          <a:p>
            <a:pPr algn="ctr"/>
            <a:r>
              <a:rPr lang="en-US" sz="1600" dirty="0">
                <a:highlight>
                  <a:srgbClr val="FFFF00"/>
                </a:highlight>
              </a:rPr>
              <a:t>Back flange</a:t>
            </a:r>
          </a:p>
        </p:txBody>
      </p:sp>
      <p:sp>
        <p:nvSpPr>
          <p:cNvPr id="22" name="TextBox 21">
            <a:extLst>
              <a:ext uri="{FF2B5EF4-FFF2-40B4-BE49-F238E27FC236}">
                <a16:creationId xmlns:a16="http://schemas.microsoft.com/office/drawing/2014/main" id="{E5DA682C-61CD-83CD-B438-82B505B43B9D}"/>
              </a:ext>
            </a:extLst>
          </p:cNvPr>
          <p:cNvSpPr txBox="1"/>
          <p:nvPr/>
        </p:nvSpPr>
        <p:spPr>
          <a:xfrm>
            <a:off x="8387701" y="306482"/>
            <a:ext cx="1467802" cy="246221"/>
          </a:xfrm>
          <a:prstGeom prst="rect">
            <a:avLst/>
          </a:prstGeom>
          <a:noFill/>
        </p:spPr>
        <p:txBody>
          <a:bodyPr wrap="square" lIns="0" tIns="0" rIns="0" bIns="0" rtlCol="0">
            <a:spAutoFit/>
          </a:bodyPr>
          <a:lstStyle/>
          <a:p>
            <a:pPr algn="ctr"/>
            <a:r>
              <a:rPr lang="en-US" sz="1600" dirty="0"/>
              <a:t>Brackets</a:t>
            </a:r>
          </a:p>
        </p:txBody>
      </p:sp>
      <p:sp>
        <p:nvSpPr>
          <p:cNvPr id="23" name="TextBox 22">
            <a:extLst>
              <a:ext uri="{FF2B5EF4-FFF2-40B4-BE49-F238E27FC236}">
                <a16:creationId xmlns:a16="http://schemas.microsoft.com/office/drawing/2014/main" id="{D0DECFDE-1973-6FF1-63CC-3D55D1A053A9}"/>
              </a:ext>
            </a:extLst>
          </p:cNvPr>
          <p:cNvSpPr txBox="1"/>
          <p:nvPr/>
        </p:nvSpPr>
        <p:spPr>
          <a:xfrm>
            <a:off x="9570095" y="5799392"/>
            <a:ext cx="1467802" cy="246221"/>
          </a:xfrm>
          <a:prstGeom prst="rect">
            <a:avLst/>
          </a:prstGeom>
          <a:noFill/>
        </p:spPr>
        <p:txBody>
          <a:bodyPr wrap="square" lIns="0" tIns="0" rIns="0" bIns="0" rtlCol="0">
            <a:spAutoFit/>
          </a:bodyPr>
          <a:lstStyle/>
          <a:p>
            <a:pPr algn="ctr"/>
            <a:r>
              <a:rPr lang="en-US" sz="1600" dirty="0"/>
              <a:t>Wedges</a:t>
            </a:r>
          </a:p>
        </p:txBody>
      </p:sp>
      <p:sp>
        <p:nvSpPr>
          <p:cNvPr id="24" name="TextBox 23">
            <a:extLst>
              <a:ext uri="{FF2B5EF4-FFF2-40B4-BE49-F238E27FC236}">
                <a16:creationId xmlns:a16="http://schemas.microsoft.com/office/drawing/2014/main" id="{1AF08F32-E0EB-504B-687B-8DF598A56D9D}"/>
              </a:ext>
            </a:extLst>
          </p:cNvPr>
          <p:cNvSpPr txBox="1"/>
          <p:nvPr/>
        </p:nvSpPr>
        <p:spPr>
          <a:xfrm>
            <a:off x="8027480" y="5734648"/>
            <a:ext cx="1467802" cy="246221"/>
          </a:xfrm>
          <a:prstGeom prst="rect">
            <a:avLst/>
          </a:prstGeom>
          <a:noFill/>
        </p:spPr>
        <p:txBody>
          <a:bodyPr wrap="square" lIns="0" tIns="0" rIns="0" bIns="0" rtlCol="0">
            <a:spAutoFit/>
          </a:bodyPr>
          <a:lstStyle/>
          <a:p>
            <a:pPr algn="ctr"/>
            <a:r>
              <a:rPr lang="en-US" sz="1600" dirty="0"/>
              <a:t>Absorbers</a:t>
            </a:r>
          </a:p>
        </p:txBody>
      </p:sp>
      <p:sp>
        <p:nvSpPr>
          <p:cNvPr id="25" name="TextBox 24">
            <a:extLst>
              <a:ext uri="{FF2B5EF4-FFF2-40B4-BE49-F238E27FC236}">
                <a16:creationId xmlns:a16="http://schemas.microsoft.com/office/drawing/2014/main" id="{66E75BAD-F9AD-AAEA-A0AD-01CE96252158}"/>
              </a:ext>
            </a:extLst>
          </p:cNvPr>
          <p:cNvSpPr txBox="1"/>
          <p:nvPr/>
        </p:nvSpPr>
        <p:spPr>
          <a:xfrm>
            <a:off x="10899552" y="3975848"/>
            <a:ext cx="1467802" cy="492443"/>
          </a:xfrm>
          <a:prstGeom prst="rect">
            <a:avLst/>
          </a:prstGeom>
          <a:noFill/>
        </p:spPr>
        <p:txBody>
          <a:bodyPr wrap="square" lIns="0" tIns="0" rIns="0" bIns="0" rtlCol="0">
            <a:spAutoFit/>
          </a:bodyPr>
          <a:lstStyle/>
          <a:p>
            <a:pPr algn="ctr"/>
            <a:r>
              <a:rPr lang="en-US" sz="1600" dirty="0"/>
              <a:t>Support</a:t>
            </a:r>
          </a:p>
          <a:p>
            <a:pPr algn="ctr"/>
            <a:r>
              <a:rPr lang="en-US" sz="1600" dirty="0"/>
              <a:t>Tube</a:t>
            </a:r>
          </a:p>
        </p:txBody>
      </p:sp>
      <p:cxnSp>
        <p:nvCxnSpPr>
          <p:cNvPr id="27" name="Straight Arrow Connector 26">
            <a:extLst>
              <a:ext uri="{FF2B5EF4-FFF2-40B4-BE49-F238E27FC236}">
                <a16:creationId xmlns:a16="http://schemas.microsoft.com/office/drawing/2014/main" id="{B3BDE99D-5656-6678-D667-CAEE816A8F8F}"/>
              </a:ext>
            </a:extLst>
          </p:cNvPr>
          <p:cNvCxnSpPr/>
          <p:nvPr/>
        </p:nvCxnSpPr>
        <p:spPr>
          <a:xfrm flipH="1" flipV="1">
            <a:off x="10820400" y="3530600"/>
            <a:ext cx="423811" cy="6485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374D370C-E10E-F06D-8EDA-A4354E1CEA96}"/>
              </a:ext>
            </a:extLst>
          </p:cNvPr>
          <p:cNvCxnSpPr>
            <a:cxnSpLocks/>
            <a:stCxn id="19" idx="1"/>
          </p:cNvCxnSpPr>
          <p:nvPr/>
        </p:nvCxnSpPr>
        <p:spPr>
          <a:xfrm flipH="1">
            <a:off x="10084919" y="1782162"/>
            <a:ext cx="546146" cy="1231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D00E7C2-C9C9-C5BC-5233-67845CE937E3}"/>
              </a:ext>
            </a:extLst>
          </p:cNvPr>
          <p:cNvCxnSpPr>
            <a:cxnSpLocks/>
          </p:cNvCxnSpPr>
          <p:nvPr/>
        </p:nvCxnSpPr>
        <p:spPr>
          <a:xfrm>
            <a:off x="9541373" y="499583"/>
            <a:ext cx="359451" cy="284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7381100-F1D2-B0BF-147E-406924BCDC18}"/>
              </a:ext>
            </a:extLst>
          </p:cNvPr>
          <p:cNvCxnSpPr>
            <a:cxnSpLocks/>
          </p:cNvCxnSpPr>
          <p:nvPr/>
        </p:nvCxnSpPr>
        <p:spPr>
          <a:xfrm flipV="1">
            <a:off x="8686240" y="4783667"/>
            <a:ext cx="271493" cy="9316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3B5B4FE-1D84-5C66-4D91-798AE3145FC9}"/>
              </a:ext>
            </a:extLst>
          </p:cNvPr>
          <p:cNvCxnSpPr>
            <a:cxnSpLocks/>
          </p:cNvCxnSpPr>
          <p:nvPr/>
        </p:nvCxnSpPr>
        <p:spPr>
          <a:xfrm flipH="1" flipV="1">
            <a:off x="9949494" y="5108874"/>
            <a:ext cx="211147" cy="6905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578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3" y="619125"/>
            <a:ext cx="10436999" cy="455502"/>
          </a:xfrm>
        </p:spPr>
        <p:txBody>
          <a:bodyPr>
            <a:normAutofit/>
          </a:bodyPr>
          <a:lstStyle/>
          <a:p>
            <a:r>
              <a:rPr lang="en-US" sz="3200" dirty="0"/>
              <a:t>Back flange - Design</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5</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15" name="ZoneTexte 5">
            <a:extLst>
              <a:ext uri="{FF2B5EF4-FFF2-40B4-BE49-F238E27FC236}">
                <a16:creationId xmlns:a16="http://schemas.microsoft.com/office/drawing/2014/main" id="{6C295A78-463E-FC29-C151-8314BBBDE0E9}"/>
              </a:ext>
            </a:extLst>
          </p:cNvPr>
          <p:cNvSpPr txBox="1"/>
          <p:nvPr/>
        </p:nvSpPr>
        <p:spPr>
          <a:xfrm>
            <a:off x="9385587" y="3692659"/>
            <a:ext cx="1728751" cy="369332"/>
          </a:xfrm>
          <a:prstGeom prst="rect">
            <a:avLst/>
          </a:prstGeom>
          <a:noFill/>
        </p:spPr>
        <p:txBody>
          <a:bodyPr wrap="square" lIns="0" tIns="0" rIns="0" bIns="0" rtlCol="0">
            <a:spAutoFit/>
          </a:bodyPr>
          <a:lstStyle/>
          <a:p>
            <a:r>
              <a:rPr lang="en-US" sz="2400" dirty="0"/>
              <a:t>Installation</a:t>
            </a:r>
            <a:endParaRPr lang="fr-CH" sz="2400" dirty="0"/>
          </a:p>
        </p:txBody>
      </p:sp>
      <p:grpSp>
        <p:nvGrpSpPr>
          <p:cNvPr id="4" name="Group 3">
            <a:extLst>
              <a:ext uri="{FF2B5EF4-FFF2-40B4-BE49-F238E27FC236}">
                <a16:creationId xmlns:a16="http://schemas.microsoft.com/office/drawing/2014/main" id="{F88899E7-D3D8-4E6E-732C-EE23FC13480D}"/>
              </a:ext>
            </a:extLst>
          </p:cNvPr>
          <p:cNvGrpSpPr/>
          <p:nvPr/>
        </p:nvGrpSpPr>
        <p:grpSpPr>
          <a:xfrm>
            <a:off x="8779735" y="4355129"/>
            <a:ext cx="2713966" cy="1783403"/>
            <a:chOff x="458584" y="2240682"/>
            <a:chExt cx="3782808" cy="2485761"/>
          </a:xfrm>
        </p:grpSpPr>
        <p:pic>
          <p:nvPicPr>
            <p:cNvPr id="13" name="Picture 21">
              <a:extLst>
                <a:ext uri="{FF2B5EF4-FFF2-40B4-BE49-F238E27FC236}">
                  <a16:creationId xmlns:a16="http://schemas.microsoft.com/office/drawing/2014/main" id="{187E2DC5-DD66-713F-D4AE-EE52810BFB9F}"/>
                </a:ext>
              </a:extLst>
            </p:cNvPr>
            <p:cNvPicPr>
              <a:picLocks noChangeAspect="1"/>
            </p:cNvPicPr>
            <p:nvPr/>
          </p:nvPicPr>
          <p:blipFill rotWithShape="1">
            <a:blip r:embed="rId2"/>
            <a:srcRect t="1597" b="1597"/>
            <a:stretch/>
          </p:blipFill>
          <p:spPr>
            <a:xfrm>
              <a:off x="2423495" y="2302580"/>
              <a:ext cx="1817897" cy="2423863"/>
            </a:xfrm>
            <a:prstGeom prst="rect">
              <a:avLst/>
            </a:prstGeom>
          </p:spPr>
        </p:pic>
        <p:grpSp>
          <p:nvGrpSpPr>
            <p:cNvPr id="3" name="Group 2">
              <a:extLst>
                <a:ext uri="{FF2B5EF4-FFF2-40B4-BE49-F238E27FC236}">
                  <a16:creationId xmlns:a16="http://schemas.microsoft.com/office/drawing/2014/main" id="{74BA52A8-203C-4D62-6C41-B6B3B61AEEBC}"/>
                </a:ext>
              </a:extLst>
            </p:cNvPr>
            <p:cNvGrpSpPr/>
            <p:nvPr/>
          </p:nvGrpSpPr>
          <p:grpSpPr>
            <a:xfrm>
              <a:off x="458584" y="2240682"/>
              <a:ext cx="1793741" cy="2485761"/>
              <a:chOff x="458584" y="2240682"/>
              <a:chExt cx="1793741" cy="2485761"/>
            </a:xfrm>
          </p:grpSpPr>
          <p:pic>
            <p:nvPicPr>
              <p:cNvPr id="12" name="Picture 17">
                <a:extLst>
                  <a:ext uri="{FF2B5EF4-FFF2-40B4-BE49-F238E27FC236}">
                    <a16:creationId xmlns:a16="http://schemas.microsoft.com/office/drawing/2014/main" id="{2260F884-A5B9-620B-EF72-3479E1C2BFAC}"/>
                  </a:ext>
                </a:extLst>
              </p:cNvPr>
              <p:cNvPicPr>
                <a:picLocks noChangeAspect="1"/>
              </p:cNvPicPr>
              <p:nvPr/>
            </p:nvPicPr>
            <p:blipFill rotWithShape="1">
              <a:blip r:embed="rId3"/>
              <a:srcRect l="1944" t="1249" r="11137" b="2784"/>
              <a:stretch/>
            </p:blipFill>
            <p:spPr>
              <a:xfrm>
                <a:off x="458584" y="2334788"/>
                <a:ext cx="1793741" cy="2391655"/>
              </a:xfrm>
              <a:prstGeom prst="rect">
                <a:avLst/>
              </a:prstGeom>
            </p:spPr>
          </p:pic>
          <p:sp>
            <p:nvSpPr>
              <p:cNvPr id="14" name="Arrow: Right 22">
                <a:extLst>
                  <a:ext uri="{FF2B5EF4-FFF2-40B4-BE49-F238E27FC236}">
                    <a16:creationId xmlns:a16="http://schemas.microsoft.com/office/drawing/2014/main" id="{98FE9D64-32DC-90AB-C0C0-C538B2367373}"/>
                  </a:ext>
                </a:extLst>
              </p:cNvPr>
              <p:cNvSpPr/>
              <p:nvPr/>
            </p:nvSpPr>
            <p:spPr>
              <a:xfrm>
                <a:off x="483784" y="2240682"/>
                <a:ext cx="1444526" cy="1853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22">
                <a:extLst>
                  <a:ext uri="{FF2B5EF4-FFF2-40B4-BE49-F238E27FC236}">
                    <a16:creationId xmlns:a16="http://schemas.microsoft.com/office/drawing/2014/main" id="{68B295FD-BB39-B754-42E5-D9A5DB165AC5}"/>
                  </a:ext>
                </a:extLst>
              </p:cNvPr>
              <p:cNvSpPr/>
              <p:nvPr/>
            </p:nvSpPr>
            <p:spPr>
              <a:xfrm rot="5400000">
                <a:off x="1507643" y="3072224"/>
                <a:ext cx="641558" cy="166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9" name="Group 8">
            <a:extLst>
              <a:ext uri="{FF2B5EF4-FFF2-40B4-BE49-F238E27FC236}">
                <a16:creationId xmlns:a16="http://schemas.microsoft.com/office/drawing/2014/main" id="{F6A7C1BC-71BF-5A48-03A3-9A57D442FF5C}"/>
              </a:ext>
            </a:extLst>
          </p:cNvPr>
          <p:cNvGrpSpPr/>
          <p:nvPr/>
        </p:nvGrpSpPr>
        <p:grpSpPr>
          <a:xfrm>
            <a:off x="9203318" y="840962"/>
            <a:ext cx="2463749" cy="2617620"/>
            <a:chOff x="313318" y="1832827"/>
            <a:chExt cx="3671118" cy="3900394"/>
          </a:xfrm>
        </p:grpSpPr>
        <p:pic>
          <p:nvPicPr>
            <p:cNvPr id="6" name="Picture 5">
              <a:extLst>
                <a:ext uri="{FF2B5EF4-FFF2-40B4-BE49-F238E27FC236}">
                  <a16:creationId xmlns:a16="http://schemas.microsoft.com/office/drawing/2014/main" id="{15B1EB27-F5B7-3FEB-A59B-4625D4555788}"/>
                </a:ext>
              </a:extLst>
            </p:cNvPr>
            <p:cNvPicPr>
              <a:picLocks noChangeAspect="1"/>
            </p:cNvPicPr>
            <p:nvPr/>
          </p:nvPicPr>
          <p:blipFill rotWithShape="1">
            <a:blip r:embed="rId4"/>
            <a:srcRect b="5879"/>
            <a:stretch/>
          </p:blipFill>
          <p:spPr>
            <a:xfrm>
              <a:off x="313318" y="1832827"/>
              <a:ext cx="3600000" cy="1900394"/>
            </a:xfrm>
            <a:prstGeom prst="rect">
              <a:avLst/>
            </a:prstGeom>
          </p:spPr>
        </p:pic>
        <p:pic>
          <p:nvPicPr>
            <p:cNvPr id="8" name="Picture 7">
              <a:extLst>
                <a:ext uri="{FF2B5EF4-FFF2-40B4-BE49-F238E27FC236}">
                  <a16:creationId xmlns:a16="http://schemas.microsoft.com/office/drawing/2014/main" id="{0D7A8B04-C2D4-5EB3-2F8D-6A2D6E529BDE}"/>
                </a:ext>
              </a:extLst>
            </p:cNvPr>
            <p:cNvPicPr>
              <a:picLocks noChangeAspect="1"/>
            </p:cNvPicPr>
            <p:nvPr/>
          </p:nvPicPr>
          <p:blipFill>
            <a:blip r:embed="rId5"/>
            <a:stretch>
              <a:fillRect/>
            </a:stretch>
          </p:blipFill>
          <p:spPr>
            <a:xfrm>
              <a:off x="384436" y="3733221"/>
              <a:ext cx="3600000" cy="2000000"/>
            </a:xfrm>
            <a:prstGeom prst="rect">
              <a:avLst/>
            </a:prstGeom>
          </p:spPr>
        </p:pic>
      </p:grpSp>
      <p:grpSp>
        <p:nvGrpSpPr>
          <p:cNvPr id="35" name="Group 34">
            <a:extLst>
              <a:ext uri="{FF2B5EF4-FFF2-40B4-BE49-F238E27FC236}">
                <a16:creationId xmlns:a16="http://schemas.microsoft.com/office/drawing/2014/main" id="{761550E1-BFEC-CADE-C6E5-2C8E143B338C}"/>
              </a:ext>
            </a:extLst>
          </p:cNvPr>
          <p:cNvGrpSpPr/>
          <p:nvPr/>
        </p:nvGrpSpPr>
        <p:grpSpPr>
          <a:xfrm>
            <a:off x="-200735" y="1730875"/>
            <a:ext cx="7833880" cy="4407657"/>
            <a:chOff x="107063" y="1730875"/>
            <a:chExt cx="7285081" cy="4098880"/>
          </a:xfrm>
        </p:grpSpPr>
        <p:pic>
          <p:nvPicPr>
            <p:cNvPr id="21" name="Picture 20">
              <a:extLst>
                <a:ext uri="{FF2B5EF4-FFF2-40B4-BE49-F238E27FC236}">
                  <a16:creationId xmlns:a16="http://schemas.microsoft.com/office/drawing/2014/main" id="{FCF5E037-C6B3-A34A-7972-9449C7B9AA84}"/>
                </a:ext>
              </a:extLst>
            </p:cNvPr>
            <p:cNvPicPr>
              <a:picLocks noChangeAspect="1"/>
            </p:cNvPicPr>
            <p:nvPr/>
          </p:nvPicPr>
          <p:blipFill rotWithShape="1">
            <a:blip r:embed="rId6"/>
            <a:srcRect b="525"/>
            <a:stretch/>
          </p:blipFill>
          <p:spPr>
            <a:xfrm>
              <a:off x="1334721" y="1730875"/>
              <a:ext cx="4761279" cy="4098880"/>
            </a:xfrm>
            <a:prstGeom prst="rect">
              <a:avLst/>
            </a:prstGeom>
          </p:spPr>
        </p:pic>
        <p:sp>
          <p:nvSpPr>
            <p:cNvPr id="22" name="TextBox 21">
              <a:extLst>
                <a:ext uri="{FF2B5EF4-FFF2-40B4-BE49-F238E27FC236}">
                  <a16:creationId xmlns:a16="http://schemas.microsoft.com/office/drawing/2014/main" id="{E3F51331-6F1B-CF88-9C98-C1E0F6AF5C55}"/>
                </a:ext>
              </a:extLst>
            </p:cNvPr>
            <p:cNvSpPr txBox="1"/>
            <p:nvPr/>
          </p:nvSpPr>
          <p:spPr>
            <a:xfrm>
              <a:off x="4799856" y="4720660"/>
              <a:ext cx="2592288" cy="830997"/>
            </a:xfrm>
            <a:prstGeom prst="rect">
              <a:avLst/>
            </a:prstGeom>
            <a:noFill/>
          </p:spPr>
          <p:txBody>
            <a:bodyPr wrap="square" lIns="0" tIns="0" rIns="0" bIns="0" rtlCol="0">
              <a:spAutoFit/>
            </a:bodyPr>
            <a:lstStyle/>
            <a:p>
              <a:pPr algn="ctr"/>
              <a:r>
                <a:rPr lang="en-GB" dirty="0"/>
                <a:t>Right</a:t>
              </a:r>
            </a:p>
            <a:p>
              <a:pPr algn="ctr"/>
              <a:r>
                <a:rPr lang="en-GB" dirty="0"/>
                <a:t>section</a:t>
              </a:r>
            </a:p>
            <a:p>
              <a:pPr algn="ctr"/>
              <a:r>
                <a:rPr lang="en-GB" dirty="0"/>
                <a:t>~2.3t</a:t>
              </a:r>
            </a:p>
          </p:txBody>
        </p:sp>
        <p:sp>
          <p:nvSpPr>
            <p:cNvPr id="23" name="TextBox 22">
              <a:extLst>
                <a:ext uri="{FF2B5EF4-FFF2-40B4-BE49-F238E27FC236}">
                  <a16:creationId xmlns:a16="http://schemas.microsoft.com/office/drawing/2014/main" id="{734BA9C3-712D-880A-0109-8A93BA5636E6}"/>
                </a:ext>
              </a:extLst>
            </p:cNvPr>
            <p:cNvSpPr txBox="1"/>
            <p:nvPr/>
          </p:nvSpPr>
          <p:spPr>
            <a:xfrm>
              <a:off x="107063" y="4705858"/>
              <a:ext cx="2592288" cy="830997"/>
            </a:xfrm>
            <a:prstGeom prst="rect">
              <a:avLst/>
            </a:prstGeom>
            <a:noFill/>
          </p:spPr>
          <p:txBody>
            <a:bodyPr wrap="square" lIns="0" tIns="0" rIns="0" bIns="0" rtlCol="0">
              <a:spAutoFit/>
            </a:bodyPr>
            <a:lstStyle/>
            <a:p>
              <a:pPr algn="ctr"/>
              <a:r>
                <a:rPr lang="en-GB" dirty="0"/>
                <a:t>Left</a:t>
              </a:r>
            </a:p>
            <a:p>
              <a:pPr algn="ctr"/>
              <a:r>
                <a:rPr lang="en-GB" dirty="0"/>
                <a:t>section</a:t>
              </a:r>
            </a:p>
            <a:p>
              <a:pPr algn="ctr"/>
              <a:r>
                <a:rPr lang="en-GB" dirty="0"/>
                <a:t>~2.3t</a:t>
              </a:r>
            </a:p>
          </p:txBody>
        </p:sp>
        <p:sp>
          <p:nvSpPr>
            <p:cNvPr id="34" name="TextBox 33">
              <a:extLst>
                <a:ext uri="{FF2B5EF4-FFF2-40B4-BE49-F238E27FC236}">
                  <a16:creationId xmlns:a16="http://schemas.microsoft.com/office/drawing/2014/main" id="{D3620053-878D-29A8-5E41-6DC9BEE3E3B3}"/>
                </a:ext>
              </a:extLst>
            </p:cNvPr>
            <p:cNvSpPr txBox="1"/>
            <p:nvPr/>
          </p:nvSpPr>
          <p:spPr>
            <a:xfrm>
              <a:off x="2411916" y="3432589"/>
              <a:ext cx="2592288" cy="830997"/>
            </a:xfrm>
            <a:prstGeom prst="rect">
              <a:avLst/>
            </a:prstGeom>
            <a:noFill/>
          </p:spPr>
          <p:txBody>
            <a:bodyPr wrap="square" lIns="0" tIns="0" rIns="0" bIns="0" rtlCol="0">
              <a:spAutoFit/>
            </a:bodyPr>
            <a:lstStyle/>
            <a:p>
              <a:pPr algn="ctr"/>
              <a:r>
                <a:rPr lang="en-GB" dirty="0"/>
                <a:t>Central</a:t>
              </a:r>
            </a:p>
            <a:p>
              <a:pPr algn="ctr"/>
              <a:r>
                <a:rPr lang="en-GB" dirty="0"/>
                <a:t>section</a:t>
              </a:r>
            </a:p>
            <a:p>
              <a:pPr algn="ctr"/>
              <a:r>
                <a:rPr lang="en-GB" dirty="0"/>
                <a:t>~8.4t</a:t>
              </a:r>
            </a:p>
          </p:txBody>
        </p:sp>
      </p:grpSp>
      <p:grpSp>
        <p:nvGrpSpPr>
          <p:cNvPr id="111" name="Group 110">
            <a:extLst>
              <a:ext uri="{FF2B5EF4-FFF2-40B4-BE49-F238E27FC236}">
                <a16:creationId xmlns:a16="http://schemas.microsoft.com/office/drawing/2014/main" id="{C34724AF-625D-C253-BF00-1E8A3D7CEDA0}"/>
              </a:ext>
            </a:extLst>
          </p:cNvPr>
          <p:cNvGrpSpPr/>
          <p:nvPr/>
        </p:nvGrpSpPr>
        <p:grpSpPr>
          <a:xfrm>
            <a:off x="773210" y="1673295"/>
            <a:ext cx="7678410" cy="4465237"/>
            <a:chOff x="570002" y="1673295"/>
            <a:chExt cx="7678410" cy="4465237"/>
          </a:xfrm>
        </p:grpSpPr>
        <p:sp>
          <p:nvSpPr>
            <p:cNvPr id="112" name="Rectangle 111">
              <a:extLst>
                <a:ext uri="{FF2B5EF4-FFF2-40B4-BE49-F238E27FC236}">
                  <a16:creationId xmlns:a16="http://schemas.microsoft.com/office/drawing/2014/main" id="{CF1AAF83-7EB1-2B8B-C311-6D06574F11EE}"/>
                </a:ext>
              </a:extLst>
            </p:cNvPr>
            <p:cNvSpPr/>
            <p:nvPr/>
          </p:nvSpPr>
          <p:spPr>
            <a:xfrm>
              <a:off x="570002" y="1673295"/>
              <a:ext cx="6389590" cy="44652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3" name="Group 112">
              <a:extLst>
                <a:ext uri="{FF2B5EF4-FFF2-40B4-BE49-F238E27FC236}">
                  <a16:creationId xmlns:a16="http://schemas.microsoft.com/office/drawing/2014/main" id="{F1FC53F2-903E-F9C3-9965-A703CA941243}"/>
                </a:ext>
              </a:extLst>
            </p:cNvPr>
            <p:cNvGrpSpPr/>
            <p:nvPr/>
          </p:nvGrpSpPr>
          <p:grpSpPr>
            <a:xfrm>
              <a:off x="1280272" y="1730876"/>
              <a:ext cx="6968140" cy="4320000"/>
              <a:chOff x="941606" y="1721821"/>
              <a:chExt cx="6968140" cy="4320000"/>
            </a:xfrm>
          </p:grpSpPr>
          <p:pic>
            <p:nvPicPr>
              <p:cNvPr id="114" name="Picture 113">
                <a:extLst>
                  <a:ext uri="{FF2B5EF4-FFF2-40B4-BE49-F238E27FC236}">
                    <a16:creationId xmlns:a16="http://schemas.microsoft.com/office/drawing/2014/main" id="{CC4B2A41-1417-40CD-D1D3-B5B17326097B}"/>
                  </a:ext>
                </a:extLst>
              </p:cNvPr>
              <p:cNvPicPr>
                <a:picLocks noChangeAspect="1"/>
              </p:cNvPicPr>
              <p:nvPr/>
            </p:nvPicPr>
            <p:blipFill>
              <a:blip r:embed="rId7"/>
              <a:stretch>
                <a:fillRect/>
              </a:stretch>
            </p:blipFill>
            <p:spPr>
              <a:xfrm>
                <a:off x="941606" y="1721821"/>
                <a:ext cx="4376105" cy="4320000"/>
              </a:xfrm>
              <a:prstGeom prst="rect">
                <a:avLst/>
              </a:prstGeom>
            </p:spPr>
          </p:pic>
          <p:sp>
            <p:nvSpPr>
              <p:cNvPr id="115" name="TextBox 114">
                <a:extLst>
                  <a:ext uri="{FF2B5EF4-FFF2-40B4-BE49-F238E27FC236}">
                    <a16:creationId xmlns:a16="http://schemas.microsoft.com/office/drawing/2014/main" id="{C6C9ACC5-1483-48C8-C365-3F28709F2D9D}"/>
                  </a:ext>
                </a:extLst>
              </p:cNvPr>
              <p:cNvSpPr txBox="1"/>
              <p:nvPr/>
            </p:nvSpPr>
            <p:spPr>
              <a:xfrm>
                <a:off x="1833514" y="3604822"/>
                <a:ext cx="2592288" cy="553998"/>
              </a:xfrm>
              <a:prstGeom prst="rect">
                <a:avLst/>
              </a:prstGeom>
              <a:noFill/>
            </p:spPr>
            <p:txBody>
              <a:bodyPr wrap="square" lIns="0" tIns="0" rIns="0" bIns="0" rtlCol="0">
                <a:spAutoFit/>
              </a:bodyPr>
              <a:lstStyle/>
              <a:p>
                <a:pPr algn="ctr"/>
                <a:r>
                  <a:rPr lang="en-GB" dirty="0"/>
                  <a:t>Assembly:</a:t>
                </a:r>
              </a:p>
              <a:p>
                <a:pPr algn="ctr"/>
                <a:r>
                  <a:rPr lang="en-GB" dirty="0"/>
                  <a:t>~13.2t</a:t>
                </a:r>
              </a:p>
            </p:txBody>
          </p:sp>
          <p:sp>
            <p:nvSpPr>
              <p:cNvPr id="116" name="TextBox 115">
                <a:extLst>
                  <a:ext uri="{FF2B5EF4-FFF2-40B4-BE49-F238E27FC236}">
                    <a16:creationId xmlns:a16="http://schemas.microsoft.com/office/drawing/2014/main" id="{D6082EA0-5A21-1CC2-7F20-04E77B893D66}"/>
                  </a:ext>
                </a:extLst>
              </p:cNvPr>
              <p:cNvSpPr txBox="1"/>
              <p:nvPr/>
            </p:nvSpPr>
            <p:spPr>
              <a:xfrm>
                <a:off x="5317458" y="2744498"/>
                <a:ext cx="2592288" cy="1754326"/>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dirty="0"/>
                  <a:t>72 Screws M30x70 [</a:t>
                </a:r>
                <a:r>
                  <a:rPr lang="en-GB" b="1" dirty="0"/>
                  <a:t>BUMAX 88</a:t>
                </a:r>
                <a:r>
                  <a:rPr lang="en-GB" dirty="0"/>
                  <a:t>]</a:t>
                </a:r>
              </a:p>
              <a:p>
                <a:pPr marL="285750" indent="-285750">
                  <a:buFont typeface="Arial" panose="020B0604020202020204" pitchFamily="34" charset="0"/>
                  <a:buChar char="•"/>
                </a:pPr>
                <a:r>
                  <a:rPr lang="en-GB" dirty="0"/>
                  <a:t>72 Washers 30x56 [</a:t>
                </a:r>
                <a:r>
                  <a:rPr lang="en-GB" b="1" dirty="0"/>
                  <a:t>BUMAX 88</a:t>
                </a:r>
                <a:r>
                  <a:rPr lang="en-GB" dirty="0"/>
                  <a:t>]</a:t>
                </a:r>
              </a:p>
              <a:p>
                <a:pPr marL="285750" indent="-285750">
                  <a:buFont typeface="Arial" panose="020B0604020202020204" pitchFamily="34" charset="0"/>
                  <a:buChar char="•"/>
                </a:pPr>
                <a:r>
                  <a:rPr lang="en-GB" dirty="0"/>
                  <a:t>8 Pins D50 [</a:t>
                </a:r>
                <a:r>
                  <a:rPr lang="en-GB" b="1" dirty="0"/>
                  <a:t>INCONEL 718</a:t>
                </a:r>
                <a:r>
                  <a:rPr lang="en-GB" dirty="0"/>
                  <a:t>]</a:t>
                </a:r>
              </a:p>
            </p:txBody>
          </p:sp>
        </p:grpSp>
      </p:grpSp>
      <p:sp>
        <p:nvSpPr>
          <p:cNvPr id="5" name="TextBox 4">
            <a:extLst>
              <a:ext uri="{FF2B5EF4-FFF2-40B4-BE49-F238E27FC236}">
                <a16:creationId xmlns:a16="http://schemas.microsoft.com/office/drawing/2014/main" id="{0E00FD13-E156-E915-DDBE-8A78A7932D1D}"/>
              </a:ext>
            </a:extLst>
          </p:cNvPr>
          <p:cNvSpPr txBox="1"/>
          <p:nvPr/>
        </p:nvSpPr>
        <p:spPr>
          <a:xfrm>
            <a:off x="325366" y="1163452"/>
            <a:ext cx="7023701" cy="646331"/>
          </a:xfrm>
          <a:prstGeom prst="rect">
            <a:avLst/>
          </a:prstGeom>
          <a:noFill/>
        </p:spPr>
        <p:txBody>
          <a:bodyPr wrap="square">
            <a:spAutoFit/>
          </a:bodyPr>
          <a:lstStyle/>
          <a:p>
            <a:r>
              <a:rPr lang="en-US" sz="1800" dirty="0"/>
              <a:t>The design was done considering the </a:t>
            </a:r>
            <a:r>
              <a:rPr lang="en-US" dirty="0"/>
              <a:t>Eurocode 3 standard for structural components.</a:t>
            </a:r>
            <a:endParaRPr lang="en-GB" dirty="0"/>
          </a:p>
        </p:txBody>
      </p:sp>
    </p:spTree>
    <p:extLst>
      <p:ext uri="{BB962C8B-B14F-4D97-AF65-F5344CB8AC3E}">
        <p14:creationId xmlns:p14="http://schemas.microsoft.com/office/powerpoint/2010/main" val="17206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3" y="619125"/>
            <a:ext cx="10436999" cy="455502"/>
          </a:xfrm>
        </p:spPr>
        <p:txBody>
          <a:bodyPr>
            <a:normAutofit/>
          </a:bodyPr>
          <a:lstStyle/>
          <a:p>
            <a:r>
              <a:rPr lang="en-US" sz="3200" dirty="0"/>
              <a:t>Back flange - Calculations</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6</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5" name="TextBox 4">
            <a:extLst>
              <a:ext uri="{FF2B5EF4-FFF2-40B4-BE49-F238E27FC236}">
                <a16:creationId xmlns:a16="http://schemas.microsoft.com/office/drawing/2014/main" id="{0E00FD13-E156-E915-DDBE-8A78A7932D1D}"/>
              </a:ext>
            </a:extLst>
          </p:cNvPr>
          <p:cNvSpPr txBox="1"/>
          <p:nvPr/>
        </p:nvSpPr>
        <p:spPr>
          <a:xfrm>
            <a:off x="524933" y="1163452"/>
            <a:ext cx="11184467" cy="646331"/>
          </a:xfrm>
          <a:prstGeom prst="rect">
            <a:avLst/>
          </a:prstGeom>
          <a:noFill/>
        </p:spPr>
        <p:txBody>
          <a:bodyPr wrap="square">
            <a:spAutoFit/>
          </a:bodyPr>
          <a:lstStyle/>
          <a:p>
            <a:r>
              <a:rPr lang="en-US" dirty="0"/>
              <a:t>All components of the back flange were analyzed using FEM.</a:t>
            </a:r>
          </a:p>
          <a:p>
            <a:r>
              <a:rPr lang="en-US" dirty="0"/>
              <a:t>All the screws and pins were verified according to Eurocode 3 requirements.</a:t>
            </a:r>
            <a:endParaRPr lang="en-GB" dirty="0"/>
          </a:p>
        </p:txBody>
      </p:sp>
      <p:pic>
        <p:nvPicPr>
          <p:cNvPr id="2" name="Picture 1" descr="A picture containing icon&#10;&#10;Description automatically generated">
            <a:extLst>
              <a:ext uri="{FF2B5EF4-FFF2-40B4-BE49-F238E27FC236}">
                <a16:creationId xmlns:a16="http://schemas.microsoft.com/office/drawing/2014/main" id="{9FE25E71-28D2-8E57-7F6C-D31B4AAFF1D5}"/>
              </a:ext>
            </a:extLst>
          </p:cNvPr>
          <p:cNvPicPr>
            <a:picLocks noChangeAspect="1"/>
          </p:cNvPicPr>
          <p:nvPr/>
        </p:nvPicPr>
        <p:blipFill>
          <a:blip r:embed="rId2"/>
          <a:stretch>
            <a:fillRect/>
          </a:stretch>
        </p:blipFill>
        <p:spPr>
          <a:xfrm>
            <a:off x="8469716" y="847727"/>
            <a:ext cx="3381850" cy="2995579"/>
          </a:xfrm>
          <a:prstGeom prst="rect">
            <a:avLst/>
          </a:prstGeom>
        </p:spPr>
      </p:pic>
      <p:pic>
        <p:nvPicPr>
          <p:cNvPr id="16" name="Picture 15">
            <a:extLst>
              <a:ext uri="{FF2B5EF4-FFF2-40B4-BE49-F238E27FC236}">
                <a16:creationId xmlns:a16="http://schemas.microsoft.com/office/drawing/2014/main" id="{16C74772-C070-5CF6-D810-3ACFA4EAE32F}"/>
              </a:ext>
            </a:extLst>
          </p:cNvPr>
          <p:cNvPicPr>
            <a:picLocks noChangeAspect="1"/>
          </p:cNvPicPr>
          <p:nvPr/>
        </p:nvPicPr>
        <p:blipFill>
          <a:blip r:embed="rId3"/>
          <a:stretch>
            <a:fillRect/>
          </a:stretch>
        </p:blipFill>
        <p:spPr>
          <a:xfrm>
            <a:off x="4243374" y="2129310"/>
            <a:ext cx="2885559" cy="1713996"/>
          </a:xfrm>
          <a:prstGeom prst="rect">
            <a:avLst/>
          </a:prstGeom>
        </p:spPr>
      </p:pic>
      <p:pic>
        <p:nvPicPr>
          <p:cNvPr id="18" name="Picture 17">
            <a:extLst>
              <a:ext uri="{FF2B5EF4-FFF2-40B4-BE49-F238E27FC236}">
                <a16:creationId xmlns:a16="http://schemas.microsoft.com/office/drawing/2014/main" id="{5F53B2EB-4D7A-8AF3-25A2-4F9D06BB23DC}"/>
              </a:ext>
            </a:extLst>
          </p:cNvPr>
          <p:cNvPicPr>
            <a:picLocks noChangeAspect="1"/>
          </p:cNvPicPr>
          <p:nvPr/>
        </p:nvPicPr>
        <p:blipFill>
          <a:blip r:embed="rId4"/>
          <a:stretch>
            <a:fillRect/>
          </a:stretch>
        </p:blipFill>
        <p:spPr>
          <a:xfrm>
            <a:off x="999066" y="2239549"/>
            <a:ext cx="2556933" cy="1603757"/>
          </a:xfrm>
          <a:prstGeom prst="rect">
            <a:avLst/>
          </a:prstGeom>
        </p:spPr>
      </p:pic>
      <p:pic>
        <p:nvPicPr>
          <p:cNvPr id="20" name="Picture 19">
            <a:extLst>
              <a:ext uri="{FF2B5EF4-FFF2-40B4-BE49-F238E27FC236}">
                <a16:creationId xmlns:a16="http://schemas.microsoft.com/office/drawing/2014/main" id="{E7A395DE-5A97-0814-ED0B-225F9A2EF6AB}"/>
              </a:ext>
            </a:extLst>
          </p:cNvPr>
          <p:cNvPicPr>
            <a:picLocks noChangeAspect="1"/>
          </p:cNvPicPr>
          <p:nvPr/>
        </p:nvPicPr>
        <p:blipFill>
          <a:blip r:embed="rId5"/>
          <a:stretch>
            <a:fillRect/>
          </a:stretch>
        </p:blipFill>
        <p:spPr>
          <a:xfrm>
            <a:off x="3894668" y="4379960"/>
            <a:ext cx="4190999" cy="1850986"/>
          </a:xfrm>
          <a:prstGeom prst="rect">
            <a:avLst/>
          </a:prstGeom>
        </p:spPr>
      </p:pic>
      <p:pic>
        <p:nvPicPr>
          <p:cNvPr id="25" name="Picture 24">
            <a:extLst>
              <a:ext uri="{FF2B5EF4-FFF2-40B4-BE49-F238E27FC236}">
                <a16:creationId xmlns:a16="http://schemas.microsoft.com/office/drawing/2014/main" id="{B433B43E-5E8C-4851-DC1A-63EFFA64C7A6}"/>
              </a:ext>
            </a:extLst>
          </p:cNvPr>
          <p:cNvPicPr>
            <a:picLocks noChangeAspect="1"/>
          </p:cNvPicPr>
          <p:nvPr/>
        </p:nvPicPr>
        <p:blipFill>
          <a:blip r:embed="rId6"/>
          <a:stretch>
            <a:fillRect/>
          </a:stretch>
        </p:blipFill>
        <p:spPr>
          <a:xfrm>
            <a:off x="185626" y="4099842"/>
            <a:ext cx="3600000" cy="2131104"/>
          </a:xfrm>
          <a:prstGeom prst="rect">
            <a:avLst/>
          </a:prstGeom>
        </p:spPr>
      </p:pic>
      <p:pic>
        <p:nvPicPr>
          <p:cNvPr id="27" name="Picture 26">
            <a:extLst>
              <a:ext uri="{FF2B5EF4-FFF2-40B4-BE49-F238E27FC236}">
                <a16:creationId xmlns:a16="http://schemas.microsoft.com/office/drawing/2014/main" id="{7EFF1E3B-DFE8-B8D3-FC30-2E529B4A703C}"/>
              </a:ext>
            </a:extLst>
          </p:cNvPr>
          <p:cNvPicPr>
            <a:picLocks noChangeAspect="1"/>
          </p:cNvPicPr>
          <p:nvPr/>
        </p:nvPicPr>
        <p:blipFill>
          <a:blip r:embed="rId7"/>
          <a:stretch>
            <a:fillRect/>
          </a:stretch>
        </p:blipFill>
        <p:spPr>
          <a:xfrm>
            <a:off x="8327550" y="4344207"/>
            <a:ext cx="3600000" cy="1799043"/>
          </a:xfrm>
          <a:prstGeom prst="rect">
            <a:avLst/>
          </a:prstGeom>
        </p:spPr>
      </p:pic>
      <p:sp>
        <p:nvSpPr>
          <p:cNvPr id="29" name="TextBox 28">
            <a:extLst>
              <a:ext uri="{FF2B5EF4-FFF2-40B4-BE49-F238E27FC236}">
                <a16:creationId xmlns:a16="http://schemas.microsoft.com/office/drawing/2014/main" id="{4D88579B-0187-1513-F2EF-A7D1AC262F4D}"/>
              </a:ext>
            </a:extLst>
          </p:cNvPr>
          <p:cNvSpPr txBox="1"/>
          <p:nvPr/>
        </p:nvSpPr>
        <p:spPr>
          <a:xfrm>
            <a:off x="1905000" y="6342946"/>
            <a:ext cx="6096000" cy="369332"/>
          </a:xfrm>
          <a:prstGeom prst="rect">
            <a:avLst/>
          </a:prstGeom>
          <a:noFill/>
        </p:spPr>
        <p:txBody>
          <a:bodyPr wrap="square">
            <a:spAutoFit/>
          </a:bodyPr>
          <a:lstStyle/>
          <a:p>
            <a:r>
              <a:rPr lang="en-GB" dirty="0"/>
              <a:t>EDMS: 2741425</a:t>
            </a:r>
          </a:p>
        </p:txBody>
      </p:sp>
    </p:spTree>
    <p:extLst>
      <p:ext uri="{BB962C8B-B14F-4D97-AF65-F5344CB8AC3E}">
        <p14:creationId xmlns:p14="http://schemas.microsoft.com/office/powerpoint/2010/main" val="1733351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ar/folders/gp/qxdxqqxs6x539d7j1v_nwbjh0000gn/T/com.microsoft.Powerpoint/WebArchiveCopyPasteTempFiles/cidimage005.png@01D8E854.ECE7C9E0">
            <a:extLst>
              <a:ext uri="{FF2B5EF4-FFF2-40B4-BE49-F238E27FC236}">
                <a16:creationId xmlns:a16="http://schemas.microsoft.com/office/drawing/2014/main" id="{EECB345F-7284-4C4F-AA32-8AAC31C0DBC7}"/>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r="51168"/>
          <a:stretch/>
        </p:blipFill>
        <p:spPr bwMode="auto">
          <a:xfrm>
            <a:off x="263352" y="1574807"/>
            <a:ext cx="2160240" cy="43493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ar/folders/gp/qxdxqqxs6x539d7j1v_nwbjh0000gn/T/com.microsoft.Powerpoint/WebArchiveCopyPasteTempFiles/cidimage009.png@01D8E852.67C621F0">
            <a:extLst>
              <a:ext uri="{FF2B5EF4-FFF2-40B4-BE49-F238E27FC236}">
                <a16:creationId xmlns:a16="http://schemas.microsoft.com/office/drawing/2014/main" id="{E57B8909-8BDD-EE44-B654-A93C1E4C277E}"/>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48846"/>
          <a:stretch/>
        </p:blipFill>
        <p:spPr bwMode="auto">
          <a:xfrm rot="5400000">
            <a:off x="1925612" y="2626734"/>
            <a:ext cx="4381550" cy="2277697"/>
          </a:xfrm>
          <a:prstGeom prst="rect">
            <a:avLst/>
          </a:prstGeom>
          <a:noFill/>
          <a:extLst>
            <a:ext uri="{909E8E84-426E-40DD-AFC4-6F175D3DCCD1}">
              <a14:hiddenFill xmlns:a14="http://schemas.microsoft.com/office/drawing/2010/main">
                <a:solidFill>
                  <a:srgbClr val="FFFFFF"/>
                </a:solidFill>
              </a14:hiddenFill>
            </a:ext>
          </a:extLst>
        </p:spPr>
      </p:pic>
      <p:cxnSp>
        <p:nvCxnSpPr>
          <p:cNvPr id="8" name="Connecteur droit 7">
            <a:extLst>
              <a:ext uri="{FF2B5EF4-FFF2-40B4-BE49-F238E27FC236}">
                <a16:creationId xmlns:a16="http://schemas.microsoft.com/office/drawing/2014/main" id="{9A1BC0C1-1F00-3144-B1B3-D5748F24B929}"/>
              </a:ext>
            </a:extLst>
          </p:cNvPr>
          <p:cNvCxnSpPr/>
          <p:nvPr/>
        </p:nvCxnSpPr>
        <p:spPr>
          <a:xfrm flipV="1">
            <a:off x="2711624" y="1465207"/>
            <a:ext cx="0" cy="4691553"/>
          </a:xfrm>
          <a:prstGeom prst="line">
            <a:avLst/>
          </a:prstGeom>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DC7E2CBB-5EA5-4941-A872-467EF4D0895A}"/>
              </a:ext>
            </a:extLst>
          </p:cNvPr>
          <p:cNvSpPr txBox="1"/>
          <p:nvPr/>
        </p:nvSpPr>
        <p:spPr>
          <a:xfrm>
            <a:off x="1775520" y="5930500"/>
            <a:ext cx="360040" cy="215444"/>
          </a:xfrm>
          <a:prstGeom prst="rect">
            <a:avLst/>
          </a:prstGeom>
          <a:noFill/>
        </p:spPr>
        <p:txBody>
          <a:bodyPr wrap="square" lIns="0" tIns="0" rIns="0" bIns="0" rtlCol="0">
            <a:spAutoFit/>
          </a:bodyPr>
          <a:lstStyle/>
          <a:p>
            <a:pPr algn="l"/>
            <a:r>
              <a:rPr lang="en-US" sz="1400" i="1" dirty="0"/>
              <a:t>IP</a:t>
            </a:r>
          </a:p>
        </p:txBody>
      </p:sp>
      <p:sp>
        <p:nvSpPr>
          <p:cNvPr id="12" name="ZoneTexte 11">
            <a:extLst>
              <a:ext uri="{FF2B5EF4-FFF2-40B4-BE49-F238E27FC236}">
                <a16:creationId xmlns:a16="http://schemas.microsoft.com/office/drawing/2014/main" id="{270CA695-71B5-6541-92C6-22D17E3A0AFF}"/>
              </a:ext>
            </a:extLst>
          </p:cNvPr>
          <p:cNvSpPr txBox="1"/>
          <p:nvPr/>
        </p:nvSpPr>
        <p:spPr>
          <a:xfrm>
            <a:off x="3233539" y="5930500"/>
            <a:ext cx="360040" cy="215444"/>
          </a:xfrm>
          <a:prstGeom prst="rect">
            <a:avLst/>
          </a:prstGeom>
          <a:noFill/>
        </p:spPr>
        <p:txBody>
          <a:bodyPr wrap="square" lIns="0" tIns="0" rIns="0" bIns="0" rtlCol="0">
            <a:spAutoFit/>
          </a:bodyPr>
          <a:lstStyle/>
          <a:p>
            <a:pPr algn="l"/>
            <a:r>
              <a:rPr lang="en-US" sz="1400" i="1" dirty="0"/>
              <a:t>NIP</a:t>
            </a:r>
          </a:p>
        </p:txBody>
      </p:sp>
      <p:pic>
        <p:nvPicPr>
          <p:cNvPr id="1030" name="Picture 6" descr="/var/folders/gp/qxdxqqxs6x539d7j1v_nwbjh0000gn/T/com.microsoft.Powerpoint/WebArchiveCopyPasteTempFiles/cidimage016.png@01D8E854.A460BDD0">
            <a:extLst>
              <a:ext uri="{FF2B5EF4-FFF2-40B4-BE49-F238E27FC236}">
                <a16:creationId xmlns:a16="http://schemas.microsoft.com/office/drawing/2014/main" id="{30B7ED82-57D8-3048-907E-837516470BF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679582" y="1367482"/>
            <a:ext cx="3042172" cy="3546190"/>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a:extLst>
              <a:ext uri="{FF2B5EF4-FFF2-40B4-BE49-F238E27FC236}">
                <a16:creationId xmlns:a16="http://schemas.microsoft.com/office/drawing/2014/main" id="{AC4551F7-5A44-4348-86D3-6903E00237B9}"/>
              </a:ext>
            </a:extLst>
          </p:cNvPr>
          <p:cNvSpPr txBox="1"/>
          <p:nvPr/>
        </p:nvSpPr>
        <p:spPr>
          <a:xfrm>
            <a:off x="6420345" y="702969"/>
            <a:ext cx="4823917" cy="276999"/>
          </a:xfrm>
          <a:prstGeom prst="rect">
            <a:avLst/>
          </a:prstGeom>
          <a:noFill/>
        </p:spPr>
        <p:txBody>
          <a:bodyPr wrap="square" lIns="0" tIns="0" rIns="0" bIns="0" rtlCol="0">
            <a:spAutoFit/>
          </a:bodyPr>
          <a:lstStyle/>
          <a:p>
            <a:pPr algn="ctr"/>
            <a:r>
              <a:rPr lang="en-US" i="1" u="sng" dirty="0"/>
              <a:t>Radiation </a:t>
            </a:r>
            <a:r>
              <a:rPr lang="en-US" i="1" u="sng" dirty="0" err="1"/>
              <a:t>shieldings</a:t>
            </a:r>
            <a:endParaRPr lang="en-US" i="1" u="sng" dirty="0"/>
          </a:p>
        </p:txBody>
      </p:sp>
      <p:pic>
        <p:nvPicPr>
          <p:cNvPr id="1032" name="Picture 8" descr="/var/folders/gp/qxdxqqxs6x539d7j1v_nwbjh0000gn/T/com.microsoft.Powerpoint/WebArchiveCopyPasteTempFiles/cidimage012.png@01D8E854.ECE7C9E0">
            <a:extLst>
              <a:ext uri="{FF2B5EF4-FFF2-40B4-BE49-F238E27FC236}">
                <a16:creationId xmlns:a16="http://schemas.microsoft.com/office/drawing/2014/main" id="{6BF1953F-1C86-0F46-8B9D-02E59B3B2CA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976964" y="1350695"/>
            <a:ext cx="3007087" cy="3562977"/>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Connecteur droit 15">
            <a:extLst>
              <a:ext uri="{FF2B5EF4-FFF2-40B4-BE49-F238E27FC236}">
                <a16:creationId xmlns:a16="http://schemas.microsoft.com/office/drawing/2014/main" id="{FC0EA1DB-EE82-FC4A-903D-A624D5712DB8}"/>
              </a:ext>
            </a:extLst>
          </p:cNvPr>
          <p:cNvCxnSpPr>
            <a:cxnSpLocks/>
          </p:cNvCxnSpPr>
          <p:nvPr/>
        </p:nvCxnSpPr>
        <p:spPr>
          <a:xfrm flipV="1">
            <a:off x="5447928" y="858901"/>
            <a:ext cx="0" cy="5378411"/>
          </a:xfrm>
          <a:prstGeom prst="line">
            <a:avLst/>
          </a:prstGeom>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9EEEE0F7-49E7-B249-A715-79C925104BFA}"/>
              </a:ext>
            </a:extLst>
          </p:cNvPr>
          <p:cNvSpPr txBox="1"/>
          <p:nvPr/>
        </p:nvSpPr>
        <p:spPr>
          <a:xfrm>
            <a:off x="7115080" y="5047328"/>
            <a:ext cx="360040" cy="215444"/>
          </a:xfrm>
          <a:prstGeom prst="rect">
            <a:avLst/>
          </a:prstGeom>
          <a:noFill/>
        </p:spPr>
        <p:txBody>
          <a:bodyPr wrap="square" lIns="0" tIns="0" rIns="0" bIns="0" rtlCol="0">
            <a:spAutoFit/>
          </a:bodyPr>
          <a:lstStyle/>
          <a:p>
            <a:pPr algn="l"/>
            <a:r>
              <a:rPr lang="en-US" sz="1400" i="1" dirty="0"/>
              <a:t>IP</a:t>
            </a:r>
          </a:p>
        </p:txBody>
      </p:sp>
      <p:sp>
        <p:nvSpPr>
          <p:cNvPr id="19" name="ZoneTexte 18">
            <a:extLst>
              <a:ext uri="{FF2B5EF4-FFF2-40B4-BE49-F238E27FC236}">
                <a16:creationId xmlns:a16="http://schemas.microsoft.com/office/drawing/2014/main" id="{16A1FAFD-7BEB-6044-85D8-26B5711C9260}"/>
              </a:ext>
            </a:extLst>
          </p:cNvPr>
          <p:cNvSpPr txBox="1"/>
          <p:nvPr/>
        </p:nvSpPr>
        <p:spPr>
          <a:xfrm>
            <a:off x="10487869" y="5047328"/>
            <a:ext cx="360040" cy="215444"/>
          </a:xfrm>
          <a:prstGeom prst="rect">
            <a:avLst/>
          </a:prstGeom>
          <a:noFill/>
        </p:spPr>
        <p:txBody>
          <a:bodyPr wrap="square" lIns="0" tIns="0" rIns="0" bIns="0" rtlCol="0">
            <a:spAutoFit/>
          </a:bodyPr>
          <a:lstStyle/>
          <a:p>
            <a:pPr algn="l"/>
            <a:r>
              <a:rPr lang="en-US" sz="1400" i="1" dirty="0"/>
              <a:t>NIP</a:t>
            </a:r>
          </a:p>
        </p:txBody>
      </p:sp>
      <p:cxnSp>
        <p:nvCxnSpPr>
          <p:cNvPr id="20" name="Connecteur droit 19">
            <a:extLst>
              <a:ext uri="{FF2B5EF4-FFF2-40B4-BE49-F238E27FC236}">
                <a16:creationId xmlns:a16="http://schemas.microsoft.com/office/drawing/2014/main" id="{86D1B05C-C307-AB46-95DD-D220B1611245}"/>
              </a:ext>
            </a:extLst>
          </p:cNvPr>
          <p:cNvCxnSpPr>
            <a:cxnSpLocks/>
          </p:cNvCxnSpPr>
          <p:nvPr/>
        </p:nvCxnSpPr>
        <p:spPr>
          <a:xfrm flipV="1">
            <a:off x="8832304" y="1343566"/>
            <a:ext cx="0" cy="3570106"/>
          </a:xfrm>
          <a:prstGeom prst="line">
            <a:avLst/>
          </a:prstGeom>
        </p:spPr>
        <p:style>
          <a:lnRef idx="1">
            <a:schemeClr val="accent1"/>
          </a:lnRef>
          <a:fillRef idx="0">
            <a:schemeClr val="accent1"/>
          </a:fillRef>
          <a:effectRef idx="0">
            <a:schemeClr val="accent1"/>
          </a:effectRef>
          <a:fontRef idx="minor">
            <a:schemeClr val="tx1"/>
          </a:fontRef>
        </p:style>
      </p:cxnSp>
      <p:pic>
        <p:nvPicPr>
          <p:cNvPr id="24" name="Picture 11">
            <a:extLst>
              <a:ext uri="{FF2B5EF4-FFF2-40B4-BE49-F238E27FC236}">
                <a16:creationId xmlns:a16="http://schemas.microsoft.com/office/drawing/2014/main" id="{FCDC5E49-AD2D-DE47-891C-4B47EE4807C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1984"/>
          <a:stretch/>
        </p:blipFill>
        <p:spPr bwMode="auto">
          <a:xfrm>
            <a:off x="8133731" y="3661264"/>
            <a:ext cx="1414750" cy="2562120"/>
          </a:xfrm>
          <a:prstGeom prst="rect">
            <a:avLst/>
          </a:prstGeom>
          <a:ln>
            <a:solidFill>
              <a:schemeClr val="tx1"/>
            </a:solidFill>
          </a:ln>
          <a:extLst>
            <a:ext uri="{53640926-AAD7-44D8-BBD7-CCE9431645EC}">
              <a14:shadowObscured xmlns:a14="http://schemas.microsoft.com/office/drawing/2010/main"/>
            </a:ext>
          </a:extLst>
        </p:spPr>
      </p:pic>
      <p:sp>
        <p:nvSpPr>
          <p:cNvPr id="7" name="ZoneTexte 5">
            <a:extLst>
              <a:ext uri="{FF2B5EF4-FFF2-40B4-BE49-F238E27FC236}">
                <a16:creationId xmlns:a16="http://schemas.microsoft.com/office/drawing/2014/main" id="{25F2E6AC-C85F-43A2-5E32-9EAAFB6F8490}"/>
              </a:ext>
            </a:extLst>
          </p:cNvPr>
          <p:cNvSpPr txBox="1"/>
          <p:nvPr/>
        </p:nvSpPr>
        <p:spPr>
          <a:xfrm>
            <a:off x="3169070" y="1274960"/>
            <a:ext cx="1263475" cy="276999"/>
          </a:xfrm>
          <a:prstGeom prst="rect">
            <a:avLst/>
          </a:prstGeom>
          <a:noFill/>
        </p:spPr>
        <p:txBody>
          <a:bodyPr wrap="square" lIns="0" tIns="0" rIns="0" bIns="0" rtlCol="0">
            <a:spAutoFit/>
          </a:bodyPr>
          <a:lstStyle/>
          <a:p>
            <a:pPr algn="ctr"/>
            <a:r>
              <a:rPr lang="en-US" dirty="0"/>
              <a:t>GEM</a:t>
            </a:r>
          </a:p>
        </p:txBody>
      </p:sp>
      <p:sp>
        <p:nvSpPr>
          <p:cNvPr id="10" name="ZoneTexte 5">
            <a:extLst>
              <a:ext uri="{FF2B5EF4-FFF2-40B4-BE49-F238E27FC236}">
                <a16:creationId xmlns:a16="http://schemas.microsoft.com/office/drawing/2014/main" id="{54F4D7D8-4188-2FDA-B7C3-2F7C16F1B052}"/>
              </a:ext>
            </a:extLst>
          </p:cNvPr>
          <p:cNvSpPr txBox="1"/>
          <p:nvPr/>
        </p:nvSpPr>
        <p:spPr>
          <a:xfrm>
            <a:off x="1143782" y="1277513"/>
            <a:ext cx="1263475" cy="276999"/>
          </a:xfrm>
          <a:prstGeom prst="rect">
            <a:avLst/>
          </a:prstGeom>
          <a:noFill/>
        </p:spPr>
        <p:txBody>
          <a:bodyPr wrap="square" lIns="0" tIns="0" rIns="0" bIns="0" rtlCol="0">
            <a:spAutoFit/>
          </a:bodyPr>
          <a:lstStyle/>
          <a:p>
            <a:pPr algn="ctr"/>
            <a:r>
              <a:rPr lang="en-US" dirty="0"/>
              <a:t>ME0</a:t>
            </a:r>
          </a:p>
        </p:txBody>
      </p:sp>
      <p:sp>
        <p:nvSpPr>
          <p:cNvPr id="11" name="ZoneTexte 5">
            <a:extLst>
              <a:ext uri="{FF2B5EF4-FFF2-40B4-BE49-F238E27FC236}">
                <a16:creationId xmlns:a16="http://schemas.microsoft.com/office/drawing/2014/main" id="{E21A58E3-24E6-E2FA-DA57-B856E5114BCF}"/>
              </a:ext>
            </a:extLst>
          </p:cNvPr>
          <p:cNvSpPr txBox="1"/>
          <p:nvPr/>
        </p:nvSpPr>
        <p:spPr>
          <a:xfrm>
            <a:off x="8801857" y="1326707"/>
            <a:ext cx="1263475" cy="276999"/>
          </a:xfrm>
          <a:prstGeom prst="rect">
            <a:avLst/>
          </a:prstGeom>
          <a:noFill/>
        </p:spPr>
        <p:txBody>
          <a:bodyPr wrap="square" lIns="0" tIns="0" rIns="0" bIns="0" rtlCol="0">
            <a:spAutoFit/>
          </a:bodyPr>
          <a:lstStyle/>
          <a:p>
            <a:pPr algn="ctr"/>
            <a:r>
              <a:rPr lang="en-US" dirty="0"/>
              <a:t>ME1/1</a:t>
            </a:r>
          </a:p>
        </p:txBody>
      </p:sp>
      <p:sp>
        <p:nvSpPr>
          <p:cNvPr id="15" name="ZoneTexte 5">
            <a:extLst>
              <a:ext uri="{FF2B5EF4-FFF2-40B4-BE49-F238E27FC236}">
                <a16:creationId xmlns:a16="http://schemas.microsoft.com/office/drawing/2014/main" id="{DC89CF9C-0033-D8E2-AF3F-D8791E4655E1}"/>
              </a:ext>
            </a:extLst>
          </p:cNvPr>
          <p:cNvSpPr txBox="1"/>
          <p:nvPr/>
        </p:nvSpPr>
        <p:spPr>
          <a:xfrm>
            <a:off x="7663115" y="1320782"/>
            <a:ext cx="1263475" cy="276999"/>
          </a:xfrm>
          <a:prstGeom prst="rect">
            <a:avLst/>
          </a:prstGeom>
          <a:noFill/>
        </p:spPr>
        <p:txBody>
          <a:bodyPr wrap="square" lIns="0" tIns="0" rIns="0" bIns="0" rtlCol="0">
            <a:spAutoFit/>
          </a:bodyPr>
          <a:lstStyle/>
          <a:p>
            <a:pPr algn="ctr"/>
            <a:r>
              <a:rPr lang="en-US" dirty="0"/>
              <a:t>ME0</a:t>
            </a:r>
          </a:p>
        </p:txBody>
      </p:sp>
      <p:sp>
        <p:nvSpPr>
          <p:cNvPr id="22" name="Title 1">
            <a:extLst>
              <a:ext uri="{FF2B5EF4-FFF2-40B4-BE49-F238E27FC236}">
                <a16:creationId xmlns:a16="http://schemas.microsoft.com/office/drawing/2014/main" id="{FE0E6F30-C41D-5A03-4718-80F345B23241}"/>
              </a:ext>
            </a:extLst>
          </p:cNvPr>
          <p:cNvSpPr txBox="1">
            <a:spLocks/>
          </p:cNvSpPr>
          <p:nvPr/>
        </p:nvSpPr>
        <p:spPr>
          <a:xfrm>
            <a:off x="584201" y="381000"/>
            <a:ext cx="8596668" cy="116917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t>Radiation shielding</a:t>
            </a:r>
            <a:endParaRPr lang="en-GB" sz="3200" dirty="0"/>
          </a:p>
        </p:txBody>
      </p:sp>
      <p:sp>
        <p:nvSpPr>
          <p:cNvPr id="6" name="ZoneTexte 5">
            <a:extLst>
              <a:ext uri="{FF2B5EF4-FFF2-40B4-BE49-F238E27FC236}">
                <a16:creationId xmlns:a16="http://schemas.microsoft.com/office/drawing/2014/main" id="{8F2093FB-011C-A641-9B63-C70569AB6D47}"/>
              </a:ext>
            </a:extLst>
          </p:cNvPr>
          <p:cNvSpPr txBox="1"/>
          <p:nvPr/>
        </p:nvSpPr>
        <p:spPr>
          <a:xfrm>
            <a:off x="1536827" y="906608"/>
            <a:ext cx="2349593" cy="276999"/>
          </a:xfrm>
          <a:prstGeom prst="rect">
            <a:avLst/>
          </a:prstGeom>
          <a:noFill/>
        </p:spPr>
        <p:txBody>
          <a:bodyPr wrap="square" lIns="0" tIns="0" rIns="0" bIns="0" rtlCol="0">
            <a:spAutoFit/>
          </a:bodyPr>
          <a:lstStyle/>
          <a:p>
            <a:pPr algn="ctr"/>
            <a:r>
              <a:rPr lang="en-US" i="1" u="sng" dirty="0"/>
              <a:t>Muon chambers</a:t>
            </a:r>
          </a:p>
        </p:txBody>
      </p:sp>
      <p:sp>
        <p:nvSpPr>
          <p:cNvPr id="27" name="Slide Number Placeholder 5">
            <a:extLst>
              <a:ext uri="{FF2B5EF4-FFF2-40B4-BE49-F238E27FC236}">
                <a16:creationId xmlns:a16="http://schemas.microsoft.com/office/drawing/2014/main" id="{50CDF720-950D-9A82-7AFE-8831AB1307CA}"/>
              </a:ext>
            </a:extLst>
          </p:cNvPr>
          <p:cNvSpPr txBox="1">
            <a:spLocks/>
          </p:cNvSpPr>
          <p:nvPr/>
        </p:nvSpPr>
        <p:spPr>
          <a:xfrm>
            <a:off x="11244211" y="6416850"/>
            <a:ext cx="683339" cy="365125"/>
          </a:xfrm>
          <a:prstGeom prst="rect">
            <a:avLst/>
          </a:prstGeom>
        </p:spPr>
        <p:txBody>
          <a:bodyPr vert="horz" lIns="0" tIns="0" rIns="0" bIns="0" rtlCol="0" anchor="ctr"/>
          <a:lstStyle>
            <a:defPPr>
              <a:defRPr lang="fr-FR"/>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EB35FB-6700-46EE-9162-8703BE91F31B}" type="slidenum">
              <a:rPr lang="en-GB" sz="1800" smtClean="0"/>
              <a:pPr/>
              <a:t>7</a:t>
            </a:fld>
            <a:endParaRPr lang="en-GB" sz="1800" dirty="0"/>
          </a:p>
        </p:txBody>
      </p:sp>
      <p:sp>
        <p:nvSpPr>
          <p:cNvPr id="28" name="Title 1">
            <a:extLst>
              <a:ext uri="{FF2B5EF4-FFF2-40B4-BE49-F238E27FC236}">
                <a16:creationId xmlns:a16="http://schemas.microsoft.com/office/drawing/2014/main" id="{C6969E58-33E5-0DB6-13C8-E3BE3EFC309C}"/>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Tree>
    <p:extLst>
      <p:ext uri="{BB962C8B-B14F-4D97-AF65-F5344CB8AC3E}">
        <p14:creationId xmlns:p14="http://schemas.microsoft.com/office/powerpoint/2010/main" val="1105660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619125"/>
            <a:ext cx="8596668" cy="1320800"/>
          </a:xfrm>
        </p:spPr>
        <p:txBody>
          <a:bodyPr>
            <a:normAutofit/>
          </a:bodyPr>
          <a:lstStyle/>
          <a:p>
            <a:r>
              <a:rPr lang="en-US" sz="3200" dirty="0"/>
              <a:t>Radiation shielding</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8</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12" name="TextBox 11">
            <a:extLst>
              <a:ext uri="{FF2B5EF4-FFF2-40B4-BE49-F238E27FC236}">
                <a16:creationId xmlns:a16="http://schemas.microsoft.com/office/drawing/2014/main" id="{1E08C9BB-F058-4C92-6D4C-927692A28542}"/>
              </a:ext>
            </a:extLst>
          </p:cNvPr>
          <p:cNvSpPr txBox="1"/>
          <p:nvPr/>
        </p:nvSpPr>
        <p:spPr>
          <a:xfrm>
            <a:off x="439395" y="1152685"/>
            <a:ext cx="11134538" cy="830997"/>
          </a:xfrm>
          <a:prstGeom prst="rect">
            <a:avLst/>
          </a:prstGeom>
          <a:noFill/>
        </p:spPr>
        <p:txBody>
          <a:bodyPr wrap="square" lIns="0" tIns="0" rIns="0" bIns="0" rtlCol="0">
            <a:spAutoFit/>
          </a:bodyPr>
          <a:lstStyle/>
          <a:p>
            <a:r>
              <a:rPr lang="en-US" dirty="0"/>
              <a:t>The design for the radiation shielding consists in different layers of lead and borated polyethylene.</a:t>
            </a:r>
          </a:p>
          <a:p>
            <a:r>
              <a:rPr lang="en-US" dirty="0"/>
              <a:t>The layers are joined together with screws.</a:t>
            </a:r>
          </a:p>
          <a:p>
            <a:r>
              <a:rPr lang="en-US" dirty="0"/>
              <a:t>The shielding is fixed to the back flange by bolts.</a:t>
            </a:r>
            <a:endParaRPr lang="en-GB" dirty="0"/>
          </a:p>
        </p:txBody>
      </p:sp>
      <p:pic>
        <p:nvPicPr>
          <p:cNvPr id="4" name="Picture 3">
            <a:extLst>
              <a:ext uri="{FF2B5EF4-FFF2-40B4-BE49-F238E27FC236}">
                <a16:creationId xmlns:a16="http://schemas.microsoft.com/office/drawing/2014/main" id="{3E843EA3-F3A8-B41F-CA7C-79D715C563CD}"/>
              </a:ext>
            </a:extLst>
          </p:cNvPr>
          <p:cNvPicPr>
            <a:picLocks noChangeAspect="1"/>
          </p:cNvPicPr>
          <p:nvPr/>
        </p:nvPicPr>
        <p:blipFill>
          <a:blip r:embed="rId2"/>
          <a:stretch>
            <a:fillRect/>
          </a:stretch>
        </p:blipFill>
        <p:spPr>
          <a:xfrm>
            <a:off x="6663323" y="3190092"/>
            <a:ext cx="1596320" cy="1680337"/>
          </a:xfrm>
          <a:prstGeom prst="rect">
            <a:avLst/>
          </a:prstGeom>
        </p:spPr>
      </p:pic>
      <p:pic>
        <p:nvPicPr>
          <p:cNvPr id="5" name="Picture 4" descr="Icon&#10;&#10;Description automatically generated">
            <a:extLst>
              <a:ext uri="{FF2B5EF4-FFF2-40B4-BE49-F238E27FC236}">
                <a16:creationId xmlns:a16="http://schemas.microsoft.com/office/drawing/2014/main" id="{3257F316-51A3-1E36-09CB-F2A986502921}"/>
              </a:ext>
            </a:extLst>
          </p:cNvPr>
          <p:cNvPicPr>
            <a:picLocks noChangeAspect="1"/>
          </p:cNvPicPr>
          <p:nvPr/>
        </p:nvPicPr>
        <p:blipFill rotWithShape="1">
          <a:blip r:embed="rId3"/>
          <a:srcRect t="1787"/>
          <a:stretch/>
        </p:blipFill>
        <p:spPr>
          <a:xfrm>
            <a:off x="4981670" y="3200186"/>
            <a:ext cx="1616841" cy="1680337"/>
          </a:xfrm>
          <a:prstGeom prst="rect">
            <a:avLst/>
          </a:prstGeom>
        </p:spPr>
      </p:pic>
      <p:pic>
        <p:nvPicPr>
          <p:cNvPr id="8" name="Picture 7">
            <a:extLst>
              <a:ext uri="{FF2B5EF4-FFF2-40B4-BE49-F238E27FC236}">
                <a16:creationId xmlns:a16="http://schemas.microsoft.com/office/drawing/2014/main" id="{671A7DC4-4236-A1A1-7234-0E012E280075}"/>
              </a:ext>
            </a:extLst>
          </p:cNvPr>
          <p:cNvPicPr>
            <a:picLocks noChangeAspect="1"/>
          </p:cNvPicPr>
          <p:nvPr/>
        </p:nvPicPr>
        <p:blipFill>
          <a:blip r:embed="rId4"/>
          <a:stretch>
            <a:fillRect/>
          </a:stretch>
        </p:blipFill>
        <p:spPr>
          <a:xfrm>
            <a:off x="2050971" y="2299500"/>
            <a:ext cx="2100221" cy="3939375"/>
          </a:xfrm>
          <a:prstGeom prst="rect">
            <a:avLst/>
          </a:prstGeom>
        </p:spPr>
      </p:pic>
      <p:sp>
        <p:nvSpPr>
          <p:cNvPr id="16" name="TextBox 15">
            <a:extLst>
              <a:ext uri="{FF2B5EF4-FFF2-40B4-BE49-F238E27FC236}">
                <a16:creationId xmlns:a16="http://schemas.microsoft.com/office/drawing/2014/main" id="{44AE7CB6-4BB8-020B-80C6-EDBA3F157BE9}"/>
              </a:ext>
            </a:extLst>
          </p:cNvPr>
          <p:cNvSpPr txBox="1"/>
          <p:nvPr/>
        </p:nvSpPr>
        <p:spPr>
          <a:xfrm>
            <a:off x="6173191" y="5011380"/>
            <a:ext cx="4807083" cy="1200329"/>
          </a:xfrm>
          <a:prstGeom prst="rect">
            <a:avLst/>
          </a:prstGeom>
          <a:noFill/>
        </p:spPr>
        <p:txBody>
          <a:bodyPr wrap="square">
            <a:spAutoFit/>
          </a:bodyPr>
          <a:lstStyle/>
          <a:p>
            <a:pPr algn="ctr"/>
            <a:r>
              <a:rPr lang="en-US" sz="1800" dirty="0"/>
              <a:t>All the FEM studies and analytical calculations show satisfactory results.</a:t>
            </a:r>
          </a:p>
          <a:p>
            <a:pPr algn="ctr"/>
            <a:endParaRPr lang="en-US" dirty="0"/>
          </a:p>
          <a:p>
            <a:pPr algn="ctr"/>
            <a:r>
              <a:rPr lang="en-US" dirty="0"/>
              <a:t>The manufacturing drawings are finished.</a:t>
            </a:r>
            <a:endParaRPr lang="en-GB" dirty="0"/>
          </a:p>
        </p:txBody>
      </p:sp>
      <p:sp>
        <p:nvSpPr>
          <p:cNvPr id="21" name="TextBox 20">
            <a:extLst>
              <a:ext uri="{FF2B5EF4-FFF2-40B4-BE49-F238E27FC236}">
                <a16:creationId xmlns:a16="http://schemas.microsoft.com/office/drawing/2014/main" id="{75A092B4-0F1F-E9E2-AB41-4E19A0EEA9DD}"/>
              </a:ext>
            </a:extLst>
          </p:cNvPr>
          <p:cNvSpPr txBox="1"/>
          <p:nvPr/>
        </p:nvSpPr>
        <p:spPr>
          <a:xfrm>
            <a:off x="5790090" y="1963244"/>
            <a:ext cx="6096000" cy="923330"/>
          </a:xfrm>
          <a:prstGeom prst="rect">
            <a:avLst/>
          </a:prstGeom>
          <a:noFill/>
        </p:spPr>
        <p:txBody>
          <a:bodyPr wrap="square">
            <a:spAutoFit/>
          </a:bodyPr>
          <a:lstStyle/>
          <a:p>
            <a:r>
              <a:rPr lang="en-US" sz="1800" dirty="0"/>
              <a:t>The design was done considering the corresponding safety standards (for lead and polyethylene).</a:t>
            </a:r>
          </a:p>
          <a:p>
            <a:r>
              <a:rPr lang="en-US" dirty="0"/>
              <a:t>And Eurocode 3 standard for structural components.</a:t>
            </a:r>
            <a:endParaRPr lang="en-GB" dirty="0"/>
          </a:p>
        </p:txBody>
      </p:sp>
      <p:sp>
        <p:nvSpPr>
          <p:cNvPr id="23" name="TextBox 22">
            <a:extLst>
              <a:ext uri="{FF2B5EF4-FFF2-40B4-BE49-F238E27FC236}">
                <a16:creationId xmlns:a16="http://schemas.microsoft.com/office/drawing/2014/main" id="{235CA4EB-A510-202C-252D-6D051AA7BB41}"/>
              </a:ext>
            </a:extLst>
          </p:cNvPr>
          <p:cNvSpPr txBox="1"/>
          <p:nvPr/>
        </p:nvSpPr>
        <p:spPr>
          <a:xfrm>
            <a:off x="1930400" y="6352661"/>
            <a:ext cx="6096000" cy="369332"/>
          </a:xfrm>
          <a:prstGeom prst="rect">
            <a:avLst/>
          </a:prstGeom>
          <a:noFill/>
        </p:spPr>
        <p:txBody>
          <a:bodyPr wrap="square">
            <a:spAutoFit/>
          </a:bodyPr>
          <a:lstStyle/>
          <a:p>
            <a:r>
              <a:rPr lang="en-GB" dirty="0"/>
              <a:t>EDMS: 2723199 </a:t>
            </a:r>
          </a:p>
        </p:txBody>
      </p:sp>
      <p:pic>
        <p:nvPicPr>
          <p:cNvPr id="33" name="Picture 32">
            <a:extLst>
              <a:ext uri="{FF2B5EF4-FFF2-40B4-BE49-F238E27FC236}">
                <a16:creationId xmlns:a16="http://schemas.microsoft.com/office/drawing/2014/main" id="{D66EBB42-6AD8-2FE1-B03F-1FD64872CCB1}"/>
              </a:ext>
            </a:extLst>
          </p:cNvPr>
          <p:cNvPicPr>
            <a:picLocks noChangeAspect="1"/>
          </p:cNvPicPr>
          <p:nvPr/>
        </p:nvPicPr>
        <p:blipFill>
          <a:blip r:embed="rId5"/>
          <a:stretch>
            <a:fillRect/>
          </a:stretch>
        </p:blipFill>
        <p:spPr>
          <a:xfrm>
            <a:off x="8576733" y="3148562"/>
            <a:ext cx="3547959" cy="1823977"/>
          </a:xfrm>
          <a:prstGeom prst="rect">
            <a:avLst/>
          </a:prstGeom>
        </p:spPr>
      </p:pic>
      <p:pic>
        <p:nvPicPr>
          <p:cNvPr id="6" name="Picture 5">
            <a:extLst>
              <a:ext uri="{FF2B5EF4-FFF2-40B4-BE49-F238E27FC236}">
                <a16:creationId xmlns:a16="http://schemas.microsoft.com/office/drawing/2014/main" id="{B66EF66E-B70D-CFBA-DBBA-1925F99C8BBC}"/>
              </a:ext>
            </a:extLst>
          </p:cNvPr>
          <p:cNvPicPr>
            <a:picLocks noChangeAspect="1"/>
          </p:cNvPicPr>
          <p:nvPr/>
        </p:nvPicPr>
        <p:blipFill>
          <a:blip r:embed="rId6"/>
          <a:stretch>
            <a:fillRect/>
          </a:stretch>
        </p:blipFill>
        <p:spPr>
          <a:xfrm>
            <a:off x="105571" y="2688541"/>
            <a:ext cx="2930699" cy="2110575"/>
          </a:xfrm>
          <a:prstGeom prst="rect">
            <a:avLst/>
          </a:prstGeom>
        </p:spPr>
      </p:pic>
    </p:spTree>
    <p:extLst>
      <p:ext uri="{BB962C8B-B14F-4D97-AF65-F5344CB8AC3E}">
        <p14:creationId xmlns:p14="http://schemas.microsoft.com/office/powerpoint/2010/main" val="339489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619125"/>
            <a:ext cx="8596668" cy="1320800"/>
          </a:xfrm>
        </p:spPr>
        <p:txBody>
          <a:bodyPr>
            <a:normAutofit/>
          </a:bodyPr>
          <a:lstStyle/>
          <a:p>
            <a:r>
              <a:rPr lang="en-US" sz="3200" dirty="0"/>
              <a:t>Project status</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9</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171249"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9" name="TextBox 8">
            <a:extLst>
              <a:ext uri="{FF2B5EF4-FFF2-40B4-BE49-F238E27FC236}">
                <a16:creationId xmlns:a16="http://schemas.microsoft.com/office/drawing/2014/main" id="{1915344C-54E4-EDB3-5410-4C414AC47D97}"/>
              </a:ext>
            </a:extLst>
          </p:cNvPr>
          <p:cNvSpPr txBox="1"/>
          <p:nvPr/>
        </p:nvSpPr>
        <p:spPr>
          <a:xfrm>
            <a:off x="260383" y="1373913"/>
            <a:ext cx="5930844" cy="1200329"/>
          </a:xfrm>
          <a:prstGeom prst="rect">
            <a:avLst/>
          </a:prstGeom>
          <a:noFill/>
        </p:spPr>
        <p:txBody>
          <a:bodyPr wrap="square">
            <a:spAutoFit/>
          </a:bodyPr>
          <a:lstStyle/>
          <a:p>
            <a:pPr marL="342900" indent="-342900">
              <a:buFont typeface="Arial" panose="020B0604020202020204" pitchFamily="34" charset="0"/>
              <a:buChar char="•"/>
            </a:pPr>
            <a:r>
              <a:rPr lang="en-US" sz="2400" dirty="0"/>
              <a:t>Design is finished.</a:t>
            </a:r>
          </a:p>
          <a:p>
            <a:pPr marL="342900" indent="-342900">
              <a:buFont typeface="Arial" panose="020B0604020202020204" pitchFamily="34" charset="0"/>
              <a:buChar char="•"/>
            </a:pPr>
            <a:r>
              <a:rPr lang="en-US" sz="2400" dirty="0"/>
              <a:t>Calculations are finished.</a:t>
            </a:r>
          </a:p>
          <a:p>
            <a:pPr marL="342900" indent="-342900">
              <a:buFont typeface="Arial" panose="020B0604020202020204" pitchFamily="34" charset="0"/>
              <a:buChar char="•"/>
            </a:pPr>
            <a:r>
              <a:rPr lang="en-US" sz="2400" dirty="0"/>
              <a:t>Manufacturing drawings are ready.</a:t>
            </a:r>
            <a:endParaRPr lang="en-GB" sz="2400" dirty="0"/>
          </a:p>
        </p:txBody>
      </p:sp>
      <p:pic>
        <p:nvPicPr>
          <p:cNvPr id="30" name="Picture 29">
            <a:extLst>
              <a:ext uri="{FF2B5EF4-FFF2-40B4-BE49-F238E27FC236}">
                <a16:creationId xmlns:a16="http://schemas.microsoft.com/office/drawing/2014/main" id="{99E4DF4B-B70D-C1E1-82E3-D2C3F0EEBC9F}"/>
              </a:ext>
            </a:extLst>
          </p:cNvPr>
          <p:cNvPicPr>
            <a:picLocks noChangeAspect="1"/>
          </p:cNvPicPr>
          <p:nvPr/>
        </p:nvPicPr>
        <p:blipFill>
          <a:blip r:embed="rId2"/>
          <a:stretch>
            <a:fillRect/>
          </a:stretch>
        </p:blipFill>
        <p:spPr>
          <a:xfrm>
            <a:off x="6501918" y="0"/>
            <a:ext cx="5169321" cy="6858000"/>
          </a:xfrm>
          <a:prstGeom prst="rect">
            <a:avLst/>
          </a:prstGeom>
        </p:spPr>
      </p:pic>
      <p:sp>
        <p:nvSpPr>
          <p:cNvPr id="32" name="TextBox 31">
            <a:extLst>
              <a:ext uri="{FF2B5EF4-FFF2-40B4-BE49-F238E27FC236}">
                <a16:creationId xmlns:a16="http://schemas.microsoft.com/office/drawing/2014/main" id="{317C28B1-1069-B00A-A30B-BB7073B907ED}"/>
              </a:ext>
            </a:extLst>
          </p:cNvPr>
          <p:cNvSpPr txBox="1"/>
          <p:nvPr/>
        </p:nvSpPr>
        <p:spPr>
          <a:xfrm>
            <a:off x="556476" y="2999619"/>
            <a:ext cx="5169321" cy="2492990"/>
          </a:xfrm>
          <a:prstGeom prst="rect">
            <a:avLst/>
          </a:prstGeom>
          <a:noFill/>
        </p:spPr>
        <p:txBody>
          <a:bodyPr wrap="square">
            <a:spAutoFit/>
          </a:bodyPr>
          <a:lstStyle/>
          <a:p>
            <a:pPr algn="ctr"/>
            <a:r>
              <a:rPr lang="en-US" sz="2000" dirty="0"/>
              <a:t>November 1</a:t>
            </a:r>
            <a:r>
              <a:rPr lang="en-US" sz="2000" baseline="30000" dirty="0"/>
              <a:t>st</a:t>
            </a:r>
            <a:endParaRPr lang="en-US" sz="2000" dirty="0"/>
          </a:p>
          <a:p>
            <a:pPr algn="ctr"/>
            <a:r>
              <a:rPr lang="en-GB" sz="2000" b="1" dirty="0"/>
              <a:t>E</a:t>
            </a:r>
            <a:r>
              <a:rPr lang="en-GB" sz="2000" dirty="0"/>
              <a:t>ngineering </a:t>
            </a:r>
            <a:r>
              <a:rPr lang="en-GB" sz="2000" b="1" dirty="0"/>
              <a:t>D</a:t>
            </a:r>
            <a:r>
              <a:rPr lang="en-GB" sz="2000" dirty="0"/>
              <a:t>esign </a:t>
            </a:r>
            <a:r>
              <a:rPr lang="en-GB" sz="2000" b="1" dirty="0"/>
              <a:t>R</a:t>
            </a:r>
            <a:r>
              <a:rPr lang="en-GB" sz="2000" dirty="0"/>
              <a:t>eview (EDR)</a:t>
            </a:r>
          </a:p>
          <a:p>
            <a:pPr algn="ctr"/>
            <a:endParaRPr lang="en-GB" sz="2000" dirty="0"/>
          </a:p>
          <a:p>
            <a:pPr algn="ctr"/>
            <a:r>
              <a:rPr lang="en-GB" sz="2800" dirty="0"/>
              <a:t>Committee of experts at CERN</a:t>
            </a:r>
          </a:p>
          <a:p>
            <a:pPr algn="ctr"/>
            <a:r>
              <a:rPr lang="en-GB" sz="2800" b="1" u="sng" dirty="0"/>
              <a:t>Approved the design</a:t>
            </a:r>
          </a:p>
          <a:p>
            <a:pPr algn="ctr"/>
            <a:endParaRPr lang="en-GB" sz="1600" b="1" u="sng" dirty="0"/>
          </a:p>
          <a:p>
            <a:pPr algn="ctr"/>
            <a:r>
              <a:rPr lang="en-GB" sz="2400" dirty="0"/>
              <a:t>(very good feedback) </a:t>
            </a:r>
          </a:p>
        </p:txBody>
      </p:sp>
      <p:sp>
        <p:nvSpPr>
          <p:cNvPr id="33" name="Rectangle: Rounded Corners 32">
            <a:extLst>
              <a:ext uri="{FF2B5EF4-FFF2-40B4-BE49-F238E27FC236}">
                <a16:creationId xmlns:a16="http://schemas.microsoft.com/office/drawing/2014/main" id="{B8983F2E-329D-A8E2-558B-4007B63E6F03}"/>
              </a:ext>
            </a:extLst>
          </p:cNvPr>
          <p:cNvSpPr/>
          <p:nvPr/>
        </p:nvSpPr>
        <p:spPr>
          <a:xfrm>
            <a:off x="6372612" y="3609976"/>
            <a:ext cx="5298627" cy="572557"/>
          </a:xfrm>
          <a:prstGeom prst="roundRect">
            <a:avLst/>
          </a:prstGeom>
          <a:noFill/>
          <a:ln w="38100">
            <a:solidFill>
              <a:srgbClr val="FF0000"/>
            </a:solidFill>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Rounded Corners 33">
            <a:extLst>
              <a:ext uri="{FF2B5EF4-FFF2-40B4-BE49-F238E27FC236}">
                <a16:creationId xmlns:a16="http://schemas.microsoft.com/office/drawing/2014/main" id="{04744417-6B28-8C87-17F7-5D4F4A2D0524}"/>
              </a:ext>
            </a:extLst>
          </p:cNvPr>
          <p:cNvSpPr/>
          <p:nvPr/>
        </p:nvSpPr>
        <p:spPr>
          <a:xfrm>
            <a:off x="6437264" y="5674784"/>
            <a:ext cx="5298627" cy="937683"/>
          </a:xfrm>
          <a:prstGeom prst="roundRect">
            <a:avLst/>
          </a:prstGeom>
          <a:noFill/>
          <a:ln w="38100">
            <a:solidFill>
              <a:srgbClr val="FF0000"/>
            </a:solidFill>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233930F8-5C11-B23A-3B78-9A942C826494}"/>
              </a:ext>
            </a:extLst>
          </p:cNvPr>
          <p:cNvSpPr txBox="1"/>
          <p:nvPr/>
        </p:nvSpPr>
        <p:spPr>
          <a:xfrm>
            <a:off x="1814708" y="6408571"/>
            <a:ext cx="3395134" cy="307777"/>
          </a:xfrm>
          <a:prstGeom prst="rect">
            <a:avLst/>
          </a:prstGeom>
          <a:noFill/>
        </p:spPr>
        <p:txBody>
          <a:bodyPr wrap="square">
            <a:spAutoFit/>
          </a:bodyPr>
          <a:lstStyle/>
          <a:p>
            <a:r>
              <a:rPr lang="en-GB" sz="1400" dirty="0"/>
              <a:t>https://indico.cern.ch/event/1210794/</a:t>
            </a:r>
          </a:p>
        </p:txBody>
      </p:sp>
      <p:sp>
        <p:nvSpPr>
          <p:cNvPr id="39" name="Rectangle à coins arrondis 15">
            <a:extLst>
              <a:ext uri="{FF2B5EF4-FFF2-40B4-BE49-F238E27FC236}">
                <a16:creationId xmlns:a16="http://schemas.microsoft.com/office/drawing/2014/main" id="{0E2DAC51-4D39-8365-7EB1-31A7A0A7C5C0}"/>
              </a:ext>
            </a:extLst>
          </p:cNvPr>
          <p:cNvSpPr/>
          <p:nvPr/>
        </p:nvSpPr>
        <p:spPr>
          <a:xfrm>
            <a:off x="1472312" y="5688001"/>
            <a:ext cx="3337651" cy="3997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Ready for manufacturing</a:t>
            </a:r>
          </a:p>
        </p:txBody>
      </p:sp>
    </p:spTree>
    <p:extLst>
      <p:ext uri="{BB962C8B-B14F-4D97-AF65-F5344CB8AC3E}">
        <p14:creationId xmlns:p14="http://schemas.microsoft.com/office/powerpoint/2010/main" val="1442656878"/>
      </p:ext>
    </p:extLst>
  </p:cSld>
  <p:clrMapOvr>
    <a:masterClrMapping/>
  </p:clrMapOvr>
</p:sld>
</file>

<file path=ppt/theme/theme1.xml><?xml version="1.0" encoding="utf-8"?>
<a:theme xmlns:a="http://schemas.openxmlformats.org/drawingml/2006/main" name="1_Thème 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9.pptx" id="{48A323EC-02B6-D640-AB83-20D67EBF0C95}" vid="{D0889D27-E5B9-A047-B87E-E9E305FB75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12674</TotalTime>
  <Words>495</Words>
  <Application>Microsoft Office PowerPoint</Application>
  <PresentationFormat>Widescreen</PresentationFormat>
  <Paragraphs>121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Roboto</vt:lpstr>
      <vt:lpstr>Wingdings 3</vt:lpstr>
      <vt:lpstr>1_Thème Office</vt:lpstr>
      <vt:lpstr>Engineering and design of interface systems to integrate the new 250-tonne high-granularity calorimeter into the CMS detector</vt:lpstr>
      <vt:lpstr>Introduction</vt:lpstr>
      <vt:lpstr>Introduction. Components for HGCAL</vt:lpstr>
      <vt:lpstr>Back flange - Introduction</vt:lpstr>
      <vt:lpstr>Back flange - Design</vt:lpstr>
      <vt:lpstr>Back flange - Calculations</vt:lpstr>
      <vt:lpstr>PowerPoint Presentation</vt:lpstr>
      <vt:lpstr>Radiation shielding</vt:lpstr>
      <vt:lpstr>Project status</vt:lpstr>
      <vt:lpstr>New projects I’m working on:</vt:lpstr>
      <vt:lpstr>Adjustment table for Tooling 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 Pipe support Closing procedure</dc:title>
  <dc:creator>Tristan Loic Loiseau</dc:creator>
  <cp:lastModifiedBy>Diego Garcia Robles</cp:lastModifiedBy>
  <cp:revision>108</cp:revision>
  <dcterms:created xsi:type="dcterms:W3CDTF">2021-08-05T11:55:52Z</dcterms:created>
  <dcterms:modified xsi:type="dcterms:W3CDTF">2023-01-18T10:05:40Z</dcterms:modified>
</cp:coreProperties>
</file>