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3" r:id="rId2"/>
    <p:sldMasterId id="2147483698" r:id="rId3"/>
  </p:sldMasterIdLst>
  <p:notesMasterIdLst>
    <p:notesMasterId r:id="rId25"/>
  </p:notesMasterIdLst>
  <p:sldIdLst>
    <p:sldId id="275" r:id="rId4"/>
    <p:sldId id="274" r:id="rId5"/>
    <p:sldId id="261" r:id="rId6"/>
    <p:sldId id="276" r:id="rId7"/>
    <p:sldId id="277" r:id="rId8"/>
    <p:sldId id="278" r:id="rId9"/>
    <p:sldId id="264" r:id="rId10"/>
    <p:sldId id="262" r:id="rId11"/>
    <p:sldId id="267" r:id="rId12"/>
    <p:sldId id="283" r:id="rId13"/>
    <p:sldId id="281" r:id="rId14"/>
    <p:sldId id="257" r:id="rId15"/>
    <p:sldId id="282" r:id="rId16"/>
    <p:sldId id="259" r:id="rId17"/>
    <p:sldId id="279" r:id="rId18"/>
    <p:sldId id="280" r:id="rId19"/>
    <p:sldId id="266" r:id="rId20"/>
    <p:sldId id="265" r:id="rId21"/>
    <p:sldId id="268" r:id="rId22"/>
    <p:sldId id="269" r:id="rId23"/>
    <p:sldId id="270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BDB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4249" autoAdjust="0"/>
  </p:normalViewPr>
  <p:slideViewPr>
    <p:cSldViewPr snapToGrid="0" snapToObjects="1">
      <p:cViewPr varScale="1">
        <p:scale>
          <a:sx n="92" d="100"/>
          <a:sy n="92" d="100"/>
        </p:scale>
        <p:origin x="564" y="33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F7D53E-1D56-4E36-8A3D-907086520FF0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14D18A1D-6C5A-49E3-8F3C-A9D5C65DD95F}">
      <dgm:prSet phldrT="[Text]"/>
      <dgm:spPr/>
      <dgm:t>
        <a:bodyPr/>
        <a:lstStyle/>
        <a:p>
          <a:r>
            <a:rPr lang="es-ES" dirty="0" err="1"/>
            <a:t>Technology</a:t>
          </a:r>
          <a:r>
            <a:rPr lang="es-ES" dirty="0"/>
            <a:t> (TE) </a:t>
          </a:r>
          <a:r>
            <a:rPr lang="es-ES" dirty="0" err="1"/>
            <a:t>Department</a:t>
          </a:r>
          <a:endParaRPr lang="en-US" dirty="0"/>
        </a:p>
      </dgm:t>
    </dgm:pt>
    <dgm:pt modelId="{925280DA-6F1C-4BD1-B31A-A66688F6FBED}" type="parTrans" cxnId="{B8C347B5-58E6-49FF-9962-EE4153EDF7F4}">
      <dgm:prSet/>
      <dgm:spPr/>
      <dgm:t>
        <a:bodyPr/>
        <a:lstStyle/>
        <a:p>
          <a:endParaRPr lang="en-US"/>
        </a:p>
      </dgm:t>
    </dgm:pt>
    <dgm:pt modelId="{A2FD5774-9834-4130-A3BF-5F6B9F5334F6}" type="sibTrans" cxnId="{B8C347B5-58E6-49FF-9962-EE4153EDF7F4}">
      <dgm:prSet/>
      <dgm:spPr/>
      <dgm:t>
        <a:bodyPr/>
        <a:lstStyle/>
        <a:p>
          <a:endParaRPr lang="en-US"/>
        </a:p>
      </dgm:t>
    </dgm:pt>
    <dgm:pt modelId="{88DF0A49-6927-4485-BAD9-D786B45CEF73}">
      <dgm:prSet phldrT="[Text]"/>
      <dgm:spPr/>
      <dgm:t>
        <a:bodyPr/>
        <a:lstStyle/>
        <a:p>
          <a:r>
            <a:rPr lang="es-ES" dirty="0" err="1"/>
            <a:t>Magnets</a:t>
          </a:r>
          <a:r>
            <a:rPr lang="es-ES" dirty="0"/>
            <a:t>, </a:t>
          </a:r>
          <a:r>
            <a:rPr lang="es-ES" dirty="0" err="1"/>
            <a:t>Superconductors</a:t>
          </a:r>
          <a:r>
            <a:rPr lang="es-ES" dirty="0"/>
            <a:t> and </a:t>
          </a:r>
          <a:r>
            <a:rPr lang="es-ES" dirty="0" err="1"/>
            <a:t>Cryostats</a:t>
          </a:r>
          <a:r>
            <a:rPr lang="es-ES" dirty="0"/>
            <a:t> (MSC) </a:t>
          </a:r>
          <a:r>
            <a:rPr lang="es-ES" dirty="0" err="1"/>
            <a:t>Group</a:t>
          </a:r>
          <a:endParaRPr lang="en-US" dirty="0"/>
        </a:p>
      </dgm:t>
    </dgm:pt>
    <dgm:pt modelId="{98F29BD5-5DF7-450E-8244-64876592EB1A}" type="parTrans" cxnId="{08D92AF0-D092-4E4C-95FF-1BA3A3D67FE7}">
      <dgm:prSet/>
      <dgm:spPr/>
      <dgm:t>
        <a:bodyPr/>
        <a:lstStyle/>
        <a:p>
          <a:endParaRPr lang="en-US"/>
        </a:p>
      </dgm:t>
    </dgm:pt>
    <dgm:pt modelId="{EE615C1C-234E-4947-831A-9EC936FA9CF8}" type="sibTrans" cxnId="{08D92AF0-D092-4E4C-95FF-1BA3A3D67FE7}">
      <dgm:prSet/>
      <dgm:spPr/>
      <dgm:t>
        <a:bodyPr/>
        <a:lstStyle/>
        <a:p>
          <a:endParaRPr lang="en-US"/>
        </a:p>
      </dgm:t>
    </dgm:pt>
    <dgm:pt modelId="{30DCBE17-2B21-40B2-B50C-C9F7832B0917}">
      <dgm:prSet phldrT="[Text]"/>
      <dgm:spPr/>
      <dgm:t>
        <a:bodyPr/>
        <a:lstStyle/>
        <a:p>
          <a:r>
            <a:rPr lang="es-ES" dirty="0" err="1"/>
            <a:t>Superconducting</a:t>
          </a:r>
          <a:r>
            <a:rPr lang="es-ES" dirty="0"/>
            <a:t> </a:t>
          </a:r>
          <a:r>
            <a:rPr lang="es-ES" dirty="0" err="1"/>
            <a:t>Magnet</a:t>
          </a:r>
          <a:r>
            <a:rPr lang="es-ES" dirty="0"/>
            <a:t> </a:t>
          </a:r>
          <a:r>
            <a:rPr lang="es-ES" dirty="0" err="1"/>
            <a:t>Technology</a:t>
          </a:r>
          <a:r>
            <a:rPr lang="es-ES" dirty="0"/>
            <a:t> (SMT) </a:t>
          </a:r>
          <a:r>
            <a:rPr lang="es-ES" dirty="0" err="1"/>
            <a:t>Section</a:t>
          </a:r>
          <a:endParaRPr lang="en-US" dirty="0"/>
        </a:p>
      </dgm:t>
    </dgm:pt>
    <dgm:pt modelId="{00237B52-6EB2-42EE-AB83-8EEFD62BCC4E}" type="parTrans" cxnId="{BF3D901C-5848-4B03-B2C5-E4A82A74BE1C}">
      <dgm:prSet/>
      <dgm:spPr/>
      <dgm:t>
        <a:bodyPr/>
        <a:lstStyle/>
        <a:p>
          <a:endParaRPr lang="en-US"/>
        </a:p>
      </dgm:t>
    </dgm:pt>
    <dgm:pt modelId="{AF7C04AA-7527-4A04-A5EB-93C7E8D76DB2}" type="sibTrans" cxnId="{BF3D901C-5848-4B03-B2C5-E4A82A74BE1C}">
      <dgm:prSet/>
      <dgm:spPr/>
      <dgm:t>
        <a:bodyPr/>
        <a:lstStyle/>
        <a:p>
          <a:endParaRPr lang="en-US"/>
        </a:p>
      </dgm:t>
    </dgm:pt>
    <dgm:pt modelId="{B2DA8882-907C-40EA-949F-B698AFB95F77}" type="pres">
      <dgm:prSet presAssocID="{22F7D53E-1D56-4E36-8A3D-907086520FF0}" presName="linearFlow" presStyleCnt="0">
        <dgm:presLayoutVars>
          <dgm:resizeHandles val="exact"/>
        </dgm:presLayoutVars>
      </dgm:prSet>
      <dgm:spPr/>
    </dgm:pt>
    <dgm:pt modelId="{201B5DB4-CC01-41BC-83B7-5E5CE34DF534}" type="pres">
      <dgm:prSet presAssocID="{14D18A1D-6C5A-49E3-8F3C-A9D5C65DD95F}" presName="node" presStyleLbl="node1" presStyleIdx="0" presStyleCnt="3" custScaleX="141124">
        <dgm:presLayoutVars>
          <dgm:bulletEnabled val="1"/>
        </dgm:presLayoutVars>
      </dgm:prSet>
      <dgm:spPr/>
    </dgm:pt>
    <dgm:pt modelId="{5CBE2EE5-0751-441D-9575-7AF79A084975}" type="pres">
      <dgm:prSet presAssocID="{A2FD5774-9834-4130-A3BF-5F6B9F5334F6}" presName="sibTrans" presStyleLbl="sibTrans2D1" presStyleIdx="0" presStyleCnt="2"/>
      <dgm:spPr/>
    </dgm:pt>
    <dgm:pt modelId="{B4E847DD-AEC6-4EF5-B511-97866305F01A}" type="pres">
      <dgm:prSet presAssocID="{A2FD5774-9834-4130-A3BF-5F6B9F5334F6}" presName="connectorText" presStyleLbl="sibTrans2D1" presStyleIdx="0" presStyleCnt="2"/>
      <dgm:spPr/>
    </dgm:pt>
    <dgm:pt modelId="{EECA53FD-53CC-4A5A-A2F0-00ACD2DFF0DD}" type="pres">
      <dgm:prSet presAssocID="{88DF0A49-6927-4485-BAD9-D786B45CEF73}" presName="node" presStyleLbl="node1" presStyleIdx="1" presStyleCnt="3" custScaleX="179830">
        <dgm:presLayoutVars>
          <dgm:bulletEnabled val="1"/>
        </dgm:presLayoutVars>
      </dgm:prSet>
      <dgm:spPr/>
    </dgm:pt>
    <dgm:pt modelId="{A9FD4B7D-2B0D-4995-95DA-78000E6FF73F}" type="pres">
      <dgm:prSet presAssocID="{EE615C1C-234E-4947-831A-9EC936FA9CF8}" presName="sibTrans" presStyleLbl="sibTrans2D1" presStyleIdx="1" presStyleCnt="2"/>
      <dgm:spPr/>
    </dgm:pt>
    <dgm:pt modelId="{00935BBB-A7C9-4720-853D-16F9A3418969}" type="pres">
      <dgm:prSet presAssocID="{EE615C1C-234E-4947-831A-9EC936FA9CF8}" presName="connectorText" presStyleLbl="sibTrans2D1" presStyleIdx="1" presStyleCnt="2"/>
      <dgm:spPr/>
    </dgm:pt>
    <dgm:pt modelId="{7524D05C-B4BD-4A3E-9D80-3B1432832C2B}" type="pres">
      <dgm:prSet presAssocID="{30DCBE17-2B21-40B2-B50C-C9F7832B0917}" presName="node" presStyleLbl="node1" presStyleIdx="2" presStyleCnt="3" custScaleX="171583">
        <dgm:presLayoutVars>
          <dgm:bulletEnabled val="1"/>
        </dgm:presLayoutVars>
      </dgm:prSet>
      <dgm:spPr/>
    </dgm:pt>
  </dgm:ptLst>
  <dgm:cxnLst>
    <dgm:cxn modelId="{05DB7106-AE4E-4C1A-9160-5E71862C9881}" type="presOf" srcId="{88DF0A49-6927-4485-BAD9-D786B45CEF73}" destId="{EECA53FD-53CC-4A5A-A2F0-00ACD2DFF0DD}" srcOrd="0" destOrd="0" presId="urn:microsoft.com/office/officeart/2005/8/layout/process2"/>
    <dgm:cxn modelId="{BF3D901C-5848-4B03-B2C5-E4A82A74BE1C}" srcId="{22F7D53E-1D56-4E36-8A3D-907086520FF0}" destId="{30DCBE17-2B21-40B2-B50C-C9F7832B0917}" srcOrd="2" destOrd="0" parTransId="{00237B52-6EB2-42EE-AB83-8EEFD62BCC4E}" sibTransId="{AF7C04AA-7527-4A04-A5EB-93C7E8D76DB2}"/>
    <dgm:cxn modelId="{2A88B159-2EC9-4B16-89B6-CE06504E52F9}" type="presOf" srcId="{14D18A1D-6C5A-49E3-8F3C-A9D5C65DD95F}" destId="{201B5DB4-CC01-41BC-83B7-5E5CE34DF534}" srcOrd="0" destOrd="0" presId="urn:microsoft.com/office/officeart/2005/8/layout/process2"/>
    <dgm:cxn modelId="{EBE8987F-E857-4ACF-B09A-69D893ECCD73}" type="presOf" srcId="{A2FD5774-9834-4130-A3BF-5F6B9F5334F6}" destId="{B4E847DD-AEC6-4EF5-B511-97866305F01A}" srcOrd="1" destOrd="0" presId="urn:microsoft.com/office/officeart/2005/8/layout/process2"/>
    <dgm:cxn modelId="{4DF06484-E3FF-4BCD-8E47-B5F7C12200CB}" type="presOf" srcId="{A2FD5774-9834-4130-A3BF-5F6B9F5334F6}" destId="{5CBE2EE5-0751-441D-9575-7AF79A084975}" srcOrd="0" destOrd="0" presId="urn:microsoft.com/office/officeart/2005/8/layout/process2"/>
    <dgm:cxn modelId="{0F715A8D-8BB4-48A5-B1A3-4594BF12287F}" type="presOf" srcId="{22F7D53E-1D56-4E36-8A3D-907086520FF0}" destId="{B2DA8882-907C-40EA-949F-B698AFB95F77}" srcOrd="0" destOrd="0" presId="urn:microsoft.com/office/officeart/2005/8/layout/process2"/>
    <dgm:cxn modelId="{954E58B3-6387-4CF0-B737-3BDE321BCB71}" type="presOf" srcId="{30DCBE17-2B21-40B2-B50C-C9F7832B0917}" destId="{7524D05C-B4BD-4A3E-9D80-3B1432832C2B}" srcOrd="0" destOrd="0" presId="urn:microsoft.com/office/officeart/2005/8/layout/process2"/>
    <dgm:cxn modelId="{B8C347B5-58E6-49FF-9962-EE4153EDF7F4}" srcId="{22F7D53E-1D56-4E36-8A3D-907086520FF0}" destId="{14D18A1D-6C5A-49E3-8F3C-A9D5C65DD95F}" srcOrd="0" destOrd="0" parTransId="{925280DA-6F1C-4BD1-B31A-A66688F6FBED}" sibTransId="{A2FD5774-9834-4130-A3BF-5F6B9F5334F6}"/>
    <dgm:cxn modelId="{4A88F4C0-ABE6-4A51-9F16-DE23F4F68A40}" type="presOf" srcId="{EE615C1C-234E-4947-831A-9EC936FA9CF8}" destId="{A9FD4B7D-2B0D-4995-95DA-78000E6FF73F}" srcOrd="0" destOrd="0" presId="urn:microsoft.com/office/officeart/2005/8/layout/process2"/>
    <dgm:cxn modelId="{60F583C6-6E24-48B8-9A26-8D8EE9F63107}" type="presOf" srcId="{EE615C1C-234E-4947-831A-9EC936FA9CF8}" destId="{00935BBB-A7C9-4720-853D-16F9A3418969}" srcOrd="1" destOrd="0" presId="urn:microsoft.com/office/officeart/2005/8/layout/process2"/>
    <dgm:cxn modelId="{08D92AF0-D092-4E4C-95FF-1BA3A3D67FE7}" srcId="{22F7D53E-1D56-4E36-8A3D-907086520FF0}" destId="{88DF0A49-6927-4485-BAD9-D786B45CEF73}" srcOrd="1" destOrd="0" parTransId="{98F29BD5-5DF7-450E-8244-64876592EB1A}" sibTransId="{EE615C1C-234E-4947-831A-9EC936FA9CF8}"/>
    <dgm:cxn modelId="{C2B6C2C0-5640-4C50-9721-4082DFEDAD76}" type="presParOf" srcId="{B2DA8882-907C-40EA-949F-B698AFB95F77}" destId="{201B5DB4-CC01-41BC-83B7-5E5CE34DF534}" srcOrd="0" destOrd="0" presId="urn:microsoft.com/office/officeart/2005/8/layout/process2"/>
    <dgm:cxn modelId="{677046C4-966A-4ECB-B37C-B80C59C832B3}" type="presParOf" srcId="{B2DA8882-907C-40EA-949F-B698AFB95F77}" destId="{5CBE2EE5-0751-441D-9575-7AF79A084975}" srcOrd="1" destOrd="0" presId="urn:microsoft.com/office/officeart/2005/8/layout/process2"/>
    <dgm:cxn modelId="{9796D6EA-A512-4ADD-A532-F04BA7B27582}" type="presParOf" srcId="{5CBE2EE5-0751-441D-9575-7AF79A084975}" destId="{B4E847DD-AEC6-4EF5-B511-97866305F01A}" srcOrd="0" destOrd="0" presId="urn:microsoft.com/office/officeart/2005/8/layout/process2"/>
    <dgm:cxn modelId="{374F6A50-2BC8-4BBA-8EE0-E3AC57727884}" type="presParOf" srcId="{B2DA8882-907C-40EA-949F-B698AFB95F77}" destId="{EECA53FD-53CC-4A5A-A2F0-00ACD2DFF0DD}" srcOrd="2" destOrd="0" presId="urn:microsoft.com/office/officeart/2005/8/layout/process2"/>
    <dgm:cxn modelId="{E65404BB-8B63-45D5-B70E-AE2B38CE6BE6}" type="presParOf" srcId="{B2DA8882-907C-40EA-949F-B698AFB95F77}" destId="{A9FD4B7D-2B0D-4995-95DA-78000E6FF73F}" srcOrd="3" destOrd="0" presId="urn:microsoft.com/office/officeart/2005/8/layout/process2"/>
    <dgm:cxn modelId="{FB8428D7-46DC-408E-B370-C6B95ED24400}" type="presParOf" srcId="{A9FD4B7D-2B0D-4995-95DA-78000E6FF73F}" destId="{00935BBB-A7C9-4720-853D-16F9A3418969}" srcOrd="0" destOrd="0" presId="urn:microsoft.com/office/officeart/2005/8/layout/process2"/>
    <dgm:cxn modelId="{19FE6745-0D20-45C4-886F-03F7E287B996}" type="presParOf" srcId="{B2DA8882-907C-40EA-949F-B698AFB95F77}" destId="{7524D05C-B4BD-4A3E-9D80-3B1432832C2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B1BBFA-FA29-46F2-8786-BEBB9E0F843F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C7D885F0-0EF7-41F7-BF31-CDD70CA22A46}">
      <dgm:prSet phldrT="[Text]"/>
      <dgm:spPr/>
      <dgm:t>
        <a:bodyPr/>
        <a:lstStyle/>
        <a:p>
          <a:r>
            <a:rPr lang="en-US" dirty="0"/>
            <a:t>Short Model Magnet</a:t>
          </a:r>
        </a:p>
      </dgm:t>
    </dgm:pt>
    <dgm:pt modelId="{1AACA887-092B-4390-B4E2-5A341CB5C3EC}" type="parTrans" cxnId="{1CD9B3CE-8B27-4080-A0FF-72F6216670C2}">
      <dgm:prSet/>
      <dgm:spPr/>
      <dgm:t>
        <a:bodyPr/>
        <a:lstStyle/>
        <a:p>
          <a:endParaRPr lang="en-US"/>
        </a:p>
      </dgm:t>
    </dgm:pt>
    <dgm:pt modelId="{6E8BB422-F4A9-47E5-8B38-3D1080086B11}" type="sibTrans" cxnId="{1CD9B3CE-8B27-4080-A0FF-72F6216670C2}">
      <dgm:prSet/>
      <dgm:spPr/>
      <dgm:t>
        <a:bodyPr/>
        <a:lstStyle/>
        <a:p>
          <a:endParaRPr lang="en-US"/>
        </a:p>
      </dgm:t>
    </dgm:pt>
    <dgm:pt modelId="{D76EF84B-B800-48AB-8AFD-915F6063AE67}">
      <dgm:prSet phldrT="[Text]"/>
      <dgm:spPr/>
      <dgm:t>
        <a:bodyPr/>
        <a:lstStyle/>
        <a:p>
          <a:r>
            <a:rPr lang="en-US" dirty="0"/>
            <a:t>Prototype</a:t>
          </a:r>
        </a:p>
      </dgm:t>
    </dgm:pt>
    <dgm:pt modelId="{E96DDC6D-615C-45CA-8AF7-2C7DAEB9B6DE}" type="parTrans" cxnId="{1A05D8C5-F274-4D63-AC0B-E2AAC4B1F0AF}">
      <dgm:prSet/>
      <dgm:spPr/>
      <dgm:t>
        <a:bodyPr/>
        <a:lstStyle/>
        <a:p>
          <a:endParaRPr lang="en-US"/>
        </a:p>
      </dgm:t>
    </dgm:pt>
    <dgm:pt modelId="{9333D0EB-70FD-499C-A15A-4AB34D54387B}" type="sibTrans" cxnId="{1A05D8C5-F274-4D63-AC0B-E2AAC4B1F0AF}">
      <dgm:prSet/>
      <dgm:spPr/>
      <dgm:t>
        <a:bodyPr/>
        <a:lstStyle/>
        <a:p>
          <a:endParaRPr lang="en-US"/>
        </a:p>
      </dgm:t>
    </dgm:pt>
    <dgm:pt modelId="{E4920123-1F62-4A86-AA72-34953C89B3CA}">
      <dgm:prSet phldrT="[Text]"/>
      <dgm:spPr/>
      <dgm:t>
        <a:bodyPr/>
        <a:lstStyle/>
        <a:p>
          <a:r>
            <a:rPr lang="en-US" dirty="0"/>
            <a:t>Series Magnet</a:t>
          </a:r>
        </a:p>
      </dgm:t>
    </dgm:pt>
    <dgm:pt modelId="{61FFAA00-8E95-496E-A657-712A27A606E4}" type="parTrans" cxnId="{67994EC5-5772-44EE-94A9-A506EAAFBA6D}">
      <dgm:prSet/>
      <dgm:spPr/>
      <dgm:t>
        <a:bodyPr/>
        <a:lstStyle/>
        <a:p>
          <a:endParaRPr lang="en-US"/>
        </a:p>
      </dgm:t>
    </dgm:pt>
    <dgm:pt modelId="{96D2BEC9-C2BB-4FB9-BD33-A43DC09BF374}" type="sibTrans" cxnId="{67994EC5-5772-44EE-94A9-A506EAAFBA6D}">
      <dgm:prSet/>
      <dgm:spPr/>
      <dgm:t>
        <a:bodyPr/>
        <a:lstStyle/>
        <a:p>
          <a:endParaRPr lang="en-US"/>
        </a:p>
      </dgm:t>
    </dgm:pt>
    <dgm:pt modelId="{41D8204D-1638-4A19-BE19-A4F73C3633BE}" type="pres">
      <dgm:prSet presAssocID="{D7B1BBFA-FA29-46F2-8786-BEBB9E0F843F}" presName="Name0" presStyleCnt="0">
        <dgm:presLayoutVars>
          <dgm:dir/>
          <dgm:resizeHandles val="exact"/>
        </dgm:presLayoutVars>
      </dgm:prSet>
      <dgm:spPr/>
    </dgm:pt>
    <dgm:pt modelId="{BF90C972-8F9F-4B24-A88D-A72F05C1F10B}" type="pres">
      <dgm:prSet presAssocID="{C7D885F0-0EF7-41F7-BF31-CDD70CA22A46}" presName="node" presStyleLbl="node1" presStyleIdx="0" presStyleCnt="3" custScaleX="119643">
        <dgm:presLayoutVars>
          <dgm:bulletEnabled val="1"/>
        </dgm:presLayoutVars>
      </dgm:prSet>
      <dgm:spPr/>
    </dgm:pt>
    <dgm:pt modelId="{A77FA13E-5E7E-49B5-A01E-041D3130B047}" type="pres">
      <dgm:prSet presAssocID="{6E8BB422-F4A9-47E5-8B38-3D1080086B11}" presName="sibTrans" presStyleLbl="sibTrans2D1" presStyleIdx="0" presStyleCnt="2"/>
      <dgm:spPr/>
    </dgm:pt>
    <dgm:pt modelId="{157E5670-28C0-43AB-A8D9-11DA152CB8CF}" type="pres">
      <dgm:prSet presAssocID="{6E8BB422-F4A9-47E5-8B38-3D1080086B11}" presName="connectorText" presStyleLbl="sibTrans2D1" presStyleIdx="0" presStyleCnt="2"/>
      <dgm:spPr/>
    </dgm:pt>
    <dgm:pt modelId="{6361F588-12B1-40E3-BBE3-1150BCB3DE1A}" type="pres">
      <dgm:prSet presAssocID="{D76EF84B-B800-48AB-8AFD-915F6063AE67}" presName="node" presStyleLbl="node1" presStyleIdx="1" presStyleCnt="3">
        <dgm:presLayoutVars>
          <dgm:bulletEnabled val="1"/>
        </dgm:presLayoutVars>
      </dgm:prSet>
      <dgm:spPr/>
    </dgm:pt>
    <dgm:pt modelId="{22B477A6-4C3C-45D6-90CC-1FA70635DE22}" type="pres">
      <dgm:prSet presAssocID="{9333D0EB-70FD-499C-A15A-4AB34D54387B}" presName="sibTrans" presStyleLbl="sibTrans2D1" presStyleIdx="1" presStyleCnt="2"/>
      <dgm:spPr/>
    </dgm:pt>
    <dgm:pt modelId="{C738E9BD-2930-4E4D-9382-3C56623039E0}" type="pres">
      <dgm:prSet presAssocID="{9333D0EB-70FD-499C-A15A-4AB34D54387B}" presName="connectorText" presStyleLbl="sibTrans2D1" presStyleIdx="1" presStyleCnt="2"/>
      <dgm:spPr/>
    </dgm:pt>
    <dgm:pt modelId="{B5CB6765-C1F1-4350-9B1A-1CB51E753ADD}" type="pres">
      <dgm:prSet presAssocID="{E4920123-1F62-4A86-AA72-34953C89B3CA}" presName="node" presStyleLbl="node1" presStyleIdx="2" presStyleCnt="3">
        <dgm:presLayoutVars>
          <dgm:bulletEnabled val="1"/>
        </dgm:presLayoutVars>
      </dgm:prSet>
      <dgm:spPr/>
    </dgm:pt>
  </dgm:ptLst>
  <dgm:cxnLst>
    <dgm:cxn modelId="{3B7B0801-76B9-49CE-A288-873A50420896}" type="presOf" srcId="{D76EF84B-B800-48AB-8AFD-915F6063AE67}" destId="{6361F588-12B1-40E3-BBE3-1150BCB3DE1A}" srcOrd="0" destOrd="0" presId="urn:microsoft.com/office/officeart/2005/8/layout/process1"/>
    <dgm:cxn modelId="{3AF69124-BEA4-45CD-B722-3C775CAC402B}" type="presOf" srcId="{D7B1BBFA-FA29-46F2-8786-BEBB9E0F843F}" destId="{41D8204D-1638-4A19-BE19-A4F73C3633BE}" srcOrd="0" destOrd="0" presId="urn:microsoft.com/office/officeart/2005/8/layout/process1"/>
    <dgm:cxn modelId="{00BFFA34-7CCE-4332-8820-E9B35655991C}" type="presOf" srcId="{9333D0EB-70FD-499C-A15A-4AB34D54387B}" destId="{22B477A6-4C3C-45D6-90CC-1FA70635DE22}" srcOrd="0" destOrd="0" presId="urn:microsoft.com/office/officeart/2005/8/layout/process1"/>
    <dgm:cxn modelId="{E7154D37-31CB-4686-AC9B-CF72D9CD003D}" type="presOf" srcId="{E4920123-1F62-4A86-AA72-34953C89B3CA}" destId="{B5CB6765-C1F1-4350-9B1A-1CB51E753ADD}" srcOrd="0" destOrd="0" presId="urn:microsoft.com/office/officeart/2005/8/layout/process1"/>
    <dgm:cxn modelId="{29486465-3F6C-4B82-A68D-24F7D1472B80}" type="presOf" srcId="{6E8BB422-F4A9-47E5-8B38-3D1080086B11}" destId="{157E5670-28C0-43AB-A8D9-11DA152CB8CF}" srcOrd="1" destOrd="0" presId="urn:microsoft.com/office/officeart/2005/8/layout/process1"/>
    <dgm:cxn modelId="{A06B5197-BBAB-4CB0-9AF4-792D55219B6F}" type="presOf" srcId="{9333D0EB-70FD-499C-A15A-4AB34D54387B}" destId="{C738E9BD-2930-4E4D-9382-3C56623039E0}" srcOrd="1" destOrd="0" presId="urn:microsoft.com/office/officeart/2005/8/layout/process1"/>
    <dgm:cxn modelId="{B358219E-293C-4508-B157-92E3C89BBA84}" type="presOf" srcId="{6E8BB422-F4A9-47E5-8B38-3D1080086B11}" destId="{A77FA13E-5E7E-49B5-A01E-041D3130B047}" srcOrd="0" destOrd="0" presId="urn:microsoft.com/office/officeart/2005/8/layout/process1"/>
    <dgm:cxn modelId="{67994EC5-5772-44EE-94A9-A506EAAFBA6D}" srcId="{D7B1BBFA-FA29-46F2-8786-BEBB9E0F843F}" destId="{E4920123-1F62-4A86-AA72-34953C89B3CA}" srcOrd="2" destOrd="0" parTransId="{61FFAA00-8E95-496E-A657-712A27A606E4}" sibTransId="{96D2BEC9-C2BB-4FB9-BD33-A43DC09BF374}"/>
    <dgm:cxn modelId="{1A05D8C5-F274-4D63-AC0B-E2AAC4B1F0AF}" srcId="{D7B1BBFA-FA29-46F2-8786-BEBB9E0F843F}" destId="{D76EF84B-B800-48AB-8AFD-915F6063AE67}" srcOrd="1" destOrd="0" parTransId="{E96DDC6D-615C-45CA-8AF7-2C7DAEB9B6DE}" sibTransId="{9333D0EB-70FD-499C-A15A-4AB34D54387B}"/>
    <dgm:cxn modelId="{1CD9B3CE-8B27-4080-A0FF-72F6216670C2}" srcId="{D7B1BBFA-FA29-46F2-8786-BEBB9E0F843F}" destId="{C7D885F0-0EF7-41F7-BF31-CDD70CA22A46}" srcOrd="0" destOrd="0" parTransId="{1AACA887-092B-4390-B4E2-5A341CB5C3EC}" sibTransId="{6E8BB422-F4A9-47E5-8B38-3D1080086B11}"/>
    <dgm:cxn modelId="{074FD0DC-457A-4A6C-A5DC-C28ECD516A59}" type="presOf" srcId="{C7D885F0-0EF7-41F7-BF31-CDD70CA22A46}" destId="{BF90C972-8F9F-4B24-A88D-A72F05C1F10B}" srcOrd="0" destOrd="0" presId="urn:microsoft.com/office/officeart/2005/8/layout/process1"/>
    <dgm:cxn modelId="{E508CD1D-38C7-48FD-B9CE-048816ABC0DC}" type="presParOf" srcId="{41D8204D-1638-4A19-BE19-A4F73C3633BE}" destId="{BF90C972-8F9F-4B24-A88D-A72F05C1F10B}" srcOrd="0" destOrd="0" presId="urn:microsoft.com/office/officeart/2005/8/layout/process1"/>
    <dgm:cxn modelId="{302EA328-01B4-4FC5-9115-0BA20337FB0F}" type="presParOf" srcId="{41D8204D-1638-4A19-BE19-A4F73C3633BE}" destId="{A77FA13E-5E7E-49B5-A01E-041D3130B047}" srcOrd="1" destOrd="0" presId="urn:microsoft.com/office/officeart/2005/8/layout/process1"/>
    <dgm:cxn modelId="{1DEF1A5F-C259-422F-B56F-728F7283769D}" type="presParOf" srcId="{A77FA13E-5E7E-49B5-A01E-041D3130B047}" destId="{157E5670-28C0-43AB-A8D9-11DA152CB8CF}" srcOrd="0" destOrd="0" presId="urn:microsoft.com/office/officeart/2005/8/layout/process1"/>
    <dgm:cxn modelId="{864E624F-0D42-4D18-B7B5-371B349B8AFC}" type="presParOf" srcId="{41D8204D-1638-4A19-BE19-A4F73C3633BE}" destId="{6361F588-12B1-40E3-BBE3-1150BCB3DE1A}" srcOrd="2" destOrd="0" presId="urn:microsoft.com/office/officeart/2005/8/layout/process1"/>
    <dgm:cxn modelId="{9393A2E6-5864-4664-9873-8FE333BEF535}" type="presParOf" srcId="{41D8204D-1638-4A19-BE19-A4F73C3633BE}" destId="{22B477A6-4C3C-45D6-90CC-1FA70635DE22}" srcOrd="3" destOrd="0" presId="urn:microsoft.com/office/officeart/2005/8/layout/process1"/>
    <dgm:cxn modelId="{565D56A8-49C9-459C-BCB3-EBB02725C206}" type="presParOf" srcId="{22B477A6-4C3C-45D6-90CC-1FA70635DE22}" destId="{C738E9BD-2930-4E4D-9382-3C56623039E0}" srcOrd="0" destOrd="0" presId="urn:microsoft.com/office/officeart/2005/8/layout/process1"/>
    <dgm:cxn modelId="{E48627E1-6E28-4F7A-91F7-7F3F8002A236}" type="presParOf" srcId="{41D8204D-1638-4A19-BE19-A4F73C3633BE}" destId="{B5CB6765-C1F1-4350-9B1A-1CB51E753AD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AA6884-BC7C-4961-8CCE-747776499A63}" type="doc">
      <dgm:prSet loTypeId="urn:microsoft.com/office/officeart/2008/layout/BendingPictureSemiTransparentText" loCatId="picture" qsTypeId="urn:microsoft.com/office/officeart/2005/8/quickstyle/simple1" qsCatId="simple" csTypeId="urn:microsoft.com/office/officeart/2005/8/colors/accent1_2" csCatId="accent1" phldr="1"/>
      <dgm:spPr/>
    </dgm:pt>
    <dgm:pt modelId="{2F524351-60A6-41A6-AD28-D58FF3D3786B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Winding</a:t>
          </a:r>
        </a:p>
      </dgm:t>
    </dgm:pt>
    <dgm:pt modelId="{34AB8D9B-EB05-4859-954D-16FB6F46DE12}" type="parTrans" cxnId="{59EC140F-EA93-420E-A778-58233110C2C7}">
      <dgm:prSet/>
      <dgm:spPr/>
      <dgm:t>
        <a:bodyPr/>
        <a:lstStyle/>
        <a:p>
          <a:endParaRPr lang="en-US"/>
        </a:p>
      </dgm:t>
    </dgm:pt>
    <dgm:pt modelId="{0F67B33B-B26B-4585-9444-1B75E7099CA3}" type="sibTrans" cxnId="{59EC140F-EA93-420E-A778-58233110C2C7}">
      <dgm:prSet/>
      <dgm:spPr/>
      <dgm:t>
        <a:bodyPr/>
        <a:lstStyle/>
        <a:p>
          <a:endParaRPr lang="en-US"/>
        </a:p>
      </dgm:t>
    </dgm:pt>
    <dgm:pt modelId="{B58F7FAB-AF48-4479-B12A-5A4581E9B629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Nb</a:t>
          </a:r>
          <a:r>
            <a:rPr lang="en-US" b="1" baseline="-25000" dirty="0"/>
            <a:t>3</a:t>
          </a:r>
          <a:r>
            <a:rPr lang="en-US" b="1" dirty="0"/>
            <a:t>Sn heat treatment</a:t>
          </a:r>
        </a:p>
      </dgm:t>
    </dgm:pt>
    <dgm:pt modelId="{0D9F2559-0EB8-43F0-9FF6-99FE675ED806}" type="parTrans" cxnId="{68DBAA4E-2B48-43E4-8571-1547F541AE10}">
      <dgm:prSet/>
      <dgm:spPr/>
      <dgm:t>
        <a:bodyPr/>
        <a:lstStyle/>
        <a:p>
          <a:endParaRPr lang="en-US"/>
        </a:p>
      </dgm:t>
    </dgm:pt>
    <dgm:pt modelId="{132BA4A4-5CCB-498C-98E0-573A6E037808}" type="sibTrans" cxnId="{68DBAA4E-2B48-43E4-8571-1547F541AE10}">
      <dgm:prSet/>
      <dgm:spPr/>
      <dgm:t>
        <a:bodyPr/>
        <a:lstStyle/>
        <a:p>
          <a:endParaRPr lang="en-US"/>
        </a:p>
      </dgm:t>
    </dgm:pt>
    <dgm:pt modelId="{97D7B873-C894-432B-9D85-47C8C3CA4CC5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Instrumentation</a:t>
          </a:r>
        </a:p>
      </dgm:t>
    </dgm:pt>
    <dgm:pt modelId="{9D65C8ED-91EE-4C8C-AC9F-3FDD8DFDE1AC}" type="parTrans" cxnId="{C68B95CA-808D-40F5-AD6D-334A6848B876}">
      <dgm:prSet/>
      <dgm:spPr/>
      <dgm:t>
        <a:bodyPr/>
        <a:lstStyle/>
        <a:p>
          <a:endParaRPr lang="en-US"/>
        </a:p>
      </dgm:t>
    </dgm:pt>
    <dgm:pt modelId="{908585A0-6AAC-44DF-9252-2C4821C4A22E}" type="sibTrans" cxnId="{C68B95CA-808D-40F5-AD6D-334A6848B876}">
      <dgm:prSet/>
      <dgm:spPr/>
      <dgm:t>
        <a:bodyPr/>
        <a:lstStyle/>
        <a:p>
          <a:endParaRPr lang="en-US"/>
        </a:p>
      </dgm:t>
    </dgm:pt>
    <dgm:pt modelId="{CE3400FA-B71D-4BA2-9622-6C3763ED7041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Impregnation</a:t>
          </a:r>
        </a:p>
      </dgm:t>
    </dgm:pt>
    <dgm:pt modelId="{20F7A468-4061-44D0-B12B-F058C8ADB1F5}" type="parTrans" cxnId="{BEB4C27E-CB27-4D48-A438-A6F39694FF2B}">
      <dgm:prSet/>
      <dgm:spPr/>
      <dgm:t>
        <a:bodyPr/>
        <a:lstStyle/>
        <a:p>
          <a:endParaRPr lang="en-US"/>
        </a:p>
      </dgm:t>
    </dgm:pt>
    <dgm:pt modelId="{62FB9CE9-2808-4538-AD71-4C485C466AF9}" type="sibTrans" cxnId="{BEB4C27E-CB27-4D48-A438-A6F39694FF2B}">
      <dgm:prSet/>
      <dgm:spPr/>
      <dgm:t>
        <a:bodyPr/>
        <a:lstStyle/>
        <a:p>
          <a:endParaRPr lang="en-US"/>
        </a:p>
      </dgm:t>
    </dgm:pt>
    <dgm:pt modelId="{CE205CBB-778C-457C-B013-0DC47329F72E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Impregnated coil</a:t>
          </a:r>
        </a:p>
      </dgm:t>
    </dgm:pt>
    <dgm:pt modelId="{3460839E-85C6-4FED-899C-3FD08D143A4B}" type="parTrans" cxnId="{059E9B5D-C801-4ED9-977B-5521500ECCC4}">
      <dgm:prSet/>
      <dgm:spPr/>
      <dgm:t>
        <a:bodyPr/>
        <a:lstStyle/>
        <a:p>
          <a:endParaRPr lang="en-US"/>
        </a:p>
      </dgm:t>
    </dgm:pt>
    <dgm:pt modelId="{306FDEA3-0B54-4579-BA64-B66DB6C9A92C}" type="sibTrans" cxnId="{059E9B5D-C801-4ED9-977B-5521500ECCC4}">
      <dgm:prSet/>
      <dgm:spPr/>
      <dgm:t>
        <a:bodyPr/>
        <a:lstStyle/>
        <a:p>
          <a:endParaRPr lang="en-US"/>
        </a:p>
      </dgm:t>
    </dgm:pt>
    <dgm:pt modelId="{63477136-77F5-43EB-906C-EDA0524BDC11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Reacted coil</a:t>
          </a:r>
        </a:p>
      </dgm:t>
    </dgm:pt>
    <dgm:pt modelId="{F555F331-84F0-4ECB-AEBA-97AEB04B84FE}" type="parTrans" cxnId="{A934CB8A-ED22-46DD-9942-652A38E2E7B9}">
      <dgm:prSet/>
      <dgm:spPr/>
      <dgm:t>
        <a:bodyPr/>
        <a:lstStyle/>
        <a:p>
          <a:endParaRPr lang="en-US"/>
        </a:p>
      </dgm:t>
    </dgm:pt>
    <dgm:pt modelId="{AEE14B17-2392-4C9D-8867-A4397DFB0FD4}" type="sibTrans" cxnId="{A934CB8A-ED22-46DD-9942-652A38E2E7B9}">
      <dgm:prSet/>
      <dgm:spPr/>
      <dgm:t>
        <a:bodyPr/>
        <a:lstStyle/>
        <a:p>
          <a:endParaRPr lang="en-US"/>
        </a:p>
      </dgm:t>
    </dgm:pt>
    <dgm:pt modelId="{1C494A7A-0E1C-4B27-B94F-B241BF78A8C9}">
      <dgm:prSet phldrT="[Text]"/>
      <dgm:spPr>
        <a:solidFill>
          <a:srgbClr val="23519E">
            <a:alpha val="68000"/>
          </a:srgbClr>
        </a:solidFill>
      </dgm:spPr>
      <dgm:t>
        <a:bodyPr/>
        <a:lstStyle/>
        <a:p>
          <a:r>
            <a:rPr lang="en-US" b="1" dirty="0"/>
            <a:t>Instrumentation</a:t>
          </a:r>
        </a:p>
      </dgm:t>
    </dgm:pt>
    <dgm:pt modelId="{51536694-A256-4EC7-98C6-6C07E2224542}" type="parTrans" cxnId="{15F0777D-FF64-4C78-B1D9-3CA0CB5FBE2B}">
      <dgm:prSet/>
      <dgm:spPr/>
      <dgm:t>
        <a:bodyPr/>
        <a:lstStyle/>
        <a:p>
          <a:endParaRPr lang="en-US"/>
        </a:p>
      </dgm:t>
    </dgm:pt>
    <dgm:pt modelId="{A15FBCDC-5703-4B34-8B25-8751C226CA33}" type="sibTrans" cxnId="{15F0777D-FF64-4C78-B1D9-3CA0CB5FBE2B}">
      <dgm:prSet/>
      <dgm:spPr/>
      <dgm:t>
        <a:bodyPr/>
        <a:lstStyle/>
        <a:p>
          <a:endParaRPr lang="en-US"/>
        </a:p>
      </dgm:t>
    </dgm:pt>
    <dgm:pt modelId="{9AAE5DC0-6349-45FB-BA28-8178AAF7A406}" type="pres">
      <dgm:prSet presAssocID="{2BAA6884-BC7C-4961-8CCE-747776499A63}" presName="Name0" presStyleCnt="0">
        <dgm:presLayoutVars>
          <dgm:dir/>
          <dgm:resizeHandles val="exact"/>
        </dgm:presLayoutVars>
      </dgm:prSet>
      <dgm:spPr/>
    </dgm:pt>
    <dgm:pt modelId="{E17C954C-F275-4CDC-8FC8-DAC9EA0FF89C}" type="pres">
      <dgm:prSet presAssocID="{2F524351-60A6-41A6-AD28-D58FF3D3786B}" presName="composite" presStyleCnt="0"/>
      <dgm:spPr/>
    </dgm:pt>
    <dgm:pt modelId="{EEC9F791-406A-4339-94A3-BC20C90A1AC7}" type="pres">
      <dgm:prSet presAssocID="{2F524351-60A6-41A6-AD28-D58FF3D3786B}" presName="rect1" presStyleLbl="bgShp" presStyleIdx="0" presStyleCnt="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A picture containing text, indoor, cluttered, worktable&#10;&#10;Description automatically generated">
            <a:extLst>
              <a:ext uri="{FF2B5EF4-FFF2-40B4-BE49-F238E27FC236}">
                <a16:creationId xmlns:a16="http://schemas.microsoft.com/office/drawing/2014/main" id="{116D1BF8-54B8-4242-8557-8C3A97BCFAEF}"/>
              </a:ext>
            </a:extLst>
          </dgm14:cNvPr>
        </a:ext>
      </dgm:extLst>
    </dgm:pt>
    <dgm:pt modelId="{9B9574E1-A956-40FD-8A38-F61FD3DE7F5D}" type="pres">
      <dgm:prSet presAssocID="{2F524351-60A6-41A6-AD28-D58FF3D3786B}" presName="rect2" presStyleLbl="trBgShp" presStyleIdx="0" presStyleCnt="7" custLinFactNeighborY="24492">
        <dgm:presLayoutVars>
          <dgm:bulletEnabled val="1"/>
        </dgm:presLayoutVars>
      </dgm:prSet>
      <dgm:spPr/>
    </dgm:pt>
    <dgm:pt modelId="{4D21FBA9-9ACE-450F-9657-227F676532A7}" type="pres">
      <dgm:prSet presAssocID="{0F67B33B-B26B-4585-9444-1B75E7099CA3}" presName="sibTrans" presStyleCnt="0"/>
      <dgm:spPr/>
    </dgm:pt>
    <dgm:pt modelId="{6A56B17C-3D73-497E-93F6-6ED867E05701}" type="pres">
      <dgm:prSet presAssocID="{B58F7FAB-AF48-4479-B12A-5A4581E9B629}" presName="composite" presStyleCnt="0"/>
      <dgm:spPr/>
    </dgm:pt>
    <dgm:pt modelId="{9E049B62-DEAB-4CA8-83E6-B1342AB6E5D6}" type="pres">
      <dgm:prSet presAssocID="{B58F7FAB-AF48-4479-B12A-5A4581E9B629}" presName="rect1" presStyleLbl="bgShp" presStyleIdx="1" presStyleCnt="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A picture containing yellow&#10;&#10;Description automatically generated">
            <a:extLst>
              <a:ext uri="{FF2B5EF4-FFF2-40B4-BE49-F238E27FC236}">
                <a16:creationId xmlns:a16="http://schemas.microsoft.com/office/drawing/2014/main" id="{DC61CE56-3BE8-4909-9CF6-454E5BB7B186}"/>
              </a:ext>
            </a:extLst>
          </dgm14:cNvPr>
        </a:ext>
      </dgm:extLst>
    </dgm:pt>
    <dgm:pt modelId="{09F4A73D-44C2-4E03-B5E9-8733345B863C}" type="pres">
      <dgm:prSet presAssocID="{B58F7FAB-AF48-4479-B12A-5A4581E9B629}" presName="rect2" presStyleLbl="trBgShp" presStyleIdx="1" presStyleCnt="7" custLinFactNeighborY="24492">
        <dgm:presLayoutVars>
          <dgm:bulletEnabled val="1"/>
        </dgm:presLayoutVars>
      </dgm:prSet>
      <dgm:spPr/>
    </dgm:pt>
    <dgm:pt modelId="{7D172112-3053-492B-ACC4-2F6675E9916B}" type="pres">
      <dgm:prSet presAssocID="{132BA4A4-5CCB-498C-98E0-573A6E037808}" presName="sibTrans" presStyleCnt="0"/>
      <dgm:spPr/>
    </dgm:pt>
    <dgm:pt modelId="{2ABEF53F-0798-4A54-9F73-7719D9FB1074}" type="pres">
      <dgm:prSet presAssocID="{63477136-77F5-43EB-906C-EDA0524BDC11}" presName="composite" presStyleCnt="0"/>
      <dgm:spPr/>
    </dgm:pt>
    <dgm:pt modelId="{8E56F97D-3EFB-425A-8F06-C4DE7889E697}" type="pres">
      <dgm:prSet presAssocID="{63477136-77F5-43EB-906C-EDA0524BDC11}" presName="rect1" presStyleLbl="bgShp" presStyleIdx="2" presStyleCnt="7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163" t="-2117" r="-4837" b="-6023"/>
          </a:stretch>
        </a:blipFill>
      </dgm:spPr>
      <dgm:extLst>
        <a:ext uri="{E40237B7-FDA0-4F09-8148-C483321AD2D9}">
          <dgm14:cNvPr xmlns:dgm14="http://schemas.microsoft.com/office/drawing/2010/diagram" id="0" name="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4EB30DF7-71A3-4EA5-9F3F-16D49956F04B}"/>
              </a:ext>
            </a:extLst>
          </dgm14:cNvPr>
        </a:ext>
      </dgm:extLst>
    </dgm:pt>
    <dgm:pt modelId="{F2D8A80A-EFF8-4971-B9F3-0C2F5B922A63}" type="pres">
      <dgm:prSet presAssocID="{63477136-77F5-43EB-906C-EDA0524BDC11}" presName="rect2" presStyleLbl="trBgShp" presStyleIdx="2" presStyleCnt="7" custLinFactNeighborY="26376">
        <dgm:presLayoutVars>
          <dgm:bulletEnabled val="1"/>
        </dgm:presLayoutVars>
      </dgm:prSet>
      <dgm:spPr/>
    </dgm:pt>
    <dgm:pt modelId="{9D3C6DF1-82D0-46AB-8DC8-0BFD88A8821D}" type="pres">
      <dgm:prSet presAssocID="{AEE14B17-2392-4C9D-8867-A4397DFB0FD4}" presName="sibTrans" presStyleCnt="0"/>
      <dgm:spPr/>
    </dgm:pt>
    <dgm:pt modelId="{BC27C3E8-62D3-44B0-A277-09547BC938A6}" type="pres">
      <dgm:prSet presAssocID="{97D7B873-C894-432B-9D85-47C8C3CA4CC5}" presName="composite" presStyleCnt="0"/>
      <dgm:spPr/>
    </dgm:pt>
    <dgm:pt modelId="{61B88E95-67EB-41C6-8C22-4498355F44DE}" type="pres">
      <dgm:prSet presAssocID="{97D7B873-C894-432B-9D85-47C8C3CA4CC5}" presName="rect1" presStyleLbl="bgShp" presStyleIdx="3" presStyleCnt="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0A5936C6-1934-4087-97D6-52C082C1D84A}" type="pres">
      <dgm:prSet presAssocID="{97D7B873-C894-432B-9D85-47C8C3CA4CC5}" presName="rect2" presStyleLbl="trBgShp" presStyleIdx="3" presStyleCnt="7" custLinFactNeighborY="24492">
        <dgm:presLayoutVars>
          <dgm:bulletEnabled val="1"/>
        </dgm:presLayoutVars>
      </dgm:prSet>
      <dgm:spPr/>
    </dgm:pt>
    <dgm:pt modelId="{D840BDE8-FC99-472C-9F33-3FC2B07273E2}" type="pres">
      <dgm:prSet presAssocID="{908585A0-6AAC-44DF-9252-2C4821C4A22E}" presName="sibTrans" presStyleCnt="0"/>
      <dgm:spPr/>
    </dgm:pt>
    <dgm:pt modelId="{BCECD375-C9C3-437D-B1A1-FBAC3B051D1D}" type="pres">
      <dgm:prSet presAssocID="{CE3400FA-B71D-4BA2-9622-6C3763ED7041}" presName="composite" presStyleCnt="0"/>
      <dgm:spPr/>
    </dgm:pt>
    <dgm:pt modelId="{BE5D849A-797D-40FF-8D39-5C7B60E8CBED}" type="pres">
      <dgm:prSet presAssocID="{CE3400FA-B71D-4BA2-9622-6C3763ED7041}" presName="rect1" presStyleLbl="bgShp" presStyleIdx="4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C12FFB4-5AC4-4058-9EE5-BDCB4EA8EDCA}" type="pres">
      <dgm:prSet presAssocID="{CE3400FA-B71D-4BA2-9622-6C3763ED7041}" presName="rect2" presStyleLbl="trBgShp" presStyleIdx="4" presStyleCnt="7" custLinFactNeighborY="24492">
        <dgm:presLayoutVars>
          <dgm:bulletEnabled val="1"/>
        </dgm:presLayoutVars>
      </dgm:prSet>
      <dgm:spPr/>
    </dgm:pt>
    <dgm:pt modelId="{28570579-1A1D-4FDF-92FC-9ADFE984E459}" type="pres">
      <dgm:prSet presAssocID="{62FB9CE9-2808-4538-AD71-4C485C466AF9}" presName="sibTrans" presStyleCnt="0"/>
      <dgm:spPr/>
    </dgm:pt>
    <dgm:pt modelId="{30D24D00-5732-4AA2-9CB5-A0E6945A424E}" type="pres">
      <dgm:prSet presAssocID="{CE205CBB-778C-457C-B013-0DC47329F72E}" presName="composite" presStyleCnt="0"/>
      <dgm:spPr/>
    </dgm:pt>
    <dgm:pt modelId="{4E79C9B8-5377-4992-88BF-71ABBF896770}" type="pres">
      <dgm:prSet presAssocID="{CE205CBB-778C-457C-B013-0DC47329F72E}" presName="rect1" presStyleLbl="bgShp" presStyleIdx="5" presStyleCnt="7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085407B5-0155-4141-ABAB-70FEF3DDC0F5}" type="pres">
      <dgm:prSet presAssocID="{CE205CBB-778C-457C-B013-0DC47329F72E}" presName="rect2" presStyleLbl="trBgShp" presStyleIdx="5" presStyleCnt="7" custLinFactNeighborY="26376">
        <dgm:presLayoutVars>
          <dgm:bulletEnabled val="1"/>
        </dgm:presLayoutVars>
      </dgm:prSet>
      <dgm:spPr/>
    </dgm:pt>
    <dgm:pt modelId="{9B94BF13-F450-41CC-83EC-FE1A2AA9A2E9}" type="pres">
      <dgm:prSet presAssocID="{306FDEA3-0B54-4579-BA64-B66DB6C9A92C}" presName="sibTrans" presStyleCnt="0"/>
      <dgm:spPr/>
    </dgm:pt>
    <dgm:pt modelId="{967AB234-C806-445E-8C8F-160161B83F3D}" type="pres">
      <dgm:prSet presAssocID="{1C494A7A-0E1C-4B27-B94F-B241BF78A8C9}" presName="composite" presStyleCnt="0"/>
      <dgm:spPr/>
    </dgm:pt>
    <dgm:pt modelId="{E04DAC1D-5845-4659-A6A2-C58F0829DF9F}" type="pres">
      <dgm:prSet presAssocID="{1C494A7A-0E1C-4B27-B94F-B241BF78A8C9}" presName="rect1" presStyleLbl="bgShp" presStyleIdx="6" presStyleCnt="7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extLst>
        <a:ext uri="{E40237B7-FDA0-4F09-8148-C483321AD2D9}">
          <dgm14:cNvPr xmlns:dgm14="http://schemas.microsoft.com/office/drawing/2010/diagram" id="0" name="" descr="A picture containing electronics, circuit&#10;&#10;Description automatically generated">
            <a:extLst>
              <a:ext uri="{FF2B5EF4-FFF2-40B4-BE49-F238E27FC236}">
                <a16:creationId xmlns:a16="http://schemas.microsoft.com/office/drawing/2014/main" id="{384D1CAB-EB0F-4C33-A079-A2CE67C5282E}"/>
              </a:ext>
            </a:extLst>
          </dgm14:cNvPr>
        </a:ext>
      </dgm:extLst>
    </dgm:pt>
    <dgm:pt modelId="{0E4B3780-3614-4287-855D-29B8D0CED66B}" type="pres">
      <dgm:prSet presAssocID="{1C494A7A-0E1C-4B27-B94F-B241BF78A8C9}" presName="rect2" presStyleLbl="trBgShp" presStyleIdx="6" presStyleCnt="7" custLinFactNeighborY="26376">
        <dgm:presLayoutVars>
          <dgm:bulletEnabled val="1"/>
        </dgm:presLayoutVars>
      </dgm:prSet>
      <dgm:spPr/>
    </dgm:pt>
  </dgm:ptLst>
  <dgm:cxnLst>
    <dgm:cxn modelId="{59EC140F-EA93-420E-A778-58233110C2C7}" srcId="{2BAA6884-BC7C-4961-8CCE-747776499A63}" destId="{2F524351-60A6-41A6-AD28-D58FF3D3786B}" srcOrd="0" destOrd="0" parTransId="{34AB8D9B-EB05-4859-954D-16FB6F46DE12}" sibTransId="{0F67B33B-B26B-4585-9444-1B75E7099CA3}"/>
    <dgm:cxn modelId="{BAD83A21-611C-4F94-8A97-F97460E8DA96}" type="presOf" srcId="{63477136-77F5-43EB-906C-EDA0524BDC11}" destId="{F2D8A80A-EFF8-4971-B9F3-0C2F5B922A63}" srcOrd="0" destOrd="0" presId="urn:microsoft.com/office/officeart/2008/layout/BendingPictureSemiTransparentText"/>
    <dgm:cxn modelId="{DBE8062E-4426-467C-95AD-88D9BBC4E76F}" type="presOf" srcId="{2F524351-60A6-41A6-AD28-D58FF3D3786B}" destId="{9B9574E1-A956-40FD-8A38-F61FD3DE7F5D}" srcOrd="0" destOrd="0" presId="urn:microsoft.com/office/officeart/2008/layout/BendingPictureSemiTransparentText"/>
    <dgm:cxn modelId="{059E9B5D-C801-4ED9-977B-5521500ECCC4}" srcId="{2BAA6884-BC7C-4961-8CCE-747776499A63}" destId="{CE205CBB-778C-457C-B013-0DC47329F72E}" srcOrd="5" destOrd="0" parTransId="{3460839E-85C6-4FED-899C-3FD08D143A4B}" sibTransId="{306FDEA3-0B54-4579-BA64-B66DB6C9A92C}"/>
    <dgm:cxn modelId="{831D9D46-B340-4847-8699-4FB1F05E12B6}" type="presOf" srcId="{B58F7FAB-AF48-4479-B12A-5A4581E9B629}" destId="{09F4A73D-44C2-4E03-B5E9-8733345B863C}" srcOrd="0" destOrd="0" presId="urn:microsoft.com/office/officeart/2008/layout/BendingPictureSemiTransparentText"/>
    <dgm:cxn modelId="{8058D446-2826-43E9-B26E-E120F0CCCF9C}" type="presOf" srcId="{1C494A7A-0E1C-4B27-B94F-B241BF78A8C9}" destId="{0E4B3780-3614-4287-855D-29B8D0CED66B}" srcOrd="0" destOrd="0" presId="urn:microsoft.com/office/officeart/2008/layout/BendingPictureSemiTransparentText"/>
    <dgm:cxn modelId="{BBB6556A-DD98-4C98-BEDB-E9D61A532847}" type="presOf" srcId="{2BAA6884-BC7C-4961-8CCE-747776499A63}" destId="{9AAE5DC0-6349-45FB-BA28-8178AAF7A406}" srcOrd="0" destOrd="0" presId="urn:microsoft.com/office/officeart/2008/layout/BendingPictureSemiTransparentText"/>
    <dgm:cxn modelId="{68DBAA4E-2B48-43E4-8571-1547F541AE10}" srcId="{2BAA6884-BC7C-4961-8CCE-747776499A63}" destId="{B58F7FAB-AF48-4479-B12A-5A4581E9B629}" srcOrd="1" destOrd="0" parTransId="{0D9F2559-0EB8-43F0-9FF6-99FE675ED806}" sibTransId="{132BA4A4-5CCB-498C-98E0-573A6E037808}"/>
    <dgm:cxn modelId="{05DBFF59-4502-4990-B847-4D10BC942B5A}" type="presOf" srcId="{CE205CBB-778C-457C-B013-0DC47329F72E}" destId="{085407B5-0155-4141-ABAB-70FEF3DDC0F5}" srcOrd="0" destOrd="0" presId="urn:microsoft.com/office/officeart/2008/layout/BendingPictureSemiTransparentText"/>
    <dgm:cxn modelId="{15F0777D-FF64-4C78-B1D9-3CA0CB5FBE2B}" srcId="{2BAA6884-BC7C-4961-8CCE-747776499A63}" destId="{1C494A7A-0E1C-4B27-B94F-B241BF78A8C9}" srcOrd="6" destOrd="0" parTransId="{51536694-A256-4EC7-98C6-6C07E2224542}" sibTransId="{A15FBCDC-5703-4B34-8B25-8751C226CA33}"/>
    <dgm:cxn modelId="{BEB4C27E-CB27-4D48-A438-A6F39694FF2B}" srcId="{2BAA6884-BC7C-4961-8CCE-747776499A63}" destId="{CE3400FA-B71D-4BA2-9622-6C3763ED7041}" srcOrd="4" destOrd="0" parTransId="{20F7A468-4061-44D0-B12B-F058C8ADB1F5}" sibTransId="{62FB9CE9-2808-4538-AD71-4C485C466AF9}"/>
    <dgm:cxn modelId="{A934CB8A-ED22-46DD-9942-652A38E2E7B9}" srcId="{2BAA6884-BC7C-4961-8CCE-747776499A63}" destId="{63477136-77F5-43EB-906C-EDA0524BDC11}" srcOrd="2" destOrd="0" parTransId="{F555F331-84F0-4ECB-AEBA-97AEB04B84FE}" sibTransId="{AEE14B17-2392-4C9D-8867-A4397DFB0FD4}"/>
    <dgm:cxn modelId="{4E2289C4-09E7-46F3-9415-6AEB3C2371DB}" type="presOf" srcId="{CE3400FA-B71D-4BA2-9622-6C3763ED7041}" destId="{BC12FFB4-5AC4-4058-9EE5-BDCB4EA8EDCA}" srcOrd="0" destOrd="0" presId="urn:microsoft.com/office/officeart/2008/layout/BendingPictureSemiTransparentText"/>
    <dgm:cxn modelId="{C68B95CA-808D-40F5-AD6D-334A6848B876}" srcId="{2BAA6884-BC7C-4961-8CCE-747776499A63}" destId="{97D7B873-C894-432B-9D85-47C8C3CA4CC5}" srcOrd="3" destOrd="0" parTransId="{9D65C8ED-91EE-4C8C-AC9F-3FDD8DFDE1AC}" sibTransId="{908585A0-6AAC-44DF-9252-2C4821C4A22E}"/>
    <dgm:cxn modelId="{706EC7D5-A5C5-42DE-8CD2-D553F2E59AF6}" type="presOf" srcId="{97D7B873-C894-432B-9D85-47C8C3CA4CC5}" destId="{0A5936C6-1934-4087-97D6-52C082C1D84A}" srcOrd="0" destOrd="0" presId="urn:microsoft.com/office/officeart/2008/layout/BendingPictureSemiTransparentText"/>
    <dgm:cxn modelId="{B78F6716-4AAB-4625-A2D2-CAC84968D7E9}" type="presParOf" srcId="{9AAE5DC0-6349-45FB-BA28-8178AAF7A406}" destId="{E17C954C-F275-4CDC-8FC8-DAC9EA0FF89C}" srcOrd="0" destOrd="0" presId="urn:microsoft.com/office/officeart/2008/layout/BendingPictureSemiTransparentText"/>
    <dgm:cxn modelId="{289D0BAE-85A8-48B8-A91A-B7AF255C79E4}" type="presParOf" srcId="{E17C954C-F275-4CDC-8FC8-DAC9EA0FF89C}" destId="{EEC9F791-406A-4339-94A3-BC20C90A1AC7}" srcOrd="0" destOrd="0" presId="urn:microsoft.com/office/officeart/2008/layout/BendingPictureSemiTransparentText"/>
    <dgm:cxn modelId="{4B03649E-77A4-430D-A4CE-268A5F10204D}" type="presParOf" srcId="{E17C954C-F275-4CDC-8FC8-DAC9EA0FF89C}" destId="{9B9574E1-A956-40FD-8A38-F61FD3DE7F5D}" srcOrd="1" destOrd="0" presId="urn:microsoft.com/office/officeart/2008/layout/BendingPictureSemiTransparentText"/>
    <dgm:cxn modelId="{5A4F52C7-76B8-486F-BBE4-324AB41C2E65}" type="presParOf" srcId="{9AAE5DC0-6349-45FB-BA28-8178AAF7A406}" destId="{4D21FBA9-9ACE-450F-9657-227F676532A7}" srcOrd="1" destOrd="0" presId="urn:microsoft.com/office/officeart/2008/layout/BendingPictureSemiTransparentText"/>
    <dgm:cxn modelId="{BC32A5CA-1B52-4723-ABB5-0B5E6D62D926}" type="presParOf" srcId="{9AAE5DC0-6349-45FB-BA28-8178AAF7A406}" destId="{6A56B17C-3D73-497E-93F6-6ED867E05701}" srcOrd="2" destOrd="0" presId="urn:microsoft.com/office/officeart/2008/layout/BendingPictureSemiTransparentText"/>
    <dgm:cxn modelId="{CE251ED2-BC7C-4129-B28D-80729B7A9C2A}" type="presParOf" srcId="{6A56B17C-3D73-497E-93F6-6ED867E05701}" destId="{9E049B62-DEAB-4CA8-83E6-B1342AB6E5D6}" srcOrd="0" destOrd="0" presId="urn:microsoft.com/office/officeart/2008/layout/BendingPictureSemiTransparentText"/>
    <dgm:cxn modelId="{7EB1199A-4391-4CD4-AF55-3C2D407878CD}" type="presParOf" srcId="{6A56B17C-3D73-497E-93F6-6ED867E05701}" destId="{09F4A73D-44C2-4E03-B5E9-8733345B863C}" srcOrd="1" destOrd="0" presId="urn:microsoft.com/office/officeart/2008/layout/BendingPictureSemiTransparentText"/>
    <dgm:cxn modelId="{F3755B7A-2F1F-42B6-9B8B-4C4E8479DE78}" type="presParOf" srcId="{9AAE5DC0-6349-45FB-BA28-8178AAF7A406}" destId="{7D172112-3053-492B-ACC4-2F6675E9916B}" srcOrd="3" destOrd="0" presId="urn:microsoft.com/office/officeart/2008/layout/BendingPictureSemiTransparentText"/>
    <dgm:cxn modelId="{05A4DA73-7240-46B4-8BDD-83F6FDC6A547}" type="presParOf" srcId="{9AAE5DC0-6349-45FB-BA28-8178AAF7A406}" destId="{2ABEF53F-0798-4A54-9F73-7719D9FB1074}" srcOrd="4" destOrd="0" presId="urn:microsoft.com/office/officeart/2008/layout/BendingPictureSemiTransparentText"/>
    <dgm:cxn modelId="{BD8AB9F8-F513-4B45-9D7D-C2F690A5729F}" type="presParOf" srcId="{2ABEF53F-0798-4A54-9F73-7719D9FB1074}" destId="{8E56F97D-3EFB-425A-8F06-C4DE7889E697}" srcOrd="0" destOrd="0" presId="urn:microsoft.com/office/officeart/2008/layout/BendingPictureSemiTransparentText"/>
    <dgm:cxn modelId="{4E5EAB0C-A055-4CD7-8E1B-8D53877DB036}" type="presParOf" srcId="{2ABEF53F-0798-4A54-9F73-7719D9FB1074}" destId="{F2D8A80A-EFF8-4971-B9F3-0C2F5B922A63}" srcOrd="1" destOrd="0" presId="urn:microsoft.com/office/officeart/2008/layout/BendingPictureSemiTransparentText"/>
    <dgm:cxn modelId="{A68753E2-09C5-46CB-B5BE-9B21DCC4CF30}" type="presParOf" srcId="{9AAE5DC0-6349-45FB-BA28-8178AAF7A406}" destId="{9D3C6DF1-82D0-46AB-8DC8-0BFD88A8821D}" srcOrd="5" destOrd="0" presId="urn:microsoft.com/office/officeart/2008/layout/BendingPictureSemiTransparentText"/>
    <dgm:cxn modelId="{CCCFFF9D-1DC5-47F6-9BBC-836E502A0A42}" type="presParOf" srcId="{9AAE5DC0-6349-45FB-BA28-8178AAF7A406}" destId="{BC27C3E8-62D3-44B0-A277-09547BC938A6}" srcOrd="6" destOrd="0" presId="urn:microsoft.com/office/officeart/2008/layout/BendingPictureSemiTransparentText"/>
    <dgm:cxn modelId="{2BBB1707-B1F6-4B20-95DD-D12579FEF447}" type="presParOf" srcId="{BC27C3E8-62D3-44B0-A277-09547BC938A6}" destId="{61B88E95-67EB-41C6-8C22-4498355F44DE}" srcOrd="0" destOrd="0" presId="urn:microsoft.com/office/officeart/2008/layout/BendingPictureSemiTransparentText"/>
    <dgm:cxn modelId="{328D17E2-0F75-4AA9-96D1-C939BDDC2375}" type="presParOf" srcId="{BC27C3E8-62D3-44B0-A277-09547BC938A6}" destId="{0A5936C6-1934-4087-97D6-52C082C1D84A}" srcOrd="1" destOrd="0" presId="urn:microsoft.com/office/officeart/2008/layout/BendingPictureSemiTransparentText"/>
    <dgm:cxn modelId="{4927183B-97E3-49F1-98EB-560608B0D1A4}" type="presParOf" srcId="{9AAE5DC0-6349-45FB-BA28-8178AAF7A406}" destId="{D840BDE8-FC99-472C-9F33-3FC2B07273E2}" srcOrd="7" destOrd="0" presId="urn:microsoft.com/office/officeart/2008/layout/BendingPictureSemiTransparentText"/>
    <dgm:cxn modelId="{DF957E3E-5D0E-42DC-AF35-306286C12FF3}" type="presParOf" srcId="{9AAE5DC0-6349-45FB-BA28-8178AAF7A406}" destId="{BCECD375-C9C3-437D-B1A1-FBAC3B051D1D}" srcOrd="8" destOrd="0" presId="urn:microsoft.com/office/officeart/2008/layout/BendingPictureSemiTransparentText"/>
    <dgm:cxn modelId="{27D0C958-F64B-4EA2-945A-29E3C921126F}" type="presParOf" srcId="{BCECD375-C9C3-437D-B1A1-FBAC3B051D1D}" destId="{BE5D849A-797D-40FF-8D39-5C7B60E8CBED}" srcOrd="0" destOrd="0" presId="urn:microsoft.com/office/officeart/2008/layout/BendingPictureSemiTransparentText"/>
    <dgm:cxn modelId="{16811D21-8DAD-476C-8646-0230FD58B611}" type="presParOf" srcId="{BCECD375-C9C3-437D-B1A1-FBAC3B051D1D}" destId="{BC12FFB4-5AC4-4058-9EE5-BDCB4EA8EDCA}" srcOrd="1" destOrd="0" presId="urn:microsoft.com/office/officeart/2008/layout/BendingPictureSemiTransparentText"/>
    <dgm:cxn modelId="{FD7310E9-3F86-42B8-80FC-36A8F517147D}" type="presParOf" srcId="{9AAE5DC0-6349-45FB-BA28-8178AAF7A406}" destId="{28570579-1A1D-4FDF-92FC-9ADFE984E459}" srcOrd="9" destOrd="0" presId="urn:microsoft.com/office/officeart/2008/layout/BendingPictureSemiTransparentText"/>
    <dgm:cxn modelId="{8D8AAB70-928D-421B-897C-FFE8A18173B5}" type="presParOf" srcId="{9AAE5DC0-6349-45FB-BA28-8178AAF7A406}" destId="{30D24D00-5732-4AA2-9CB5-A0E6945A424E}" srcOrd="10" destOrd="0" presId="urn:microsoft.com/office/officeart/2008/layout/BendingPictureSemiTransparentText"/>
    <dgm:cxn modelId="{9A0E8293-18B6-4159-92F6-42C708FB29C7}" type="presParOf" srcId="{30D24D00-5732-4AA2-9CB5-A0E6945A424E}" destId="{4E79C9B8-5377-4992-88BF-71ABBF896770}" srcOrd="0" destOrd="0" presId="urn:microsoft.com/office/officeart/2008/layout/BendingPictureSemiTransparentText"/>
    <dgm:cxn modelId="{CB092EB5-B93C-46B7-99A1-C0755E4CBED9}" type="presParOf" srcId="{30D24D00-5732-4AA2-9CB5-A0E6945A424E}" destId="{085407B5-0155-4141-ABAB-70FEF3DDC0F5}" srcOrd="1" destOrd="0" presId="urn:microsoft.com/office/officeart/2008/layout/BendingPictureSemiTransparentText"/>
    <dgm:cxn modelId="{89809556-737F-4776-B459-F80705307C9D}" type="presParOf" srcId="{9AAE5DC0-6349-45FB-BA28-8178AAF7A406}" destId="{9B94BF13-F450-41CC-83EC-FE1A2AA9A2E9}" srcOrd="11" destOrd="0" presId="urn:microsoft.com/office/officeart/2008/layout/BendingPictureSemiTransparentText"/>
    <dgm:cxn modelId="{3333EE82-5EA3-4500-9E9A-171D8808BC46}" type="presParOf" srcId="{9AAE5DC0-6349-45FB-BA28-8178AAF7A406}" destId="{967AB234-C806-445E-8C8F-160161B83F3D}" srcOrd="12" destOrd="0" presId="urn:microsoft.com/office/officeart/2008/layout/BendingPictureSemiTransparentText"/>
    <dgm:cxn modelId="{92B081A3-4E85-47AD-821C-D27FA6093220}" type="presParOf" srcId="{967AB234-C806-445E-8C8F-160161B83F3D}" destId="{E04DAC1D-5845-4659-A6A2-C58F0829DF9F}" srcOrd="0" destOrd="0" presId="urn:microsoft.com/office/officeart/2008/layout/BendingPictureSemiTransparentText"/>
    <dgm:cxn modelId="{161792F5-B0F7-499A-A757-4806E3CC9AE0}" type="presParOf" srcId="{967AB234-C806-445E-8C8F-160161B83F3D}" destId="{0E4B3780-3614-4287-855D-29B8D0CED66B}" srcOrd="1" destOrd="0" presId="urn:microsoft.com/office/officeart/2008/layout/BendingPictureSemiTransparentTex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B5DB4-CC01-41BC-83B7-5E5CE34DF534}">
      <dsp:nvSpPr>
        <dsp:cNvPr id="0" name=""/>
        <dsp:cNvSpPr/>
      </dsp:nvSpPr>
      <dsp:spPr>
        <a:xfrm>
          <a:off x="423324" y="1372"/>
          <a:ext cx="3086920" cy="70190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Technology</a:t>
          </a:r>
          <a:r>
            <a:rPr lang="es-ES" sz="1600" kern="1200" dirty="0"/>
            <a:t> (TE) </a:t>
          </a:r>
          <a:r>
            <a:rPr lang="es-ES" sz="1600" kern="1200" dirty="0" err="1"/>
            <a:t>Department</a:t>
          </a:r>
          <a:endParaRPr lang="en-US" sz="1600" kern="1200" dirty="0"/>
        </a:p>
      </dsp:txBody>
      <dsp:txXfrm>
        <a:off x="443882" y="21930"/>
        <a:ext cx="3045804" cy="660787"/>
      </dsp:txXfrm>
    </dsp:sp>
    <dsp:sp modelId="{5CBE2EE5-0751-441D-9575-7AF79A084975}">
      <dsp:nvSpPr>
        <dsp:cNvPr id="0" name=""/>
        <dsp:cNvSpPr/>
      </dsp:nvSpPr>
      <dsp:spPr>
        <a:xfrm rot="5400000">
          <a:off x="1835177" y="720822"/>
          <a:ext cx="263213" cy="3158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1872027" y="747143"/>
        <a:ext cx="189514" cy="184249"/>
      </dsp:txXfrm>
    </dsp:sp>
    <dsp:sp modelId="{EECA53FD-53CC-4A5A-A2F0-00ACD2DFF0DD}">
      <dsp:nvSpPr>
        <dsp:cNvPr id="0" name=""/>
        <dsp:cNvSpPr/>
      </dsp:nvSpPr>
      <dsp:spPr>
        <a:xfrm>
          <a:off x="0" y="1054226"/>
          <a:ext cx="3933569" cy="70190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Magnets</a:t>
          </a:r>
          <a:r>
            <a:rPr lang="es-ES" sz="1600" kern="1200" dirty="0"/>
            <a:t>, </a:t>
          </a:r>
          <a:r>
            <a:rPr lang="es-ES" sz="1600" kern="1200" dirty="0" err="1"/>
            <a:t>Superconductors</a:t>
          </a:r>
          <a:r>
            <a:rPr lang="es-ES" sz="1600" kern="1200" dirty="0"/>
            <a:t> and </a:t>
          </a:r>
          <a:r>
            <a:rPr lang="es-ES" sz="1600" kern="1200" dirty="0" err="1"/>
            <a:t>Cryostats</a:t>
          </a:r>
          <a:r>
            <a:rPr lang="es-ES" sz="1600" kern="1200" dirty="0"/>
            <a:t> (MSC) </a:t>
          </a:r>
          <a:r>
            <a:rPr lang="es-ES" sz="1600" kern="1200" dirty="0" err="1"/>
            <a:t>Group</a:t>
          </a:r>
          <a:endParaRPr lang="en-US" sz="1600" kern="1200" dirty="0"/>
        </a:p>
      </dsp:txBody>
      <dsp:txXfrm>
        <a:off x="20558" y="1074784"/>
        <a:ext cx="3892453" cy="660787"/>
      </dsp:txXfrm>
    </dsp:sp>
    <dsp:sp modelId="{A9FD4B7D-2B0D-4995-95DA-78000E6FF73F}">
      <dsp:nvSpPr>
        <dsp:cNvPr id="0" name=""/>
        <dsp:cNvSpPr/>
      </dsp:nvSpPr>
      <dsp:spPr>
        <a:xfrm rot="5400000">
          <a:off x="1835177" y="1773677"/>
          <a:ext cx="263213" cy="31585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-5400000">
        <a:off x="1872027" y="1799998"/>
        <a:ext cx="189514" cy="184249"/>
      </dsp:txXfrm>
    </dsp:sp>
    <dsp:sp modelId="{7524D05C-B4BD-4A3E-9D80-3B1432832C2B}">
      <dsp:nvSpPr>
        <dsp:cNvPr id="0" name=""/>
        <dsp:cNvSpPr/>
      </dsp:nvSpPr>
      <dsp:spPr>
        <a:xfrm>
          <a:off x="90196" y="2107081"/>
          <a:ext cx="3753175" cy="70190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Superconducting</a:t>
          </a:r>
          <a:r>
            <a:rPr lang="es-ES" sz="1600" kern="1200" dirty="0"/>
            <a:t> </a:t>
          </a:r>
          <a:r>
            <a:rPr lang="es-ES" sz="1600" kern="1200" dirty="0" err="1"/>
            <a:t>Magnet</a:t>
          </a:r>
          <a:r>
            <a:rPr lang="es-ES" sz="1600" kern="1200" dirty="0"/>
            <a:t> </a:t>
          </a:r>
          <a:r>
            <a:rPr lang="es-ES" sz="1600" kern="1200" dirty="0" err="1"/>
            <a:t>Technology</a:t>
          </a:r>
          <a:r>
            <a:rPr lang="es-ES" sz="1600" kern="1200" dirty="0"/>
            <a:t> (SMT) </a:t>
          </a:r>
          <a:r>
            <a:rPr lang="es-ES" sz="1600" kern="1200" dirty="0" err="1"/>
            <a:t>Section</a:t>
          </a:r>
          <a:endParaRPr lang="en-US" sz="1600" kern="1200" dirty="0"/>
        </a:p>
      </dsp:txBody>
      <dsp:txXfrm>
        <a:off x="110754" y="2127639"/>
        <a:ext cx="3712059" cy="6607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0C972-8F9F-4B24-A88D-A72F05C1F10B}">
      <dsp:nvSpPr>
        <dsp:cNvPr id="0" name=""/>
        <dsp:cNvSpPr/>
      </dsp:nvSpPr>
      <dsp:spPr>
        <a:xfrm>
          <a:off x="1680" y="0"/>
          <a:ext cx="1126421" cy="44406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Short Model Magnet</a:t>
          </a:r>
        </a:p>
      </dsp:txBody>
      <dsp:txXfrm>
        <a:off x="14686" y="13006"/>
        <a:ext cx="1100409" cy="418051"/>
      </dsp:txXfrm>
    </dsp:sp>
    <dsp:sp modelId="{A77FA13E-5E7E-49B5-A01E-041D3130B047}">
      <dsp:nvSpPr>
        <dsp:cNvPr id="0" name=""/>
        <dsp:cNvSpPr/>
      </dsp:nvSpPr>
      <dsp:spPr>
        <a:xfrm>
          <a:off x="1222250" y="105287"/>
          <a:ext cx="199594" cy="2334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222250" y="151985"/>
        <a:ext cx="139716" cy="140092"/>
      </dsp:txXfrm>
    </dsp:sp>
    <dsp:sp modelId="{6361F588-12B1-40E3-BBE3-1150BCB3DE1A}">
      <dsp:nvSpPr>
        <dsp:cNvPr id="0" name=""/>
        <dsp:cNvSpPr/>
      </dsp:nvSpPr>
      <dsp:spPr>
        <a:xfrm>
          <a:off x="1504695" y="0"/>
          <a:ext cx="941485" cy="44406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Prototype</a:t>
          </a:r>
        </a:p>
      </dsp:txBody>
      <dsp:txXfrm>
        <a:off x="1517701" y="13006"/>
        <a:ext cx="915473" cy="418051"/>
      </dsp:txXfrm>
    </dsp:sp>
    <dsp:sp modelId="{22B477A6-4C3C-45D6-90CC-1FA70635DE22}">
      <dsp:nvSpPr>
        <dsp:cNvPr id="0" name=""/>
        <dsp:cNvSpPr/>
      </dsp:nvSpPr>
      <dsp:spPr>
        <a:xfrm>
          <a:off x="2540329" y="105287"/>
          <a:ext cx="199594" cy="233488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2540329" y="151985"/>
        <a:ext cx="139716" cy="140092"/>
      </dsp:txXfrm>
    </dsp:sp>
    <dsp:sp modelId="{B5CB6765-C1F1-4350-9B1A-1CB51E753ADD}">
      <dsp:nvSpPr>
        <dsp:cNvPr id="0" name=""/>
        <dsp:cNvSpPr/>
      </dsp:nvSpPr>
      <dsp:spPr>
        <a:xfrm>
          <a:off x="2822775" y="0"/>
          <a:ext cx="941485" cy="44406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Series Magnet</a:t>
          </a:r>
        </a:p>
      </dsp:txBody>
      <dsp:txXfrm>
        <a:off x="2835781" y="13006"/>
        <a:ext cx="915473" cy="4180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9F791-406A-4339-94A3-BC20C90A1AC7}">
      <dsp:nvSpPr>
        <dsp:cNvPr id="0" name=""/>
        <dsp:cNvSpPr/>
      </dsp:nvSpPr>
      <dsp:spPr>
        <a:xfrm>
          <a:off x="258486" y="2695"/>
          <a:ext cx="1843121" cy="1579773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574E1-A956-40FD-8A38-F61FD3DE7F5D}">
      <dsp:nvSpPr>
        <dsp:cNvPr id="0" name=""/>
        <dsp:cNvSpPr/>
      </dsp:nvSpPr>
      <dsp:spPr>
        <a:xfrm>
          <a:off x="258486" y="1201397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Winding</a:t>
          </a:r>
        </a:p>
      </dsp:txBody>
      <dsp:txXfrm>
        <a:off x="258486" y="1201397"/>
        <a:ext cx="1843121" cy="379145"/>
      </dsp:txXfrm>
    </dsp:sp>
    <dsp:sp modelId="{9E049B62-DEAB-4CA8-83E6-B1342AB6E5D6}">
      <dsp:nvSpPr>
        <dsp:cNvPr id="0" name=""/>
        <dsp:cNvSpPr/>
      </dsp:nvSpPr>
      <dsp:spPr>
        <a:xfrm>
          <a:off x="2289601" y="2695"/>
          <a:ext cx="1843121" cy="1579773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F4A73D-44C2-4E03-B5E9-8733345B863C}">
      <dsp:nvSpPr>
        <dsp:cNvPr id="0" name=""/>
        <dsp:cNvSpPr/>
      </dsp:nvSpPr>
      <dsp:spPr>
        <a:xfrm>
          <a:off x="2289601" y="1201397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Nb</a:t>
          </a:r>
          <a:r>
            <a:rPr lang="en-US" sz="1300" b="1" kern="1200" baseline="-25000" dirty="0"/>
            <a:t>3</a:t>
          </a:r>
          <a:r>
            <a:rPr lang="en-US" sz="1300" b="1" kern="1200" dirty="0"/>
            <a:t>Sn heat treatment</a:t>
          </a:r>
        </a:p>
      </dsp:txBody>
      <dsp:txXfrm>
        <a:off x="2289601" y="1201397"/>
        <a:ext cx="1843121" cy="379145"/>
      </dsp:txXfrm>
    </dsp:sp>
    <dsp:sp modelId="{8E56F97D-3EFB-425A-8F06-C4DE7889E697}">
      <dsp:nvSpPr>
        <dsp:cNvPr id="0" name=""/>
        <dsp:cNvSpPr/>
      </dsp:nvSpPr>
      <dsp:spPr>
        <a:xfrm>
          <a:off x="4320715" y="2695"/>
          <a:ext cx="1843121" cy="1579773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163" t="-2117" r="-4837" b="-6023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D8A80A-EFF8-4971-B9F3-0C2F5B922A63}">
      <dsp:nvSpPr>
        <dsp:cNvPr id="0" name=""/>
        <dsp:cNvSpPr/>
      </dsp:nvSpPr>
      <dsp:spPr>
        <a:xfrm>
          <a:off x="4320715" y="1208540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Reacted coil</a:t>
          </a:r>
        </a:p>
      </dsp:txBody>
      <dsp:txXfrm>
        <a:off x="4320715" y="1208540"/>
        <a:ext cx="1843121" cy="379145"/>
      </dsp:txXfrm>
    </dsp:sp>
    <dsp:sp modelId="{61B88E95-67EB-41C6-8C22-4498355F44DE}">
      <dsp:nvSpPr>
        <dsp:cNvPr id="0" name=""/>
        <dsp:cNvSpPr/>
      </dsp:nvSpPr>
      <dsp:spPr>
        <a:xfrm>
          <a:off x="6351829" y="2695"/>
          <a:ext cx="1843121" cy="1579773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936C6-1934-4087-97D6-52C082C1D84A}">
      <dsp:nvSpPr>
        <dsp:cNvPr id="0" name=""/>
        <dsp:cNvSpPr/>
      </dsp:nvSpPr>
      <dsp:spPr>
        <a:xfrm>
          <a:off x="6351829" y="1201397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Instrumentation</a:t>
          </a:r>
        </a:p>
      </dsp:txBody>
      <dsp:txXfrm>
        <a:off x="6351829" y="1201397"/>
        <a:ext cx="1843121" cy="379145"/>
      </dsp:txXfrm>
    </dsp:sp>
    <dsp:sp modelId="{BE5D849A-797D-40FF-8D39-5C7B60E8CBED}">
      <dsp:nvSpPr>
        <dsp:cNvPr id="0" name=""/>
        <dsp:cNvSpPr/>
      </dsp:nvSpPr>
      <dsp:spPr>
        <a:xfrm>
          <a:off x="1274043" y="1766781"/>
          <a:ext cx="1843121" cy="1579773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12FFB4-5AC4-4058-9EE5-BDCB4EA8EDCA}">
      <dsp:nvSpPr>
        <dsp:cNvPr id="0" name=""/>
        <dsp:cNvSpPr/>
      </dsp:nvSpPr>
      <dsp:spPr>
        <a:xfrm>
          <a:off x="1274043" y="2965482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Impregnation</a:t>
          </a:r>
        </a:p>
      </dsp:txBody>
      <dsp:txXfrm>
        <a:off x="1274043" y="2965482"/>
        <a:ext cx="1843121" cy="379145"/>
      </dsp:txXfrm>
    </dsp:sp>
    <dsp:sp modelId="{4E79C9B8-5377-4992-88BF-71ABBF896770}">
      <dsp:nvSpPr>
        <dsp:cNvPr id="0" name=""/>
        <dsp:cNvSpPr/>
      </dsp:nvSpPr>
      <dsp:spPr>
        <a:xfrm>
          <a:off x="3305158" y="1766781"/>
          <a:ext cx="1843121" cy="1579773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5407B5-0155-4141-ABAB-70FEF3DDC0F5}">
      <dsp:nvSpPr>
        <dsp:cNvPr id="0" name=""/>
        <dsp:cNvSpPr/>
      </dsp:nvSpPr>
      <dsp:spPr>
        <a:xfrm>
          <a:off x="3305158" y="2970104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Impregnated coil</a:t>
          </a:r>
        </a:p>
      </dsp:txBody>
      <dsp:txXfrm>
        <a:off x="3305158" y="2970104"/>
        <a:ext cx="1843121" cy="379145"/>
      </dsp:txXfrm>
    </dsp:sp>
    <dsp:sp modelId="{E04DAC1D-5845-4659-A6A2-C58F0829DF9F}">
      <dsp:nvSpPr>
        <dsp:cNvPr id="0" name=""/>
        <dsp:cNvSpPr/>
      </dsp:nvSpPr>
      <dsp:spPr>
        <a:xfrm>
          <a:off x="5336272" y="1766781"/>
          <a:ext cx="1843121" cy="1579773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B3780-3614-4287-855D-29B8D0CED66B}">
      <dsp:nvSpPr>
        <dsp:cNvPr id="0" name=""/>
        <dsp:cNvSpPr/>
      </dsp:nvSpPr>
      <dsp:spPr>
        <a:xfrm>
          <a:off x="5336272" y="2970104"/>
          <a:ext cx="1843121" cy="379145"/>
        </a:xfrm>
        <a:prstGeom prst="rect">
          <a:avLst/>
        </a:prstGeom>
        <a:solidFill>
          <a:srgbClr val="23519E">
            <a:alpha val="68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Instrumentation</a:t>
          </a:r>
        </a:p>
      </dsp:txBody>
      <dsp:txXfrm>
        <a:off x="5336272" y="2970104"/>
        <a:ext cx="1843121" cy="379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SemiTransparentText">
  <dgm:title val=""/>
  <dgm:desc val=""/>
  <dgm:catLst>
    <dgm:cat type="picture" pri="7000"/>
    <dgm:cat type="pictureconvert" pri="7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19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1667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"/>
          <dgm:constr type="w" for="ch" forName="rect1" refType="w"/>
          <dgm:constr type="h" for="ch" forName="rect1" refType="h"/>
          <dgm:constr type="l" for="ch" forName="rect2" refType="w" fact="0"/>
          <dgm:constr type="t" for="ch" forName="rect2" refType="h" fact="0.7"/>
          <dgm:constr type="w" for="ch" forName="rect2" refType="w"/>
          <dgm:constr type="h" for="ch" forName="rect2" refType="h" fact="0.24"/>
        </dgm:constrLst>
        <dgm:layoutNode name="rect1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trBgShp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AE5DB-F799-4564-B99F-A6772B73BFDF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AEB58-F852-4323-A4D7-F67AB59B7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81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nicos.web.cern.ch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F14AFF-7A32-4616-ABDA-D98AFFD5553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9868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7DCFB-AEE8-4534-B297-DFD2A7BBC89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558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functional specifications to the construction of short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6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97DCFB-AEE8-4534-B297-DFD2A7BBC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4222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NICOS course in the BEAMS department for a month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88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0" i="0" dirty="0">
                <a:solidFill>
                  <a:srgbClr val="292929"/>
                </a:solidFill>
                <a:effectLst/>
                <a:latin typeface="sourcesans-regular"/>
              </a:rPr>
              <a:t>U</a:t>
            </a:r>
            <a:r>
              <a:rPr lang="en-CH" sz="2800" b="0" i="0" dirty="0">
                <a:solidFill>
                  <a:srgbClr val="292929"/>
                </a:solidFill>
                <a:effectLst/>
                <a:latin typeface="sourcesans-regular"/>
              </a:rPr>
              <a:t>sing </a:t>
            </a:r>
            <a:r>
              <a:rPr lang="en-GB" sz="2800" b="0" i="0" dirty="0">
                <a:solidFill>
                  <a:srgbClr val="292929"/>
                </a:solidFill>
                <a:effectLst/>
                <a:latin typeface="sourcesans-regular"/>
              </a:rPr>
              <a:t>WinCC OA as a commercial SCADA </a:t>
            </a:r>
            <a:endParaRPr lang="en-CH" sz="28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endParaRPr lang="en-CH" sz="28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pt-BR" dirty="0">
                <a:hlinkClick r:id="rId3"/>
              </a:rPr>
              <a:t>About UNICOS | UNICOS (cern.ch)</a:t>
            </a:r>
            <a:endParaRPr lang="en-CH" sz="28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endParaRPr lang="en-CH" sz="2800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r>
              <a:rPr lang="en-CH" sz="2800" b="0" i="0" dirty="0">
                <a:solidFill>
                  <a:srgbClr val="292929"/>
                </a:solidFill>
                <a:effectLst/>
                <a:latin typeface="sourcesans-regular"/>
              </a:rPr>
              <a:t>Migration from the CCM BE application to a ROG </a:t>
            </a:r>
            <a:r>
              <a:rPr lang="en-US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(Remote Operation Gateway)</a:t>
            </a:r>
            <a:r>
              <a:rPr lang="en-CH" sz="2800" b="0" i="0" dirty="0">
                <a:solidFill>
                  <a:srgbClr val="292929"/>
                </a:solidFill>
                <a:effectLst/>
                <a:latin typeface="sourcesans-regular"/>
              </a:rPr>
              <a:t> based in a </a:t>
            </a:r>
            <a:r>
              <a:rPr lang="en-CH" sz="2800" b="0" i="0" dirty="0" err="1">
                <a:solidFill>
                  <a:srgbClr val="292929"/>
                </a:solidFill>
                <a:effectLst/>
                <a:latin typeface="sourcesans-regular"/>
              </a:rPr>
              <a:t>FastX</a:t>
            </a:r>
            <a:r>
              <a:rPr lang="en-CH" sz="2800" b="0" i="0" dirty="0">
                <a:solidFill>
                  <a:srgbClr val="292929"/>
                </a:solidFill>
                <a:effectLst/>
                <a:latin typeface="sourcesans-regular"/>
              </a:rPr>
              <a:t> cluster. (faster and safer environment)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10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Stress range can be extended by stacking different types of </a:t>
            </a:r>
            <a:r>
              <a:rPr lang="en-US" sz="1200" dirty="0" err="1"/>
              <a:t>prescale</a:t>
            </a:r>
            <a:r>
              <a:rPr lang="en-US" sz="1200" dirty="0"/>
              <a:t> film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16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D</a:t>
            </a:r>
            <a:r>
              <a:rPr lang="en-CH" dirty="0" err="1"/>
              <a:t>imensional</a:t>
            </a:r>
            <a:r>
              <a:rPr lang="en-CH" dirty="0"/>
              <a:t> control and quality </a:t>
            </a:r>
            <a:r>
              <a:rPr lang="en-CH" dirty="0" err="1"/>
              <a:t>assesment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7DCFB-AEE8-4534-B297-DFD2A7BBC89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23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Overview of Section in CERN’s organigram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/>
              <a:t>belongs to…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Mission/Mandate: </a:t>
            </a:r>
            <a:r>
              <a:rPr lang="en-CH" sz="1200" dirty="0"/>
              <a:t>D</a:t>
            </a:r>
            <a:r>
              <a:rPr lang="en-US" sz="1200" dirty="0" err="1"/>
              <a:t>evelop</a:t>
            </a:r>
            <a:r>
              <a:rPr lang="en-US" sz="1200" dirty="0"/>
              <a:t> innovative high-field superconducting electromagnets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LHC upgrades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u="sng" dirty="0">
                <a:sym typeface="Wingdings" panose="05000000000000000000" pitchFamily="2" charset="2"/>
              </a:rPr>
              <a:t>1</a:t>
            </a:r>
            <a:r>
              <a:rPr lang="en-US" b="1" u="sng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of the 3 stages in design/manufacturing of superconducting magnets: </a:t>
            </a:r>
            <a:r>
              <a:rPr lang="en-US" b="1" u="sng" dirty="0">
                <a:sym typeface="Wingdings" panose="05000000000000000000" pitchFamily="2" charset="2"/>
              </a:rPr>
              <a:t>Short Model Magnet</a:t>
            </a:r>
            <a:r>
              <a:rPr lang="en-US" dirty="0">
                <a:sym typeface="Wingdings" panose="05000000000000000000" pitchFamily="2" charset="2"/>
              </a:rPr>
              <a:t>, Prototype and Series Magnet.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R&amp;D in technologies for future accelerators: flat race-track coils: RMM, eRMC, SMC…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Other applications: medical applications: </a:t>
            </a:r>
            <a:r>
              <a:rPr lang="en-US" dirty="0" err="1">
                <a:sym typeface="Wingdings" panose="05000000000000000000" pitchFamily="2" charset="2"/>
              </a:rPr>
              <a:t>GaToroid</a:t>
            </a:r>
            <a:r>
              <a:rPr lang="en-US" dirty="0">
                <a:sym typeface="Wingdings" panose="05000000000000000000" pitchFamily="2" charset="2"/>
              </a:rPr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97DCFB-AEE8-4534-B297-DFD2A7BBC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212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Main activity </a:t>
            </a:r>
            <a:r>
              <a:rPr lang="en-US" dirty="0">
                <a:sym typeface="Wingdings" panose="05000000000000000000" pitchFamily="2" charset="2"/>
              </a:rPr>
              <a:t> development of 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version of accelerator magnets  reason why it’s often called SMML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For each project, same manufacturing stages: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stages: just manufacturing of coil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Last: assembly of the magnet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Picture of the laboratory</a:t>
            </a:r>
          </a:p>
          <a:p>
            <a:pPr marL="171450" indent="-171450">
              <a:buFontTx/>
              <a:buChar char="-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97DCFB-AEE8-4534-B297-DFD2A7BBC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613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97DCFB-AEE8-4534-B297-DFD2A7BBC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741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it does not comply, we would have a dielectric resistance problem. </a:t>
            </a:r>
            <a:endParaRPr lang="en-CH" dirty="0"/>
          </a:p>
          <a:p>
            <a:r>
              <a:rPr lang="en-GB" dirty="0"/>
              <a:t>It also influences the azimuth size of the coils.</a:t>
            </a:r>
            <a:endParaRPr lang="en-CH" dirty="0"/>
          </a:p>
          <a:p>
            <a:endParaRPr lang="en-CH" dirty="0"/>
          </a:p>
          <a:p>
            <a:r>
              <a:rPr lang="en-CH" dirty="0"/>
              <a:t>MCBXF – 8 different models</a:t>
            </a:r>
          </a:p>
          <a:p>
            <a:r>
              <a:rPr lang="en-CH" dirty="0"/>
              <a:t>MQXF - 11</a:t>
            </a:r>
          </a:p>
          <a:p>
            <a:r>
              <a:rPr lang="en-CH" dirty="0"/>
              <a:t>R2D2 – 3</a:t>
            </a:r>
          </a:p>
          <a:p>
            <a:endParaRPr lang="en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81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difference in height at the target stress </a:t>
            </a:r>
            <a:endParaRPr lang="en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H" sz="18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is the number of layers of insulation (two per cable sample)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14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Study different solutions to restrict degrees of freedom on the test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5AEB58-F852-4323-A4D7-F67AB59B7C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96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Used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metrology</a:t>
            </a:r>
            <a:r>
              <a:rPr lang="es-ES" dirty="0"/>
              <a:t> and dimensional control </a:t>
            </a:r>
            <a:r>
              <a:rPr lang="es-ES" dirty="0" err="1"/>
              <a:t>of</a:t>
            </a:r>
            <a:r>
              <a:rPr lang="es-ES" dirty="0"/>
              <a:t> …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projects</a:t>
            </a:r>
            <a:r>
              <a:rPr lang="es-ES" dirty="0"/>
              <a:t> in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involved</a:t>
            </a:r>
            <a:r>
              <a:rPr lang="es-ES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7DCFB-AEE8-4534-B297-DFD2A7BBC89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7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1078879"/>
            <a:ext cx="8226854" cy="3043065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5D7EBA2-37CB-4802-B333-3BF2CD125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247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247" y="1636247"/>
            <a:ext cx="1881506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84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644" y="1816878"/>
            <a:ext cx="1348712" cy="150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2607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04" y="1626750"/>
            <a:ext cx="1895794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02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7FBD82A-3B8F-49E4-B91C-1AC2B3ABD387}"/>
              </a:ext>
            </a:extLst>
          </p:cNvPr>
          <p:cNvGrpSpPr/>
          <p:nvPr userDrawn="1"/>
        </p:nvGrpSpPr>
        <p:grpSpPr>
          <a:xfrm>
            <a:off x="2700359" y="1995810"/>
            <a:ext cx="3743282" cy="1151881"/>
            <a:chOff x="4216686" y="2775054"/>
            <a:chExt cx="4991042" cy="1535841"/>
          </a:xfrm>
        </p:grpSpPr>
        <p:pic>
          <p:nvPicPr>
            <p:cNvPr id="5" name="Image 4" descr="logoBadgeWeb.eps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6686" y="2775054"/>
              <a:ext cx="1337280" cy="1535841"/>
            </a:xfrm>
            <a:prstGeom prst="rect">
              <a:avLst/>
            </a:prstGeom>
          </p:spPr>
        </p:pic>
        <p:pic>
          <p:nvPicPr>
            <p:cNvPr id="3" name="Picture 2" descr="http://www.uv.es/desirex/figuras/logo_ciemat.gif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240" y="2775054"/>
              <a:ext cx="3469488" cy="1395273"/>
            </a:xfrm>
            <a:prstGeom prst="rect">
              <a:avLst/>
            </a:prstGeom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6322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871540B-00EC-4F22-A5CA-8CA0E57FD124}"/>
              </a:ext>
            </a:extLst>
          </p:cNvPr>
          <p:cNvGrpSpPr/>
          <p:nvPr userDrawn="1"/>
        </p:nvGrpSpPr>
        <p:grpSpPr>
          <a:xfrm>
            <a:off x="2517119" y="2018682"/>
            <a:ext cx="4109762" cy="1106136"/>
            <a:chOff x="3767802" y="2695479"/>
            <a:chExt cx="5479682" cy="1474848"/>
          </a:xfrm>
        </p:grpSpPr>
        <p:pic>
          <p:nvPicPr>
            <p:cNvPr id="3" name="Image 2" descr="LOGOfin.eps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7802" y="2695479"/>
              <a:ext cx="1344887" cy="1467041"/>
            </a:xfrm>
            <a:prstGeom prst="rect">
              <a:avLst/>
            </a:prstGeom>
          </p:spPr>
        </p:pic>
        <p:pic>
          <p:nvPicPr>
            <p:cNvPr id="4" name="Picture 3" descr="http://www.uv.es/desirex/figuras/logo_ciemat.gif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996" y="2775054"/>
              <a:ext cx="3469488" cy="13952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888530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04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9523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2EF8AA1-2DFF-42C4-92CF-53AA25C3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246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8A3EBEB-6A44-4E60-9CB8-4C2FF3A53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619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D9B9DCB-1862-437E-B735-BFDF52B9B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8431"/>
            <a:ext cx="4096247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E478268-8501-4077-ABB6-3CD2C094E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9D2A479-C4BD-4E67-8B85-9453107D15E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2955" y="958431"/>
            <a:ext cx="3788699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5DDD2B5C-6620-4011-8893-376C8B6A868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444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D9B9DCB-1862-437E-B735-BFDF52B9B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8431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E478268-8501-4077-ABB6-3CD2C094E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36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1078879"/>
            <a:ext cx="8226854" cy="3043065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720328C0-2508-49CA-9231-E17020D35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70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1078879"/>
            <a:ext cx="8226854" cy="3043065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5D7EBA2-37CB-4802-B333-3BF2CD125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53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828717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2643626"/>
            <a:ext cx="6243100" cy="417953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2534049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E0CA9A38-4BEB-4759-A08C-94ADCD6A2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2462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4D758CC-70D8-43CC-B438-959CCBACEB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9989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247" y="1636247"/>
            <a:ext cx="1881506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967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644" y="1816878"/>
            <a:ext cx="1348712" cy="150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843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104" y="1626750"/>
            <a:ext cx="1895794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24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7FBD82A-3B8F-49E4-B91C-1AC2B3ABD387}"/>
              </a:ext>
            </a:extLst>
          </p:cNvPr>
          <p:cNvGrpSpPr/>
          <p:nvPr userDrawn="1"/>
        </p:nvGrpSpPr>
        <p:grpSpPr>
          <a:xfrm>
            <a:off x="2700359" y="1995810"/>
            <a:ext cx="3743282" cy="1151881"/>
            <a:chOff x="4216686" y="2775054"/>
            <a:chExt cx="4991042" cy="1535841"/>
          </a:xfrm>
        </p:grpSpPr>
        <p:pic>
          <p:nvPicPr>
            <p:cNvPr id="5" name="Image 4" descr="logoBadgeWeb.eps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6686" y="2775054"/>
              <a:ext cx="1337280" cy="1535841"/>
            </a:xfrm>
            <a:prstGeom prst="rect">
              <a:avLst/>
            </a:prstGeom>
          </p:spPr>
        </p:pic>
        <p:pic>
          <p:nvPicPr>
            <p:cNvPr id="3" name="Picture 2" descr="http://www.uv.es/desirex/figuras/logo_ciemat.gif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240" y="2775054"/>
              <a:ext cx="3469488" cy="1395273"/>
            </a:xfrm>
            <a:prstGeom prst="rect">
              <a:avLst/>
            </a:prstGeom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72367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871540B-00EC-4F22-A5CA-8CA0E57FD124}"/>
              </a:ext>
            </a:extLst>
          </p:cNvPr>
          <p:cNvGrpSpPr/>
          <p:nvPr userDrawn="1"/>
        </p:nvGrpSpPr>
        <p:grpSpPr>
          <a:xfrm>
            <a:off x="2517119" y="2018682"/>
            <a:ext cx="4109762" cy="1106136"/>
            <a:chOff x="3767802" y="2695479"/>
            <a:chExt cx="5479682" cy="1474848"/>
          </a:xfrm>
        </p:grpSpPr>
        <p:pic>
          <p:nvPicPr>
            <p:cNvPr id="3" name="Image 2" descr="LOGOfin.eps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7802" y="2695479"/>
              <a:ext cx="1344887" cy="1467041"/>
            </a:xfrm>
            <a:prstGeom prst="rect">
              <a:avLst/>
            </a:prstGeom>
          </p:spPr>
        </p:pic>
        <p:pic>
          <p:nvPicPr>
            <p:cNvPr id="4" name="Picture 3" descr="http://www.uv.es/desirex/figuras/logo_ciemat.gif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996" y="2775054"/>
              <a:ext cx="3469488" cy="13952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47748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113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1774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2EF8AA1-2DFF-42C4-92CF-53AA25C3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2466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8A3EBEB-6A44-4E60-9CB8-4C2FF3A535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3588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D9B9DCB-1862-437E-B735-BFDF52B9B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8431"/>
            <a:ext cx="4096247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E478268-8501-4077-ABB6-3CD2C094E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9D2A479-C4BD-4E67-8B85-9453107D15E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2955" y="958431"/>
            <a:ext cx="3788699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5DDD2B5C-6620-4011-8893-376C8B6A868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98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D9B9DCB-1862-437E-B735-BFDF52B9B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58431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E478268-8501-4077-ABB6-3CD2C094E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6700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1078879"/>
            <a:ext cx="8226854" cy="3043065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85725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720328C0-2508-49CA-9231-E17020D35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344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1078879"/>
            <a:ext cx="8226854" cy="3043065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5D7EBA2-37CB-4802-B333-3BF2CD125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2356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1" y="1828717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04800" y="2643626"/>
            <a:ext cx="6243100" cy="417953"/>
          </a:xfrm>
        </p:spPr>
        <p:txBody>
          <a:bodyPr lIns="45720" tIns="0" rIns="45720" bIns="0" anchor="t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10" name="Line 6"/>
          <p:cNvSpPr>
            <a:spLocks noChangeShapeType="1"/>
          </p:cNvSpPr>
          <p:nvPr userDrawn="1"/>
        </p:nvSpPr>
        <p:spPr bwMode="auto">
          <a:xfrm>
            <a:off x="304800" y="2534049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35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E0CA9A38-4BEB-4759-A08C-94ADCD6A2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4213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4D758CC-70D8-43CC-B438-959CCBACEB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1552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36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1C669-A01E-4FBA-A9C7-4004A1E92E5B}" type="datetime1">
              <a:rPr lang="en-CH" smtClean="0"/>
              <a:t>17/01/2023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TE-MSC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7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image" Target="../media/image3.emf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7.jpeg"/><Relationship Id="rId2" Type="http://schemas.openxmlformats.org/officeDocument/2006/relationships/slideLayout" Target="../slideLayouts/slideLayout3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CA98BB31-0CD7-412C-A908-CCDD0828F2A8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31" y="4685102"/>
            <a:ext cx="6051169" cy="468000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685102"/>
            <a:ext cx="6051169" cy="46800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11BC1-8ECC-48EC-8A37-1A18093F4A80}" type="datetime1">
              <a:rPr lang="en-CH" smtClean="0"/>
              <a:t>17/01/2023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TE-MSC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5AFB8C-EECD-4AEC-8038-06F60F73D360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583322" y="4767263"/>
            <a:ext cx="1778878" cy="3137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B1B22A0-36F1-4BBC-B024-597B04E2B864}"/>
              </a:ext>
            </a:extLst>
          </p:cNvPr>
          <p:cNvSpPr/>
          <p:nvPr userDrawn="1"/>
        </p:nvSpPr>
        <p:spPr>
          <a:xfrm>
            <a:off x="0" y="4594860"/>
            <a:ext cx="9144000" cy="548640"/>
          </a:xfrm>
          <a:prstGeom prst="rect">
            <a:avLst/>
          </a:prstGeom>
          <a:solidFill>
            <a:srgbClr val="2351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5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10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1D2D5615-D60D-41EC-83F1-4134516F1D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"/>
          <a:stretch/>
        </p:blipFill>
        <p:spPr>
          <a:xfrm>
            <a:off x="642067" y="4703188"/>
            <a:ext cx="1862594" cy="323564"/>
          </a:xfrm>
          <a:prstGeom prst="rect">
            <a:avLst/>
          </a:prstGeom>
        </p:spPr>
      </p:pic>
      <p:pic>
        <p:nvPicPr>
          <p:cNvPr id="14" name="Image 4" descr="logooutline.eps">
            <a:extLst>
              <a:ext uri="{FF2B5EF4-FFF2-40B4-BE49-F238E27FC236}">
                <a16:creationId xmlns:a16="http://schemas.microsoft.com/office/drawing/2014/main" id="{628B970E-1AAD-4846-9B9F-2F3B91DDBB34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17" y="4678350"/>
            <a:ext cx="375332" cy="373238"/>
          </a:xfrm>
          <a:prstGeom prst="rect">
            <a:avLst/>
          </a:prstGeom>
        </p:spPr>
      </p:pic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E6D2E97D-825F-48F8-813E-89E4CFCF1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05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rgbClr val="23519E"/>
          </a:solidFill>
          <a:latin typeface="+mj-lt"/>
          <a:ea typeface="+mj-ea"/>
          <a:cs typeface="+mj-cs"/>
        </a:defRPr>
      </a:lvl1pPr>
    </p:titleStyle>
    <p:bodyStyle>
      <a:lvl1pPr marL="370323" indent="-34289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25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11" indent="-25716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61" indent="-25716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38" indent="-25716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56" indent="-13715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44" indent="-13715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32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7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B1B22A0-36F1-4BBC-B024-597B04E2B864}"/>
              </a:ext>
            </a:extLst>
          </p:cNvPr>
          <p:cNvSpPr/>
          <p:nvPr userDrawn="1"/>
        </p:nvSpPr>
        <p:spPr>
          <a:xfrm>
            <a:off x="0" y="4594860"/>
            <a:ext cx="9144000" cy="548640"/>
          </a:xfrm>
          <a:prstGeom prst="rect">
            <a:avLst/>
          </a:prstGeom>
          <a:solidFill>
            <a:srgbClr val="23519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5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94210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1D2D5615-D60D-41EC-83F1-4134516F1D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"/>
          <a:stretch/>
        </p:blipFill>
        <p:spPr>
          <a:xfrm>
            <a:off x="642067" y="4703188"/>
            <a:ext cx="1862594" cy="323564"/>
          </a:xfrm>
          <a:prstGeom prst="rect">
            <a:avLst/>
          </a:prstGeom>
        </p:spPr>
      </p:pic>
      <p:pic>
        <p:nvPicPr>
          <p:cNvPr id="14" name="Image 4" descr="logooutline.eps">
            <a:extLst>
              <a:ext uri="{FF2B5EF4-FFF2-40B4-BE49-F238E27FC236}">
                <a16:creationId xmlns:a16="http://schemas.microsoft.com/office/drawing/2014/main" id="{628B970E-1AAD-4846-9B9F-2F3B91DDBB34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217" y="4678350"/>
            <a:ext cx="375332" cy="373238"/>
          </a:xfrm>
          <a:prstGeom prst="rect">
            <a:avLst/>
          </a:prstGeom>
        </p:spPr>
      </p:pic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E6D2E97D-825F-48F8-813E-89E4CFCF1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512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rgbClr val="23519E"/>
          </a:solidFill>
          <a:latin typeface="+mj-lt"/>
          <a:ea typeface="+mj-ea"/>
          <a:cs typeface="+mj-cs"/>
        </a:defRPr>
      </a:lvl1pPr>
    </p:titleStyle>
    <p:bodyStyle>
      <a:lvl1pPr marL="370323" indent="-34289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25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11" indent="-25716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61" indent="-25716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38" indent="-25716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56" indent="-13715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44" indent="-13715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32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47" indent="-13715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.emf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5.png"/><Relationship Id="rId5" Type="http://schemas.microsoft.com/office/2007/relationships/hdphoto" Target="../media/hdphoto2.wdp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52.jp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0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4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51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idx="4294967295"/>
          </p:nvPr>
        </p:nvSpPr>
        <p:spPr>
          <a:xfrm>
            <a:off x="1472256" y="1319362"/>
            <a:ext cx="6199488" cy="992579"/>
          </a:xfrm>
        </p:spPr>
        <p:txBody>
          <a:bodyPr anchor="t">
            <a:normAutofit fontScale="90000"/>
          </a:bodyPr>
          <a:lstStyle/>
          <a:p>
            <a:pPr algn="ctr">
              <a:spcAft>
                <a:spcPts val="900"/>
              </a:spcAft>
            </a:pPr>
            <a:r>
              <a:rPr lang="en-US" sz="3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Field Magnet short models' development and construction</a:t>
            </a:r>
            <a:endParaRPr lang="en-GB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1472256" y="568853"/>
            <a:ext cx="6199488" cy="82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1472256" y="4614821"/>
            <a:ext cx="6199488" cy="82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4AAE422-BA6F-4181-A144-A9B47BDEBAC4}"/>
              </a:ext>
            </a:extLst>
          </p:cNvPr>
          <p:cNvSpPr txBox="1"/>
          <p:nvPr/>
        </p:nvSpPr>
        <p:spPr>
          <a:xfrm>
            <a:off x="3016256" y="2720238"/>
            <a:ext cx="3111493" cy="17312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en-GB" sz="1500" dirty="0">
                <a:solidFill>
                  <a:prstClr val="white"/>
                </a:solidFill>
                <a:latin typeface="Arial"/>
              </a:rPr>
              <a:t>J</a:t>
            </a:r>
            <a:r>
              <a:rPr lang="en-CH" sz="1500" dirty="0" err="1">
                <a:solidFill>
                  <a:prstClr val="white"/>
                </a:solidFill>
                <a:latin typeface="Arial"/>
              </a:rPr>
              <a:t>oan</a:t>
            </a:r>
            <a:r>
              <a:rPr lang="en-CH" sz="1500" dirty="0">
                <a:solidFill>
                  <a:prstClr val="white"/>
                </a:solidFill>
                <a:latin typeface="Arial"/>
              </a:rPr>
              <a:t> Rico Orero</a:t>
            </a:r>
            <a:endParaRPr lang="en-GB" sz="1500" dirty="0">
              <a:solidFill>
                <a:prstClr val="white"/>
              </a:solidFill>
              <a:latin typeface="Arial"/>
            </a:endParaRPr>
          </a:p>
          <a:p>
            <a:pPr algn="ctr" defTabSz="685800"/>
            <a:r>
              <a:rPr lang="en-GB" sz="1200" dirty="0">
                <a:solidFill>
                  <a:prstClr val="white"/>
                </a:solidFill>
                <a:latin typeface="Arial"/>
              </a:rPr>
              <a:t>Supervisor: Juan Carlos Pérez</a:t>
            </a:r>
          </a:p>
          <a:p>
            <a:pPr algn="ctr" defTabSz="685800"/>
            <a:endParaRPr lang="en-GB" sz="1200" dirty="0">
              <a:solidFill>
                <a:prstClr val="white"/>
              </a:solidFill>
              <a:latin typeface="Arial"/>
            </a:endParaRPr>
          </a:p>
          <a:p>
            <a:pPr algn="ctr" defTabSz="685800"/>
            <a:r>
              <a:rPr lang="en-GB" sz="1500" dirty="0">
                <a:solidFill>
                  <a:prstClr val="white"/>
                </a:solidFill>
                <a:latin typeface="Arial"/>
              </a:rPr>
              <a:t>TE-MSC-SMT</a:t>
            </a:r>
          </a:p>
          <a:p>
            <a:pPr algn="ctr" defTabSz="685800"/>
            <a:endParaRPr lang="en-GB" sz="1500" dirty="0">
              <a:solidFill>
                <a:prstClr val="white"/>
              </a:solidFill>
              <a:latin typeface="Arial"/>
            </a:endParaRPr>
          </a:p>
          <a:p>
            <a:pPr algn="ctr" defTabSz="685800"/>
            <a:endParaRPr lang="en-GB" sz="1500" dirty="0">
              <a:solidFill>
                <a:prstClr val="white"/>
              </a:solidFill>
              <a:latin typeface="Arial"/>
            </a:endParaRPr>
          </a:p>
          <a:p>
            <a:pPr algn="ctr" defTabSz="685800"/>
            <a:r>
              <a:rPr lang="en-GB" sz="1500" dirty="0">
                <a:solidFill>
                  <a:prstClr val="white"/>
                </a:solidFill>
                <a:latin typeface="Arial"/>
              </a:rPr>
              <a:t>1</a:t>
            </a:r>
            <a:r>
              <a:rPr lang="en-CH" sz="1500" dirty="0">
                <a:solidFill>
                  <a:prstClr val="white"/>
                </a:solidFill>
                <a:latin typeface="Arial"/>
              </a:rPr>
              <a:t>5</a:t>
            </a:r>
            <a:r>
              <a:rPr lang="en-GB" sz="1500" baseline="30000" dirty="0" err="1">
                <a:solidFill>
                  <a:prstClr val="white"/>
                </a:solidFill>
                <a:latin typeface="Arial"/>
              </a:rPr>
              <a:t>th</a:t>
            </a:r>
            <a:r>
              <a:rPr lang="en-GB" sz="1500" dirty="0">
                <a:solidFill>
                  <a:prstClr val="white"/>
                </a:solidFill>
                <a:latin typeface="Arial"/>
              </a:rPr>
              <a:t> FTEC Workshop - </a:t>
            </a:r>
            <a:r>
              <a:rPr lang="en-CH" sz="1500" dirty="0">
                <a:solidFill>
                  <a:prstClr val="white"/>
                </a:solidFill>
                <a:latin typeface="Arial"/>
              </a:rPr>
              <a:t>18</a:t>
            </a:r>
            <a:r>
              <a:rPr lang="en-GB" sz="1500" dirty="0">
                <a:solidFill>
                  <a:prstClr val="white"/>
                </a:solidFill>
                <a:latin typeface="Arial"/>
              </a:rPr>
              <a:t>/01/202</a:t>
            </a:r>
            <a:r>
              <a:rPr lang="en-CH" sz="1500" dirty="0">
                <a:solidFill>
                  <a:prstClr val="white"/>
                </a:solidFill>
                <a:latin typeface="Arial"/>
              </a:rPr>
              <a:t>3</a:t>
            </a:r>
            <a:endParaRPr lang="en-GB" sz="15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D8BBB08D-5698-4C3C-BA4B-C7FDA171DE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r="36984"/>
          <a:stretch/>
        </p:blipFill>
        <p:spPr>
          <a:xfrm>
            <a:off x="6255844" y="2880783"/>
            <a:ext cx="1087706" cy="2969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5955D4-3EBF-4492-8ED0-C1FB605667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886"/>
          <a:stretch/>
        </p:blipFill>
        <p:spPr>
          <a:xfrm>
            <a:off x="6255844" y="3178221"/>
            <a:ext cx="1087706" cy="5182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26C4ED-FA19-4742-A95B-80267F78C816}"/>
              </a:ext>
            </a:extLst>
          </p:cNvPr>
          <p:cNvSpPr txBox="1"/>
          <p:nvPr/>
        </p:nvSpPr>
        <p:spPr>
          <a:xfrm>
            <a:off x="2285999" y="818262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/>
            <a:r>
              <a:rPr lang="en-GB" sz="3000" b="1" dirty="0">
                <a:solidFill>
                  <a:prstClr val="white"/>
                </a:solidFill>
                <a:latin typeface="Arial"/>
              </a:rPr>
              <a:t>FTEC-2021-1</a:t>
            </a:r>
            <a:r>
              <a:rPr lang="en-CH" sz="3000" b="1" dirty="0">
                <a:solidFill>
                  <a:prstClr val="white"/>
                </a:solidFill>
                <a:latin typeface="Arial"/>
              </a:rPr>
              <a:t>6</a:t>
            </a:r>
            <a:endParaRPr lang="en-US" sz="3000" b="1" dirty="0">
              <a:solidFill>
                <a:srgbClr val="23519E"/>
              </a:solidFill>
              <a:latin typeface="Arial"/>
            </a:endParaRPr>
          </a:p>
        </p:txBody>
      </p:sp>
      <p:pic>
        <p:nvPicPr>
          <p:cNvPr id="14" name="Image 4" descr="logooutline.eps">
            <a:extLst>
              <a:ext uri="{FF2B5EF4-FFF2-40B4-BE49-F238E27FC236}">
                <a16:creationId xmlns:a16="http://schemas.microsoft.com/office/drawing/2014/main" id="{2A9989EF-EA1F-4DF6-A392-7124F264EE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597" y="2904737"/>
            <a:ext cx="764108" cy="75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03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62C14-0107-8452-7ADC-0B03E3899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/>
              <a:t>10 Stacks Press Improvements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301F-C5D1-B8D9-E02F-8A7A5323A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000" dirty="0"/>
              <a:t>Creation of an extensive </a:t>
            </a:r>
            <a:r>
              <a:rPr lang="en-CH" sz="2000" b="1" dirty="0"/>
              <a:t>database</a:t>
            </a:r>
            <a:r>
              <a:rPr lang="en-CH" sz="2000" dirty="0"/>
              <a:t> with all historic measurements</a:t>
            </a:r>
          </a:p>
          <a:p>
            <a:r>
              <a:rPr lang="en-CH" sz="2000" dirty="0"/>
              <a:t>Identification of trends and </a:t>
            </a:r>
            <a:r>
              <a:rPr lang="en-CH" sz="2000" b="1" dirty="0"/>
              <a:t>iteration</a:t>
            </a:r>
            <a:r>
              <a:rPr lang="en-CH" sz="2000" dirty="0"/>
              <a:t> with manufacturer</a:t>
            </a:r>
          </a:p>
          <a:p>
            <a:r>
              <a:rPr lang="en-CH" sz="2000" b="1"/>
              <a:t>Zero</a:t>
            </a:r>
            <a:r>
              <a:rPr lang="en-CH" sz="2000"/>
              <a:t> non-conformities </a:t>
            </a:r>
            <a:r>
              <a:rPr lang="en-CH" sz="2000" dirty="0"/>
              <a:t>in the last 8 months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066A73-91A6-934D-6896-48DAB10BE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3A813C-1A80-746F-7205-B57EA4605E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18" y="2373300"/>
            <a:ext cx="5648838" cy="22755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3BC2D9-EBFF-0723-49C0-3287E56DD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6226"/>
            <a:ext cx="3445144" cy="18889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1D92BD-3BF2-B3E5-3446-6121FDD97C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373300"/>
            <a:ext cx="4572000" cy="216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08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A3DDB-B758-49A7-B541-FD0DF2A03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FAROArm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C3D44-CEC4-4BD8-90B4-5C4268B26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r>
              <a:rPr lang="en-US" dirty="0"/>
              <a:t> / 11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1511E1-0491-489F-88BF-9B0461DF1C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711703" y="999081"/>
            <a:ext cx="5875798" cy="3174035"/>
          </a:xfrm>
        </p:spPr>
        <p:txBody>
          <a:bodyPr>
            <a:normAutofit/>
          </a:bodyPr>
          <a:lstStyle/>
          <a:p>
            <a:pPr marL="370285" indent="-198835">
              <a:lnSpc>
                <a:spcPct val="200000"/>
              </a:lnSpc>
            </a:pPr>
            <a:r>
              <a:rPr lang="en-GB" sz="1500" dirty="0"/>
              <a:t>Coordinate Measuring Machine (CMM)</a:t>
            </a:r>
          </a:p>
          <a:p>
            <a:pPr marL="370285" indent="-198835">
              <a:lnSpc>
                <a:spcPct val="200000"/>
              </a:lnSpc>
            </a:pPr>
            <a:r>
              <a:rPr lang="en-GB" sz="1500" dirty="0"/>
              <a:t>Dimensional control		of SMT section projects</a:t>
            </a:r>
          </a:p>
          <a:p>
            <a:pPr marL="370285" indent="-198835">
              <a:lnSpc>
                <a:spcPct val="200000"/>
              </a:lnSpc>
            </a:pPr>
            <a:r>
              <a:rPr lang="en-GB" sz="1500" dirty="0"/>
              <a:t>Postprocessing with </a:t>
            </a:r>
            <a:r>
              <a:rPr lang="en-GB" sz="1500" dirty="0" err="1"/>
              <a:t>Polyworks</a:t>
            </a:r>
            <a:r>
              <a:rPr lang="en-GB" sz="1500" dirty="0"/>
              <a:t> software</a:t>
            </a:r>
          </a:p>
        </p:txBody>
      </p:sp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B2E355D4-AB00-4F74-B3FC-E4D550AF90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5" r="2204"/>
          <a:stretch/>
        </p:blipFill>
        <p:spPr bwMode="auto">
          <a:xfrm rot="5400000">
            <a:off x="-307765" y="1400758"/>
            <a:ext cx="3122986" cy="250745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noFill/>
            <a:miter lim="800000"/>
          </a:ln>
          <a:effectLst/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0BB7BFE2-A1A8-4680-A27D-70BA51F0A201}"/>
              </a:ext>
            </a:extLst>
          </p:cNvPr>
          <p:cNvSpPr/>
          <p:nvPr/>
        </p:nvSpPr>
        <p:spPr>
          <a:xfrm rot="10800000">
            <a:off x="4929956" y="1572444"/>
            <a:ext cx="140560" cy="471811"/>
          </a:xfrm>
          <a:prstGeom prst="rightBrace">
            <a:avLst>
              <a:gd name="adj1" fmla="val 18442"/>
              <a:gd name="adj2" fmla="val 49310"/>
            </a:avLst>
          </a:prstGeom>
          <a:ln w="28575">
            <a:solidFill>
              <a:srgbClr val="22529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CD71AAD5-0E67-4118-845D-543D83079B40}"/>
              </a:ext>
            </a:extLst>
          </p:cNvPr>
          <p:cNvSpPr/>
          <p:nvPr/>
        </p:nvSpPr>
        <p:spPr>
          <a:xfrm>
            <a:off x="6261551" y="1572443"/>
            <a:ext cx="140560" cy="471811"/>
          </a:xfrm>
          <a:prstGeom prst="rightBrace">
            <a:avLst>
              <a:gd name="adj1" fmla="val 18442"/>
              <a:gd name="adj2" fmla="val 49613"/>
            </a:avLst>
          </a:prstGeom>
          <a:ln w="28575">
            <a:solidFill>
              <a:srgbClr val="22529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FEF8DC-ADB9-4B54-9EE4-E89FDC2154C5}"/>
              </a:ext>
            </a:extLst>
          </p:cNvPr>
          <p:cNvSpPr txBox="1"/>
          <p:nvPr/>
        </p:nvSpPr>
        <p:spPr>
          <a:xfrm>
            <a:off x="5000236" y="1542892"/>
            <a:ext cx="12987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components</a:t>
            </a:r>
          </a:p>
          <a:p>
            <a:pPr algn="ctr"/>
            <a:r>
              <a:rPr lang="en-US" sz="1500" dirty="0"/>
              <a:t>assemblies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FFB4A95-862E-4A2B-8E09-A859D575F1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4" b="10278"/>
          <a:stretch/>
        </p:blipFill>
        <p:spPr>
          <a:xfrm>
            <a:off x="3123254" y="2524016"/>
            <a:ext cx="2568879" cy="165734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05CEE6-C125-4136-9D82-D461944D8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4820" y="2524016"/>
            <a:ext cx="3013430" cy="1714500"/>
          </a:xfrm>
          <a:prstGeom prst="rect">
            <a:avLst/>
          </a:prstGeom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6C66AEA-9522-41B6-9FFF-2738ED538963}"/>
              </a:ext>
            </a:extLst>
          </p:cNvPr>
          <p:cNvSpPr txBox="1"/>
          <p:nvPr/>
        </p:nvSpPr>
        <p:spPr>
          <a:xfrm>
            <a:off x="0" y="4233062"/>
            <a:ext cx="25279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>
                <a:solidFill>
                  <a:srgbClr val="000000"/>
                </a:solidFill>
              </a:rPr>
              <a:t>Fig. </a:t>
            </a:r>
            <a:r>
              <a:rPr lang="en-CH" sz="900" i="1" dirty="0">
                <a:solidFill>
                  <a:srgbClr val="000000"/>
                </a:solidFill>
              </a:rPr>
              <a:t>9</a:t>
            </a:r>
            <a:r>
              <a:rPr lang="en-US" sz="900" i="1" dirty="0">
                <a:solidFill>
                  <a:srgbClr val="000000"/>
                </a:solidFill>
              </a:rPr>
              <a:t>: FAROArm measuring device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6B4C85-F52F-4F7D-A685-99CF0C48280A}"/>
              </a:ext>
            </a:extLst>
          </p:cNvPr>
          <p:cNvSpPr txBox="1"/>
          <p:nvPr/>
        </p:nvSpPr>
        <p:spPr>
          <a:xfrm>
            <a:off x="3789440" y="4233062"/>
            <a:ext cx="45369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000000"/>
                </a:solidFill>
              </a:rPr>
              <a:t>Fig. </a:t>
            </a:r>
            <a:r>
              <a:rPr lang="en-CH" sz="900" i="1" dirty="0">
                <a:solidFill>
                  <a:srgbClr val="000000"/>
                </a:solidFill>
              </a:rPr>
              <a:t>10</a:t>
            </a:r>
            <a:r>
              <a:rPr lang="en-US" sz="900" i="1" dirty="0">
                <a:solidFill>
                  <a:srgbClr val="000000"/>
                </a:solidFill>
              </a:rPr>
              <a:t>: Coil model and measurements performed at </a:t>
            </a:r>
            <a:r>
              <a:rPr lang="en-US" sz="900" i="1" dirty="0" err="1">
                <a:solidFill>
                  <a:srgbClr val="000000"/>
                </a:solidFill>
              </a:rPr>
              <a:t>Polyworks</a:t>
            </a:r>
            <a:r>
              <a:rPr lang="en-US" sz="900" i="1" dirty="0">
                <a:solidFill>
                  <a:srgbClr val="000000"/>
                </a:solidFill>
              </a:rPr>
              <a:t> environment</a:t>
            </a:r>
          </a:p>
        </p:txBody>
      </p:sp>
    </p:spTree>
    <p:extLst>
      <p:ext uri="{BB962C8B-B14F-4D97-AF65-F5344CB8AC3E}">
        <p14:creationId xmlns:p14="http://schemas.microsoft.com/office/powerpoint/2010/main" val="209409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01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A3DDB-B758-49A7-B541-FD0DF2A03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FAROArm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C3D44-CEC4-4BD8-90B4-5C4268B26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r>
              <a:rPr lang="en-US" dirty="0"/>
              <a:t> / 11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1511E1-0491-489F-88BF-9B0461DF1C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-871689" y="844346"/>
            <a:ext cx="8684188" cy="1851660"/>
          </a:xfrm>
        </p:spPr>
        <p:txBody>
          <a:bodyPr numCol="2">
            <a:normAutofit fontScale="92500" lnSpcReduction="10000"/>
          </a:bodyPr>
          <a:lstStyle/>
          <a:p>
            <a:pPr marL="1496616" indent="-198835">
              <a:lnSpc>
                <a:spcPct val="200000"/>
              </a:lnSpc>
            </a:pPr>
            <a:r>
              <a:rPr lang="en-US" sz="1500" dirty="0"/>
              <a:t>Measurements performed</a:t>
            </a:r>
          </a:p>
          <a:p>
            <a:pPr marL="370285" indent="-198835">
              <a:lnSpc>
                <a:spcPct val="200000"/>
              </a:lnSpc>
            </a:pPr>
            <a:endParaRPr lang="en-US" sz="1500" dirty="0"/>
          </a:p>
          <a:p>
            <a:pPr marL="370285" indent="-198835">
              <a:lnSpc>
                <a:spcPct val="200000"/>
              </a:lnSpc>
            </a:pPr>
            <a:endParaRPr lang="en-US" sz="1500" dirty="0"/>
          </a:p>
          <a:p>
            <a:pPr marL="370285" indent="-198835">
              <a:lnSpc>
                <a:spcPct val="200000"/>
              </a:lnSpc>
            </a:pPr>
            <a:endParaRPr lang="en-US" sz="1500" dirty="0"/>
          </a:p>
          <a:p>
            <a:pPr marL="214313" lvl="1" indent="-214313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MQXF &amp; 11T Dipole coils</a:t>
            </a:r>
          </a:p>
          <a:p>
            <a:pPr marL="214313" lvl="1" indent="-214313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Yoke assembly for the SMC magnet structure</a:t>
            </a:r>
          </a:p>
          <a:p>
            <a:pPr marL="214313" lvl="1" indent="-214313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SMC 11T 2G central posts and spacers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72EE53-A81A-4779-AAA0-B1A9EF5A19D7}"/>
              </a:ext>
            </a:extLst>
          </p:cNvPr>
          <p:cNvSpPr txBox="1"/>
          <p:nvPr/>
        </p:nvSpPr>
        <p:spPr>
          <a:xfrm>
            <a:off x="1824488" y="4159055"/>
            <a:ext cx="5187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000000"/>
                </a:solidFill>
              </a:rPr>
              <a:t>Fig. </a:t>
            </a:r>
            <a:r>
              <a:rPr lang="en-CH" sz="900" i="1" dirty="0">
                <a:solidFill>
                  <a:srgbClr val="000000"/>
                </a:solidFill>
              </a:rPr>
              <a:t>11</a:t>
            </a:r>
            <a:r>
              <a:rPr lang="en-US" sz="900" i="1" dirty="0">
                <a:solidFill>
                  <a:srgbClr val="000000"/>
                </a:solidFill>
              </a:rPr>
              <a:t>: Measurement setups for an MQXF coil, the yoke assembly and the central post</a:t>
            </a:r>
          </a:p>
        </p:txBody>
      </p:sp>
      <p:pic>
        <p:nvPicPr>
          <p:cNvPr id="11" name="Content Placeholder 10" descr="A picture containing outdoor, construction&#10;&#10;Description automatically generated">
            <a:extLst>
              <a:ext uri="{FF2B5EF4-FFF2-40B4-BE49-F238E27FC236}">
                <a16:creationId xmlns:a16="http://schemas.microsoft.com/office/drawing/2014/main" id="{52AF8538-7BA4-4BE7-B677-47ED742DD1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65" y="2376760"/>
            <a:ext cx="2285999" cy="1714500"/>
          </a:xfrm>
        </p:spPr>
      </p:pic>
      <p:pic>
        <p:nvPicPr>
          <p:cNvPr id="13" name="Picture 12" descr="A picture containing ground, miller&#10;&#10;Description automatically generated">
            <a:extLst>
              <a:ext uri="{FF2B5EF4-FFF2-40B4-BE49-F238E27FC236}">
                <a16:creationId xmlns:a16="http://schemas.microsoft.com/office/drawing/2014/main" id="{DD1FFB3D-4860-4794-8B96-5B00290144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685" y="2376760"/>
            <a:ext cx="2286000" cy="1714500"/>
          </a:xfrm>
          <a:prstGeom prst="rect">
            <a:avLst/>
          </a:prstGeom>
        </p:spPr>
      </p:pic>
      <p:pic>
        <p:nvPicPr>
          <p:cNvPr id="15" name="Picture 14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E6DDD2F2-DCC8-4A69-87D9-7C9FB5390A2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374" y="2376760"/>
            <a:ext cx="2286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72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Superconductive Magnets Technology (SMT)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8179"/>
            <a:ext cx="8229600" cy="261536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CH" sz="1600" dirty="0"/>
              <a:t>D</a:t>
            </a:r>
            <a:r>
              <a:rPr lang="en-US" sz="1600" dirty="0" err="1"/>
              <a:t>evelop</a:t>
            </a:r>
            <a:r>
              <a:rPr lang="en-US" sz="1600" dirty="0"/>
              <a:t> innovative superconducting electromagnets</a:t>
            </a:r>
            <a:r>
              <a:rPr lang="en-CH" sz="1600" dirty="0"/>
              <a:t>:</a:t>
            </a:r>
          </a:p>
          <a:p>
            <a:r>
              <a:rPr lang="en-US" sz="1200" dirty="0"/>
              <a:t>LHC upgrades</a:t>
            </a:r>
            <a:endParaRPr lang="en-CH" sz="1200" dirty="0"/>
          </a:p>
          <a:p>
            <a:r>
              <a:rPr lang="en-CH" sz="1200" dirty="0"/>
              <a:t>F</a:t>
            </a:r>
            <a:r>
              <a:rPr lang="en-US" sz="1200" dirty="0" err="1"/>
              <a:t>uture</a:t>
            </a:r>
            <a:r>
              <a:rPr lang="en-US" sz="1200" dirty="0"/>
              <a:t> accelerators</a:t>
            </a:r>
            <a:endParaRPr lang="en-CH" sz="1200" dirty="0"/>
          </a:p>
          <a:p>
            <a:r>
              <a:rPr lang="en-CH" sz="1200" dirty="0"/>
              <a:t>A</a:t>
            </a:r>
            <a:r>
              <a:rPr lang="en-US" sz="1200" dirty="0" err="1"/>
              <a:t>ssociated</a:t>
            </a:r>
            <a:r>
              <a:rPr lang="en-US" sz="1200" dirty="0"/>
              <a:t> </a:t>
            </a:r>
            <a:r>
              <a:rPr lang="en-US" sz="1200" dirty="0" err="1"/>
              <a:t>technolog</a:t>
            </a:r>
            <a:r>
              <a:rPr lang="en-CH" sz="1200" dirty="0" err="1"/>
              <a:t>ies</a:t>
            </a:r>
            <a:endParaRPr lang="en-CH" sz="1200" dirty="0"/>
          </a:p>
          <a:p>
            <a:endParaRPr lang="en-CH" sz="1200" dirty="0"/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Winding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Heat treatment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Instrumentation 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Impregnation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Electrical testing</a:t>
            </a:r>
          </a:p>
          <a:p>
            <a:pPr>
              <a:buFont typeface="Arial" panose="020B0604020202020204" pitchFamily="34" charset="0"/>
              <a:buChar char="→"/>
            </a:pPr>
            <a:r>
              <a:rPr lang="en-CH" sz="1200" dirty="0"/>
              <a:t>Assembly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C6DE04-71DF-45DC-A67E-0320DEB668BD}"/>
              </a:ext>
            </a:extLst>
          </p:cNvPr>
          <p:cNvGrpSpPr/>
          <p:nvPr/>
        </p:nvGrpSpPr>
        <p:grpSpPr>
          <a:xfrm>
            <a:off x="1023866" y="961052"/>
            <a:ext cx="7093521" cy="477982"/>
            <a:chOff x="914402" y="1641764"/>
            <a:chExt cx="7093521" cy="477982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272DAB-0917-4C16-BBF4-95EE10E83BF2}"/>
                </a:ext>
              </a:extLst>
            </p:cNvPr>
            <p:cNvSpPr/>
            <p:nvPr/>
          </p:nvSpPr>
          <p:spPr>
            <a:xfrm>
              <a:off x="914402" y="1648691"/>
              <a:ext cx="1801091" cy="4710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>
                  <a:solidFill>
                    <a:srgbClr val="7030A0"/>
                  </a:solidFill>
                </a:rPr>
                <a:t>Technology (TE) Department</a:t>
              </a:r>
              <a:endParaRPr lang="en-US" sz="1000" dirty="0">
                <a:solidFill>
                  <a:srgbClr val="7030A0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1ADE15C-365A-4B61-97A9-7AED6AAF6EDD}"/>
                </a:ext>
              </a:extLst>
            </p:cNvPr>
            <p:cNvSpPr/>
            <p:nvPr/>
          </p:nvSpPr>
          <p:spPr>
            <a:xfrm>
              <a:off x="3560617" y="1641764"/>
              <a:ext cx="1801091" cy="4710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>
                  <a:solidFill>
                    <a:srgbClr val="7030A0"/>
                  </a:solidFill>
                </a:rPr>
                <a:t>Magnets, Superconductors and Cryostats (MSC) Group </a:t>
              </a:r>
              <a:endParaRPr lang="en-US" sz="1000" dirty="0">
                <a:solidFill>
                  <a:srgbClr val="7030A0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03680E3-AA8C-4D2D-BABE-A924759834CC}"/>
                </a:ext>
              </a:extLst>
            </p:cNvPr>
            <p:cNvSpPr/>
            <p:nvPr/>
          </p:nvSpPr>
          <p:spPr>
            <a:xfrm>
              <a:off x="6206832" y="1648691"/>
              <a:ext cx="1801091" cy="471055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>
                  <a:solidFill>
                    <a:srgbClr val="7030A0"/>
                  </a:solidFill>
                </a:rPr>
                <a:t>Superconductive Magnets Technology (SMT) Section</a:t>
              </a:r>
              <a:endParaRPr lang="en-US" sz="1000" dirty="0">
                <a:solidFill>
                  <a:srgbClr val="7030A0"/>
                </a:solidFill>
              </a:endParaRPr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4997A4CE-2980-4276-A3D5-0D9E4354DE23}"/>
                </a:ext>
              </a:extLst>
            </p:cNvPr>
            <p:cNvSpPr/>
            <p:nvPr/>
          </p:nvSpPr>
          <p:spPr>
            <a:xfrm>
              <a:off x="2947555" y="1773382"/>
              <a:ext cx="381000" cy="207818"/>
            </a:xfrm>
            <a:prstGeom prst="rightArrow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B9AC8DD6-8D37-4AE4-B9A7-AD81F11C86DA}"/>
                </a:ext>
              </a:extLst>
            </p:cNvPr>
            <p:cNvSpPr/>
            <p:nvPr/>
          </p:nvSpPr>
          <p:spPr>
            <a:xfrm>
              <a:off x="5593770" y="1773382"/>
              <a:ext cx="381000" cy="207818"/>
            </a:xfrm>
            <a:prstGeom prst="rightArrow">
              <a:avLst/>
            </a:prstGeom>
            <a:solidFill>
              <a:srgbClr val="0070C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F7A97783-BA8A-4BB5-9F00-2CE48040625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2143" y="2147491"/>
            <a:ext cx="3275213" cy="21857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3860F6E-B6E7-4B93-80E0-EDC7DD79B1A1}"/>
              </a:ext>
            </a:extLst>
          </p:cNvPr>
          <p:cNvSpPr txBox="1"/>
          <p:nvPr/>
        </p:nvSpPr>
        <p:spPr>
          <a:xfrm>
            <a:off x="5302143" y="4338803"/>
            <a:ext cx="327521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7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1. Winding Laboratory in b. 927</a:t>
            </a:r>
            <a:endParaRPr lang="en-US" sz="7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936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0D60F-CB3D-4E97-A56F-6CCE1750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SMC 11T 2G coils (III)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755B9-94E9-4C9D-991E-E1BD60933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/>
              <a:t>15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B8CBC6-896F-4CA0-82B4-2A1C3F4FB3C0}"/>
              </a:ext>
            </a:extLst>
          </p:cNvPr>
          <p:cNvSpPr txBox="1">
            <a:spLocks/>
          </p:cNvSpPr>
          <p:nvPr/>
        </p:nvSpPr>
        <p:spPr>
          <a:xfrm>
            <a:off x="867963" y="2850795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Coil #101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Post-impregnation</a:t>
            </a:r>
          </a:p>
        </p:txBody>
      </p:sp>
      <p:pic>
        <p:nvPicPr>
          <p:cNvPr id="7" name="Content Placeholder 10" descr="A picture containing text, shoes, feet&#10;&#10;Description automatically generated">
            <a:extLst>
              <a:ext uri="{FF2B5EF4-FFF2-40B4-BE49-F238E27FC236}">
                <a16:creationId xmlns:a16="http://schemas.microsoft.com/office/drawing/2014/main" id="{978536FA-2AAE-416C-AD1A-797E9353E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67" y="1074722"/>
            <a:ext cx="2286000" cy="1714500"/>
          </a:xfrm>
        </p:spPr>
      </p:pic>
      <p:pic>
        <p:nvPicPr>
          <p:cNvPr id="8" name="Content Placeholder 4" descr="A picture containing indoor, accessory, case&#10;&#10;Description automatically generated">
            <a:extLst>
              <a:ext uri="{FF2B5EF4-FFF2-40B4-BE49-F238E27FC236}">
                <a16:creationId xmlns:a16="http://schemas.microsoft.com/office/drawing/2014/main" id="{D1DF426C-B709-4924-ACDE-F97E3F8E2F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6138" y="1516708"/>
            <a:ext cx="2286000" cy="1714500"/>
          </a:xfrm>
          <a:prstGeom prst="rect">
            <a:avLst/>
          </a:prstGeom>
        </p:spPr>
      </p:pic>
      <p:pic>
        <p:nvPicPr>
          <p:cNvPr id="10" name="Picture 9" descr="A picture containing indoor, stove, device, cooking&#10;&#10;Description automatically generated">
            <a:extLst>
              <a:ext uri="{FF2B5EF4-FFF2-40B4-BE49-F238E27FC236}">
                <a16:creationId xmlns:a16="http://schemas.microsoft.com/office/drawing/2014/main" id="{795C5762-C5B1-4CC8-8338-5F656F4B432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908" y="1931972"/>
            <a:ext cx="2286000" cy="17145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346A194-3C00-498D-8DE2-78594DDB870C}"/>
              </a:ext>
            </a:extLst>
          </p:cNvPr>
          <p:cNvSpPr txBox="1">
            <a:spLocks/>
          </p:cNvSpPr>
          <p:nvPr/>
        </p:nvSpPr>
        <p:spPr>
          <a:xfrm>
            <a:off x="3550260" y="3290792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Coil #102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Post-impregnation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53AAA56-3C4A-4B21-9573-1D5788D942FC}"/>
              </a:ext>
            </a:extLst>
          </p:cNvPr>
          <p:cNvSpPr txBox="1">
            <a:spLocks/>
          </p:cNvSpPr>
          <p:nvPr/>
        </p:nvSpPr>
        <p:spPr>
          <a:xfrm>
            <a:off x="6311504" y="3715188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Coil #103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969696"/>
                </a:solidFill>
                <a:latin typeface="Arial"/>
              </a:rPr>
              <a:t>Post-reaction</a:t>
            </a:r>
          </a:p>
        </p:txBody>
      </p:sp>
    </p:spTree>
    <p:extLst>
      <p:ext uri="{BB962C8B-B14F-4D97-AF65-F5344CB8AC3E}">
        <p14:creationId xmlns:p14="http://schemas.microsoft.com/office/powerpoint/2010/main" val="2178023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0D60F-CB3D-4E97-A56F-6CCE1750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SMC 11T 2G coils (IV)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755B9-94E9-4C9D-991E-E1BD60933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/>
              <a:t>16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B8CBC6-896F-4CA0-82B4-2A1C3F4FB3C0}"/>
              </a:ext>
            </a:extLst>
          </p:cNvPr>
          <p:cNvSpPr txBox="1">
            <a:spLocks/>
          </p:cNvSpPr>
          <p:nvPr/>
        </p:nvSpPr>
        <p:spPr>
          <a:xfrm>
            <a:off x="296502" y="2863614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Coil #101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Finished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346A194-3C00-498D-8DE2-78594DDB870C}"/>
              </a:ext>
            </a:extLst>
          </p:cNvPr>
          <p:cNvSpPr txBox="1">
            <a:spLocks/>
          </p:cNvSpPr>
          <p:nvPr/>
        </p:nvSpPr>
        <p:spPr>
          <a:xfrm>
            <a:off x="1839556" y="3033705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Coil #102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Finished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53AAA56-3C4A-4B21-9573-1D5788D942FC}"/>
              </a:ext>
            </a:extLst>
          </p:cNvPr>
          <p:cNvSpPr txBox="1">
            <a:spLocks/>
          </p:cNvSpPr>
          <p:nvPr/>
        </p:nvSpPr>
        <p:spPr>
          <a:xfrm>
            <a:off x="3323964" y="3204414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Coil #103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Finished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04F136C-1C87-47FF-8529-E8632BA8C011}"/>
              </a:ext>
            </a:extLst>
          </p:cNvPr>
          <p:cNvSpPr txBox="1">
            <a:spLocks/>
          </p:cNvSpPr>
          <p:nvPr/>
        </p:nvSpPr>
        <p:spPr>
          <a:xfrm>
            <a:off x="6676115" y="3452168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Coil #104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Reaction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82631C4-C48A-4A92-847A-28E4439E2866}"/>
              </a:ext>
            </a:extLst>
          </p:cNvPr>
          <p:cNvSpPr txBox="1">
            <a:spLocks/>
          </p:cNvSpPr>
          <p:nvPr/>
        </p:nvSpPr>
        <p:spPr>
          <a:xfrm>
            <a:off x="4974928" y="3347560"/>
            <a:ext cx="1878808" cy="65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Coil #105</a:t>
            </a:r>
          </a:p>
          <a:p>
            <a:pPr marL="58340" indent="0" algn="ctr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Instrumentation</a:t>
            </a:r>
          </a:p>
        </p:txBody>
      </p:sp>
      <p:pic>
        <p:nvPicPr>
          <p:cNvPr id="17" name="Content Placeholder 10" descr="A picture containing text, shoes, feet&#10;&#10;Description automatically generated">
            <a:extLst>
              <a:ext uri="{FF2B5EF4-FFF2-40B4-BE49-F238E27FC236}">
                <a16:creationId xmlns:a16="http://schemas.microsoft.com/office/drawing/2014/main" id="{B05CBC91-D7BC-4CDA-A5DC-4B47343B1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7" y="994100"/>
            <a:ext cx="2103121" cy="1577340"/>
          </a:xfr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5C4EEBC-7D32-4118-832A-2895910A3E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505" y="1136200"/>
            <a:ext cx="2103120" cy="1577340"/>
          </a:xfrm>
          <a:prstGeom prst="rect">
            <a:avLst/>
          </a:prstGeom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BE2FEA79-DD10-4B39-AF44-464081EFA7F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7" t="5603" r="-722" b="2275"/>
          <a:stretch/>
        </p:blipFill>
        <p:spPr>
          <a:xfrm>
            <a:off x="3442569" y="1278299"/>
            <a:ext cx="2103121" cy="1577340"/>
          </a:xfrm>
          <a:prstGeom prst="rect">
            <a:avLst/>
          </a:prstGeom>
        </p:spPr>
      </p:pic>
      <p:pic>
        <p:nvPicPr>
          <p:cNvPr id="21" name="Picture 20" descr="A picture containing person&#10;&#10;Description automatically generated">
            <a:extLst>
              <a:ext uri="{FF2B5EF4-FFF2-40B4-BE49-F238E27FC236}">
                <a16:creationId xmlns:a16="http://schemas.microsoft.com/office/drawing/2014/main" id="{E314D85A-8978-41E1-895C-14BEBFD8AD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634" y="1420399"/>
            <a:ext cx="2103120" cy="15773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5A2A452-628D-44A8-BEA2-6EBE6B34A39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t="1571" r="23301" b="31495"/>
          <a:stretch/>
        </p:blipFill>
        <p:spPr bwMode="auto">
          <a:xfrm>
            <a:off x="6620828" y="1562498"/>
            <a:ext cx="2103121" cy="1577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841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0C1B-6928-4148-BEDE-16D99349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/>
              <a:t>Curing press upgrade</a:t>
            </a:r>
            <a:endParaRPr lang="en-US" sz="28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7A68AE-C86E-49DE-BC08-22F7CB2A4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6" b="8146"/>
          <a:stretch/>
        </p:blipFill>
        <p:spPr>
          <a:xfrm>
            <a:off x="457200" y="830719"/>
            <a:ext cx="7804397" cy="176342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51090-4B27-4639-9916-AEDD5EF09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ADA422AF-B6F1-4D36-9B40-EF8C36233B6F}"/>
              </a:ext>
            </a:extLst>
          </p:cNvPr>
          <p:cNvSpPr/>
          <p:nvPr/>
        </p:nvSpPr>
        <p:spPr>
          <a:xfrm>
            <a:off x="3738246" y="3232871"/>
            <a:ext cx="888274" cy="306124"/>
          </a:xfrm>
          <a:prstGeom prst="rightArrow">
            <a:avLst/>
          </a:prstGeom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629E07B-3687-48F4-B67B-F3D3EB2CEB3A}"/>
              </a:ext>
            </a:extLst>
          </p:cNvPr>
          <p:cNvGrpSpPr/>
          <p:nvPr/>
        </p:nvGrpSpPr>
        <p:grpSpPr>
          <a:xfrm>
            <a:off x="1962485" y="2053161"/>
            <a:ext cx="3701459" cy="2630908"/>
            <a:chOff x="2587715" y="2107866"/>
            <a:chExt cx="3701459" cy="26309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1B4E480-0F6E-4AF2-96F3-24060F902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69749" y="2107866"/>
              <a:ext cx="3619425" cy="241546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4B8FB9B-4E75-40ED-A00D-61B5827392C1}"/>
                </a:ext>
              </a:extLst>
            </p:cNvPr>
            <p:cNvSpPr txBox="1"/>
            <p:nvPr/>
          </p:nvSpPr>
          <p:spPr>
            <a:xfrm>
              <a:off x="2587715" y="4523330"/>
              <a:ext cx="36194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8. 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Curing press in b. 927, with the heating system on the left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6008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0C1B-6928-4148-BEDE-16D99349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/>
              <a:t>Curing press upgrade</a:t>
            </a:r>
            <a:endParaRPr lang="en-US" sz="28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7A68AE-C86E-49DE-BC08-22F7CB2A4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6" b="8146"/>
          <a:stretch/>
        </p:blipFill>
        <p:spPr>
          <a:xfrm>
            <a:off x="457200" y="830714"/>
            <a:ext cx="7804397" cy="176342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51090-4B27-4639-9916-AEDD5EF09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52B2B7F-F7F3-4AF5-9981-ACDE0D2FF1CE}"/>
              </a:ext>
            </a:extLst>
          </p:cNvPr>
          <p:cNvGrpSpPr/>
          <p:nvPr/>
        </p:nvGrpSpPr>
        <p:grpSpPr>
          <a:xfrm>
            <a:off x="767323" y="2008458"/>
            <a:ext cx="7668765" cy="2675611"/>
            <a:chOff x="767323" y="2008458"/>
            <a:chExt cx="7668765" cy="267561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76B3A96-AE01-40E8-A8C3-AA81877DD900}"/>
                </a:ext>
              </a:extLst>
            </p:cNvPr>
            <p:cNvGrpSpPr/>
            <p:nvPr/>
          </p:nvGrpSpPr>
          <p:grpSpPr>
            <a:xfrm>
              <a:off x="767323" y="2008458"/>
              <a:ext cx="7418053" cy="2483476"/>
              <a:chOff x="767323" y="2133499"/>
              <a:chExt cx="7418053" cy="2483476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760F9E8-30B7-45A0-8029-332DF452BF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7323" y="2133499"/>
                <a:ext cx="2742231" cy="2477342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35BB34F2-F166-493A-ABD7-5CC20EFAC6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901919" y="2571750"/>
                <a:ext cx="3283457" cy="1980497"/>
              </a:xfrm>
              <a:prstGeom prst="rect">
                <a:avLst/>
              </a:prstGeom>
            </p:spPr>
          </p:pic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ADA422AF-B6F1-4D36-9B40-EF8C36233B6F}"/>
                  </a:ext>
                </a:extLst>
              </p:cNvPr>
              <p:cNvSpPr/>
              <p:nvPr/>
            </p:nvSpPr>
            <p:spPr>
              <a:xfrm>
                <a:off x="3738246" y="3232871"/>
                <a:ext cx="888274" cy="306124"/>
              </a:xfrm>
              <a:prstGeom prst="rightArrow">
                <a:avLst/>
              </a:prstGeom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112EAB7-89DF-4843-9A27-222CEB610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570627" y="4160500"/>
                <a:ext cx="456475" cy="456475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888021-54C5-470C-A99D-4021B95FD5C3}"/>
                </a:ext>
              </a:extLst>
            </p:cNvPr>
            <p:cNvSpPr txBox="1"/>
            <p:nvPr/>
          </p:nvSpPr>
          <p:spPr>
            <a:xfrm>
              <a:off x="767323" y="4468625"/>
              <a:ext cx="36194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9. 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Upgraded hydraulic system in the curing press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7639C69-A8FF-4D94-8E90-E59C09D206C2}"/>
                </a:ext>
              </a:extLst>
            </p:cNvPr>
            <p:cNvSpPr txBox="1"/>
            <p:nvPr/>
          </p:nvSpPr>
          <p:spPr>
            <a:xfrm>
              <a:off x="4816663" y="4466850"/>
              <a:ext cx="36194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10. 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Schematic desi</a:t>
              </a:r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gn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of the new hydraulic system, on </a:t>
              </a:r>
              <a:r>
                <a:rPr lang="en-CH" sz="800" dirty="0" err="1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WinCCOA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9376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FUJI </a:t>
            </a:r>
            <a:r>
              <a:rPr lang="en-GB" sz="2800" dirty="0" err="1"/>
              <a:t>prescale</a:t>
            </a:r>
            <a:r>
              <a:rPr lang="en-GB" sz="2800" dirty="0"/>
              <a:t> film – how it works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200" y="994205"/>
            <a:ext cx="8229600" cy="320314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CH" sz="1100" dirty="0"/>
              <a:t>Double-sheet</a:t>
            </a:r>
          </a:p>
          <a:p>
            <a:pPr lvl="1">
              <a:spcBef>
                <a:spcPts val="0"/>
              </a:spcBef>
            </a:pPr>
            <a:r>
              <a:rPr lang="en-CH" sz="1100" b="1" dirty="0"/>
              <a:t>LLLW</a:t>
            </a:r>
            <a:r>
              <a:rPr lang="en-CH" sz="1100" dirty="0"/>
              <a:t> 0.2-0.5 MPa</a:t>
            </a:r>
          </a:p>
          <a:p>
            <a:pPr lvl="1">
              <a:spcBef>
                <a:spcPts val="0"/>
              </a:spcBef>
            </a:pPr>
            <a:r>
              <a:rPr lang="en-CH" sz="1100" b="1" dirty="0"/>
              <a:t>LLW</a:t>
            </a:r>
            <a:r>
              <a:rPr lang="en-CH" sz="1100" dirty="0"/>
              <a:t> 0.5-2.5 MPa</a:t>
            </a:r>
          </a:p>
          <a:p>
            <a:pPr lvl="1">
              <a:spcBef>
                <a:spcPts val="0"/>
              </a:spcBef>
            </a:pPr>
            <a:r>
              <a:rPr lang="en-CH" sz="1100" b="1" dirty="0"/>
              <a:t>LW</a:t>
            </a:r>
            <a:r>
              <a:rPr lang="en-CH" sz="1100" dirty="0"/>
              <a:t> 2.5-10 MPa</a:t>
            </a:r>
          </a:p>
          <a:p>
            <a:pPr lvl="1">
              <a:spcBef>
                <a:spcPts val="0"/>
              </a:spcBef>
            </a:pPr>
            <a:r>
              <a:rPr lang="en-CH" sz="1100" b="1" dirty="0"/>
              <a:t>MW</a:t>
            </a:r>
            <a:r>
              <a:rPr lang="en-CH" sz="1100" dirty="0"/>
              <a:t> 10-50 MPa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100" dirty="0"/>
              <a:t>Mono-sheet </a:t>
            </a:r>
          </a:p>
          <a:p>
            <a:pPr lvl="1">
              <a:spcBef>
                <a:spcPts val="0"/>
              </a:spcBef>
            </a:pPr>
            <a:r>
              <a:rPr lang="en-US" sz="1100" b="1" dirty="0"/>
              <a:t>MS</a:t>
            </a:r>
            <a:r>
              <a:rPr lang="en-US" sz="1100" dirty="0"/>
              <a:t> 10 – 50 MPa</a:t>
            </a:r>
          </a:p>
          <a:p>
            <a:pPr lvl="1">
              <a:spcBef>
                <a:spcPts val="0"/>
              </a:spcBef>
            </a:pPr>
            <a:r>
              <a:rPr lang="en-US" sz="1100" b="1" dirty="0"/>
              <a:t>HS</a:t>
            </a:r>
            <a:r>
              <a:rPr lang="en-US" sz="1100" dirty="0"/>
              <a:t> 50 – 130 MPa</a:t>
            </a:r>
          </a:p>
          <a:p>
            <a:pPr lvl="1">
              <a:spcBef>
                <a:spcPts val="0"/>
              </a:spcBef>
            </a:pPr>
            <a:r>
              <a:rPr lang="en-US" sz="1100" b="1" dirty="0"/>
              <a:t>HHS</a:t>
            </a:r>
            <a:r>
              <a:rPr lang="en-US" sz="1100" dirty="0"/>
              <a:t> 130 – 300 MPa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4F66FE-7AD7-4E74-9F58-F16C7439D4BB}" type="datetime1">
              <a:rPr lang="en-CH" smtClean="0"/>
              <a:pPr/>
              <a:t>17/01/2023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A76118A-21A7-45DD-8F70-9ABA5A5129F6}"/>
              </a:ext>
            </a:extLst>
          </p:cNvPr>
          <p:cNvGrpSpPr/>
          <p:nvPr/>
        </p:nvGrpSpPr>
        <p:grpSpPr>
          <a:xfrm>
            <a:off x="775088" y="3149448"/>
            <a:ext cx="3059450" cy="1226915"/>
            <a:chOff x="885608" y="3032973"/>
            <a:chExt cx="3059450" cy="122691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B95D870-FE2B-4F11-B181-97EECE7241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5608" y="3032973"/>
              <a:ext cx="3059450" cy="102891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AB71736-AB71-42C3-BDB2-9C3858EEBBCF}"/>
                </a:ext>
              </a:extLst>
            </p:cNvPr>
            <p:cNvSpPr/>
            <p:nvPr/>
          </p:nvSpPr>
          <p:spPr>
            <a:xfrm>
              <a:off x="885608" y="4044444"/>
              <a:ext cx="3059450" cy="255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F</a:t>
              </a:r>
              <a:r>
                <a:rPr lang="en-US" sz="800" dirty="0" err="1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i</a:t>
              </a:r>
              <a:r>
                <a:rPr lang="en-CH" sz="800" dirty="0" err="1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gure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11. </a:t>
              </a:r>
              <a:r>
                <a:rPr lang="en-GB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Analysed Prescale film similar to ANSYS stress plot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F4CF3DE-2E6F-4721-A79A-5BB9079F0C13}"/>
              </a:ext>
            </a:extLst>
          </p:cNvPr>
          <p:cNvGrpSpPr/>
          <p:nvPr/>
        </p:nvGrpSpPr>
        <p:grpSpPr>
          <a:xfrm>
            <a:off x="5214213" y="3024258"/>
            <a:ext cx="3542071" cy="1329900"/>
            <a:chOff x="4927931" y="1721912"/>
            <a:chExt cx="3542071" cy="13299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1A4A01-AB20-4C4C-A2C5-C04EDE0EEAF0}"/>
                </a:ext>
              </a:extLst>
            </p:cNvPr>
            <p:cNvSpPr/>
            <p:nvPr/>
          </p:nvSpPr>
          <p:spPr>
            <a:xfrm>
              <a:off x="4932040" y="2831522"/>
              <a:ext cx="3461350" cy="22029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8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Figure 12. </a:t>
              </a:r>
              <a:r>
                <a:rPr kumimoji="0" lang="en-GB" sz="8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Layout of a Mono-sheet Prescale Film. [</a:t>
              </a:r>
              <a:r>
                <a:rPr kumimoji="0" lang="en-CH" sz="8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kumimoji="0" lang="en-GB" sz="800" b="0" i="1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]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43AE668-600A-4661-9EF0-2017E81CCA05}"/>
                </a:ext>
              </a:extLst>
            </p:cNvPr>
            <p:cNvSpPr/>
            <p:nvPr/>
          </p:nvSpPr>
          <p:spPr>
            <a:xfrm>
              <a:off x="4927931" y="2276198"/>
              <a:ext cx="1512734" cy="111440"/>
            </a:xfrm>
            <a:prstGeom prst="rect">
              <a:avLst/>
            </a:prstGeom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B28F1FC-99CD-43C0-829E-3E6E238282FD}"/>
                </a:ext>
              </a:extLst>
            </p:cNvPr>
            <p:cNvSpPr/>
            <p:nvPr/>
          </p:nvSpPr>
          <p:spPr>
            <a:xfrm>
              <a:off x="4927931" y="2386499"/>
              <a:ext cx="1512734" cy="1135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F61C39-B3D1-4818-B200-E51684BB25EF}"/>
                </a:ext>
              </a:extLst>
            </p:cNvPr>
            <p:cNvSpPr/>
            <p:nvPr/>
          </p:nvSpPr>
          <p:spPr>
            <a:xfrm>
              <a:off x="5374331" y="2388881"/>
              <a:ext cx="612000" cy="108000"/>
            </a:xfrm>
            <a:prstGeom prst="rect">
              <a:avLst/>
            </a:prstGeom>
            <a:solidFill>
              <a:srgbClr val="E5004E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5589995-528D-44D0-8C12-439C7ADF3DC6}"/>
                </a:ext>
              </a:extLst>
            </p:cNvPr>
            <p:cNvSpPr/>
            <p:nvPr/>
          </p:nvSpPr>
          <p:spPr>
            <a:xfrm>
              <a:off x="49279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AA803F6-95D0-4050-A2FA-C2FE103F0B2C}"/>
                </a:ext>
              </a:extLst>
            </p:cNvPr>
            <p:cNvSpPr/>
            <p:nvPr/>
          </p:nvSpPr>
          <p:spPr>
            <a:xfrm>
              <a:off x="50803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BD40D12-CFD9-47D3-8A7D-DE3A763A5EAD}"/>
                </a:ext>
              </a:extLst>
            </p:cNvPr>
            <p:cNvSpPr/>
            <p:nvPr/>
          </p:nvSpPr>
          <p:spPr>
            <a:xfrm>
              <a:off x="52327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249E5A6-ED0C-4C72-AE09-8D9DBD33319A}"/>
                </a:ext>
              </a:extLst>
            </p:cNvPr>
            <p:cNvSpPr/>
            <p:nvPr/>
          </p:nvSpPr>
          <p:spPr>
            <a:xfrm>
              <a:off x="59918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42B138D-575E-48EE-BB03-7B486FFFEF9E}"/>
                </a:ext>
              </a:extLst>
            </p:cNvPr>
            <p:cNvSpPr/>
            <p:nvPr/>
          </p:nvSpPr>
          <p:spPr>
            <a:xfrm>
              <a:off x="61442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25F1370-6EE2-4EC6-AD89-CD1DFE127E53}"/>
                </a:ext>
              </a:extLst>
            </p:cNvPr>
            <p:cNvSpPr/>
            <p:nvPr/>
          </p:nvSpPr>
          <p:spPr>
            <a:xfrm>
              <a:off x="62966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42C834FA-1F30-4BD2-AC7B-5C6AAC86A522}"/>
                </a:ext>
              </a:extLst>
            </p:cNvPr>
            <p:cNvSpPr/>
            <p:nvPr/>
          </p:nvSpPr>
          <p:spPr>
            <a:xfrm>
              <a:off x="53851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1D1D73D-4F36-4B77-9B02-CBB86B490322}"/>
                </a:ext>
              </a:extLst>
            </p:cNvPr>
            <p:cNvSpPr/>
            <p:nvPr/>
          </p:nvSpPr>
          <p:spPr>
            <a:xfrm>
              <a:off x="55375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C550F844-B0A1-4348-A4DA-78627B277EF1}"/>
                </a:ext>
              </a:extLst>
            </p:cNvPr>
            <p:cNvSpPr/>
            <p:nvPr/>
          </p:nvSpPr>
          <p:spPr>
            <a:xfrm>
              <a:off x="56899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97DC2393-3974-4FBF-8C84-9137062D877C}"/>
                </a:ext>
              </a:extLst>
            </p:cNvPr>
            <p:cNvSpPr/>
            <p:nvPr/>
          </p:nvSpPr>
          <p:spPr>
            <a:xfrm>
              <a:off x="58423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D104982-A142-40E9-B60D-57C8530CA3C8}"/>
                </a:ext>
              </a:extLst>
            </p:cNvPr>
            <p:cNvSpPr txBox="1"/>
            <p:nvPr/>
          </p:nvSpPr>
          <p:spPr>
            <a:xfrm>
              <a:off x="6628322" y="1721912"/>
              <a:ext cx="1841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Polyester base</a:t>
              </a:r>
              <a:endParaRPr lang="en-GB" sz="11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EDDDD80-8662-44FA-93D6-3E05BD157369}"/>
                </a:ext>
              </a:extLst>
            </p:cNvPr>
            <p:cNvSpPr txBox="1"/>
            <p:nvPr/>
          </p:nvSpPr>
          <p:spPr>
            <a:xfrm>
              <a:off x="6628322" y="1958954"/>
              <a:ext cx="1841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Color-developing layer</a:t>
              </a:r>
              <a:endParaRPr lang="en-GB" sz="1100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C8D2F1-97CA-41A3-BCAD-16DBAF454FE1}"/>
                </a:ext>
              </a:extLst>
            </p:cNvPr>
            <p:cNvSpPr txBox="1"/>
            <p:nvPr/>
          </p:nvSpPr>
          <p:spPr>
            <a:xfrm>
              <a:off x="6596173" y="2377330"/>
              <a:ext cx="18416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Micro-encapsulated color-forming layer</a:t>
              </a:r>
              <a:endParaRPr lang="en-GB" sz="11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2A0FE6A-2AE0-4A0B-A298-CB08C5579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14715" y="1857870"/>
              <a:ext cx="648000" cy="432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584E6E1-01E3-4626-8983-7258DBDFFDDC}"/>
                </a:ext>
              </a:extLst>
            </p:cNvPr>
            <p:cNvCxnSpPr/>
            <p:nvPr/>
          </p:nvCxnSpPr>
          <p:spPr>
            <a:xfrm flipH="1">
              <a:off x="6144405" y="2092299"/>
              <a:ext cx="540000" cy="360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F4E485A-C491-420D-B7ED-19923EEC18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0299" y="2561674"/>
              <a:ext cx="235874" cy="84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88E319E-D234-465C-B5E9-6650D6017437}"/>
              </a:ext>
            </a:extLst>
          </p:cNvPr>
          <p:cNvSpPr txBox="1"/>
          <p:nvPr/>
        </p:nvSpPr>
        <p:spPr>
          <a:xfrm>
            <a:off x="6892908" y="4421149"/>
            <a:ext cx="20810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en-CH" sz="8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] FUJIFILM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Prescale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Instruction Manual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0CFDB768-33B5-4056-95A5-F4B327CBB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519" y="926620"/>
            <a:ext cx="3541780" cy="179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45E007D-E743-4ADF-BC44-74A76F1F7607}"/>
              </a:ext>
            </a:extLst>
          </p:cNvPr>
          <p:cNvSpPr/>
          <p:nvPr/>
        </p:nvSpPr>
        <p:spPr>
          <a:xfrm>
            <a:off x="3874035" y="2676036"/>
            <a:ext cx="3461350" cy="220290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Figure 13. Com</a:t>
            </a: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kumimoji="0" lang="en-CH" sz="8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lete</a:t>
            </a:r>
            <a:r>
              <a:rPr kumimoji="0" lang="en-CH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offer of FUJI prescale films</a:t>
            </a:r>
            <a:r>
              <a:rPr kumimoji="0" lang="en-GB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[</a:t>
            </a:r>
            <a:r>
              <a:rPr kumimoji="0" lang="en-CH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kumimoji="0" lang="en-GB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825902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disk brake, wheel, gear&#10;&#10;Description automatically generated">
            <a:extLst>
              <a:ext uri="{FF2B5EF4-FFF2-40B4-BE49-F238E27FC236}">
                <a16:creationId xmlns:a16="http://schemas.microsoft.com/office/drawing/2014/main" id="{DEC51F74-24FF-498E-BF79-B46B7C533B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5158" y="579837"/>
            <a:ext cx="4638673" cy="34790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FDB46C-6DBF-4B32-94DA-E96E68FEE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26" y="151918"/>
            <a:ext cx="8226854" cy="705332"/>
          </a:xfrm>
        </p:spPr>
        <p:txBody>
          <a:bodyPr>
            <a:normAutofit/>
          </a:bodyPr>
          <a:lstStyle/>
          <a:p>
            <a:r>
              <a:rPr lang="es-ES" dirty="0" err="1"/>
              <a:t>Outline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EDBF33-0DA2-45D3-863C-BA5E48D9D50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76226" y="1050218"/>
            <a:ext cx="8226854" cy="304306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TE-MSC-SMT section</a:t>
            </a:r>
            <a:endParaRPr lang="en-CH" sz="1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Building 927: Short Model Magnet Laboratory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SMC 11T 2G coils</a:t>
            </a: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GB" sz="1800" dirty="0">
                <a:solidFill>
                  <a:schemeClr val="tx2"/>
                </a:solidFill>
              </a:rPr>
              <a:t>10-stack measurements</a:t>
            </a:r>
            <a:endParaRPr lang="en-CH" sz="1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r>
              <a:rPr lang="en-GB" sz="1800" dirty="0" err="1">
                <a:solidFill>
                  <a:schemeClr val="tx2"/>
                </a:solidFill>
              </a:rPr>
              <a:t>FAROArm</a:t>
            </a:r>
            <a:endParaRPr lang="en-CH" sz="1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SzPct val="100000"/>
              <a:buFont typeface="+mj-lt"/>
              <a:buAutoNum type="arabicPeriod"/>
            </a:pPr>
            <a:endParaRPr lang="en-CH" sz="1800" dirty="0">
              <a:solidFill>
                <a:schemeClr val="tx2"/>
              </a:solidFill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0611CB5-A85B-4C0E-AD21-0A9A7FA436A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z="1200" dirty="0"/>
              <a:t>T</a:t>
            </a:r>
            <a:r>
              <a:rPr lang="en-CH" sz="1200" dirty="0"/>
              <a:t>E-MSC-SMT</a:t>
            </a:r>
            <a:endParaRPr lang="en-US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E3AF91-341B-4CA0-B00B-26AF520B8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8157" y="4769953"/>
            <a:ext cx="578645" cy="273844"/>
          </a:xfrm>
        </p:spPr>
        <p:txBody>
          <a:bodyPr/>
          <a:lstStyle/>
          <a:p>
            <a:r>
              <a:rPr lang="en-CH" sz="1200" dirty="0"/>
              <a:t>2/11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BB856-203E-41C8-98D0-B559E2907258}"/>
              </a:ext>
            </a:extLst>
          </p:cNvPr>
          <p:cNvSpPr txBox="1"/>
          <p:nvPr/>
        </p:nvSpPr>
        <p:spPr>
          <a:xfrm>
            <a:off x="2655323" y="4330329"/>
            <a:ext cx="29993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>
                <a:solidFill>
                  <a:srgbClr val="000000"/>
                </a:solidFill>
              </a:rPr>
              <a:t>Fig. 1: HL-LHC 11T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1229464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FUJI </a:t>
            </a:r>
            <a:r>
              <a:rPr lang="en-US" sz="2800" dirty="0" err="1"/>
              <a:t>prescale</a:t>
            </a:r>
            <a:r>
              <a:rPr lang="en-US" sz="2800" dirty="0"/>
              <a:t> film – analysis EDMS 1885552 /2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4F66FE-7AD7-4E74-9F58-F16C7439D4BB}" type="datetime1">
              <a:rPr lang="en-CH" smtClean="0"/>
              <a:pPr/>
              <a:t>17/01/2023</a:t>
            </a:fld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05127EA-F12A-405D-9D07-8CBCA243F88A}"/>
              </a:ext>
            </a:extLst>
          </p:cNvPr>
          <p:cNvSpPr/>
          <p:nvPr/>
        </p:nvSpPr>
        <p:spPr>
          <a:xfrm>
            <a:off x="355358" y="4267325"/>
            <a:ext cx="3855913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9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14. </a:t>
            </a:r>
            <a:r>
              <a:rPr lang="en-GB" sz="9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 for analysis in the MATLAB environment.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439" y="926733"/>
            <a:ext cx="3063752" cy="335154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D61012A-D3FF-4A87-A112-99AD731563FA}"/>
              </a:ext>
            </a:extLst>
          </p:cNvPr>
          <p:cNvGrpSpPr/>
          <p:nvPr/>
        </p:nvGrpSpPr>
        <p:grpSpPr>
          <a:xfrm>
            <a:off x="1623646" y="1645256"/>
            <a:ext cx="3072476" cy="1724222"/>
            <a:chOff x="1623646" y="1457688"/>
            <a:chExt cx="3072476" cy="172422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4315" y="1457688"/>
              <a:ext cx="1451807" cy="1177207"/>
            </a:xfrm>
            <a:prstGeom prst="rect">
              <a:avLst/>
            </a:prstGeom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31318B17-AF29-4DAE-B83F-1C1F915555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3646" y="2272495"/>
              <a:ext cx="2346573" cy="909415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C5123D6-48C7-4D83-B91D-300E7A30FF02}"/>
                </a:ext>
              </a:extLst>
            </p:cNvPr>
            <p:cNvSpPr txBox="1"/>
            <p:nvPr/>
          </p:nvSpPr>
          <p:spPr>
            <a:xfrm rot="20312631">
              <a:off x="2088457" y="2454627"/>
              <a:ext cx="14169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200" dirty="0"/>
                <a:t>Areas analysis</a:t>
              </a:r>
              <a:endParaRPr lang="en-GB" sz="12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48152" y="926732"/>
            <a:ext cx="2546248" cy="22557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466" y="3188143"/>
            <a:ext cx="3370334" cy="107123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05127EA-F12A-405D-9D07-8CBCA243F88A}"/>
              </a:ext>
            </a:extLst>
          </p:cNvPr>
          <p:cNvSpPr/>
          <p:nvPr/>
        </p:nvSpPr>
        <p:spPr>
          <a:xfrm>
            <a:off x="5102935" y="4265025"/>
            <a:ext cx="3855913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 15. Output from the code</a:t>
            </a:r>
            <a:endParaRPr lang="en-GB" sz="8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42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FUJI </a:t>
            </a:r>
            <a:r>
              <a:rPr lang="en-US" sz="2800" dirty="0" err="1"/>
              <a:t>prescale</a:t>
            </a:r>
            <a:r>
              <a:rPr lang="en-US" sz="2800" dirty="0"/>
              <a:t> film – analysis EDMS 1885552 /2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74F66FE-7AD7-4E74-9F58-F16C7439D4BB}" type="datetime1">
              <a:rPr lang="en-CH" smtClean="0"/>
              <a:pPr/>
              <a:t>17/01/2023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3AF5E71-F43A-4525-953D-50726DB082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45" t="8382" r="7071" b="8793"/>
          <a:stretch/>
        </p:blipFill>
        <p:spPr>
          <a:xfrm>
            <a:off x="1331640" y="708162"/>
            <a:ext cx="6225542" cy="43291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37799F-C3B2-41B1-9415-6A48FA5BDEEB}"/>
              </a:ext>
            </a:extLst>
          </p:cNvPr>
          <p:cNvSpPr txBox="1"/>
          <p:nvPr/>
        </p:nvSpPr>
        <p:spPr>
          <a:xfrm>
            <a:off x="6908835" y="3841198"/>
            <a:ext cx="223516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</a:rPr>
              <a:t>… Total scanned area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Resolution of the scanner</a:t>
            </a:r>
          </a:p>
          <a:p>
            <a:r>
              <a:rPr lang="en-GB" sz="1000" dirty="0">
                <a:solidFill>
                  <a:srgbClr val="000000"/>
                </a:solidFill>
              </a:rPr>
              <a:t>.. . Area in the pressure domain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Area above the pressure domain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Area below the pressure domain 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Total integrated force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8F0C3E-8E73-4D97-AED4-35B4D6117C1F}"/>
              </a:ext>
            </a:extLst>
          </p:cNvPr>
          <p:cNvSpPr/>
          <p:nvPr/>
        </p:nvSpPr>
        <p:spPr>
          <a:xfrm>
            <a:off x="86399" y="4011910"/>
            <a:ext cx="3456384" cy="1058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/>
              <a:t>Note: </a:t>
            </a:r>
          </a:p>
          <a:p>
            <a:r>
              <a:rPr lang="en-US" sz="1400" dirty="0"/>
              <a:t>Stress values below or above the stress domain are interpretated equal 0MPa.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936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31DED-08F4-4B72-8869-2E0F4D0FA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1. TE-MSC-SMT </a:t>
            </a:r>
            <a:r>
              <a:rPr lang="es-ES" dirty="0" err="1"/>
              <a:t>section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EC4F374-DCA8-45FA-91AC-34BB7B0E3A3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46857" y="1195703"/>
            <a:ext cx="4209800" cy="32799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CH" sz="1500" dirty="0"/>
              <a:t>D</a:t>
            </a:r>
            <a:r>
              <a:rPr lang="en-US" sz="1500" dirty="0" err="1"/>
              <a:t>evelop</a:t>
            </a:r>
            <a:r>
              <a:rPr lang="en-US" sz="1500" dirty="0"/>
              <a:t> innovative high-field superconducting electromagnets</a:t>
            </a:r>
          </a:p>
          <a:p>
            <a:pPr marL="385763" lvl="1" indent="-214313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LHC upgrades </a:t>
            </a:r>
            <a:r>
              <a:rPr lang="en-US" sz="1500" dirty="0">
                <a:sym typeface="Wingdings" panose="05000000000000000000" pitchFamily="2" charset="2"/>
              </a:rPr>
              <a:t>  </a:t>
            </a:r>
          </a:p>
          <a:p>
            <a:pPr marL="385763" lvl="1" indent="-214313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Future accelerators </a:t>
            </a:r>
            <a:r>
              <a:rPr lang="en-US" sz="1500" dirty="0">
                <a:sym typeface="Wingdings" panose="05000000000000000000" pitchFamily="2" charset="2"/>
              </a:rPr>
              <a:t></a:t>
            </a:r>
          </a:p>
          <a:p>
            <a:pPr marL="385763" lvl="1" indent="-214313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1500" dirty="0">
                <a:sym typeface="Wingdings" panose="05000000000000000000" pitchFamily="2" charset="2"/>
              </a:rPr>
              <a:t>Associated technologies </a:t>
            </a:r>
          </a:p>
          <a:p>
            <a:pPr marL="385763" lvl="1" indent="-214313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1500" dirty="0">
                <a:sym typeface="Wingdings" panose="05000000000000000000" pitchFamily="2" charset="2"/>
              </a:rPr>
              <a:t>Other applications </a:t>
            </a:r>
          </a:p>
          <a:p>
            <a:pPr marL="522914" lvl="1" indent="-214313">
              <a:buFont typeface="Wingdings" panose="05000000000000000000" pitchFamily="2" charset="2"/>
              <a:buChar char="Ø"/>
            </a:pPr>
            <a:endParaRPr lang="en-US" sz="1200" dirty="0">
              <a:sym typeface="Wingdings" panose="05000000000000000000" pitchFamily="2" charset="2"/>
            </a:endParaRPr>
          </a:p>
          <a:p>
            <a:pPr marL="522914" lvl="1" indent="-214313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197644" indent="-197644"/>
            <a:endParaRPr lang="en-US" sz="15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458FC-9405-428D-A716-BA46BCC1B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/>
              <a:t>3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graphicFrame>
        <p:nvGraphicFramePr>
          <p:cNvPr id="12" name="Content Placeholder 6">
            <a:extLst>
              <a:ext uri="{FF2B5EF4-FFF2-40B4-BE49-F238E27FC236}">
                <a16:creationId xmlns:a16="http://schemas.microsoft.com/office/drawing/2014/main" id="{F26B647C-CFDA-4616-A51B-CE3FBF4876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764362"/>
              </p:ext>
            </p:extLst>
          </p:nvPr>
        </p:nvGraphicFramePr>
        <p:xfrm>
          <a:off x="111211" y="1280113"/>
          <a:ext cx="3933569" cy="28103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12955979-D9FB-4483-B254-FC96505A1C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48" y="1832965"/>
            <a:ext cx="1082473" cy="4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14F9E09-424C-4CA0-9464-B709F83BA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09" y="2563378"/>
            <a:ext cx="1082474" cy="36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B7C9B8-645F-4963-AF73-B3E1587EBE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0280" y="3242571"/>
            <a:ext cx="1776503" cy="367718"/>
          </a:xfrm>
          <a:prstGeom prst="rect">
            <a:avLst/>
          </a:prstGeom>
        </p:spPr>
      </p:pic>
      <p:pic>
        <p:nvPicPr>
          <p:cNvPr id="1030" name="Picture 6" descr="Design and prototyping of HTS magnets for medical gantry applications (GaToroid)">
            <a:extLst>
              <a:ext uri="{FF2B5EF4-FFF2-40B4-BE49-F238E27FC236}">
                <a16:creationId xmlns:a16="http://schemas.microsoft.com/office/drawing/2014/main" id="{DF8D9A70-C97A-4602-B74B-69A3240FE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83" y="3814599"/>
            <a:ext cx="1082474" cy="608891"/>
          </a:xfrm>
          <a:prstGeom prst="round2DiagRect">
            <a:avLst>
              <a:gd name="adj1" fmla="val 8845"/>
              <a:gd name="adj2" fmla="val 7822"/>
            </a:avLst>
          </a:prstGeom>
          <a:ln w="88900" cap="sq">
            <a:noFill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29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68820-57FB-4126-A8DD-BADC5F12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1" y="151918"/>
            <a:ext cx="8226854" cy="705332"/>
          </a:xfrm>
        </p:spPr>
        <p:txBody>
          <a:bodyPr anchor="ctr">
            <a:normAutofit/>
          </a:bodyPr>
          <a:lstStyle/>
          <a:p>
            <a:r>
              <a:rPr lang="es-ES" dirty="0"/>
              <a:t>2. </a:t>
            </a:r>
            <a:r>
              <a:rPr lang="es-ES" dirty="0" err="1"/>
              <a:t>Building</a:t>
            </a:r>
            <a:r>
              <a:rPr lang="es-ES" dirty="0"/>
              <a:t> 927: Short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Magnet</a:t>
            </a:r>
            <a:r>
              <a:rPr lang="es-ES" dirty="0"/>
              <a:t> </a:t>
            </a:r>
            <a:r>
              <a:rPr lang="es-ES" dirty="0" err="1"/>
              <a:t>Laboratory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69640-39BB-4A20-983E-F33993857B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8737" y="4738693"/>
            <a:ext cx="768065" cy="273844"/>
          </a:xfrm>
        </p:spPr>
        <p:txBody>
          <a:bodyPr anchor="ctr">
            <a:normAutofit/>
          </a:bodyPr>
          <a:lstStyle/>
          <a:p>
            <a:pPr defTabSz="685800">
              <a:spcAft>
                <a:spcPts val="450"/>
              </a:spcAft>
            </a:pPr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>
                <a:spcAft>
                  <a:spcPts val="450"/>
                </a:spcAft>
              </a:pPr>
              <a:t>4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pic>
        <p:nvPicPr>
          <p:cNvPr id="17" name="Content Placeholder 16" descr="A picture containing text, indoor, warehouse, equipment&#10;&#10;Description automatically generated">
            <a:extLst>
              <a:ext uri="{FF2B5EF4-FFF2-40B4-BE49-F238E27FC236}">
                <a16:creationId xmlns:a16="http://schemas.microsoft.com/office/drawing/2014/main" id="{D53A5387-A8CB-4963-AC79-1CD22CE98455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9" b="14419"/>
          <a:stretch/>
        </p:blipFill>
        <p:spPr>
          <a:xfrm>
            <a:off x="4386703" y="1104964"/>
            <a:ext cx="4757297" cy="3171122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F1D74E-1C7E-469E-99B9-64E2DA5DCD30}"/>
              </a:ext>
            </a:extLst>
          </p:cNvPr>
          <p:cNvSpPr txBox="1">
            <a:spLocks/>
          </p:cNvSpPr>
          <p:nvPr/>
        </p:nvSpPr>
        <p:spPr>
          <a:xfrm>
            <a:off x="304801" y="2170207"/>
            <a:ext cx="4209800" cy="32799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Manufacturing stages</a:t>
            </a:r>
          </a:p>
          <a:p>
            <a:pPr marL="522914" lvl="1" indent="-214313" defTabSz="685800">
              <a:lnSpc>
                <a:spcPts val="26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</a:rPr>
              <a:t>Winding</a:t>
            </a:r>
          </a:p>
          <a:p>
            <a:pPr marL="522914" lvl="1" indent="-214313" defTabSz="685800">
              <a:lnSpc>
                <a:spcPts val="20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  <a:sym typeface="Wingdings" panose="05000000000000000000" pitchFamily="2" charset="2"/>
              </a:rPr>
              <a:t>Reaction</a:t>
            </a:r>
          </a:p>
          <a:p>
            <a:pPr marL="522914" lvl="1" indent="-214313" defTabSz="685800">
              <a:lnSpc>
                <a:spcPts val="20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  <a:sym typeface="Wingdings" panose="05000000000000000000" pitchFamily="2" charset="2"/>
              </a:rPr>
              <a:t>Instrumentation</a:t>
            </a:r>
          </a:p>
          <a:p>
            <a:pPr marL="522914" lvl="1" indent="-214313" defTabSz="685800">
              <a:lnSpc>
                <a:spcPts val="20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  <a:sym typeface="Wingdings" panose="05000000000000000000" pitchFamily="2" charset="2"/>
              </a:rPr>
              <a:t>Impregnation</a:t>
            </a:r>
          </a:p>
          <a:p>
            <a:pPr marL="522914" lvl="1" indent="-214313" defTabSz="685800">
              <a:lnSpc>
                <a:spcPts val="20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  <a:sym typeface="Wingdings" panose="05000000000000000000" pitchFamily="2" charset="2"/>
              </a:rPr>
              <a:t>Electrical testing</a:t>
            </a:r>
          </a:p>
          <a:p>
            <a:pPr marL="522914" lvl="1" indent="-214313" defTabSz="685800">
              <a:lnSpc>
                <a:spcPts val="2025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23519E"/>
                </a:solidFill>
                <a:latin typeface="Arial"/>
                <a:sym typeface="Wingdings" panose="05000000000000000000" pitchFamily="2" charset="2"/>
              </a:rPr>
              <a:t>Magnet assembly</a:t>
            </a:r>
          </a:p>
          <a:p>
            <a:pPr marL="522914" lvl="1" indent="-214313" defTabSz="685800">
              <a:lnSpc>
                <a:spcPct val="300000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23519E"/>
              </a:solidFill>
              <a:latin typeface="Arial"/>
              <a:sym typeface="Wingdings" panose="05000000000000000000" pitchFamily="2" charset="2"/>
            </a:endParaRPr>
          </a:p>
          <a:p>
            <a:pPr marL="522914" lvl="1" indent="-214313" defTabSz="685800">
              <a:lnSpc>
                <a:spcPct val="300000"/>
              </a:lnSpc>
              <a:buClr>
                <a:srgbClr val="23519E"/>
              </a:buCl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23519E"/>
              </a:solidFill>
              <a:latin typeface="Arial"/>
              <a:sym typeface="Wingdings" panose="05000000000000000000" pitchFamily="2" charset="2"/>
            </a:endParaRPr>
          </a:p>
          <a:p>
            <a:pPr marL="522914" lvl="1" indent="-214313" defTabSz="685800">
              <a:buClr>
                <a:srgbClr val="23519E"/>
              </a:buCl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23519E"/>
              </a:solidFill>
              <a:latin typeface="Arial"/>
              <a:sym typeface="Wingdings" panose="05000000000000000000" pitchFamily="2" charset="2"/>
            </a:endParaRPr>
          </a:p>
          <a:p>
            <a:pPr marL="522914" lvl="1" indent="-214313" defTabSz="685800">
              <a:buClr>
                <a:srgbClr val="23519E"/>
              </a:buCl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23519E"/>
              </a:solidFill>
              <a:latin typeface="Arial"/>
            </a:endParaRPr>
          </a:p>
          <a:p>
            <a:pPr marL="522914" lvl="1" indent="-214313" defTabSz="685800">
              <a:buClr>
                <a:srgbClr val="23519E"/>
              </a:buClr>
              <a:buFont typeface="Wingdings" panose="05000000000000000000" pitchFamily="2" charset="2"/>
              <a:buChar char="Ø"/>
            </a:pPr>
            <a:endParaRPr lang="en-CH" sz="1200" dirty="0">
              <a:solidFill>
                <a:srgbClr val="23519E"/>
              </a:solidFill>
              <a:latin typeface="Arial"/>
            </a:endParaRPr>
          </a:p>
          <a:p>
            <a:pPr marL="197644" indent="-197644" defTabSz="685800">
              <a:buClr>
                <a:srgbClr val="23519E"/>
              </a:buClr>
            </a:pPr>
            <a:endParaRPr lang="en-US" sz="1500" dirty="0">
              <a:solidFill>
                <a:srgbClr val="23519E"/>
              </a:solidFill>
              <a:latin typeface="Arial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70CE38DF-BAAB-4A4A-854C-AA693BD81316}"/>
              </a:ext>
            </a:extLst>
          </p:cNvPr>
          <p:cNvSpPr/>
          <p:nvPr/>
        </p:nvSpPr>
        <p:spPr>
          <a:xfrm>
            <a:off x="2278630" y="2604933"/>
            <a:ext cx="164654" cy="1347241"/>
          </a:xfrm>
          <a:prstGeom prst="rightBrace">
            <a:avLst>
              <a:gd name="adj1" fmla="val 13737"/>
              <a:gd name="adj2" fmla="val 50000"/>
            </a:avLst>
          </a:prstGeom>
          <a:ln w="28575">
            <a:solidFill>
              <a:srgbClr val="22529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srgbClr val="23519E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3069B9-059F-4D43-99E3-5DB68BCCCDD0}"/>
              </a:ext>
            </a:extLst>
          </p:cNvPr>
          <p:cNvSpPr txBox="1"/>
          <p:nvPr/>
        </p:nvSpPr>
        <p:spPr>
          <a:xfrm>
            <a:off x="2634847" y="3159963"/>
            <a:ext cx="45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200" dirty="0">
                <a:solidFill>
                  <a:srgbClr val="23519E"/>
                </a:solidFill>
                <a:latin typeface="Arial"/>
              </a:rPr>
              <a:t>Coil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B67440-AC61-4EEF-9A73-271A8F31D5A6}"/>
              </a:ext>
            </a:extLst>
          </p:cNvPr>
          <p:cNvSpPr txBox="1"/>
          <p:nvPr/>
        </p:nvSpPr>
        <p:spPr>
          <a:xfrm>
            <a:off x="4355315" y="4300562"/>
            <a:ext cx="1966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900" i="1" dirty="0">
                <a:solidFill>
                  <a:srgbClr val="000000"/>
                </a:solidFill>
                <a:latin typeface="Arial"/>
              </a:rPr>
              <a:t>Fig. 2: Building 927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6F23025-91C2-449D-8F28-4DAD5B11206E}"/>
              </a:ext>
            </a:extLst>
          </p:cNvPr>
          <p:cNvSpPr txBox="1">
            <a:spLocks/>
          </p:cNvSpPr>
          <p:nvPr/>
        </p:nvSpPr>
        <p:spPr>
          <a:xfrm>
            <a:off x="243228" y="1069879"/>
            <a:ext cx="2079644" cy="32384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8340" indent="0" defTabSz="685800">
              <a:buClr>
                <a:srgbClr val="23519E"/>
              </a:buClr>
              <a:buNone/>
            </a:pPr>
            <a:r>
              <a:rPr lang="en-US" sz="1500" dirty="0">
                <a:solidFill>
                  <a:srgbClr val="23519E"/>
                </a:solidFill>
                <a:latin typeface="Arial"/>
              </a:rPr>
              <a:t>Accelerator magnets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DDC20E8-148F-4C60-B086-523CED40C8F7}"/>
              </a:ext>
            </a:extLst>
          </p:cNvPr>
          <p:cNvGraphicFramePr/>
          <p:nvPr/>
        </p:nvGraphicFramePr>
        <p:xfrm>
          <a:off x="358216" y="1450600"/>
          <a:ext cx="3765941" cy="444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99996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0D60F-CB3D-4E97-A56F-6CCE1750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SMC 11T 2G coils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77EF4-2337-4A92-B1E6-763EC4497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197"/>
            <a:ext cx="5281613" cy="3463550"/>
          </a:xfrm>
        </p:spPr>
        <p:txBody>
          <a:bodyPr>
            <a:normAutofit/>
          </a:bodyPr>
          <a:lstStyle/>
          <a:p>
            <a:pPr marL="257175" indent="-198835">
              <a:lnSpc>
                <a:spcPct val="150000"/>
              </a:lnSpc>
            </a:pPr>
            <a:r>
              <a:rPr lang="en-US" sz="1500" dirty="0"/>
              <a:t>2</a:t>
            </a:r>
            <a:r>
              <a:rPr lang="en-US" sz="1500" baseline="30000" dirty="0"/>
              <a:t>nd</a:t>
            </a:r>
            <a:r>
              <a:rPr lang="en-US" sz="1500" dirty="0"/>
              <a:t> generation of SMC 11T flat race-track coils</a:t>
            </a:r>
          </a:p>
          <a:p>
            <a:pPr marL="72866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Simplified coil geometry</a:t>
            </a:r>
          </a:p>
          <a:p>
            <a:pPr marL="257175" indent="-198835">
              <a:lnSpc>
                <a:spcPct val="150000"/>
              </a:lnSpc>
            </a:pPr>
            <a:r>
              <a:rPr lang="en-US" sz="1500" dirty="0"/>
              <a:t>Test innovative superconductor magnets technology</a:t>
            </a:r>
          </a:p>
          <a:p>
            <a:pPr marL="728663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Nb</a:t>
            </a:r>
            <a:r>
              <a:rPr lang="en-US" sz="1500" baseline="-25000" dirty="0"/>
              <a:t>3</a:t>
            </a:r>
            <a:r>
              <a:rPr lang="en-US" sz="1500" dirty="0"/>
              <a:t>Sn superconductor</a:t>
            </a:r>
          </a:p>
          <a:p>
            <a:pPr marL="257175" indent="-198835">
              <a:lnSpc>
                <a:spcPct val="150000"/>
              </a:lnSpc>
            </a:pPr>
            <a:endParaRPr lang="en-US" sz="1200" dirty="0"/>
          </a:p>
          <a:p>
            <a:pPr marL="257175" indent="-198835">
              <a:lnSpc>
                <a:spcPct val="150000"/>
              </a:lnSpc>
            </a:pPr>
            <a:r>
              <a:rPr lang="en-US" sz="1500" dirty="0"/>
              <a:t>Tasks</a:t>
            </a:r>
          </a:p>
          <a:p>
            <a:pPr marL="581255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Dimensional control of winding procedure</a:t>
            </a:r>
          </a:p>
          <a:p>
            <a:pPr marL="581255" lvl="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500" dirty="0"/>
              <a:t>Monitoring of every </a:t>
            </a:r>
            <a:r>
              <a:rPr lang="en-US" sz="1500" b="1" dirty="0"/>
              <a:t>manufacturing stage</a:t>
            </a:r>
          </a:p>
          <a:p>
            <a:pPr marL="985838" lvl="2" indent="-214313">
              <a:buFont typeface="Wingdings" panose="05000000000000000000" pitchFamily="2" charset="2"/>
              <a:buChar char="ü"/>
              <a:tabLst>
                <a:tab pos="1157288" algn="l"/>
              </a:tabLst>
            </a:pPr>
            <a:r>
              <a:rPr lang="en-US" sz="1350" dirty="0"/>
              <a:t>Update the manufacturing procedures</a:t>
            </a:r>
          </a:p>
          <a:p>
            <a:pPr marL="514350" lvl="1" indent="0">
              <a:lnSpc>
                <a:spcPct val="150000"/>
              </a:lnSpc>
              <a:buNone/>
            </a:pPr>
            <a:endParaRPr lang="en-US" sz="1500" dirty="0"/>
          </a:p>
          <a:p>
            <a:pPr marL="420061" indent="-214313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755B9-94E9-4C9D-991E-E1BD60933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/>
              <a:t>5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B4CB19F-B108-4915-9C69-ACA70E409F58}"/>
              </a:ext>
            </a:extLst>
          </p:cNvPr>
          <p:cNvGrpSpPr/>
          <p:nvPr/>
        </p:nvGrpSpPr>
        <p:grpSpPr>
          <a:xfrm>
            <a:off x="3200109" y="2282343"/>
            <a:ext cx="3000666" cy="697654"/>
            <a:chOff x="4266812" y="3043124"/>
            <a:chExt cx="4000888" cy="93020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0FAE528-AD00-4F82-98FD-FCF3F157F3D6}"/>
                </a:ext>
              </a:extLst>
            </p:cNvPr>
            <p:cNvSpPr txBox="1"/>
            <p:nvPr/>
          </p:nvSpPr>
          <p:spPr>
            <a:xfrm>
              <a:off x="4564856" y="3043124"/>
              <a:ext cx="3702844" cy="9027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2" defTabSz="685800">
                <a:lnSpc>
                  <a:spcPct val="150000"/>
                </a:lnSpc>
              </a:pPr>
              <a:r>
                <a:rPr lang="en-US" sz="1350" b="1" dirty="0">
                  <a:solidFill>
                    <a:srgbClr val="23519E"/>
                  </a:solidFill>
                  <a:latin typeface="Arial"/>
                </a:rPr>
                <a:t>↑</a:t>
              </a:r>
              <a:r>
                <a:rPr lang="en-US" sz="1350" dirty="0">
                  <a:solidFill>
                    <a:srgbClr val="23519E"/>
                  </a:solidFill>
                  <a:latin typeface="Arial"/>
                </a:rPr>
                <a:t> magnetic fields </a:t>
              </a:r>
            </a:p>
            <a:p>
              <a:pPr marL="0" lvl="2" defTabSz="685800">
                <a:lnSpc>
                  <a:spcPct val="150000"/>
                </a:lnSpc>
              </a:pPr>
              <a:r>
                <a:rPr lang="en-US" sz="1350" dirty="0">
                  <a:solidFill>
                    <a:srgbClr val="23519E"/>
                  </a:solidFill>
                  <a:latin typeface="Arial"/>
                </a:rPr>
                <a:t>successor to </a:t>
              </a:r>
              <a:r>
                <a:rPr lang="en-US" sz="1350" dirty="0" err="1">
                  <a:solidFill>
                    <a:srgbClr val="23519E"/>
                  </a:solidFill>
                  <a:latin typeface="Arial"/>
                </a:rPr>
                <a:t>NbTi</a:t>
              </a:r>
              <a:endParaRPr lang="en-US" sz="1350" dirty="0">
                <a:solidFill>
                  <a:srgbClr val="23519E"/>
                </a:solidFill>
                <a:latin typeface="Arial"/>
              </a:endParaRPr>
            </a:p>
          </p:txBody>
        </p:sp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6C121530-8200-4757-A7EA-25E4745E2A09}"/>
                </a:ext>
              </a:extLst>
            </p:cNvPr>
            <p:cNvSpPr/>
            <p:nvPr/>
          </p:nvSpPr>
          <p:spPr>
            <a:xfrm rot="10800000">
              <a:off x="4266812" y="3116149"/>
              <a:ext cx="187413" cy="857180"/>
            </a:xfrm>
            <a:prstGeom prst="rightBrace">
              <a:avLst>
                <a:gd name="adj1" fmla="val 18442"/>
                <a:gd name="adj2" fmla="val 81003"/>
              </a:avLst>
            </a:prstGeom>
            <a:ln w="28575">
              <a:solidFill>
                <a:srgbClr val="22529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/>
              <a:endParaRPr lang="en-US" sz="1350">
                <a:solidFill>
                  <a:srgbClr val="23519E"/>
                </a:solidFill>
                <a:latin typeface="Arial"/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2DD4122-8029-431F-B48F-BFEE83FFCC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3" b="7369"/>
          <a:stretch/>
        </p:blipFill>
        <p:spPr>
          <a:xfrm>
            <a:off x="5390781" y="1124790"/>
            <a:ext cx="3753220" cy="2185988"/>
          </a:xfrm>
          <a:prstGeom prst="rect">
            <a:avLst/>
          </a:prstGeom>
        </p:spPr>
      </p:pic>
      <p:sp>
        <p:nvSpPr>
          <p:cNvPr id="16" name="Arrow: Bent 15">
            <a:extLst>
              <a:ext uri="{FF2B5EF4-FFF2-40B4-BE49-F238E27FC236}">
                <a16:creationId xmlns:a16="http://schemas.microsoft.com/office/drawing/2014/main" id="{6386234A-F30A-403B-A43F-3520E34F40E5}"/>
              </a:ext>
            </a:extLst>
          </p:cNvPr>
          <p:cNvSpPr/>
          <p:nvPr/>
        </p:nvSpPr>
        <p:spPr>
          <a:xfrm rot="5400000">
            <a:off x="4729160" y="3771902"/>
            <a:ext cx="1200153" cy="1428750"/>
          </a:xfrm>
          <a:prstGeom prst="bentArrow">
            <a:avLst>
              <a:gd name="adj1" fmla="val 9349"/>
              <a:gd name="adj2" fmla="val 15920"/>
              <a:gd name="adj3" fmla="val 29618"/>
              <a:gd name="adj4" fmla="val 0"/>
            </a:avLst>
          </a:prstGeom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 b="1">
              <a:ln w="9525">
                <a:solidFill>
                  <a:prstClr val="white"/>
                </a:solidFill>
                <a:prstDash val="solid"/>
              </a:ln>
              <a:solidFill>
                <a:srgbClr val="23519E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95142C-E1C3-413D-BED3-54E3C9D4CEA1}"/>
              </a:ext>
            </a:extLst>
          </p:cNvPr>
          <p:cNvSpPr txBox="1"/>
          <p:nvPr/>
        </p:nvSpPr>
        <p:spPr>
          <a:xfrm>
            <a:off x="5371730" y="3341242"/>
            <a:ext cx="25279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900" i="1" dirty="0">
                <a:solidFill>
                  <a:srgbClr val="000000"/>
                </a:solidFill>
                <a:latin typeface="Arial"/>
              </a:rPr>
              <a:t>Fig. 3: SMC 11T 2G #101 impregnated coil</a:t>
            </a:r>
          </a:p>
        </p:txBody>
      </p:sp>
    </p:spTree>
    <p:extLst>
      <p:ext uri="{BB962C8B-B14F-4D97-AF65-F5344CB8AC3E}">
        <p14:creationId xmlns:p14="http://schemas.microsoft.com/office/powerpoint/2010/main" val="1953830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0D60F-CB3D-4E97-A56F-6CCE1750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SMC 11T 2G coils (II)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755B9-94E9-4C9D-991E-E1BD60933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23519E">
                    <a:tint val="75000"/>
                  </a:srgbClr>
                </a:solidFill>
                <a:latin typeface="Arial"/>
              </a:rPr>
              <a:pPr defTabSz="685800"/>
              <a:t>6</a:t>
            </a:fld>
            <a:r>
              <a:rPr lang="en-US" dirty="0">
                <a:solidFill>
                  <a:srgbClr val="23519E">
                    <a:tint val="75000"/>
                  </a:srgbClr>
                </a:solidFill>
                <a:latin typeface="Arial"/>
              </a:rPr>
              <a:t> / 11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B8CBC6-896F-4CA0-82B4-2A1C3F4FB3C0}"/>
              </a:ext>
            </a:extLst>
          </p:cNvPr>
          <p:cNvSpPr txBox="1">
            <a:spLocks/>
          </p:cNvSpPr>
          <p:nvPr/>
        </p:nvSpPr>
        <p:spPr>
          <a:xfrm>
            <a:off x="304800" y="1022725"/>
            <a:ext cx="5917406" cy="11489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64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198835" defTabSz="685800">
              <a:lnSpc>
                <a:spcPct val="150000"/>
              </a:lnSpc>
              <a:buClr>
                <a:srgbClr val="23519E"/>
              </a:buClr>
            </a:pPr>
            <a:endParaRPr lang="en-US" sz="1500" dirty="0">
              <a:solidFill>
                <a:srgbClr val="23519E"/>
              </a:solidFill>
              <a:latin typeface="Arial"/>
            </a:endParaRPr>
          </a:p>
        </p:txBody>
      </p:sp>
      <p:graphicFrame>
        <p:nvGraphicFramePr>
          <p:cNvPr id="20" name="Content Placeholder 19">
            <a:extLst>
              <a:ext uri="{FF2B5EF4-FFF2-40B4-BE49-F238E27FC236}">
                <a16:creationId xmlns:a16="http://schemas.microsoft.com/office/drawing/2014/main" id="{717D92F1-63B9-4CE1-BB51-82492BFEBDD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1022725"/>
          <a:ext cx="8453438" cy="3349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72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0C1B-6928-4148-BEDE-16D99349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/>
              <a:t>10 Stacks Measurements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F5F3D-7DA2-4242-8BD3-0F3482A38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73302" y="994206"/>
            <a:ext cx="5213498" cy="2511568"/>
          </a:xfrm>
        </p:spPr>
        <p:txBody>
          <a:bodyPr>
            <a:normAutofit/>
          </a:bodyPr>
          <a:lstStyle/>
          <a:p>
            <a:r>
              <a:rPr lang="en-CH" sz="1600" dirty="0"/>
              <a:t>Quality asses</a:t>
            </a:r>
            <a:r>
              <a:rPr lang="en-US" sz="1600" dirty="0"/>
              <a:t>s</a:t>
            </a:r>
            <a:r>
              <a:rPr lang="en-CH" sz="1600" dirty="0" err="1"/>
              <a:t>ment</a:t>
            </a:r>
            <a:r>
              <a:rPr lang="en-CH" sz="1600" dirty="0"/>
              <a:t> to control the electrical insulation thickness of superconducting cables.</a:t>
            </a:r>
          </a:p>
          <a:p>
            <a:r>
              <a:rPr lang="en-CH" sz="1600" dirty="0"/>
              <a:t>One of the most important quality control tests in the coil manufacturing. Critical before winding.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51090-4B27-4639-9916-AEDD5EF09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r>
              <a:rPr lang="en-CH" dirty="0"/>
              <a:t>/11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1A0D1D-3814-4AD6-AE46-8810ED7F0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665" y="1021088"/>
            <a:ext cx="2459250" cy="32780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E54578-C5ED-478B-BD66-53B83F88F002}"/>
              </a:ext>
            </a:extLst>
          </p:cNvPr>
          <p:cNvSpPr txBox="1"/>
          <p:nvPr/>
        </p:nvSpPr>
        <p:spPr>
          <a:xfrm>
            <a:off x="4303767" y="3853559"/>
            <a:ext cx="1831721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ko-KR" sz="1200" b="1" kern="0" dirty="0">
                <a:solidFill>
                  <a:prstClr val="white"/>
                </a:solidFill>
                <a:cs typeface="Arial" pitchFamily="34" charset="0"/>
              </a:rPr>
              <a:t>MCBXF</a:t>
            </a:r>
            <a:endParaRPr lang="ko-KR" altLang="en-US" sz="12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B8162E-C50A-46C3-80D8-988B97D598E6}"/>
              </a:ext>
            </a:extLst>
          </p:cNvPr>
          <p:cNvSpPr txBox="1"/>
          <p:nvPr/>
        </p:nvSpPr>
        <p:spPr>
          <a:xfrm>
            <a:off x="5300566" y="4228347"/>
            <a:ext cx="1831721" cy="276999"/>
          </a:xfrm>
          <a:prstGeom prst="rect">
            <a:avLst/>
          </a:prstGeom>
          <a:solidFill>
            <a:srgbClr val="07A398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CH" altLang="ko-KR" sz="1200" b="1" kern="0" dirty="0">
                <a:solidFill>
                  <a:prstClr val="white"/>
                </a:solidFill>
                <a:cs typeface="Arial" pitchFamily="34" charset="0"/>
              </a:rPr>
              <a:t>R2D2</a:t>
            </a:r>
            <a:endParaRPr lang="ko-KR" altLang="en-US" sz="12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64B95E-82D5-41B6-B272-B5D961718B02}"/>
              </a:ext>
            </a:extLst>
          </p:cNvPr>
          <p:cNvSpPr txBox="1"/>
          <p:nvPr/>
        </p:nvSpPr>
        <p:spPr>
          <a:xfrm>
            <a:off x="6279704" y="3853559"/>
            <a:ext cx="1831721" cy="276999"/>
          </a:xfrm>
          <a:prstGeom prst="rect">
            <a:avLst/>
          </a:prstGeom>
          <a:solidFill>
            <a:srgbClr val="0070C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US" altLang="ko-KR" sz="1200" b="1" kern="0" dirty="0">
                <a:solidFill>
                  <a:prstClr val="white"/>
                </a:solidFill>
                <a:cs typeface="Arial" pitchFamily="34" charset="0"/>
              </a:rPr>
              <a:t>MQXF</a:t>
            </a:r>
            <a:endParaRPr lang="ko-KR" altLang="en-US" sz="12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3456BB-025A-4444-9245-E0BD36DE7A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" r="93"/>
          <a:stretch/>
        </p:blipFill>
        <p:spPr>
          <a:xfrm>
            <a:off x="5087778" y="2221019"/>
            <a:ext cx="2505220" cy="9781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BB36C90-B51A-4B67-89DB-BC8E5B3AA9C9}"/>
              </a:ext>
            </a:extLst>
          </p:cNvPr>
          <p:cNvSpPr txBox="1"/>
          <p:nvPr/>
        </p:nvSpPr>
        <p:spPr>
          <a:xfrm>
            <a:off x="3998189" y="3505773"/>
            <a:ext cx="3853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The measured samples are from: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43621C-CF85-4E90-8BA0-28E473AC67DF}"/>
              </a:ext>
            </a:extLst>
          </p:cNvPr>
          <p:cNvSpPr txBox="1"/>
          <p:nvPr/>
        </p:nvSpPr>
        <p:spPr>
          <a:xfrm>
            <a:off x="524432" y="4311103"/>
            <a:ext cx="2593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8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4. </a:t>
            </a:r>
            <a:r>
              <a:rPr lang="en-GB" sz="8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10-stack </a:t>
            </a:r>
            <a:r>
              <a:rPr lang="en-CH" sz="8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press with the MQXF tooling mounted.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9165A1-9A6D-4034-A6AE-57FA9AC27A48}"/>
              </a:ext>
            </a:extLst>
          </p:cNvPr>
          <p:cNvSpPr txBox="1"/>
          <p:nvPr/>
        </p:nvSpPr>
        <p:spPr>
          <a:xfrm>
            <a:off x="5019531" y="3197996"/>
            <a:ext cx="27645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8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5. 3 samples of MQXF ready to be prepared and tested.</a:t>
            </a:r>
            <a:endParaRPr lang="en-US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631371-22A3-4F7E-8877-176BCB1AF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399950">
            <a:off x="6886392" y="4291273"/>
            <a:ext cx="338806" cy="4517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A33531-E633-3C54-073D-E9FE2F7C204F}"/>
              </a:ext>
            </a:extLst>
          </p:cNvPr>
          <p:cNvSpPr txBox="1"/>
          <p:nvPr/>
        </p:nvSpPr>
        <p:spPr>
          <a:xfrm>
            <a:off x="3318872" y="4228492"/>
            <a:ext cx="1831721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CH" altLang="ko-KR" sz="1200" b="1" kern="0" dirty="0">
                <a:solidFill>
                  <a:prstClr val="white"/>
                </a:solidFill>
                <a:cs typeface="Arial" pitchFamily="34" charset="0"/>
              </a:rPr>
              <a:t>11T</a:t>
            </a:r>
            <a:endParaRPr lang="ko-KR" altLang="en-US" sz="1200" b="1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CE1E6A-50FE-2FA9-DACE-06A8745FE74A}"/>
              </a:ext>
            </a:extLst>
          </p:cNvPr>
          <p:cNvSpPr txBox="1"/>
          <p:nvPr/>
        </p:nvSpPr>
        <p:spPr>
          <a:xfrm>
            <a:off x="7250272" y="4228492"/>
            <a:ext cx="1831721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en-CH" altLang="ko-KR" sz="1200" b="1" kern="0" dirty="0">
                <a:solidFill>
                  <a:prstClr val="white"/>
                </a:solidFill>
                <a:cs typeface="Arial" pitchFamily="34" charset="0"/>
              </a:rPr>
              <a:t>D2</a:t>
            </a:r>
            <a:endParaRPr lang="ko-KR" altLang="en-US" sz="1200" b="1" kern="0" dirty="0">
              <a:solidFill>
                <a:prstClr val="white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650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0C1B-6928-4148-BEDE-16D99349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/>
              <a:t>10 Stacks Measurements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F5F3D-7DA2-4242-8BD3-0F3482A38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22855"/>
            <a:ext cx="4378036" cy="3203145"/>
          </a:xfrm>
        </p:spPr>
        <p:txBody>
          <a:bodyPr>
            <a:normAutofit/>
          </a:bodyPr>
          <a:lstStyle/>
          <a:p>
            <a:r>
              <a:rPr lang="en-CH" sz="1600" dirty="0"/>
              <a:t>Relative measurement of the thickness of the insulation layer</a:t>
            </a:r>
          </a:p>
          <a:p>
            <a:r>
              <a:rPr lang="en-CH" sz="1600" dirty="0"/>
              <a:t>Absolute measurement of the mid-thickness of a single cable</a:t>
            </a:r>
          </a:p>
          <a:p>
            <a:r>
              <a:rPr lang="en-CH" sz="1600" dirty="0"/>
              <a:t>Very simple and effective test</a:t>
            </a:r>
          </a:p>
          <a:p>
            <a:pPr lvl="1"/>
            <a:r>
              <a:rPr lang="en-CH" sz="1200" dirty="0"/>
              <a:t>Zero</a:t>
            </a:r>
          </a:p>
          <a:p>
            <a:pPr lvl="1"/>
            <a:r>
              <a:rPr lang="en-CH" sz="1200" dirty="0"/>
              <a:t>Calibration</a:t>
            </a:r>
          </a:p>
          <a:p>
            <a:pPr lvl="1"/>
            <a:r>
              <a:rPr lang="en-CH" sz="1200" dirty="0"/>
              <a:t>Insulated cycle @ target stress </a:t>
            </a:r>
          </a:p>
          <a:p>
            <a:pPr lvl="1"/>
            <a:r>
              <a:rPr lang="en-CH" sz="1200" dirty="0"/>
              <a:t>Bare cycle @ target stress </a:t>
            </a:r>
          </a:p>
          <a:p>
            <a:endParaRPr lang="en-CH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51090-4B27-4639-9916-AEDD5EF09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r>
              <a:rPr lang="en-CH" dirty="0"/>
              <a:t>/11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2918B15-ABDD-4FEC-BEC9-F78B87BD2B60}"/>
              </a:ext>
            </a:extLst>
          </p:cNvPr>
          <p:cNvGrpSpPr/>
          <p:nvPr/>
        </p:nvGrpSpPr>
        <p:grpSpPr>
          <a:xfrm>
            <a:off x="5487220" y="3186075"/>
            <a:ext cx="2899505" cy="1299267"/>
            <a:chOff x="5487220" y="3116805"/>
            <a:chExt cx="2899505" cy="129926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64111E5-297F-423A-B3F4-E0BBAB8DF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87220" y="3116805"/>
              <a:ext cx="2899505" cy="108382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7B21686-5225-4C73-A7ED-551FEF3DFB60}"/>
                </a:ext>
              </a:extLst>
            </p:cNvPr>
            <p:cNvSpPr txBox="1"/>
            <p:nvPr/>
          </p:nvSpPr>
          <p:spPr>
            <a:xfrm>
              <a:off x="5487220" y="4200628"/>
              <a:ext cx="28995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5. 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Typical experimental course for a 10-Stack test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BDC109-B759-4FCD-8BD6-26F55945183F}"/>
              </a:ext>
            </a:extLst>
          </p:cNvPr>
          <p:cNvGrpSpPr/>
          <p:nvPr/>
        </p:nvGrpSpPr>
        <p:grpSpPr>
          <a:xfrm>
            <a:off x="5022277" y="313625"/>
            <a:ext cx="3664523" cy="2480467"/>
            <a:chOff x="5022277" y="313625"/>
            <a:chExt cx="3664523" cy="248046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EB869D-F3F7-4532-B5A6-FF969E477B56}"/>
                </a:ext>
              </a:extLst>
            </p:cNvPr>
            <p:cNvSpPr txBox="1"/>
            <p:nvPr/>
          </p:nvSpPr>
          <p:spPr>
            <a:xfrm>
              <a:off x="5022277" y="2455538"/>
              <a:ext cx="36645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6. </a:t>
              </a:r>
              <a:r>
                <a:rPr lang="en-GB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10-stack of insulated cable samples (red) and a 10-stack of bare cable samples (black). Draft of the press setup (right)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1C088C5C-D859-4FB8-9527-56BE59BB6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3658" y="313625"/>
              <a:ext cx="3663142" cy="21419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2665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60C1B-6928-4148-BEDE-16D993491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800" dirty="0"/>
              <a:t>10 Stacks Press Improvements</a:t>
            </a:r>
            <a:endParaRPr lang="en-US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D4490E4-256C-420C-9E0E-35FF68BD0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7319108" cy="3203145"/>
          </a:xfrm>
        </p:spPr>
        <p:txBody>
          <a:bodyPr>
            <a:normAutofit/>
          </a:bodyPr>
          <a:lstStyle/>
          <a:p>
            <a:r>
              <a:rPr lang="en-CH" sz="1600" dirty="0"/>
              <a:t>Automatization of the data importing and handling</a:t>
            </a:r>
          </a:p>
          <a:p>
            <a:r>
              <a:rPr lang="en-CH" sz="1600" dirty="0"/>
              <a:t>Differentiation of the tooling</a:t>
            </a:r>
          </a:p>
          <a:p>
            <a:r>
              <a:rPr lang="en-CH" sz="1600" dirty="0"/>
              <a:t>Repeatability of the tests</a:t>
            </a: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851090-4B27-4639-9916-AEDD5EF09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r>
              <a:rPr lang="en-CH" dirty="0"/>
              <a:t>/11</a:t>
            </a:r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64B7F1F-1150-4D50-9C18-731A7E8399D3}"/>
              </a:ext>
            </a:extLst>
          </p:cNvPr>
          <p:cNvGrpSpPr/>
          <p:nvPr/>
        </p:nvGrpSpPr>
        <p:grpSpPr>
          <a:xfrm>
            <a:off x="3836236" y="1806167"/>
            <a:ext cx="5135946" cy="2784759"/>
            <a:chOff x="3836236" y="1891892"/>
            <a:chExt cx="5135946" cy="278475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EE1DD0C-8A67-4263-961F-D0D2A3FA1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36236" y="1891892"/>
              <a:ext cx="2747561" cy="257174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ACCF8BD-79FE-42B8-867F-8BFDDDD1CD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636470" y="1891892"/>
              <a:ext cx="2335712" cy="257174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3692821-453E-4E52-875E-4FEB282B690D}"/>
                </a:ext>
              </a:extLst>
            </p:cNvPr>
            <p:cNvSpPr txBox="1"/>
            <p:nvPr/>
          </p:nvSpPr>
          <p:spPr>
            <a:xfrm>
              <a:off x="3963220" y="4461207"/>
              <a:ext cx="5008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8.  Two conceptual designs to reduce the degrees of freedom on the 10 Stack press. 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69B48C-656C-4895-A20C-2F0DC27BD9D7}"/>
              </a:ext>
            </a:extLst>
          </p:cNvPr>
          <p:cNvGrpSpPr/>
          <p:nvPr/>
        </p:nvGrpSpPr>
        <p:grpSpPr>
          <a:xfrm>
            <a:off x="489882" y="2260422"/>
            <a:ext cx="2899505" cy="2325387"/>
            <a:chOff x="489882" y="2346147"/>
            <a:chExt cx="2899505" cy="2325387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D577297-9358-40B1-85C5-4FD309DB3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3303" y="2346147"/>
              <a:ext cx="2866084" cy="2117495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914286-D319-47AD-A638-6D62D2808164}"/>
                </a:ext>
              </a:extLst>
            </p:cNvPr>
            <p:cNvSpPr txBox="1"/>
            <p:nvPr/>
          </p:nvSpPr>
          <p:spPr>
            <a:xfrm>
              <a:off x="489882" y="4456090"/>
              <a:ext cx="28995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Figure 7. </a:t>
              </a:r>
              <a:r>
                <a:rPr lang="en-CH" sz="800" dirty="0">
                  <a:solidFill>
                    <a:schemeClr val="accent6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Pusher design.</a:t>
              </a:r>
              <a:endParaRPr lang="en-US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3A9C01F-8FF6-40B5-967C-74E3432749E8}"/>
              </a:ext>
            </a:extLst>
          </p:cNvPr>
          <p:cNvSpPr/>
          <p:nvPr/>
        </p:nvSpPr>
        <p:spPr>
          <a:xfrm rot="20819661">
            <a:off x="4304422" y="2743674"/>
            <a:ext cx="3638076" cy="923330"/>
          </a:xfrm>
          <a:custGeom>
            <a:avLst/>
            <a:gdLst>
              <a:gd name="connsiteX0" fmla="*/ 0 w 3638076"/>
              <a:gd name="connsiteY0" fmla="*/ 0 h 923330"/>
              <a:gd name="connsiteX1" fmla="*/ 497204 w 3638076"/>
              <a:gd name="connsiteY1" fmla="*/ 0 h 923330"/>
              <a:gd name="connsiteX2" fmla="*/ 1176311 w 3638076"/>
              <a:gd name="connsiteY2" fmla="*/ 0 h 923330"/>
              <a:gd name="connsiteX3" fmla="*/ 1819038 w 3638076"/>
              <a:gd name="connsiteY3" fmla="*/ 0 h 923330"/>
              <a:gd name="connsiteX4" fmla="*/ 2425384 w 3638076"/>
              <a:gd name="connsiteY4" fmla="*/ 0 h 923330"/>
              <a:gd name="connsiteX5" fmla="*/ 3031730 w 3638076"/>
              <a:gd name="connsiteY5" fmla="*/ 0 h 923330"/>
              <a:gd name="connsiteX6" fmla="*/ 3638076 w 3638076"/>
              <a:gd name="connsiteY6" fmla="*/ 0 h 923330"/>
              <a:gd name="connsiteX7" fmla="*/ 3638076 w 3638076"/>
              <a:gd name="connsiteY7" fmla="*/ 452432 h 923330"/>
              <a:gd name="connsiteX8" fmla="*/ 3638076 w 3638076"/>
              <a:gd name="connsiteY8" fmla="*/ 923330 h 923330"/>
              <a:gd name="connsiteX9" fmla="*/ 2995349 w 3638076"/>
              <a:gd name="connsiteY9" fmla="*/ 923330 h 923330"/>
              <a:gd name="connsiteX10" fmla="*/ 2425384 w 3638076"/>
              <a:gd name="connsiteY10" fmla="*/ 923330 h 923330"/>
              <a:gd name="connsiteX11" fmla="*/ 1855419 w 3638076"/>
              <a:gd name="connsiteY11" fmla="*/ 923330 h 923330"/>
              <a:gd name="connsiteX12" fmla="*/ 1176311 w 3638076"/>
              <a:gd name="connsiteY12" fmla="*/ 923330 h 923330"/>
              <a:gd name="connsiteX13" fmla="*/ 0 w 3638076"/>
              <a:gd name="connsiteY13" fmla="*/ 923330 h 923330"/>
              <a:gd name="connsiteX14" fmla="*/ 0 w 3638076"/>
              <a:gd name="connsiteY14" fmla="*/ 480132 h 923330"/>
              <a:gd name="connsiteX15" fmla="*/ 0 w 3638076"/>
              <a:gd name="connsiteY15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38076" h="923330" extrusionOk="0">
                <a:moveTo>
                  <a:pt x="0" y="0"/>
                </a:moveTo>
                <a:cubicBezTo>
                  <a:pt x="166372" y="-12661"/>
                  <a:pt x="301369" y="-17547"/>
                  <a:pt x="497204" y="0"/>
                </a:cubicBezTo>
                <a:cubicBezTo>
                  <a:pt x="693039" y="17547"/>
                  <a:pt x="841751" y="-33314"/>
                  <a:pt x="1176311" y="0"/>
                </a:cubicBezTo>
                <a:cubicBezTo>
                  <a:pt x="1510871" y="33314"/>
                  <a:pt x="1587745" y="-3693"/>
                  <a:pt x="1819038" y="0"/>
                </a:cubicBezTo>
                <a:cubicBezTo>
                  <a:pt x="2050331" y="3693"/>
                  <a:pt x="2228358" y="-20431"/>
                  <a:pt x="2425384" y="0"/>
                </a:cubicBezTo>
                <a:cubicBezTo>
                  <a:pt x="2622410" y="20431"/>
                  <a:pt x="2886305" y="-5452"/>
                  <a:pt x="3031730" y="0"/>
                </a:cubicBezTo>
                <a:cubicBezTo>
                  <a:pt x="3177155" y="5452"/>
                  <a:pt x="3357798" y="-26126"/>
                  <a:pt x="3638076" y="0"/>
                </a:cubicBezTo>
                <a:cubicBezTo>
                  <a:pt x="3625718" y="123426"/>
                  <a:pt x="3627331" y="305764"/>
                  <a:pt x="3638076" y="452432"/>
                </a:cubicBezTo>
                <a:cubicBezTo>
                  <a:pt x="3648821" y="599100"/>
                  <a:pt x="3651634" y="827437"/>
                  <a:pt x="3638076" y="923330"/>
                </a:cubicBezTo>
                <a:cubicBezTo>
                  <a:pt x="3480116" y="933776"/>
                  <a:pt x="3132325" y="942991"/>
                  <a:pt x="2995349" y="923330"/>
                </a:cubicBezTo>
                <a:cubicBezTo>
                  <a:pt x="2858373" y="903669"/>
                  <a:pt x="2620622" y="938030"/>
                  <a:pt x="2425384" y="923330"/>
                </a:cubicBezTo>
                <a:cubicBezTo>
                  <a:pt x="2230147" y="908630"/>
                  <a:pt x="2112533" y="915864"/>
                  <a:pt x="1855419" y="923330"/>
                </a:cubicBezTo>
                <a:cubicBezTo>
                  <a:pt x="1598306" y="930796"/>
                  <a:pt x="1312939" y="954662"/>
                  <a:pt x="1176311" y="923330"/>
                </a:cubicBezTo>
                <a:cubicBezTo>
                  <a:pt x="1039683" y="891998"/>
                  <a:pt x="521562" y="925167"/>
                  <a:pt x="0" y="923330"/>
                </a:cubicBezTo>
                <a:cubicBezTo>
                  <a:pt x="-6046" y="714840"/>
                  <a:pt x="-4031" y="631349"/>
                  <a:pt x="0" y="480132"/>
                </a:cubicBezTo>
                <a:cubicBezTo>
                  <a:pt x="4031" y="328915"/>
                  <a:pt x="16079" y="221924"/>
                  <a:pt x="0" y="0"/>
                </a:cubicBezTo>
                <a:close/>
              </a:path>
            </a:pathLst>
          </a:custGeom>
          <a:noFill/>
          <a:ln w="127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34254790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CH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>
                    <a:alpha val="50000"/>
                  </a:srgb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DRAFTS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8044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ustom 6">
      <a:dk1>
        <a:srgbClr val="23519E"/>
      </a:dk1>
      <a:lt1>
        <a:sysClr val="window" lastClr="FFFFFF"/>
      </a:lt1>
      <a:dk2>
        <a:srgbClr val="23519E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Corporate4-3">
  <a:themeElements>
    <a:clrScheme name="Custom 6">
      <a:dk1>
        <a:srgbClr val="23519E"/>
      </a:dk1>
      <a:lt1>
        <a:sysClr val="window" lastClr="FFFFFF"/>
      </a:lt1>
      <a:dk2>
        <a:srgbClr val="23519E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10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5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6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7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8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9.xml><?xml version="1.0" encoding="utf-8"?>
<a:themeOverride xmlns:a="http://schemas.openxmlformats.org/drawingml/2006/main">
  <a:clrScheme name="Custom 6">
    <a:dk1>
      <a:srgbClr val="23519E"/>
    </a:dk1>
    <a:lt1>
      <a:sysClr val="window" lastClr="FFFFFF"/>
    </a:lt1>
    <a:dk2>
      <a:srgbClr val="23519E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11229</TotalTime>
  <Words>1185</Words>
  <Application>Microsoft Office PowerPoint</Application>
  <PresentationFormat>On-screen Show (16:9)</PresentationFormat>
  <Paragraphs>253</Paragraphs>
  <Slides>21</Slides>
  <Notes>15</Notes>
  <HiddenSlides>8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sourcesans-regular</vt:lpstr>
      <vt:lpstr>Times New Roman</vt:lpstr>
      <vt:lpstr>Wingdings</vt:lpstr>
      <vt:lpstr>CERNCorporate16-9</vt:lpstr>
      <vt:lpstr>CERNCorporate4-3</vt:lpstr>
      <vt:lpstr>1_CERNCorporate4-3</vt:lpstr>
      <vt:lpstr>High Field Magnet short models' development and construction</vt:lpstr>
      <vt:lpstr>Outline</vt:lpstr>
      <vt:lpstr>1. TE-MSC-SMT section</vt:lpstr>
      <vt:lpstr>2. Building 927: Short Model Magnet Laboratory</vt:lpstr>
      <vt:lpstr>3. SMC 11T 2G coils (I)</vt:lpstr>
      <vt:lpstr>3. SMC 11T 2G coils (II)</vt:lpstr>
      <vt:lpstr>10 Stacks Measurements</vt:lpstr>
      <vt:lpstr>10 Stacks Measurements</vt:lpstr>
      <vt:lpstr>10 Stacks Press Improvements</vt:lpstr>
      <vt:lpstr>10 Stacks Press Improvements</vt:lpstr>
      <vt:lpstr>4. FAROArm</vt:lpstr>
      <vt:lpstr>PowerPoint Presentation</vt:lpstr>
      <vt:lpstr>4. FAROArm</vt:lpstr>
      <vt:lpstr>Superconductive Magnets Technology (SMT) section</vt:lpstr>
      <vt:lpstr>3. SMC 11T 2G coils (III)</vt:lpstr>
      <vt:lpstr>3. SMC 11T 2G coils (IV)</vt:lpstr>
      <vt:lpstr>Curing press upgrade</vt:lpstr>
      <vt:lpstr>Curing press upgrade</vt:lpstr>
      <vt:lpstr>FUJI prescale film – how it works </vt:lpstr>
      <vt:lpstr>FUJI prescale film – analysis EDMS 1885552 /2</vt:lpstr>
      <vt:lpstr>FUJI prescale film – analysis EDMS 1885552 /2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 Baptista Rico Orero</dc:creator>
  <cp:lastModifiedBy>Joan Rico Orero</cp:lastModifiedBy>
  <cp:revision>72</cp:revision>
  <dcterms:created xsi:type="dcterms:W3CDTF">2021-10-01T09:16:52Z</dcterms:created>
  <dcterms:modified xsi:type="dcterms:W3CDTF">2023-01-17T20:49:55Z</dcterms:modified>
</cp:coreProperties>
</file>