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mp" ContentType="image/p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</p:sldMasterIdLst>
  <p:notesMasterIdLst>
    <p:notesMasterId r:id="rId14"/>
  </p:notesMasterIdLst>
  <p:sldIdLst>
    <p:sldId id="256" r:id="rId2"/>
    <p:sldId id="257" r:id="rId3"/>
    <p:sldId id="258" r:id="rId4"/>
    <p:sldId id="265" r:id="rId5"/>
    <p:sldId id="267" r:id="rId6"/>
    <p:sldId id="268" r:id="rId7"/>
    <p:sldId id="262" r:id="rId8"/>
    <p:sldId id="260" r:id="rId9"/>
    <p:sldId id="264" r:id="rId10"/>
    <p:sldId id="266" r:id="rId11"/>
    <p:sldId id="259" r:id="rId12"/>
    <p:sldId id="263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5989BE46-BFD8-4077-85A6-379C1073B492}">
          <p14:sldIdLst>
            <p14:sldId id="256"/>
            <p14:sldId id="257"/>
            <p14:sldId id="258"/>
          </p14:sldIdLst>
        </p14:section>
        <p14:section name="Beam coupling impedance" id="{DAADAEB6-1861-4781-B6D6-C04B8EA2987C}">
          <p14:sldIdLst>
            <p14:sldId id="265"/>
          </p14:sldIdLst>
        </p14:section>
        <p14:section name="MKI-Cool" id="{EBB37CA3-34E3-4999-8898-922985580E9E}">
          <p14:sldIdLst>
            <p14:sldId id="267"/>
          </p14:sldIdLst>
        </p14:section>
        <p14:section name="MKP-L" id="{D5CD8BFB-C3E0-460E-AE94-04EF5289ECCA}">
          <p14:sldIdLst>
            <p14:sldId id="268"/>
            <p14:sldId id="262"/>
          </p14:sldIdLst>
        </p14:section>
        <p14:section name="MKBV" id="{DB39C335-24B9-4E45-895F-97E2AF15D78B}">
          <p14:sldIdLst>
            <p14:sldId id="260"/>
          </p14:sldIdLst>
        </p14:section>
        <p14:section name="Spare slides" id="{59FE3BC1-8FFC-419A-A0F8-5BC5EA5CBE86}">
          <p14:sldIdLst>
            <p14:sldId id="264"/>
            <p14:sldId id="266"/>
            <p14:sldId id="259"/>
            <p14:sldId id="26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3C89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26" y="5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Impedance%20to%20power\Miguel_code\MD%20march%202022%20timeline%20MiguelCodeUpdated%2072b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GB" b="1" dirty="0"/>
              <a:t>Total computed power deposited along time</a:t>
            </a:r>
          </a:p>
        </c:rich>
      </c:tx>
      <c:layout>
        <c:manualLayout>
          <c:xMode val="edge"/>
          <c:yMode val="edge"/>
          <c:x val="0.25583485575279169"/>
          <c:y val="0.12121622301702581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Sheet2!$H$1:$H$24</c:f>
              <c:numCache>
                <c:formatCode>m/d/yyyy\ h:mm</c:formatCode>
                <c:ptCount val="24"/>
                <c:pt idx="0">
                  <c:v>44638.958333333336</c:v>
                </c:pt>
                <c:pt idx="1">
                  <c:v>44639.027777777781</c:v>
                </c:pt>
                <c:pt idx="2">
                  <c:v>44639.027777777781</c:v>
                </c:pt>
                <c:pt idx="3">
                  <c:v>44639.125</c:v>
                </c:pt>
                <c:pt idx="4">
                  <c:v>44639.125</c:v>
                </c:pt>
                <c:pt idx="5">
                  <c:v>44639.208333333336</c:v>
                </c:pt>
                <c:pt idx="6">
                  <c:v>44639.208333333336</c:v>
                </c:pt>
                <c:pt idx="7">
                  <c:v>44639.28125</c:v>
                </c:pt>
                <c:pt idx="8">
                  <c:v>44639.28125</c:v>
                </c:pt>
                <c:pt idx="9">
                  <c:v>44639.3125</c:v>
                </c:pt>
                <c:pt idx="10">
                  <c:v>44639.3125</c:v>
                </c:pt>
                <c:pt idx="11">
                  <c:v>44639.345138888886</c:v>
                </c:pt>
                <c:pt idx="12">
                  <c:v>44639.345138888886</c:v>
                </c:pt>
                <c:pt idx="13">
                  <c:v>44639.416666666664</c:v>
                </c:pt>
                <c:pt idx="14">
                  <c:v>44639.416666666664</c:v>
                </c:pt>
                <c:pt idx="15">
                  <c:v>44639.503472222219</c:v>
                </c:pt>
                <c:pt idx="16">
                  <c:v>44639.503472222219</c:v>
                </c:pt>
                <c:pt idx="17">
                  <c:v>44639.756944444445</c:v>
                </c:pt>
                <c:pt idx="18">
                  <c:v>44639.756944444445</c:v>
                </c:pt>
                <c:pt idx="19">
                  <c:v>44639.840277777781</c:v>
                </c:pt>
                <c:pt idx="20">
                  <c:v>44639.840277777781</c:v>
                </c:pt>
                <c:pt idx="21">
                  <c:v>44640.451388888891</c:v>
                </c:pt>
                <c:pt idx="22">
                  <c:v>44640.451388888891</c:v>
                </c:pt>
                <c:pt idx="23">
                  <c:v>44641.131944444445</c:v>
                </c:pt>
              </c:numCache>
            </c:numRef>
          </c:xVal>
          <c:yVal>
            <c:numRef>
              <c:f>Sheet2!$I$1:$I$24</c:f>
              <c:numCache>
                <c:formatCode>General</c:formatCode>
                <c:ptCount val="24"/>
                <c:pt idx="0">
                  <c:v>25.022069706972786</c:v>
                </c:pt>
                <c:pt idx="1">
                  <c:v>25.022069706972786</c:v>
                </c:pt>
                <c:pt idx="2">
                  <c:v>13.800468606867769</c:v>
                </c:pt>
                <c:pt idx="3">
                  <c:v>13.800468606867769</c:v>
                </c:pt>
                <c:pt idx="4">
                  <c:v>34.87437122245872</c:v>
                </c:pt>
                <c:pt idx="5">
                  <c:v>34.87437122245872</c:v>
                </c:pt>
                <c:pt idx="6">
                  <c:v>81.082913092216515</c:v>
                </c:pt>
                <c:pt idx="7">
                  <c:v>81.082913092216515</c:v>
                </c:pt>
                <c:pt idx="8">
                  <c:v>0</c:v>
                </c:pt>
                <c:pt idx="9">
                  <c:v>0</c:v>
                </c:pt>
                <c:pt idx="10">
                  <c:v>69.26162894916591</c:v>
                </c:pt>
                <c:pt idx="11">
                  <c:v>69.26162894916591</c:v>
                </c:pt>
                <c:pt idx="12">
                  <c:v>81.460464404711644</c:v>
                </c:pt>
                <c:pt idx="13">
                  <c:v>81.460464404711644</c:v>
                </c:pt>
                <c:pt idx="14">
                  <c:v>0</c:v>
                </c:pt>
                <c:pt idx="15">
                  <c:v>0</c:v>
                </c:pt>
                <c:pt idx="16">
                  <c:v>83.947664075471721</c:v>
                </c:pt>
                <c:pt idx="17">
                  <c:v>83.947664075471721</c:v>
                </c:pt>
                <c:pt idx="18">
                  <c:v>52.731495097604622</c:v>
                </c:pt>
                <c:pt idx="19">
                  <c:v>52.731495097604622</c:v>
                </c:pt>
                <c:pt idx="20">
                  <c:v>83.947664075471721</c:v>
                </c:pt>
                <c:pt idx="21">
                  <c:v>83.947664075471721</c:v>
                </c:pt>
                <c:pt idx="22">
                  <c:v>90.81535266809685</c:v>
                </c:pt>
                <c:pt idx="23">
                  <c:v>90.81535266809685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8CC-48D9-8595-18956E3B55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92232480"/>
        <c:axId val="1392229152"/>
      </c:scatterChart>
      <c:valAx>
        <c:axId val="1392232480"/>
        <c:scaling>
          <c:orientation val="minMax"/>
          <c:max val="44641.131944444402"/>
          <c:min val="44638.958330000009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m/d/yyyy\ h:mm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92229152"/>
        <c:crosses val="autoZero"/>
        <c:crossBetween val="midCat"/>
      </c:valAx>
      <c:valAx>
        <c:axId val="13922291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Deposited power (Watts)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9223248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2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528E73-3DCE-4EF7-BC4D-4CB07297BB1A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998FF1-5197-4DAA-8842-9CA897993A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65736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0524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B02D8-A2FB-49AC-9FEA-EE959AFC9E80}" type="datetime1">
              <a:rPr lang="en-GB" smtClean="0"/>
              <a:t>17/01/2023</a:t>
            </a:fld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Studies on kicker magnets. Miguel Diaz - January 2023 </a:t>
            </a:r>
            <a:endParaRPr lang="en-GB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B3DC1-1B93-4C6A-833C-E099CF4C0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98852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A294430-AD59-405A-B219-1F0D196CBCAA}" type="datetime1">
              <a:rPr lang="en-GB" smtClean="0"/>
              <a:t>17/01/2023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sv-SE"/>
              <a:t>Studies on kicker magnets. Miguel Diaz - January 2023 </a:t>
            </a:r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26B3DC1-1B93-4C6A-833C-E099CF4C0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33140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D92E894-41E3-4D03-A501-FBB0627D97E4}" type="datetime1">
              <a:rPr lang="en-GB" smtClean="0"/>
              <a:t>17/01/2023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sv-SE"/>
              <a:t>Studies on kicker magnets. Miguel Diaz - January 2023 </a:t>
            </a:r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26B3DC1-1B93-4C6A-833C-E099CF4C01FE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2006922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01560C4-3D80-4727-9DD1-CECB0A550429}" type="datetime1">
              <a:rPr lang="en-GB" smtClean="0"/>
              <a:t>17/01/2023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sv-SE"/>
              <a:t>Studies on kicker magnets. Miguel Diaz - January 2023 </a:t>
            </a:r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26B3DC1-1B93-4C6A-833C-E099CF4C01FE}" type="slidenum">
              <a:rPr lang="en-GB" smtClean="0"/>
              <a:t>‹#›</a:t>
            </a:fld>
            <a:endParaRPr lang="en-GB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4294729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217F091-C7E2-4992-8DA1-3C71A6D1E493}" type="datetime1">
              <a:rPr lang="en-GB" smtClean="0"/>
              <a:t>17/01/2023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sv-SE"/>
              <a:t>Studies on kicker magnets. Miguel Diaz - January 2023 </a:t>
            </a:r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26B3DC1-1B93-4C6A-833C-E099CF4C01F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754396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D3DD7E90-A604-405D-BCA8-A81130597D0F}" type="datetime1">
              <a:rPr lang="en-GB" smtClean="0"/>
              <a:t>17/01/2023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sv-SE"/>
              <a:t>Studies on kicker magnets. Miguel Diaz - January 2023 </a:t>
            </a:r>
            <a:endParaRPr lang="en-GB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26B3DC1-1B93-4C6A-833C-E099CF4C0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58852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06D6DAC2-D741-4110-9A01-4E0FD7AC2836}" type="datetime1">
              <a:rPr lang="en-GB" smtClean="0"/>
              <a:t>17/01/2023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sv-SE"/>
              <a:t>Studies on kicker magnets. Miguel Diaz - January 2023 </a:t>
            </a:r>
            <a:endParaRPr lang="en-GB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26B3DC1-1B93-4C6A-833C-E099CF4C01FE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8218574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8B05B0A5-1C3D-4876-B92E-546ABC7CEC46}" type="datetime1">
              <a:rPr lang="en-GB" smtClean="0"/>
              <a:t>17/01/2023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sv-SE"/>
              <a:t>Studies on kicker magnets. Miguel Diaz - January 2023 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B26B3DC1-1B93-4C6A-833C-E099CF4C01FE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508911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4BECB75D-0229-4658-952C-2DBB77D48FA8}" type="datetime1">
              <a:rPr lang="en-GB" smtClean="0"/>
              <a:t>17/01/2023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sv-SE"/>
              <a:t>Studies on kicker magnets. Miguel Diaz - January 2023 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B26B3DC1-1B93-4C6A-833C-E099CF4C01FE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407566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373E8-A919-4FFD-9E14-2976A75369AA}" type="datetime1">
              <a:rPr lang="en-GB" smtClean="0"/>
              <a:t>17/01/2023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Studies on kicker magnets. Miguel Diaz - January 2023 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B3DC1-1B93-4C6A-833C-E099CF4C0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3400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05DA1-2180-423B-BE23-57C4D68D1EF2}" type="datetime1">
              <a:rPr lang="en-GB" smtClean="0"/>
              <a:t>17/01/2023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Studies on kicker magnets. Miguel Diaz - January 2023 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B3DC1-1B93-4C6A-833C-E099CF4C0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6419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21799-BF45-4E33-B877-847007E5FC5D}" type="datetime1">
              <a:rPr lang="en-GB" smtClean="0"/>
              <a:t>17/01/2023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Studies on kicker magnets. Miguel Diaz - January 2023 </a:t>
            </a:r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B3DC1-1B93-4C6A-833C-E099CF4C0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6003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D2263-A20C-43E1-8538-3509A96E3ACA}" type="datetime1">
              <a:rPr lang="en-GB" smtClean="0"/>
              <a:t>17/01/2023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Studies on kicker magnets. Miguel Diaz - January 2023 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B3DC1-1B93-4C6A-833C-E099CF4C0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2289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8530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757E3-26B2-4569-B172-ED17D8FD4946}" type="datetime1">
              <a:rPr lang="en-GB" smtClean="0"/>
              <a:t>17/01/2023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Studies on kicker magnets. Miguel Diaz - January 2023 </a:t>
            </a:r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B3DC1-1B93-4C6A-833C-E099CF4C0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998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5999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4DE5D-1184-4119-BE7B-319B0DF8F625}" type="datetime1">
              <a:rPr lang="en-GB" smtClean="0"/>
              <a:t>17/01/2023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Studies on kicker magnets. Miguel Diaz - January 2023 </a:t>
            </a:r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B3DC1-1B93-4C6A-833C-E099CF4C0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6175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729E0-22E2-4ABC-9384-599F789477FB}" type="datetime1">
              <a:rPr lang="en-GB" smtClean="0"/>
              <a:t>17/01/2023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Studies on kicker magnets. Miguel Diaz - January 2023 </a:t>
            </a:r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B3DC1-1B93-4C6A-833C-E099CF4C0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7701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601AF-77C6-43A1-AF5B-C73BDF2AD543}" type="datetime1">
              <a:rPr lang="en-GB" smtClean="0"/>
              <a:t>17/01/2023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Studies on kicker magnets. Miguel Diaz - January 2023 </a:t>
            </a:r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B3DC1-1B93-4C6A-833C-E099CF4C01FE}" type="slidenum">
              <a:rPr lang="en-GB" smtClean="0"/>
              <a:t>‹#›</a:t>
            </a:fld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219896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63589D9-1142-42C9-A6EA-EB53FF1CA6CD}" type="datetime1">
              <a:rPr lang="en-GB" smtClean="0"/>
              <a:t>17/01/2023</a:t>
            </a:fld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26B3DC1-1B93-4C6A-833C-E099CF4C01FE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/>
              <a:t>Studies on kicker magnets. Miguel Diaz - January 2023 </a:t>
            </a:r>
            <a:endParaRPr lang="en-GB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9388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B0516-2A24-430B-9AB1-5D5F9BEF1331}" type="datetime1">
              <a:rPr lang="en-GB" smtClean="0"/>
              <a:t>17/01/2023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Studies on kicker magnets. Miguel Diaz - January 2023 </a:t>
            </a:r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B3DC1-1B93-4C6A-833C-E099CF4C0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722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C0DCD-D673-498E-A622-5AF98ECFBD89}" type="datetime1">
              <a:rPr lang="en-GB" smtClean="0"/>
              <a:t>17/01/2023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Studies on kicker magnets. Miguel Diaz - January 2023 </a:t>
            </a:r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B3DC1-1B93-4C6A-833C-E099CF4C0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8626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AD43044-61BE-4737-A3B9-C76E9191DBE8}" type="datetime1">
              <a:rPr lang="en-GB" smtClean="0"/>
              <a:t>17/01/2023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26B3DC1-1B93-4C6A-833C-E099CF4C01F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sv-SE"/>
              <a:t>Studies on kicker magnets. Miguel Diaz - January 2023 </a:t>
            </a:r>
            <a:endParaRPr lang="en-GB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459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  <p:sldLayoutId id="2147483699" r:id="rId17"/>
    <p:sldLayoutId id="2147483700" r:id="rId18"/>
    <p:sldLayoutId id="2147483701" r:id="rId19"/>
    <p:sldLayoutId id="2147483702" r:id="rId20"/>
    <p:sldLayoutId id="2147483703" r:id="rId21"/>
    <p:sldLayoutId id="2147483704" r:id="rId22"/>
    <p:sldLayoutId id="2147483705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mp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3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png"/><Relationship Id="rId5" Type="http://schemas.openxmlformats.org/officeDocument/2006/relationships/chart" Target="../charts/chart1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6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" Target="slide12.xml"/><Relationship Id="rId7" Type="http://schemas.openxmlformats.org/officeDocument/2006/relationships/image" Target="../media/image22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1.jpg"/><Relationship Id="rId5" Type="http://schemas.openxmlformats.org/officeDocument/2006/relationships/image" Target="../media/image20.png"/><Relationship Id="rId10" Type="http://schemas.openxmlformats.org/officeDocument/2006/relationships/image" Target="../media/image25.jpe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mp"/><Relationship Id="rId2" Type="http://schemas.openxmlformats.org/officeDocument/2006/relationships/image" Target="../media/image26.tmp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8.tmp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4561B5A6-CBDE-4CCB-86D6-08B3772BFD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Studies on kicker magnets</a:t>
            </a:r>
            <a:br>
              <a:rPr lang="en-US" dirty="0"/>
            </a:br>
            <a:r>
              <a:rPr lang="en-US" dirty="0"/>
              <a:t>FTEC project 2021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1FD72C1-8997-4B61-8B36-B21C659D8EC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Miguel DIAZ</a:t>
            </a:r>
          </a:p>
          <a:p>
            <a:r>
              <a:rPr lang="en-US" dirty="0"/>
              <a:t>Advisor: Mike BARNES</a:t>
            </a:r>
          </a:p>
        </p:txBody>
      </p:sp>
      <p:pic>
        <p:nvPicPr>
          <p:cNvPr id="1026" name="Picture 2" descr="See the source image">
            <a:extLst>
              <a:ext uri="{FF2B5EF4-FFF2-40B4-BE49-F238E27FC236}">
                <a16:creationId xmlns:a16="http://schemas.microsoft.com/office/drawing/2014/main" id="{BBCB718C-5648-47F8-83D4-5E9C677B66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1551" y="5078433"/>
            <a:ext cx="2842461" cy="1524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16746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31594B-93B1-4E92-8041-D2A424D786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2810" y="1571139"/>
            <a:ext cx="4701927" cy="1372086"/>
          </a:xfrm>
        </p:spPr>
        <p:txBody>
          <a:bodyPr/>
          <a:lstStyle/>
          <a:p>
            <a:r>
              <a:rPr lang="en-US" b="0" dirty="0">
                <a:solidFill>
                  <a:schemeClr val="accent2"/>
                </a:solidFill>
              </a:rPr>
              <a:t>Serigraphy fingers create a path for the image current of the beam, compensating the electromagnetic fields created by the beam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1CA581A-B439-4FC8-A433-B0FA02330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651" y="233876"/>
            <a:ext cx="11912349" cy="532785"/>
          </a:xfrm>
        </p:spPr>
        <p:txBody>
          <a:bodyPr/>
          <a:lstStyle/>
          <a:p>
            <a:r>
              <a:rPr lang="en-US" sz="3200" dirty="0"/>
              <a:t>2. Low impedance MKP-L </a:t>
            </a:r>
            <a:r>
              <a:rPr lang="en-US" sz="3200" b="0" dirty="0"/>
              <a:t>(injector for the SPS)</a:t>
            </a:r>
            <a:endParaRPr lang="en-GB" sz="3200" b="0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C6467DB3-C457-4515-815E-016F5890B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255CB-DFFA-4110-9E13-91F3C8C00D76}" type="datetime1">
              <a:rPr lang="en-GB" smtClean="0"/>
              <a:t>17/01/2023</a:t>
            </a:fld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5A776ED4-AA3A-49B0-908E-1679FEC0C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Studies on kicker magnets. Miguel Diaz - January 2023 </a:t>
            </a:r>
            <a:endParaRPr lang="en-GB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D76A5594-FF8D-45E2-AB86-F439A6323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B3DC1-1B93-4C6A-833C-E099CF4C01FE}" type="slidenum">
              <a:rPr lang="en-GB" smtClean="0"/>
              <a:t>10</a:t>
            </a:fld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CEF18F-7EC7-4DFD-A5E0-85DB8F905524}"/>
              </a:ext>
            </a:extLst>
          </p:cNvPr>
          <p:cNvSpPr txBox="1">
            <a:spLocks/>
          </p:cNvSpPr>
          <p:nvPr/>
        </p:nvSpPr>
        <p:spPr>
          <a:xfrm>
            <a:off x="407985" y="896695"/>
            <a:ext cx="11376026" cy="3064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tx2"/>
                </a:solidFill>
              </a:rPr>
              <a:t>The </a:t>
            </a:r>
            <a:r>
              <a:rPr lang="en-US" dirty="0">
                <a:solidFill>
                  <a:schemeClr val="tx2"/>
                </a:solidFill>
              </a:rPr>
              <a:t>future</a:t>
            </a:r>
            <a:r>
              <a:rPr lang="en-US" b="0" dirty="0">
                <a:solidFill>
                  <a:schemeClr val="tx2"/>
                </a:solidFill>
              </a:rPr>
              <a:t> low impedance </a:t>
            </a:r>
            <a:r>
              <a:rPr lang="en-US" dirty="0">
                <a:solidFill>
                  <a:schemeClr val="tx2"/>
                </a:solidFill>
              </a:rPr>
              <a:t>magnet</a:t>
            </a:r>
            <a:r>
              <a:rPr lang="en-US" b="0" dirty="0">
                <a:solidFill>
                  <a:schemeClr val="tx2"/>
                </a:solidFill>
              </a:rPr>
              <a:t> will include a ceramic chamber with </a:t>
            </a:r>
            <a:r>
              <a:rPr lang="en-US" dirty="0">
                <a:solidFill>
                  <a:schemeClr val="tx2"/>
                </a:solidFill>
              </a:rPr>
              <a:t>serigraphy</a:t>
            </a:r>
            <a:r>
              <a:rPr lang="en-US" b="0" dirty="0">
                <a:solidFill>
                  <a:schemeClr val="tx2"/>
                </a:solidFill>
              </a:rPr>
              <a:t> fingers on it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29746CC-ABE0-48E6-A6F8-295A57EA78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01141" y="1337853"/>
            <a:ext cx="4030341" cy="3022756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94C8980-DDDB-44F3-BBEB-78E1F4C6F2B8}"/>
              </a:ext>
            </a:extLst>
          </p:cNvPr>
          <p:cNvCxnSpPr>
            <a:cxnSpLocks/>
          </p:cNvCxnSpPr>
          <p:nvPr/>
        </p:nvCxnSpPr>
        <p:spPr>
          <a:xfrm>
            <a:off x="5614737" y="2069432"/>
            <a:ext cx="3168316" cy="109888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C535D79C-85B6-63D8-0A10-CBF73D1EEFAD}"/>
              </a:ext>
            </a:extLst>
          </p:cNvPr>
          <p:cNvSpPr txBox="1">
            <a:spLocks/>
          </p:cNvSpPr>
          <p:nvPr/>
        </p:nvSpPr>
        <p:spPr>
          <a:xfrm>
            <a:off x="5548062" y="4552259"/>
            <a:ext cx="6169274" cy="152866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Design evolved through different prototype versions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High voltage tests carried out to check high voltage behavior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>
              <a:solidFill>
                <a:schemeClr val="tx2"/>
              </a:solidFill>
            </a:endParaRPr>
          </a:p>
        </p:txBody>
      </p:sp>
      <p:pic>
        <p:nvPicPr>
          <p:cNvPr id="16" name="Picture 15" descr="Diagram&#10;&#10;Description automatically generated">
            <a:extLst>
              <a:ext uri="{FF2B5EF4-FFF2-40B4-BE49-F238E27FC236}">
                <a16:creationId xmlns:a16="http://schemas.microsoft.com/office/drawing/2014/main" id="{83337F5A-9116-7F1C-173C-CD971D1297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07" y="3168316"/>
            <a:ext cx="4544512" cy="2710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1661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Picture 75" descr="Chart, histogram&#10;&#10;Description automatically generated">
            <a:extLst>
              <a:ext uri="{FF2B5EF4-FFF2-40B4-BE49-F238E27FC236}">
                <a16:creationId xmlns:a16="http://schemas.microsoft.com/office/drawing/2014/main" id="{4F57F479-1E21-4332-80FC-117C5E38ABD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66"/>
          <a:stretch/>
        </p:blipFill>
        <p:spPr>
          <a:xfrm>
            <a:off x="413004" y="3837301"/>
            <a:ext cx="3543301" cy="2727340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DF0F9C43-C4DA-48BF-B889-03E0983D9D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9538" y="1565246"/>
            <a:ext cx="3561247" cy="19180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A6FBF2C-C7AE-4967-96F3-4D4103F1D4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568" y="222452"/>
            <a:ext cx="11784012" cy="576979"/>
          </a:xfrm>
        </p:spPr>
        <p:txBody>
          <a:bodyPr/>
          <a:lstStyle/>
          <a:p>
            <a:r>
              <a:rPr lang="en-US" sz="3200" dirty="0"/>
              <a:t>1. Beam coupling impedance computations</a:t>
            </a:r>
            <a:endParaRPr lang="en-GB" sz="3200" b="0" dirty="0"/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C999C9AF-5832-431B-8BD4-6F417E7FF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173C4-9978-4C75-B79A-7E56800EF58E}" type="datetime1">
              <a:rPr lang="en-GB" smtClean="0"/>
              <a:t>17/01/2023</a:t>
            </a:fld>
            <a:endParaRPr lang="en-GB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892CE505-F75C-4576-8AF5-F710D53CD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Studies on kicker magnets. Miguel Diaz - January 2023 </a:t>
            </a:r>
            <a:endParaRPr lang="en-GB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9D13580A-8417-41E6-A623-1185AD8F5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B3DC1-1B93-4C6A-833C-E099CF4C01FE}" type="slidenum">
              <a:rPr lang="en-GB" smtClean="0"/>
              <a:t>11</a:t>
            </a:fld>
            <a:endParaRPr lang="en-GB"/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B4BCA32F-93A1-4D4F-84B3-E79419DD5FAD}"/>
              </a:ext>
            </a:extLst>
          </p:cNvPr>
          <p:cNvSpPr/>
          <p:nvPr/>
        </p:nvSpPr>
        <p:spPr>
          <a:xfrm>
            <a:off x="212924" y="940146"/>
            <a:ext cx="3868820" cy="261225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400" b="1" i="0" dirty="0">
                <a:solidFill>
                  <a:schemeClr val="tx2"/>
                </a:solidFill>
                <a:effectLst/>
                <a:latin typeface="Helvetica" panose="020B0604020202020204" pitchFamily="34" charset="0"/>
              </a:rPr>
              <a:t>3D model</a:t>
            </a:r>
            <a:r>
              <a:rPr lang="en-GB" sz="1400" i="0" dirty="0">
                <a:solidFill>
                  <a:schemeClr val="tx2"/>
                </a:solidFill>
                <a:effectLst/>
                <a:latin typeface="Helvetica" panose="020B0604020202020204" pitchFamily="34" charset="0"/>
              </a:rPr>
              <a:t> of magnet,</a:t>
            </a:r>
          </a:p>
          <a:p>
            <a:pPr algn="ctr"/>
            <a:r>
              <a:rPr lang="en-GB" sz="1400" i="0" dirty="0">
                <a:solidFill>
                  <a:schemeClr val="tx2"/>
                </a:solidFill>
                <a:effectLst/>
                <a:latin typeface="Helvetica" panose="020B0604020202020204" pitchFamily="34" charset="0"/>
              </a:rPr>
              <a:t>with realistic material properties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873535A3-4726-48ED-A65F-748EB0EEEE87}"/>
              </a:ext>
            </a:extLst>
          </p:cNvPr>
          <p:cNvSpPr/>
          <p:nvPr/>
        </p:nvSpPr>
        <p:spPr>
          <a:xfrm>
            <a:off x="5209539" y="940146"/>
            <a:ext cx="3404517" cy="261225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400" i="0">
                <a:solidFill>
                  <a:schemeClr val="tx2"/>
                </a:solidFill>
                <a:effectLst/>
                <a:latin typeface="Helvetica" panose="020B0604020202020204" pitchFamily="34" charset="0"/>
              </a:rPr>
              <a:t>Longitudinal </a:t>
            </a:r>
            <a:r>
              <a:rPr lang="en-GB" sz="1400" b="1" i="0">
                <a:solidFill>
                  <a:schemeClr val="tx2"/>
                </a:solidFill>
                <a:effectLst/>
                <a:latin typeface="Helvetica" panose="020B0604020202020204" pitchFamily="34" charset="0"/>
              </a:rPr>
              <a:t>impedance</a:t>
            </a:r>
            <a:r>
              <a:rPr lang="en-GB" sz="1400" i="0">
                <a:solidFill>
                  <a:schemeClr val="tx2"/>
                </a:solidFill>
                <a:effectLst/>
                <a:latin typeface="Helvetica" panose="020B0604020202020204" pitchFamily="34" charset="0"/>
              </a:rPr>
              <a:t> (Ω),</a:t>
            </a:r>
          </a:p>
          <a:p>
            <a:pPr algn="ctr"/>
            <a:r>
              <a:rPr lang="en-GB" sz="1400" i="0">
                <a:solidFill>
                  <a:schemeClr val="tx2"/>
                </a:solidFill>
                <a:effectLst/>
                <a:latin typeface="Helvetica" panose="020B0604020202020204" pitchFamily="34" charset="0"/>
              </a:rPr>
              <a:t>as function of frequency</a:t>
            </a:r>
            <a:endParaRPr lang="en-GB" sz="1400" dirty="0">
              <a:solidFill>
                <a:schemeClr val="tx2"/>
              </a:solidFill>
            </a:endParaRPr>
          </a:p>
        </p:txBody>
      </p:sp>
      <p:pic>
        <p:nvPicPr>
          <p:cNvPr id="72" name="Picture 3">
            <a:extLst>
              <a:ext uri="{FF2B5EF4-FFF2-40B4-BE49-F238E27FC236}">
                <a16:creationId xmlns:a16="http://schemas.microsoft.com/office/drawing/2014/main" id="{CE0C2AD0-4B9C-4445-8F21-05CB3FA187E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45243" y="1595365"/>
            <a:ext cx="3600311" cy="1794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" name="Arrow: Right 72">
            <a:extLst>
              <a:ext uri="{FF2B5EF4-FFF2-40B4-BE49-F238E27FC236}">
                <a16:creationId xmlns:a16="http://schemas.microsoft.com/office/drawing/2014/main" id="{AFF680B2-1F45-47C5-BB8C-C3F213152051}"/>
              </a:ext>
            </a:extLst>
          </p:cNvPr>
          <p:cNvSpPr/>
          <p:nvPr/>
        </p:nvSpPr>
        <p:spPr>
          <a:xfrm>
            <a:off x="4077873" y="1350149"/>
            <a:ext cx="1131664" cy="17922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b="1" dirty="0"/>
              <a:t>Wakefield simulation</a:t>
            </a:r>
          </a:p>
          <a:p>
            <a:pPr algn="ctr"/>
            <a:r>
              <a:rPr lang="en-GB" sz="1050" b="1" dirty="0"/>
              <a:t>(CST Studio)</a:t>
            </a:r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2AF8B9EA-13E4-4903-8E16-3E2B5FBCF634}"/>
              </a:ext>
            </a:extLst>
          </p:cNvPr>
          <p:cNvSpPr/>
          <p:nvPr/>
        </p:nvSpPr>
        <p:spPr>
          <a:xfrm>
            <a:off x="550009" y="3333952"/>
            <a:ext cx="3404517" cy="340952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buFont typeface="Arial" panose="020B0604020202020204" pitchFamily="34" charset="0"/>
              <a:buChar char="•"/>
            </a:pPr>
            <a:r>
              <a:rPr lang="en-GB" sz="1400" b="1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Total 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deposited 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power 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(Wats)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400" b="1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Power distribution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 inside magnet</a:t>
            </a: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C27A2FA8-8ECF-431A-A2A4-D551BA14B338}"/>
              </a:ext>
            </a:extLst>
          </p:cNvPr>
          <p:cNvSpPr/>
          <p:nvPr/>
        </p:nvSpPr>
        <p:spPr>
          <a:xfrm>
            <a:off x="10211639" y="5013137"/>
            <a:ext cx="1791813" cy="1135033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r>
              <a:rPr lang="en-GB" sz="1200" b="1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Beam parameters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200" b="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Intensity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200" b="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Injection scheme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200" b="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Bunch length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200" b="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Bunch spacing</a:t>
            </a:r>
          </a:p>
        </p:txBody>
      </p:sp>
      <p:sp>
        <p:nvSpPr>
          <p:cNvPr id="95" name="Arrow: Bent 94">
            <a:extLst>
              <a:ext uri="{FF2B5EF4-FFF2-40B4-BE49-F238E27FC236}">
                <a16:creationId xmlns:a16="http://schemas.microsoft.com/office/drawing/2014/main" id="{2A81B87F-ACAB-489C-8A3F-15FA6E4E19B4}"/>
              </a:ext>
            </a:extLst>
          </p:cNvPr>
          <p:cNvSpPr/>
          <p:nvPr/>
        </p:nvSpPr>
        <p:spPr>
          <a:xfrm rot="16200000" flipV="1">
            <a:off x="8839937" y="3684029"/>
            <a:ext cx="1055800" cy="1438275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87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6" name="Arrow: Bent 95">
            <a:extLst>
              <a:ext uri="{FF2B5EF4-FFF2-40B4-BE49-F238E27FC236}">
                <a16:creationId xmlns:a16="http://schemas.microsoft.com/office/drawing/2014/main" id="{51776931-E440-4710-8061-C01143F539F4}"/>
              </a:ext>
            </a:extLst>
          </p:cNvPr>
          <p:cNvSpPr/>
          <p:nvPr/>
        </p:nvSpPr>
        <p:spPr>
          <a:xfrm rot="5400000" flipH="1" flipV="1">
            <a:off x="9153452" y="4708518"/>
            <a:ext cx="807041" cy="1252138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87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859FE48-2B2A-5800-3385-D670D55585EF}"/>
              </a:ext>
            </a:extLst>
          </p:cNvPr>
          <p:cNvCxnSpPr>
            <a:cxnSpLocks/>
          </p:cNvCxnSpPr>
          <p:nvPr/>
        </p:nvCxnSpPr>
        <p:spPr>
          <a:xfrm>
            <a:off x="1441592" y="4721070"/>
            <a:ext cx="1311990" cy="0"/>
          </a:xfrm>
          <a:prstGeom prst="straightConnector1">
            <a:avLst/>
          </a:prstGeom>
          <a:ln>
            <a:solidFill>
              <a:srgbClr val="3C89BE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F777FFE4-5110-1613-6982-C0461A66A7FF}"/>
              </a:ext>
            </a:extLst>
          </p:cNvPr>
          <p:cNvSpPr txBox="1"/>
          <p:nvPr/>
        </p:nvSpPr>
        <p:spPr>
          <a:xfrm>
            <a:off x="1566869" y="4479961"/>
            <a:ext cx="105877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rgbClr val="3C89BE"/>
                </a:solidFill>
              </a:rPr>
              <a:t>Beam direction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6B47126-D3F0-43AD-91A6-27B50A538E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60101" y="4043890"/>
            <a:ext cx="8192531" cy="1651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41155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F8869DA-DF01-41B4-8D3C-8CD64F3813FB}"/>
              </a:ext>
            </a:extLst>
          </p:cNvPr>
          <p:cNvSpPr txBox="1"/>
          <p:nvPr/>
        </p:nvSpPr>
        <p:spPr>
          <a:xfrm>
            <a:off x="4427621" y="4431094"/>
            <a:ext cx="333675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Thanks for your attention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350F3B0-0C6B-7AD8-5A56-CE50D6A755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0431" y="0"/>
            <a:ext cx="485113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779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9BC833-EE79-43B8-8868-75EF623CA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9448" y="215281"/>
            <a:ext cx="11644422" cy="1084263"/>
          </a:xfrm>
        </p:spPr>
        <p:txBody>
          <a:bodyPr/>
          <a:lstStyle/>
          <a:p>
            <a:r>
              <a:rPr lang="en-US" sz="3400" b="0" dirty="0"/>
              <a:t>Introduction: </a:t>
            </a:r>
            <a:r>
              <a:rPr lang="en-US" sz="3400" dirty="0"/>
              <a:t>Role of the kicker magnets in the accelerators</a:t>
            </a:r>
            <a:endParaRPr lang="en-GB" sz="34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BB82B0-000A-4327-B34B-24CB88999F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1326" y="1340521"/>
            <a:ext cx="7954737" cy="668337"/>
          </a:xfrm>
        </p:spPr>
        <p:txBody>
          <a:bodyPr/>
          <a:lstStyle/>
          <a:p>
            <a:r>
              <a:rPr lang="en-US" b="0" dirty="0">
                <a:solidFill>
                  <a:schemeClr val="tx2"/>
                </a:solidFill>
              </a:rPr>
              <a:t>They </a:t>
            </a:r>
            <a:r>
              <a:rPr lang="en-US" dirty="0">
                <a:solidFill>
                  <a:schemeClr val="tx2"/>
                </a:solidFill>
              </a:rPr>
              <a:t>inject or extract beam </a:t>
            </a:r>
            <a:r>
              <a:rPr lang="en-US" b="0" dirty="0">
                <a:solidFill>
                  <a:schemeClr val="tx2"/>
                </a:solidFill>
              </a:rPr>
              <a:t>from the accelerators, by </a:t>
            </a:r>
            <a:r>
              <a:rPr lang="en-US" dirty="0">
                <a:solidFill>
                  <a:schemeClr val="tx2"/>
                </a:solidFill>
              </a:rPr>
              <a:t>momentarily deflecting </a:t>
            </a:r>
            <a:r>
              <a:rPr lang="en-US" b="0" dirty="0">
                <a:solidFill>
                  <a:schemeClr val="tx2"/>
                </a:solidFill>
              </a:rPr>
              <a:t>the particles (typically several </a:t>
            </a:r>
            <a:r>
              <a:rPr lang="en-US" b="0" dirty="0" err="1">
                <a:solidFill>
                  <a:schemeClr val="tx2"/>
                </a:solidFill>
              </a:rPr>
              <a:t>μs</a:t>
            </a:r>
            <a:r>
              <a:rPr lang="en-US" b="0" dirty="0">
                <a:solidFill>
                  <a:schemeClr val="tx2"/>
                </a:solidFill>
              </a:rPr>
              <a:t>)</a:t>
            </a:r>
          </a:p>
          <a:p>
            <a:r>
              <a:rPr lang="en-US" b="0" dirty="0">
                <a:solidFill>
                  <a:schemeClr val="tx2"/>
                </a:solidFill>
              </a:rPr>
              <a:t>That allows </a:t>
            </a:r>
            <a:r>
              <a:rPr lang="en-US" dirty="0">
                <a:solidFill>
                  <a:schemeClr val="tx2"/>
                </a:solidFill>
              </a:rPr>
              <a:t>beam to be transferred </a:t>
            </a:r>
            <a:r>
              <a:rPr lang="en-US" b="0" dirty="0">
                <a:solidFill>
                  <a:schemeClr val="tx2"/>
                </a:solidFill>
              </a:rPr>
              <a:t>between accelerators </a:t>
            </a:r>
            <a:endParaRPr lang="en-GB" b="0" dirty="0">
              <a:solidFill>
                <a:schemeClr val="tx2"/>
              </a:solidFill>
            </a:endParaRP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24743664-873E-44FF-B6E8-9ABFA748B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F71EE-FDCA-40F8-918E-60FEF602CBCB}" type="datetime1">
              <a:rPr lang="en-GB" smtClean="0"/>
              <a:t>17/01/2023</a:t>
            </a:fld>
            <a:endParaRPr lang="en-GB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CFF1A995-1C15-4C02-AEEF-51D7F7F5F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Studies on kicker magnets. Miguel Diaz - January 2023 </a:t>
            </a:r>
            <a:endParaRPr lang="en-GB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7FF9D18-BEEC-4108-97E4-AA7C93552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B3DC1-1B93-4C6A-833C-E099CF4C01FE}" type="slidenum">
              <a:rPr lang="en-GB" smtClean="0"/>
              <a:t>2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DEB122-CA4D-4D27-9EF8-7CAF340896B1}"/>
              </a:ext>
            </a:extLst>
          </p:cNvPr>
          <p:cNvSpPr/>
          <p:nvPr/>
        </p:nvSpPr>
        <p:spPr>
          <a:xfrm>
            <a:off x="8093242" y="3638468"/>
            <a:ext cx="1179095" cy="91440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0AEF64E-FA01-4C34-AEF8-4F2CD15319AF}"/>
              </a:ext>
            </a:extLst>
          </p:cNvPr>
          <p:cNvSpPr txBox="1"/>
          <p:nvPr/>
        </p:nvSpPr>
        <p:spPr>
          <a:xfrm>
            <a:off x="8082057" y="4635549"/>
            <a:ext cx="1395663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Kicker magnet (injector)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762AB24-F054-4EE6-8EE8-791F5226B548}"/>
              </a:ext>
            </a:extLst>
          </p:cNvPr>
          <p:cNvSpPr txBox="1"/>
          <p:nvPr/>
        </p:nvSpPr>
        <p:spPr>
          <a:xfrm>
            <a:off x="9996251" y="3284473"/>
            <a:ext cx="204761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Circulating beam remains untouched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E37AE6-8A80-4C9D-9ACA-BEFD4F6C59C4}"/>
              </a:ext>
            </a:extLst>
          </p:cNvPr>
          <p:cNvSpPr txBox="1"/>
          <p:nvPr/>
        </p:nvSpPr>
        <p:spPr>
          <a:xfrm>
            <a:off x="11212283" y="4717635"/>
            <a:ext cx="102978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Injected beam</a:t>
            </a:r>
            <a:endParaRPr lang="en-GB" dirty="0"/>
          </a:p>
        </p:txBody>
      </p:sp>
      <p:pic>
        <p:nvPicPr>
          <p:cNvPr id="1028" name="Picture 4" descr="Immersive tour of the accelerator complex | CERN">
            <a:extLst>
              <a:ext uri="{FF2B5EF4-FFF2-40B4-BE49-F238E27FC236}">
                <a16:creationId xmlns:a16="http://schemas.microsoft.com/office/drawing/2014/main" id="{B8FFF406-8785-4603-A542-FB725D61F6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808" y="2948657"/>
            <a:ext cx="5583795" cy="3140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Flowchart: Alternate Process 11">
            <a:extLst>
              <a:ext uri="{FF2B5EF4-FFF2-40B4-BE49-F238E27FC236}">
                <a16:creationId xmlns:a16="http://schemas.microsoft.com/office/drawing/2014/main" id="{F8DC4ACE-A80D-4A07-B00C-5AA2A081F296}"/>
              </a:ext>
            </a:extLst>
          </p:cNvPr>
          <p:cNvSpPr/>
          <p:nvPr/>
        </p:nvSpPr>
        <p:spPr>
          <a:xfrm rot="20070888">
            <a:off x="435327" y="3845092"/>
            <a:ext cx="120865" cy="194100"/>
          </a:xfrm>
          <a:prstGeom prst="flowChartAlternateProcess">
            <a:avLst/>
          </a:prstGeom>
          <a:noFill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lowchart: Alternate Process 15">
            <a:extLst>
              <a:ext uri="{FF2B5EF4-FFF2-40B4-BE49-F238E27FC236}">
                <a16:creationId xmlns:a16="http://schemas.microsoft.com/office/drawing/2014/main" id="{CC54CF11-ABD9-4D7D-94CD-6B02B33F17C2}"/>
              </a:ext>
            </a:extLst>
          </p:cNvPr>
          <p:cNvSpPr/>
          <p:nvPr/>
        </p:nvSpPr>
        <p:spPr>
          <a:xfrm rot="3406163">
            <a:off x="4492169" y="4053698"/>
            <a:ext cx="120865" cy="194100"/>
          </a:xfrm>
          <a:prstGeom prst="flowChartAlternateProcess">
            <a:avLst/>
          </a:prstGeom>
          <a:noFill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F74FE59-12C0-4CBD-B33F-A99407D6A748}"/>
              </a:ext>
            </a:extLst>
          </p:cNvPr>
          <p:cNvSpPr txBox="1"/>
          <p:nvPr/>
        </p:nvSpPr>
        <p:spPr>
          <a:xfrm>
            <a:off x="7838006" y="2862426"/>
            <a:ext cx="1867056" cy="43088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accent3"/>
                </a:solidFill>
              </a:rPr>
              <a:t>MKI</a:t>
            </a:r>
          </a:p>
          <a:p>
            <a:pPr algn="l"/>
            <a:r>
              <a:rPr lang="en-US" sz="1400" dirty="0">
                <a:solidFill>
                  <a:schemeClr val="accent3"/>
                </a:solidFill>
              </a:rPr>
              <a:t>(injector for the LHC)</a:t>
            </a:r>
            <a:endParaRPr lang="en-GB" sz="1400" dirty="0">
              <a:solidFill>
                <a:schemeClr val="accent3"/>
              </a:solidFill>
            </a:endParaRPr>
          </a:p>
        </p:txBody>
      </p:sp>
      <p:sp>
        <p:nvSpPr>
          <p:cNvPr id="19" name="Flowchart: Alternate Process 18">
            <a:extLst>
              <a:ext uri="{FF2B5EF4-FFF2-40B4-BE49-F238E27FC236}">
                <a16:creationId xmlns:a16="http://schemas.microsoft.com/office/drawing/2014/main" id="{41118742-9964-482C-A85A-352254C2D7BB}"/>
              </a:ext>
            </a:extLst>
          </p:cNvPr>
          <p:cNvSpPr/>
          <p:nvPr/>
        </p:nvSpPr>
        <p:spPr>
          <a:xfrm rot="978721">
            <a:off x="1675381" y="4183355"/>
            <a:ext cx="120865" cy="194100"/>
          </a:xfrm>
          <a:prstGeom prst="flowChartAlternateProcess">
            <a:avLst/>
          </a:prstGeom>
          <a:noFill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41704A8-C2C9-4F9F-82E4-0A4947208E20}"/>
              </a:ext>
            </a:extLst>
          </p:cNvPr>
          <p:cNvSpPr txBox="1"/>
          <p:nvPr/>
        </p:nvSpPr>
        <p:spPr>
          <a:xfrm>
            <a:off x="252909" y="2674855"/>
            <a:ext cx="959874" cy="66833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accent3"/>
                </a:solidFill>
              </a:rPr>
              <a:t>MKP</a:t>
            </a:r>
          </a:p>
          <a:p>
            <a:pPr algn="l"/>
            <a:r>
              <a:rPr lang="en-US" sz="1400" dirty="0">
                <a:solidFill>
                  <a:schemeClr val="accent3"/>
                </a:solidFill>
              </a:rPr>
              <a:t>(injector for the SPS)</a:t>
            </a:r>
            <a:endParaRPr lang="en-GB" sz="1400" dirty="0">
              <a:solidFill>
                <a:schemeClr val="accent3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E93272D-6839-40A4-BDC1-18BB60D55EA4}"/>
              </a:ext>
            </a:extLst>
          </p:cNvPr>
          <p:cNvCxnSpPr>
            <a:stCxn id="20" idx="2"/>
          </p:cNvCxnSpPr>
          <p:nvPr/>
        </p:nvCxnSpPr>
        <p:spPr>
          <a:xfrm>
            <a:off x="732846" y="3343192"/>
            <a:ext cx="917709" cy="8075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72C295A-7A47-42B6-96A2-DBBBDD370FA2}"/>
              </a:ext>
            </a:extLst>
          </p:cNvPr>
          <p:cNvCxnSpPr>
            <a:cxnSpLocks/>
            <a:stCxn id="17" idx="1"/>
          </p:cNvCxnSpPr>
          <p:nvPr/>
        </p:nvCxnSpPr>
        <p:spPr>
          <a:xfrm flipH="1">
            <a:off x="592071" y="3077870"/>
            <a:ext cx="7245935" cy="8421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2C6A1F5-5266-459B-881A-805CBE5AA30E}"/>
              </a:ext>
            </a:extLst>
          </p:cNvPr>
          <p:cNvCxnSpPr>
            <a:cxnSpLocks/>
            <a:stCxn id="17" idx="1"/>
            <a:endCxn id="16" idx="0"/>
          </p:cNvCxnSpPr>
          <p:nvPr/>
        </p:nvCxnSpPr>
        <p:spPr>
          <a:xfrm flipH="1">
            <a:off x="4633781" y="3077870"/>
            <a:ext cx="3204225" cy="10196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5" name="Picture 4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67208F01-8D7C-4FC1-AEAA-5224EA1BA9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9540" y="3685873"/>
            <a:ext cx="3689662" cy="1365175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54818D7D-160B-4BC7-A01B-7012DCDBA5B8}"/>
              </a:ext>
            </a:extLst>
          </p:cNvPr>
          <p:cNvSpPr/>
          <p:nvPr/>
        </p:nvSpPr>
        <p:spPr>
          <a:xfrm rot="1135449">
            <a:off x="9987579" y="4314475"/>
            <a:ext cx="540954" cy="729191"/>
          </a:xfrm>
          <a:prstGeom prst="rect">
            <a:avLst/>
          </a:prstGeom>
          <a:noFill/>
          <a:ln w="3810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6E21B1C-3BAA-4163-809F-22969B7862A8}"/>
              </a:ext>
            </a:extLst>
          </p:cNvPr>
          <p:cNvSpPr txBox="1"/>
          <p:nvPr/>
        </p:nvSpPr>
        <p:spPr>
          <a:xfrm>
            <a:off x="9705062" y="5197334"/>
            <a:ext cx="1618069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Septum </a:t>
            </a:r>
          </a:p>
          <a:p>
            <a:pPr algn="l"/>
            <a:r>
              <a:rPr lang="en-US" sz="16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(does not deflect circulating beam)</a:t>
            </a:r>
            <a:endParaRPr lang="en-GB" sz="16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B64F73D-C792-15DD-E110-E37AB2861AC9}"/>
              </a:ext>
            </a:extLst>
          </p:cNvPr>
          <p:cNvSpPr/>
          <p:nvPr/>
        </p:nvSpPr>
        <p:spPr>
          <a:xfrm>
            <a:off x="10821232" y="3912014"/>
            <a:ext cx="576684" cy="2307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034010A-4D6C-E7CC-62D9-8233998AD797}"/>
              </a:ext>
            </a:extLst>
          </p:cNvPr>
          <p:cNvSpPr/>
          <p:nvPr/>
        </p:nvSpPr>
        <p:spPr>
          <a:xfrm rot="1121838">
            <a:off x="10637231" y="4646307"/>
            <a:ext cx="576684" cy="2307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5965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CE2EDE5-FD45-4124-8353-B157946E8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Context: campaign to </a:t>
            </a:r>
            <a:r>
              <a:rPr lang="en-US" dirty="0"/>
              <a:t>lower the beam impedance </a:t>
            </a:r>
            <a:r>
              <a:rPr lang="en-US" b="0" dirty="0"/>
              <a:t>of the magnets</a:t>
            </a:r>
            <a:endParaRPr lang="en-GB" b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5428998C-B667-4F57-A07D-F2E00C7496B0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403199" y="1577546"/>
                <a:ext cx="6077812" cy="1679001"/>
              </a:xfrm>
            </p:spPr>
            <p:txBody>
              <a:bodyPr/>
              <a:lstStyle/>
              <a:p>
                <a:r>
                  <a:rPr lang="en-US" sz="2000" b="0" dirty="0">
                    <a:solidFill>
                      <a:schemeClr val="tx2"/>
                    </a:solidFill>
                  </a:rPr>
                  <a:t>A high </a:t>
                </a:r>
                <a:r>
                  <a:rPr lang="en-US" sz="2000" dirty="0">
                    <a:solidFill>
                      <a:schemeClr val="tx2"/>
                    </a:solidFill>
                  </a:rPr>
                  <a:t>beam coupling impedance </a:t>
                </a:r>
                <a:r>
                  <a:rPr lang="en-US" sz="2000" b="0" dirty="0">
                    <a:solidFill>
                      <a:schemeClr val="tx2"/>
                    </a:solidFill>
                  </a:rPr>
                  <a:t>causes the beam to </a:t>
                </a:r>
                <a:r>
                  <a:rPr lang="en-US" sz="2000" dirty="0">
                    <a:solidFill>
                      <a:schemeClr val="tx2"/>
                    </a:solidFill>
                  </a:rPr>
                  <a:t>heat up the magnets</a:t>
                </a:r>
                <a:r>
                  <a:rPr lang="en-US" sz="2000" b="0" dirty="0">
                    <a:solidFill>
                      <a:schemeClr val="tx2"/>
                    </a:solidFill>
                  </a:rPr>
                  <a:t> </a:t>
                </a:r>
              </a:p>
              <a:p>
                <a:r>
                  <a:rPr lang="en-US" sz="2000" b="0" dirty="0">
                    <a:solidFill>
                      <a:schemeClr val="tx2"/>
                    </a:solidFill>
                  </a:rPr>
                  <a:t>If 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𝑻</m:t>
                    </m:r>
                    <m:r>
                      <a:rPr lang="en-US" sz="2000" b="1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US" sz="20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en-US" sz="2000" b="1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𝒄𝒖𝒓𝒊𝒆</m:t>
                        </m:r>
                      </m:sub>
                    </m:sSub>
                  </m:oMath>
                </a14:m>
                <a:r>
                  <a:rPr lang="en-GB" sz="2000" dirty="0">
                    <a:solidFill>
                      <a:schemeClr val="tx2"/>
                    </a:solidFill>
                  </a:rPr>
                  <a:t> </a:t>
                </a:r>
                <a:r>
                  <a:rPr lang="en-GB" sz="2000" b="0" dirty="0">
                    <a:solidFill>
                      <a:schemeClr val="tx2"/>
                    </a:solidFill>
                  </a:rPr>
                  <a:t>in the ferrite, the </a:t>
                </a:r>
                <a:r>
                  <a:rPr lang="en-GB" sz="2000" dirty="0">
                    <a:solidFill>
                      <a:schemeClr val="tx2"/>
                    </a:solidFill>
                  </a:rPr>
                  <a:t>ferrite permeability reduces </a:t>
                </a:r>
                <a:r>
                  <a:rPr lang="en-GB" sz="2000" b="0" dirty="0">
                    <a:solidFill>
                      <a:schemeClr val="tx2"/>
                    </a:solidFill>
                  </a:rPr>
                  <a:t>towards one</a:t>
                </a:r>
                <a:r>
                  <a:rPr lang="en-GB" sz="2000" dirty="0">
                    <a:solidFill>
                      <a:schemeClr val="tx2"/>
                    </a:solidFill>
                  </a:rPr>
                  <a:t>,</a:t>
                </a:r>
                <a:r>
                  <a:rPr lang="en-GB" sz="2000" b="0" dirty="0">
                    <a:solidFill>
                      <a:schemeClr val="tx2"/>
                    </a:solidFill>
                  </a:rPr>
                  <a:t> and the magnet cannot temporarily inject beam</a:t>
                </a:r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5428998C-B667-4F57-A07D-F2E00C7496B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03199" y="1577546"/>
                <a:ext cx="6077812" cy="1679001"/>
              </a:xfrm>
              <a:blipFill>
                <a:blip r:embed="rId2"/>
                <a:stretch>
                  <a:fillRect l="-2508" t="-6182" r="-1906" b="-7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3AB5FA0-7382-449C-9A1B-1D99145DD8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3199" y="3667688"/>
            <a:ext cx="5311024" cy="2291954"/>
          </a:xfrm>
        </p:spPr>
        <p:txBody>
          <a:bodyPr/>
          <a:lstStyle/>
          <a:p>
            <a:pPr marL="0" indent="0">
              <a:buNone/>
            </a:pPr>
            <a:r>
              <a:rPr lang="en-US" sz="1800" b="0" dirty="0"/>
              <a:t>Actions: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/>
              <a:t>Predicting</a:t>
            </a:r>
            <a:r>
              <a:rPr lang="en-US" sz="1800" b="0" dirty="0"/>
              <a:t> the magnet </a:t>
            </a:r>
            <a:r>
              <a:rPr lang="en-US" sz="1800" dirty="0"/>
              <a:t>heating</a:t>
            </a:r>
            <a:r>
              <a:rPr lang="en-US" sz="1800" b="0" dirty="0"/>
              <a:t> for the different beam types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/>
              <a:t>Simulate magnet design to support modifications</a:t>
            </a:r>
            <a:r>
              <a:rPr lang="en-US" sz="1800" b="0" dirty="0"/>
              <a:t>, aiming to reduce impedance, and therefore heating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096499E-CEA8-4A48-8FFD-9FC639E6C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FABBF-BA74-4897-BCF4-154050390E11}" type="datetime1">
              <a:rPr lang="en-GB" smtClean="0"/>
              <a:t>17/01/2023</a:t>
            </a:fld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AEF85880-AA64-43A8-9ED3-25B6F0A25C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Studies on kicker magnets. Miguel Diaz - January 2023 </a:t>
            </a:r>
            <a:endParaRPr lang="en-GB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BB1FDF5-BB86-4656-AFC1-4574F61B5F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B3DC1-1B93-4C6A-833C-E099CF4C01FE}" type="slidenum">
              <a:rPr lang="en-GB" smtClean="0"/>
              <a:t>3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0AFEA59-3D5F-4504-935B-5BD814DF8444}"/>
              </a:ext>
            </a:extLst>
          </p:cNvPr>
          <p:cNvSpPr txBox="1"/>
          <p:nvPr/>
        </p:nvSpPr>
        <p:spPr>
          <a:xfrm>
            <a:off x="6994358" y="5599962"/>
            <a:ext cx="422069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Wakefield simulation, showing </a:t>
            </a:r>
            <a:r>
              <a:rPr lang="en-GB" b="1" dirty="0"/>
              <a:t>electric fields </a:t>
            </a:r>
            <a:r>
              <a:rPr lang="en-GB" dirty="0"/>
              <a:t>generated by passage of the beam</a:t>
            </a:r>
          </a:p>
        </p:txBody>
      </p:sp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AB38248A-001B-E340-7835-D67CA41C193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47"/>
          <a:stretch/>
        </p:blipFill>
        <p:spPr>
          <a:xfrm>
            <a:off x="6795448" y="2311911"/>
            <a:ext cx="4419600" cy="3157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885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icture 70">
            <a:extLst>
              <a:ext uri="{FF2B5EF4-FFF2-40B4-BE49-F238E27FC236}">
                <a16:creationId xmlns:a16="http://schemas.microsoft.com/office/drawing/2014/main" id="{DF0F9C43-C4DA-48BF-B889-03E0983D9D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095"/>
          <a:stretch/>
        </p:blipFill>
        <p:spPr>
          <a:xfrm>
            <a:off x="9251761" y="3728040"/>
            <a:ext cx="2891197" cy="162368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A6FBF2C-C7AE-4967-96F3-4D4103F1D4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568" y="142242"/>
            <a:ext cx="11784012" cy="576979"/>
          </a:xfrm>
        </p:spPr>
        <p:txBody>
          <a:bodyPr/>
          <a:lstStyle/>
          <a:p>
            <a:r>
              <a:rPr lang="en-US" sz="3200" dirty="0"/>
              <a:t>1. Beam induced heating computations</a:t>
            </a:r>
            <a:endParaRPr lang="en-GB" sz="3200" b="0" dirty="0"/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C999C9AF-5832-431B-8BD4-6F417E7FF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60517" y="6364683"/>
            <a:ext cx="1620788" cy="365125"/>
          </a:xfrm>
        </p:spPr>
        <p:txBody>
          <a:bodyPr/>
          <a:lstStyle/>
          <a:p>
            <a:fld id="{2DDB9F9B-287B-4805-9A72-A7C3BD4DC2C5}" type="datetime1">
              <a:rPr lang="en-GB" smtClean="0"/>
              <a:t>17/01/2023</a:t>
            </a:fld>
            <a:endParaRPr lang="en-GB" dirty="0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892CE505-F75C-4576-8AF5-F710D53CD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/>
              <a:t>Studies on kicker magnets. Miguel Diaz - January 2023 </a:t>
            </a:r>
            <a:endParaRPr lang="en-GB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9D13580A-8417-41E6-A623-1185AD8F5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B3DC1-1B93-4C6A-833C-E099CF4C01FE}" type="slidenum">
              <a:rPr lang="en-GB" smtClean="0"/>
              <a:t>4</a:t>
            </a:fld>
            <a:endParaRPr lang="en-GB"/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B4BCA32F-93A1-4D4F-84B3-E79419DD5FAD}"/>
              </a:ext>
            </a:extLst>
          </p:cNvPr>
          <p:cNvSpPr/>
          <p:nvPr/>
        </p:nvSpPr>
        <p:spPr>
          <a:xfrm>
            <a:off x="8410328" y="82633"/>
            <a:ext cx="3732630" cy="296093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400" b="1" i="0" dirty="0">
                <a:solidFill>
                  <a:schemeClr val="tx2"/>
                </a:solidFill>
                <a:effectLst/>
                <a:latin typeface="Helvetica" panose="020B0604020202020204" pitchFamily="34" charset="0"/>
              </a:rPr>
              <a:t>3D model</a:t>
            </a:r>
            <a:r>
              <a:rPr lang="en-GB" sz="1400" i="0" dirty="0">
                <a:solidFill>
                  <a:schemeClr val="tx2"/>
                </a:solidFill>
                <a:effectLst/>
                <a:latin typeface="Helvetica" panose="020B0604020202020204" pitchFamily="34" charset="0"/>
              </a:rPr>
              <a:t> of magnet,</a:t>
            </a:r>
          </a:p>
          <a:p>
            <a:pPr algn="ctr"/>
            <a:r>
              <a:rPr lang="en-GB" sz="1400" i="0" dirty="0">
                <a:solidFill>
                  <a:schemeClr val="tx2"/>
                </a:solidFill>
                <a:effectLst/>
                <a:latin typeface="Helvetica" panose="020B0604020202020204" pitchFamily="34" charset="0"/>
              </a:rPr>
              <a:t>with realistic material properties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873535A3-4726-48ED-A65F-748EB0EEEE87}"/>
              </a:ext>
            </a:extLst>
          </p:cNvPr>
          <p:cNvSpPr/>
          <p:nvPr/>
        </p:nvSpPr>
        <p:spPr>
          <a:xfrm>
            <a:off x="9251761" y="3145069"/>
            <a:ext cx="2929431" cy="261225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400" i="0" dirty="0">
                <a:solidFill>
                  <a:schemeClr val="tx2"/>
                </a:solidFill>
                <a:effectLst/>
                <a:latin typeface="Helvetica" panose="020B0604020202020204" pitchFamily="34" charset="0"/>
              </a:rPr>
              <a:t>Longitudinal real </a:t>
            </a:r>
            <a:r>
              <a:rPr lang="en-GB" sz="1400" b="1" i="0" dirty="0">
                <a:solidFill>
                  <a:schemeClr val="tx2"/>
                </a:solidFill>
                <a:effectLst/>
                <a:latin typeface="Helvetica" panose="020B0604020202020204" pitchFamily="34" charset="0"/>
              </a:rPr>
              <a:t>impedance</a:t>
            </a:r>
            <a:r>
              <a:rPr lang="en-GB" sz="1400" i="0" dirty="0">
                <a:solidFill>
                  <a:schemeClr val="tx2"/>
                </a:solidFill>
                <a:effectLst/>
                <a:latin typeface="Helvetica" panose="020B0604020202020204" pitchFamily="34" charset="0"/>
              </a:rPr>
              <a:t> (Ω), as function of frequency</a:t>
            </a:r>
            <a:endParaRPr lang="en-GB" sz="1400" dirty="0">
              <a:solidFill>
                <a:schemeClr val="tx2"/>
              </a:solidFill>
            </a:endParaRPr>
          </a:p>
        </p:txBody>
      </p:sp>
      <p:pic>
        <p:nvPicPr>
          <p:cNvPr id="72" name="Picture 3">
            <a:extLst>
              <a:ext uri="{FF2B5EF4-FFF2-40B4-BE49-F238E27FC236}">
                <a16:creationId xmlns:a16="http://schemas.microsoft.com/office/drawing/2014/main" id="{CE0C2AD0-4B9C-4445-8F21-05CB3FA187E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542647" y="737853"/>
            <a:ext cx="3600311" cy="1794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" name="Arrow: Right 72">
            <a:extLst>
              <a:ext uri="{FF2B5EF4-FFF2-40B4-BE49-F238E27FC236}">
                <a16:creationId xmlns:a16="http://schemas.microsoft.com/office/drawing/2014/main" id="{AFF680B2-1F45-47C5-BB8C-C3F213152051}"/>
              </a:ext>
            </a:extLst>
          </p:cNvPr>
          <p:cNvSpPr/>
          <p:nvPr/>
        </p:nvSpPr>
        <p:spPr>
          <a:xfrm rot="5400000">
            <a:off x="10324031" y="1881433"/>
            <a:ext cx="936588" cy="17922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050" b="1" dirty="0"/>
              <a:t>Wakefield simulation</a:t>
            </a:r>
          </a:p>
          <a:p>
            <a:pPr algn="ctr"/>
            <a:r>
              <a:rPr lang="en-GB" sz="1050" b="1" dirty="0"/>
              <a:t>(CST Studio)</a:t>
            </a:r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2AF8B9EA-13E4-4903-8E16-3E2B5FBCF634}"/>
              </a:ext>
            </a:extLst>
          </p:cNvPr>
          <p:cNvSpPr/>
          <p:nvPr/>
        </p:nvSpPr>
        <p:spPr>
          <a:xfrm>
            <a:off x="10808" y="1642805"/>
            <a:ext cx="8222484" cy="20545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40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Beam 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parameters along time</a:t>
            </a:r>
            <a:endParaRPr lang="en-GB" sz="1400" i="0" dirty="0">
              <a:solidFill>
                <a:srgbClr val="000000"/>
              </a:solidFill>
              <a:effectLst/>
              <a:latin typeface="Helvetica" panose="020B0604020202020204" pitchFamily="34" charset="0"/>
            </a:endParaRP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C27A2FA8-8ECF-431A-A2A4-D551BA14B338}"/>
              </a:ext>
            </a:extLst>
          </p:cNvPr>
          <p:cNvSpPr/>
          <p:nvPr/>
        </p:nvSpPr>
        <p:spPr>
          <a:xfrm>
            <a:off x="4920582" y="636216"/>
            <a:ext cx="1791813" cy="1135033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r>
              <a:rPr lang="en-GB" sz="1200" b="1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Beam parameters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200" b="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Intensity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200" b="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Injection scheme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200" b="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Bunch length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200" b="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Bunch spacing</a:t>
            </a:r>
          </a:p>
        </p:txBody>
      </p:sp>
      <p:sp>
        <p:nvSpPr>
          <p:cNvPr id="96" name="Arrow: Bent 95">
            <a:extLst>
              <a:ext uri="{FF2B5EF4-FFF2-40B4-BE49-F238E27FC236}">
                <a16:creationId xmlns:a16="http://schemas.microsoft.com/office/drawing/2014/main" id="{51776931-E440-4710-8061-C01143F539F4}"/>
              </a:ext>
            </a:extLst>
          </p:cNvPr>
          <p:cNvSpPr/>
          <p:nvPr/>
        </p:nvSpPr>
        <p:spPr>
          <a:xfrm rot="16200000" flipH="1" flipV="1">
            <a:off x="7402693" y="3002218"/>
            <a:ext cx="1891086" cy="1018323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87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6B47126-D3F0-43AD-91A6-27B50A538E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661" y="1956152"/>
            <a:ext cx="8192531" cy="1651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0C77A248-A429-9AD3-2470-3A61085256F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3703325"/>
              </p:ext>
            </p:extLst>
          </p:nvPr>
        </p:nvGraphicFramePr>
        <p:xfrm>
          <a:off x="-61713" y="3633729"/>
          <a:ext cx="8291079" cy="2304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F777FFE4-5110-1613-6982-C0461A66A7FF}"/>
              </a:ext>
            </a:extLst>
          </p:cNvPr>
          <p:cNvSpPr txBox="1"/>
          <p:nvPr/>
        </p:nvSpPr>
        <p:spPr>
          <a:xfrm>
            <a:off x="1057371" y="2115937"/>
            <a:ext cx="1964445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b="1" dirty="0">
                <a:solidFill>
                  <a:schemeClr val="tx2"/>
                </a:solidFill>
              </a:rPr>
              <a:t>Only intensity shown here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151ADC0-EA26-EE6A-18F4-2B63A21D635F}"/>
              </a:ext>
            </a:extLst>
          </p:cNvPr>
          <p:cNvSpPr/>
          <p:nvPr/>
        </p:nvSpPr>
        <p:spPr>
          <a:xfrm>
            <a:off x="45571" y="3845301"/>
            <a:ext cx="7688729" cy="227439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endParaRPr lang="en-GB" sz="1400" i="0" dirty="0">
              <a:solidFill>
                <a:srgbClr val="000000"/>
              </a:solidFill>
              <a:effectLst/>
              <a:latin typeface="Helvetica" panose="020B0604020202020204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3712BC9-6581-5BE1-2626-FA799CBEC38C}"/>
              </a:ext>
            </a:extLst>
          </p:cNvPr>
          <p:cNvCxnSpPr>
            <a:cxnSpLocks/>
          </p:cNvCxnSpPr>
          <p:nvPr/>
        </p:nvCxnSpPr>
        <p:spPr>
          <a:xfrm flipH="1" flipV="1">
            <a:off x="779020" y="2938223"/>
            <a:ext cx="5231" cy="227439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BF66AAC-993B-5562-7ED7-77B99115EEB1}"/>
              </a:ext>
            </a:extLst>
          </p:cNvPr>
          <p:cNvCxnSpPr>
            <a:cxnSpLocks/>
          </p:cNvCxnSpPr>
          <p:nvPr/>
        </p:nvCxnSpPr>
        <p:spPr>
          <a:xfrm flipH="1" flipV="1">
            <a:off x="1107242" y="2852601"/>
            <a:ext cx="5231" cy="227439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2D38D85-8DB9-7DA7-5126-46EC0D1004DC}"/>
              </a:ext>
            </a:extLst>
          </p:cNvPr>
          <p:cNvCxnSpPr>
            <a:cxnSpLocks/>
          </p:cNvCxnSpPr>
          <p:nvPr/>
        </p:nvCxnSpPr>
        <p:spPr>
          <a:xfrm flipH="1" flipV="1">
            <a:off x="1381050" y="2265489"/>
            <a:ext cx="5231" cy="227439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0E1E28C-6577-A14C-F38D-17110C4701F9}"/>
              </a:ext>
            </a:extLst>
          </p:cNvPr>
          <p:cNvCxnSpPr>
            <a:cxnSpLocks/>
          </p:cNvCxnSpPr>
          <p:nvPr/>
        </p:nvCxnSpPr>
        <p:spPr>
          <a:xfrm flipH="1" flipV="1">
            <a:off x="1609650" y="2351214"/>
            <a:ext cx="5231" cy="227439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04B3591-CD72-FAF3-4C8E-BC21F729A432}"/>
              </a:ext>
            </a:extLst>
          </p:cNvPr>
          <p:cNvCxnSpPr>
            <a:cxnSpLocks/>
          </p:cNvCxnSpPr>
          <p:nvPr/>
        </p:nvCxnSpPr>
        <p:spPr>
          <a:xfrm flipH="1" flipV="1">
            <a:off x="1714425" y="2284539"/>
            <a:ext cx="5231" cy="227439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7E2BD50-DB4D-1117-1D14-256187C64216}"/>
              </a:ext>
            </a:extLst>
          </p:cNvPr>
          <p:cNvCxnSpPr>
            <a:cxnSpLocks/>
          </p:cNvCxnSpPr>
          <p:nvPr/>
        </p:nvCxnSpPr>
        <p:spPr>
          <a:xfrm flipH="1" flipV="1">
            <a:off x="1819200" y="2189289"/>
            <a:ext cx="5231" cy="227439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626D44F-8027-1D66-F256-75E7DD7E067F}"/>
              </a:ext>
            </a:extLst>
          </p:cNvPr>
          <p:cNvCxnSpPr>
            <a:cxnSpLocks/>
          </p:cNvCxnSpPr>
          <p:nvPr/>
        </p:nvCxnSpPr>
        <p:spPr>
          <a:xfrm flipH="1" flipV="1">
            <a:off x="2057325" y="2275014"/>
            <a:ext cx="5231" cy="227439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E5B6E5F-F3F1-B437-479A-16D4DA2B4EB7}"/>
              </a:ext>
            </a:extLst>
          </p:cNvPr>
          <p:cNvCxnSpPr>
            <a:cxnSpLocks/>
          </p:cNvCxnSpPr>
          <p:nvPr/>
        </p:nvCxnSpPr>
        <p:spPr>
          <a:xfrm flipH="1" flipV="1">
            <a:off x="2333550" y="2275014"/>
            <a:ext cx="5231" cy="227439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4610019-7A5F-BDB4-FC3E-362D35F35F23}"/>
              </a:ext>
            </a:extLst>
          </p:cNvPr>
          <p:cNvCxnSpPr>
            <a:cxnSpLocks/>
          </p:cNvCxnSpPr>
          <p:nvPr/>
        </p:nvCxnSpPr>
        <p:spPr>
          <a:xfrm flipH="1" flipV="1">
            <a:off x="3162225" y="2160714"/>
            <a:ext cx="5231" cy="227439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762E003-2D9C-051D-28F9-5835423663CA}"/>
              </a:ext>
            </a:extLst>
          </p:cNvPr>
          <p:cNvCxnSpPr>
            <a:cxnSpLocks/>
          </p:cNvCxnSpPr>
          <p:nvPr/>
        </p:nvCxnSpPr>
        <p:spPr>
          <a:xfrm flipH="1" flipV="1">
            <a:off x="3428925" y="2132139"/>
            <a:ext cx="5231" cy="227439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A3601B4-BE1C-591D-418B-97D2BF328D7A}"/>
              </a:ext>
            </a:extLst>
          </p:cNvPr>
          <p:cNvCxnSpPr>
            <a:cxnSpLocks/>
          </p:cNvCxnSpPr>
          <p:nvPr/>
        </p:nvCxnSpPr>
        <p:spPr>
          <a:xfrm flipH="1" flipV="1">
            <a:off x="5419650" y="2084514"/>
            <a:ext cx="5231" cy="227439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F5EFDCD-2C38-A4A1-5791-4AD7F38A9A1C}"/>
              </a:ext>
            </a:extLst>
          </p:cNvPr>
          <p:cNvGrpSpPr/>
          <p:nvPr/>
        </p:nvGrpSpPr>
        <p:grpSpPr>
          <a:xfrm>
            <a:off x="7502387" y="4156258"/>
            <a:ext cx="1866900" cy="1778437"/>
            <a:chOff x="8673193" y="4705970"/>
            <a:chExt cx="1866900" cy="1778437"/>
          </a:xfrm>
        </p:grpSpPr>
        <p:pic>
          <p:nvPicPr>
            <p:cNvPr id="28" name="Graphic 27" descr="Cmd Terminal outline">
              <a:extLst>
                <a:ext uri="{FF2B5EF4-FFF2-40B4-BE49-F238E27FC236}">
                  <a16:creationId xmlns:a16="http://schemas.microsoft.com/office/drawing/2014/main" id="{AE7911DD-107E-CE3C-8FF2-D58F95649B7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673193" y="4705970"/>
              <a:ext cx="1866900" cy="1778437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50ADEC9-1B43-303B-190C-F56142AFC337}"/>
                </a:ext>
              </a:extLst>
            </p:cNvPr>
            <p:cNvSpPr txBox="1"/>
            <p:nvPr/>
          </p:nvSpPr>
          <p:spPr>
            <a:xfrm>
              <a:off x="9317427" y="5468403"/>
              <a:ext cx="112959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900" dirty="0">
                  <a:solidFill>
                    <a:srgbClr val="24292E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impedance_to_power.py</a:t>
              </a:r>
              <a:endParaRPr lang="en-GB" sz="9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38E4BE2-F918-2272-EB19-192C55D65F78}"/>
              </a:ext>
            </a:extLst>
          </p:cNvPr>
          <p:cNvGrpSpPr/>
          <p:nvPr/>
        </p:nvGrpSpPr>
        <p:grpSpPr>
          <a:xfrm>
            <a:off x="2170911" y="342476"/>
            <a:ext cx="1791812" cy="1574342"/>
            <a:chOff x="8673193" y="4705970"/>
            <a:chExt cx="1866900" cy="1778437"/>
          </a:xfrm>
        </p:grpSpPr>
        <p:pic>
          <p:nvPicPr>
            <p:cNvPr id="31" name="Graphic 30" descr="Cmd Terminal outline">
              <a:extLst>
                <a:ext uri="{FF2B5EF4-FFF2-40B4-BE49-F238E27FC236}">
                  <a16:creationId xmlns:a16="http://schemas.microsoft.com/office/drawing/2014/main" id="{CF5DDF67-FA9C-DEBE-82F5-579B96C7A16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673193" y="4705970"/>
              <a:ext cx="1866900" cy="1778437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C841084-987E-3797-B2C5-E0C5C8E05559}"/>
                </a:ext>
              </a:extLst>
            </p:cNvPr>
            <p:cNvSpPr txBox="1"/>
            <p:nvPr/>
          </p:nvSpPr>
          <p:spPr>
            <a:xfrm>
              <a:off x="9274226" y="5435311"/>
              <a:ext cx="112959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900" dirty="0">
                  <a:solidFill>
                    <a:srgbClr val="24292E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get_beam_parameters.py</a:t>
              </a:r>
              <a:endParaRPr lang="en-GB" sz="9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sp>
        <p:nvSpPr>
          <p:cNvPr id="33" name="Cloud 32">
            <a:extLst>
              <a:ext uri="{FF2B5EF4-FFF2-40B4-BE49-F238E27FC236}">
                <a16:creationId xmlns:a16="http://schemas.microsoft.com/office/drawing/2014/main" id="{11CEBFD0-0CF9-3F71-030D-C81592D4D554}"/>
              </a:ext>
            </a:extLst>
          </p:cNvPr>
          <p:cNvSpPr/>
          <p:nvPr/>
        </p:nvSpPr>
        <p:spPr>
          <a:xfrm>
            <a:off x="277589" y="716506"/>
            <a:ext cx="1295325" cy="715908"/>
          </a:xfrm>
          <a:prstGeom prst="cloud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err="1">
                <a:solidFill>
                  <a:schemeClr val="tx2"/>
                </a:solidFill>
              </a:rPr>
              <a:t>NXcals</a:t>
            </a: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34" name="Arrow: Right 33">
            <a:extLst>
              <a:ext uri="{FF2B5EF4-FFF2-40B4-BE49-F238E27FC236}">
                <a16:creationId xmlns:a16="http://schemas.microsoft.com/office/drawing/2014/main" id="{0A6B6E0C-434F-B1D8-2C54-A7C7103F3B8B}"/>
              </a:ext>
            </a:extLst>
          </p:cNvPr>
          <p:cNvSpPr/>
          <p:nvPr/>
        </p:nvSpPr>
        <p:spPr>
          <a:xfrm>
            <a:off x="1644171" y="814873"/>
            <a:ext cx="505601" cy="519313"/>
          </a:xfrm>
          <a:prstGeom prst="rightArrow">
            <a:avLst>
              <a:gd name="adj1" fmla="val 27633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en-GB" sz="1050" b="1" dirty="0"/>
          </a:p>
        </p:txBody>
      </p:sp>
      <p:sp>
        <p:nvSpPr>
          <p:cNvPr id="35" name="Arrow: Right 34">
            <a:extLst>
              <a:ext uri="{FF2B5EF4-FFF2-40B4-BE49-F238E27FC236}">
                <a16:creationId xmlns:a16="http://schemas.microsoft.com/office/drawing/2014/main" id="{825DBFC3-B50E-2365-0DBC-CEE893CFD05D}"/>
              </a:ext>
            </a:extLst>
          </p:cNvPr>
          <p:cNvSpPr/>
          <p:nvPr/>
        </p:nvSpPr>
        <p:spPr>
          <a:xfrm>
            <a:off x="4120774" y="891933"/>
            <a:ext cx="505601" cy="519313"/>
          </a:xfrm>
          <a:prstGeom prst="rightArrow">
            <a:avLst>
              <a:gd name="adj1" fmla="val 27633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en-GB" sz="1050" b="1" dirty="0"/>
          </a:p>
        </p:txBody>
      </p:sp>
      <p:sp>
        <p:nvSpPr>
          <p:cNvPr id="36" name="Arrow: Right 35">
            <a:extLst>
              <a:ext uri="{FF2B5EF4-FFF2-40B4-BE49-F238E27FC236}">
                <a16:creationId xmlns:a16="http://schemas.microsoft.com/office/drawing/2014/main" id="{BEC26D8A-CD11-E212-1B96-431E2276B313}"/>
              </a:ext>
            </a:extLst>
          </p:cNvPr>
          <p:cNvSpPr/>
          <p:nvPr/>
        </p:nvSpPr>
        <p:spPr>
          <a:xfrm rot="10800000">
            <a:off x="9276211" y="5090826"/>
            <a:ext cx="276877" cy="281182"/>
          </a:xfrm>
          <a:prstGeom prst="rightArrow">
            <a:avLst>
              <a:gd name="adj1" fmla="val 27633"/>
              <a:gd name="adj2" fmla="val 412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en-GB" sz="1050" b="1" dirty="0"/>
          </a:p>
        </p:txBody>
      </p:sp>
      <p:sp>
        <p:nvSpPr>
          <p:cNvPr id="37" name="Arrow: Right 36">
            <a:extLst>
              <a:ext uri="{FF2B5EF4-FFF2-40B4-BE49-F238E27FC236}">
                <a16:creationId xmlns:a16="http://schemas.microsoft.com/office/drawing/2014/main" id="{33B74859-4E85-AD84-058C-8FE333203282}"/>
              </a:ext>
            </a:extLst>
          </p:cNvPr>
          <p:cNvSpPr/>
          <p:nvPr/>
        </p:nvSpPr>
        <p:spPr>
          <a:xfrm rot="10800000">
            <a:off x="7122797" y="4967175"/>
            <a:ext cx="479818" cy="418706"/>
          </a:xfrm>
          <a:prstGeom prst="rightArrow">
            <a:avLst>
              <a:gd name="adj1" fmla="val 27633"/>
              <a:gd name="adj2" fmla="val 412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en-GB" sz="1050" b="1" dirty="0"/>
          </a:p>
        </p:txBody>
      </p:sp>
      <p:sp>
        <p:nvSpPr>
          <p:cNvPr id="38" name="Arrow: Right 37">
            <a:extLst>
              <a:ext uri="{FF2B5EF4-FFF2-40B4-BE49-F238E27FC236}">
                <a16:creationId xmlns:a16="http://schemas.microsoft.com/office/drawing/2014/main" id="{D2C47DD1-DD43-B71F-3E81-4A3A31F8147F}"/>
              </a:ext>
            </a:extLst>
          </p:cNvPr>
          <p:cNvSpPr/>
          <p:nvPr/>
        </p:nvSpPr>
        <p:spPr>
          <a:xfrm rot="5400000">
            <a:off x="5696810" y="1647883"/>
            <a:ext cx="252800" cy="394696"/>
          </a:xfrm>
          <a:prstGeom prst="rightArrow">
            <a:avLst>
              <a:gd name="adj1" fmla="val 27633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en-GB" sz="1050" b="1" dirty="0"/>
          </a:p>
        </p:txBody>
      </p:sp>
    </p:spTree>
    <p:extLst>
      <p:ext uri="{BB962C8B-B14F-4D97-AF65-F5344CB8AC3E}">
        <p14:creationId xmlns:p14="http://schemas.microsoft.com/office/powerpoint/2010/main" val="4424960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A3FF6CA8-0418-CBE0-5B11-8AD2C88FBB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9026" y="2233995"/>
            <a:ext cx="4034828" cy="1842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31594B-93B1-4E92-8041-D2A424D786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5" y="2386427"/>
            <a:ext cx="5054991" cy="1372086"/>
          </a:xfrm>
        </p:spPr>
        <p:txBody>
          <a:bodyPr/>
          <a:lstStyle/>
          <a:p>
            <a:r>
              <a:rPr lang="en-US" b="0" dirty="0">
                <a:solidFill>
                  <a:schemeClr val="accent1"/>
                </a:solidFill>
              </a:rPr>
              <a:t>The </a:t>
            </a:r>
            <a:r>
              <a:rPr lang="en-US" dirty="0">
                <a:solidFill>
                  <a:schemeClr val="accent1"/>
                </a:solidFill>
              </a:rPr>
              <a:t>first</a:t>
            </a:r>
            <a:r>
              <a:rPr lang="en-US" b="0" dirty="0">
                <a:solidFill>
                  <a:schemeClr val="accent1"/>
                </a:solidFill>
              </a:rPr>
              <a:t> </a:t>
            </a:r>
            <a:r>
              <a:rPr lang="en-US" dirty="0">
                <a:solidFill>
                  <a:schemeClr val="accent1"/>
                </a:solidFill>
              </a:rPr>
              <a:t>MKI-Cool</a:t>
            </a:r>
            <a:r>
              <a:rPr lang="en-US" b="0" dirty="0">
                <a:solidFill>
                  <a:schemeClr val="accent1"/>
                </a:solidFill>
              </a:rPr>
              <a:t> has been successfully </a:t>
            </a:r>
            <a:r>
              <a:rPr lang="en-US" dirty="0">
                <a:solidFill>
                  <a:schemeClr val="accent1"/>
                </a:solidFill>
              </a:rPr>
              <a:t>installed</a:t>
            </a:r>
            <a:r>
              <a:rPr lang="en-US" b="0" dirty="0">
                <a:solidFill>
                  <a:schemeClr val="accent1"/>
                </a:solidFill>
              </a:rPr>
              <a:t> in point 8 of </a:t>
            </a:r>
            <a:r>
              <a:rPr lang="en-US" dirty="0">
                <a:solidFill>
                  <a:schemeClr val="accent1"/>
                </a:solidFill>
              </a:rPr>
              <a:t>LHC</a:t>
            </a:r>
            <a:r>
              <a:rPr lang="en-US" b="0" dirty="0">
                <a:solidFill>
                  <a:schemeClr val="accent1"/>
                </a:solidFill>
              </a:rPr>
              <a:t> this YETS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1CA581A-B439-4FC8-A433-B0FA02330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651" y="233876"/>
            <a:ext cx="11912349" cy="532785"/>
          </a:xfrm>
        </p:spPr>
        <p:txBody>
          <a:bodyPr/>
          <a:lstStyle/>
          <a:p>
            <a:r>
              <a:rPr lang="en-US" sz="3200" dirty="0"/>
              <a:t>2. Work on MKI-Cool </a:t>
            </a:r>
            <a:r>
              <a:rPr lang="en-US" sz="3200" b="0" dirty="0"/>
              <a:t>(upgraded injector kicker for LHC)</a:t>
            </a:r>
            <a:endParaRPr lang="en-GB" sz="3200" b="0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C6467DB3-C457-4515-815E-016F5890B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A713F-19C2-47D3-8212-12C67804A26B}" type="datetime1">
              <a:rPr lang="en-GB" smtClean="0"/>
              <a:t>17/01/2023</a:t>
            </a:fld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5A776ED4-AA3A-49B0-908E-1679FEC0C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Studies on kicker magnets. Miguel Diaz - January 2023 </a:t>
            </a:r>
            <a:endParaRPr lang="en-GB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D76A5594-FF8D-45E2-AB86-F439A6323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B3DC1-1B93-4C6A-833C-E099CF4C01FE}" type="slidenum">
              <a:rPr lang="en-GB" smtClean="0"/>
              <a:t>5</a:t>
            </a:fld>
            <a:endParaRPr lang="en-GB" dirty="0"/>
          </a:p>
        </p:txBody>
      </p:sp>
      <p:pic>
        <p:nvPicPr>
          <p:cNvPr id="7" name="Picture 6" descr="A picture containing person, miller&#10;&#10;Description automatically generated">
            <a:extLst>
              <a:ext uri="{FF2B5EF4-FFF2-40B4-BE49-F238E27FC236}">
                <a16:creationId xmlns:a16="http://schemas.microsoft.com/office/drawing/2014/main" id="{C583CC8B-7992-A0AF-3294-D0CC883D8D8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715"/>
          <a:stretch/>
        </p:blipFill>
        <p:spPr>
          <a:xfrm>
            <a:off x="322429" y="3223032"/>
            <a:ext cx="3793959" cy="286494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24CACA8-56A4-B78C-C115-258ECA788358}"/>
              </a:ext>
            </a:extLst>
          </p:cNvPr>
          <p:cNvSpPr txBox="1"/>
          <p:nvPr/>
        </p:nvSpPr>
        <p:spPr>
          <a:xfrm>
            <a:off x="943583" y="5679166"/>
            <a:ext cx="32648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>
                <a:solidFill>
                  <a:schemeClr val="bg1"/>
                </a:solidFill>
                <a:effectLst>
                  <a:glow rad="101600">
                    <a:schemeClr val="tx2">
                      <a:alpha val="60000"/>
                    </a:schemeClr>
                  </a:glow>
                </a:effectLst>
              </a:rPr>
              <a:t>MKI-Cool installation in LHC</a:t>
            </a:r>
            <a:endParaRPr lang="en-GB" dirty="0">
              <a:solidFill>
                <a:schemeClr val="bg1"/>
              </a:solidFill>
              <a:effectLst>
                <a:glow rad="101600">
                  <a:schemeClr val="tx2">
                    <a:alpha val="60000"/>
                  </a:schemeClr>
                </a:glow>
              </a:effectLst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68AFEBB-E0F6-9734-9ECE-117A322633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66835" y="3828715"/>
            <a:ext cx="4432415" cy="249323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BC7178A2-D9E5-D540-DB15-8F1413B7809E}"/>
              </a:ext>
            </a:extLst>
          </p:cNvPr>
          <p:cNvSpPr txBox="1">
            <a:spLocks/>
          </p:cNvSpPr>
          <p:nvPr/>
        </p:nvSpPr>
        <p:spPr>
          <a:xfrm>
            <a:off x="8808677" y="4281647"/>
            <a:ext cx="2980123" cy="18063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accent1"/>
                </a:solidFill>
              </a:rPr>
              <a:t>During the </a:t>
            </a:r>
            <a:r>
              <a:rPr lang="en-US" dirty="0">
                <a:solidFill>
                  <a:schemeClr val="accent1"/>
                </a:solidFill>
              </a:rPr>
              <a:t>HL-LHC</a:t>
            </a:r>
            <a:r>
              <a:rPr lang="en-US" b="0" dirty="0">
                <a:solidFill>
                  <a:schemeClr val="accent1"/>
                </a:solidFill>
              </a:rPr>
              <a:t> </a:t>
            </a:r>
            <a:r>
              <a:rPr lang="en-US" dirty="0">
                <a:solidFill>
                  <a:schemeClr val="accent1"/>
                </a:solidFill>
              </a:rPr>
              <a:t>Collaboration Meeting</a:t>
            </a:r>
            <a:r>
              <a:rPr lang="en-US" b="0" dirty="0">
                <a:solidFill>
                  <a:schemeClr val="accent1"/>
                </a:solidFill>
              </a:rPr>
              <a:t>, in </a:t>
            </a:r>
            <a:r>
              <a:rPr lang="en-US" dirty="0">
                <a:solidFill>
                  <a:schemeClr val="accent1"/>
                </a:solidFill>
              </a:rPr>
              <a:t>Uppsala</a:t>
            </a:r>
            <a:r>
              <a:rPr lang="en-US" b="0" dirty="0">
                <a:solidFill>
                  <a:schemeClr val="accent1"/>
                </a:solidFill>
              </a:rPr>
              <a:t> (Sweden), in September 2022, I presented an </a:t>
            </a:r>
            <a:r>
              <a:rPr lang="en-US" dirty="0">
                <a:solidFill>
                  <a:schemeClr val="accent1"/>
                </a:solidFill>
              </a:rPr>
              <a:t>update</a:t>
            </a:r>
            <a:r>
              <a:rPr lang="en-US" b="0" dirty="0">
                <a:solidFill>
                  <a:schemeClr val="accent1"/>
                </a:solidFill>
              </a:rPr>
              <a:t> of the MKI-Cool </a:t>
            </a:r>
            <a:r>
              <a:rPr lang="en-US" dirty="0">
                <a:solidFill>
                  <a:schemeClr val="accent1"/>
                </a:solidFill>
              </a:rPr>
              <a:t>project</a:t>
            </a:r>
            <a:r>
              <a:rPr lang="en-US" b="0" dirty="0">
                <a:solidFill>
                  <a:schemeClr val="accent1"/>
                </a:solidFill>
              </a:rPr>
              <a:t> 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14FA34D-00B9-F778-8D2A-EE9972061577}"/>
              </a:ext>
            </a:extLst>
          </p:cNvPr>
          <p:cNvCxnSpPr/>
          <p:nvPr/>
        </p:nvCxnSpPr>
        <p:spPr>
          <a:xfrm>
            <a:off x="5885233" y="1741251"/>
            <a:ext cx="1702340" cy="3054485"/>
          </a:xfrm>
          <a:prstGeom prst="straightConnector1">
            <a:avLst/>
          </a:prstGeom>
          <a:ln w="12700">
            <a:tailEnd type="triangle"/>
          </a:ln>
          <a:effectLst>
            <a:glow rad="101600">
              <a:schemeClr val="bg1"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CEF18F-7EC7-4DFD-A5E0-85DB8F905524}"/>
              </a:ext>
            </a:extLst>
          </p:cNvPr>
          <p:cNvSpPr txBox="1">
            <a:spLocks/>
          </p:cNvSpPr>
          <p:nvPr/>
        </p:nvSpPr>
        <p:spPr>
          <a:xfrm>
            <a:off x="407985" y="896695"/>
            <a:ext cx="11166394" cy="125390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tx2"/>
                </a:solidFill>
              </a:rPr>
              <a:t>It is planned to </a:t>
            </a:r>
            <a:r>
              <a:rPr lang="en-US" dirty="0">
                <a:solidFill>
                  <a:schemeClr val="tx2"/>
                </a:solidFill>
              </a:rPr>
              <a:t>replace</a:t>
            </a:r>
            <a:r>
              <a:rPr lang="en-US" b="0" dirty="0">
                <a:solidFill>
                  <a:schemeClr val="tx2"/>
                </a:solidFill>
              </a:rPr>
              <a:t> all the 8 </a:t>
            </a:r>
            <a:r>
              <a:rPr lang="en-US" dirty="0">
                <a:solidFill>
                  <a:schemeClr val="tx2"/>
                </a:solidFill>
              </a:rPr>
              <a:t>LHC</a:t>
            </a:r>
            <a:r>
              <a:rPr lang="en-US" b="0" dirty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injector kickers (MKIs)</a:t>
            </a:r>
            <a:r>
              <a:rPr lang="en-US" b="0" dirty="0">
                <a:solidFill>
                  <a:schemeClr val="tx2"/>
                </a:solidFill>
              </a:rPr>
              <a:t> by </a:t>
            </a:r>
            <a:r>
              <a:rPr lang="en-US" dirty="0">
                <a:solidFill>
                  <a:schemeClr val="tx2"/>
                </a:solidFill>
              </a:rPr>
              <a:t>MKI-Cools</a:t>
            </a:r>
            <a:r>
              <a:rPr lang="en-US" b="0" dirty="0">
                <a:solidFill>
                  <a:schemeClr val="tx2"/>
                </a:solidFill>
              </a:rPr>
              <a:t> before HL-LHC</a:t>
            </a:r>
          </a:p>
          <a:p>
            <a:r>
              <a:rPr lang="en-US" b="0" dirty="0">
                <a:solidFill>
                  <a:schemeClr val="tx2"/>
                </a:solidFill>
              </a:rPr>
              <a:t>The MKI-Cool incorporates a </a:t>
            </a:r>
            <a:r>
              <a:rPr lang="en-US" dirty="0">
                <a:solidFill>
                  <a:schemeClr val="tx2"/>
                </a:solidFill>
              </a:rPr>
              <a:t>water-cooled ferrite</a:t>
            </a:r>
            <a:r>
              <a:rPr lang="en-US" b="0" dirty="0">
                <a:solidFill>
                  <a:schemeClr val="tx2"/>
                </a:solidFill>
              </a:rPr>
              <a:t> cylinder, on the upstream end, that </a:t>
            </a:r>
            <a:r>
              <a:rPr lang="en-US" dirty="0">
                <a:solidFill>
                  <a:schemeClr val="tx2"/>
                </a:solidFill>
              </a:rPr>
              <a:t>absorbs</a:t>
            </a:r>
            <a:r>
              <a:rPr lang="en-US" b="0" dirty="0">
                <a:solidFill>
                  <a:schemeClr val="tx2"/>
                </a:solidFill>
              </a:rPr>
              <a:t> a part of the </a:t>
            </a:r>
            <a:r>
              <a:rPr lang="en-US" dirty="0">
                <a:solidFill>
                  <a:schemeClr val="tx2"/>
                </a:solidFill>
              </a:rPr>
              <a:t>beam induced heating </a:t>
            </a:r>
            <a:r>
              <a:rPr lang="en-US" b="0" dirty="0">
                <a:solidFill>
                  <a:schemeClr val="tx2"/>
                </a:solidFill>
              </a:rPr>
              <a:t>(very </a:t>
            </a:r>
            <a:r>
              <a:rPr lang="en-US" dirty="0">
                <a:solidFill>
                  <a:schemeClr val="tx2"/>
                </a:solidFill>
              </a:rPr>
              <a:t>high</a:t>
            </a:r>
            <a:r>
              <a:rPr lang="en-US" b="0" dirty="0">
                <a:solidFill>
                  <a:schemeClr val="tx2"/>
                </a:solidFill>
              </a:rPr>
              <a:t> heating expected for </a:t>
            </a:r>
            <a:r>
              <a:rPr lang="en-US" dirty="0">
                <a:solidFill>
                  <a:schemeClr val="tx2"/>
                </a:solidFill>
              </a:rPr>
              <a:t>Hi-</a:t>
            </a:r>
            <a:r>
              <a:rPr lang="en-US" dirty="0" err="1">
                <a:solidFill>
                  <a:schemeClr val="tx2"/>
                </a:solidFill>
              </a:rPr>
              <a:t>Lumi</a:t>
            </a:r>
            <a:r>
              <a:rPr lang="en-US" dirty="0">
                <a:solidFill>
                  <a:schemeClr val="tx2"/>
                </a:solidFill>
              </a:rPr>
              <a:t> LHC</a:t>
            </a:r>
            <a:r>
              <a:rPr lang="en-US" b="0" dirty="0">
                <a:solidFill>
                  <a:schemeClr val="tx2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044583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31594B-93B1-4E92-8041-D2A424D786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6969" y="1571139"/>
            <a:ext cx="4940063" cy="1372086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Serigraphy</a:t>
            </a:r>
            <a:r>
              <a:rPr lang="en-US" b="0" dirty="0">
                <a:solidFill>
                  <a:schemeClr val="accent1"/>
                </a:solidFill>
              </a:rPr>
              <a:t> fingers create a </a:t>
            </a:r>
            <a:r>
              <a:rPr lang="en-US" dirty="0">
                <a:solidFill>
                  <a:schemeClr val="accent1"/>
                </a:solidFill>
              </a:rPr>
              <a:t>path</a:t>
            </a:r>
            <a:r>
              <a:rPr lang="en-US" b="0" dirty="0">
                <a:solidFill>
                  <a:schemeClr val="accent1"/>
                </a:solidFill>
              </a:rPr>
              <a:t> for the </a:t>
            </a:r>
            <a:r>
              <a:rPr lang="en-US" dirty="0">
                <a:solidFill>
                  <a:schemeClr val="accent1"/>
                </a:solidFill>
              </a:rPr>
              <a:t>image current of the beam</a:t>
            </a:r>
            <a:r>
              <a:rPr lang="en-US" b="0" dirty="0">
                <a:solidFill>
                  <a:schemeClr val="accent1"/>
                </a:solidFill>
              </a:rPr>
              <a:t>, </a:t>
            </a:r>
            <a:r>
              <a:rPr lang="en-GB" dirty="0">
                <a:solidFill>
                  <a:schemeClr val="accent1"/>
                </a:solidFill>
              </a:rPr>
              <a:t>reducing</a:t>
            </a:r>
            <a:r>
              <a:rPr lang="en-GB" b="0" dirty="0">
                <a:solidFill>
                  <a:schemeClr val="accent1"/>
                </a:solidFill>
              </a:rPr>
              <a:t> the electromagnetic </a:t>
            </a:r>
            <a:r>
              <a:rPr lang="en-GB" dirty="0">
                <a:solidFill>
                  <a:schemeClr val="accent1"/>
                </a:solidFill>
              </a:rPr>
              <a:t>fields</a:t>
            </a:r>
            <a:r>
              <a:rPr lang="en-GB" b="0" dirty="0">
                <a:solidFill>
                  <a:schemeClr val="accent1"/>
                </a:solidFill>
              </a:rPr>
              <a:t>, created by the </a:t>
            </a:r>
            <a:r>
              <a:rPr lang="en-GB" dirty="0">
                <a:solidFill>
                  <a:schemeClr val="accent1"/>
                </a:solidFill>
              </a:rPr>
              <a:t>beam</a:t>
            </a:r>
            <a:r>
              <a:rPr lang="en-GB" b="0" dirty="0">
                <a:solidFill>
                  <a:schemeClr val="accent1"/>
                </a:solidFill>
              </a:rPr>
              <a:t>, which couple into the ferrite yoke</a:t>
            </a:r>
            <a:endParaRPr lang="en-US" b="0" dirty="0">
              <a:solidFill>
                <a:schemeClr val="accent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1CA581A-B439-4FC8-A433-B0FA02330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651" y="233876"/>
            <a:ext cx="11912349" cy="532785"/>
          </a:xfrm>
        </p:spPr>
        <p:txBody>
          <a:bodyPr/>
          <a:lstStyle/>
          <a:p>
            <a:r>
              <a:rPr lang="en-US" sz="3200" dirty="0"/>
              <a:t>3. Low impedance MKP-L </a:t>
            </a:r>
            <a:r>
              <a:rPr lang="en-US" sz="3200" b="0" dirty="0"/>
              <a:t>(injector kicker for the SPS)</a:t>
            </a:r>
            <a:endParaRPr lang="en-GB" sz="3200" b="0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C6467DB3-C457-4515-815E-016F5890B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255CB-DFFA-4110-9E13-91F3C8C00D76}" type="datetime1">
              <a:rPr lang="en-GB" smtClean="0"/>
              <a:t>17/01/2023</a:t>
            </a:fld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5A776ED4-AA3A-49B0-908E-1679FEC0C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Studies on kicker magnets. Miguel Diaz - January 2023 </a:t>
            </a:r>
            <a:endParaRPr lang="en-GB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D76A5594-FF8D-45E2-AB86-F439A6323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B3DC1-1B93-4C6A-833C-E099CF4C01FE}" type="slidenum">
              <a:rPr lang="en-GB" smtClean="0"/>
              <a:t>6</a:t>
            </a:fld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CEF18F-7EC7-4DFD-A5E0-85DB8F905524}"/>
              </a:ext>
            </a:extLst>
          </p:cNvPr>
          <p:cNvSpPr txBox="1">
            <a:spLocks/>
          </p:cNvSpPr>
          <p:nvPr/>
        </p:nvSpPr>
        <p:spPr>
          <a:xfrm>
            <a:off x="407985" y="896695"/>
            <a:ext cx="11376026" cy="3064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tx2"/>
                </a:solidFill>
              </a:rPr>
              <a:t>The new low impedance </a:t>
            </a:r>
            <a:r>
              <a:rPr lang="en-US" dirty="0">
                <a:solidFill>
                  <a:schemeClr val="tx2"/>
                </a:solidFill>
              </a:rPr>
              <a:t>magnet</a:t>
            </a:r>
            <a:r>
              <a:rPr lang="en-US" b="0" dirty="0">
                <a:solidFill>
                  <a:schemeClr val="tx2"/>
                </a:solidFill>
              </a:rPr>
              <a:t> includes a ceramic chamber with </a:t>
            </a:r>
            <a:r>
              <a:rPr lang="en-US" dirty="0">
                <a:solidFill>
                  <a:schemeClr val="tx2"/>
                </a:solidFill>
              </a:rPr>
              <a:t>serigraphy</a:t>
            </a:r>
            <a:r>
              <a:rPr lang="en-US" b="0" dirty="0">
                <a:solidFill>
                  <a:schemeClr val="tx2"/>
                </a:solidFill>
              </a:rPr>
              <a:t> fingers on it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29746CC-ABE0-48E6-A6F8-295A57EA788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31"/>
          <a:stretch/>
        </p:blipFill>
        <p:spPr>
          <a:xfrm>
            <a:off x="6801141" y="1514508"/>
            <a:ext cx="4030341" cy="2278894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94C8980-DDDB-44F3-BBEB-78E1F4C6F2B8}"/>
              </a:ext>
            </a:extLst>
          </p:cNvPr>
          <p:cNvCxnSpPr>
            <a:cxnSpLocks/>
            <a:stCxn id="2" idx="3"/>
          </p:cNvCxnSpPr>
          <p:nvPr/>
        </p:nvCxnSpPr>
        <p:spPr>
          <a:xfrm>
            <a:off x="5727032" y="2257182"/>
            <a:ext cx="2339606" cy="68604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C535D79C-85B6-63D8-0A10-CBF73D1EEFAD}"/>
              </a:ext>
            </a:extLst>
          </p:cNvPr>
          <p:cNvSpPr txBox="1">
            <a:spLocks/>
          </p:cNvSpPr>
          <p:nvPr/>
        </p:nvSpPr>
        <p:spPr>
          <a:xfrm>
            <a:off x="279651" y="2949526"/>
            <a:ext cx="5006223" cy="2133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Tests</a:t>
            </a:r>
            <a:r>
              <a:rPr lang="en-US" b="0" dirty="0">
                <a:solidFill>
                  <a:schemeClr val="tx2"/>
                </a:solidFill>
              </a:rPr>
              <a:t> in </a:t>
            </a:r>
            <a:r>
              <a:rPr lang="en-US" dirty="0">
                <a:solidFill>
                  <a:schemeClr val="tx2"/>
                </a:solidFill>
              </a:rPr>
              <a:t>lab</a:t>
            </a:r>
            <a:r>
              <a:rPr lang="en-US" b="0" dirty="0">
                <a:solidFill>
                  <a:schemeClr val="tx2"/>
                </a:solidFill>
              </a:rPr>
              <a:t> allowed us to define its </a:t>
            </a:r>
            <a:r>
              <a:rPr lang="en-US" dirty="0">
                <a:solidFill>
                  <a:schemeClr val="tx2"/>
                </a:solidFill>
              </a:rPr>
              <a:t>final design</a:t>
            </a:r>
            <a:r>
              <a:rPr lang="en-US" b="0" dirty="0">
                <a:solidFill>
                  <a:schemeClr val="tx2"/>
                </a:solidFill>
              </a:rPr>
              <a:t>, constrained by: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eventual </a:t>
            </a:r>
            <a:r>
              <a:rPr lang="en-US" dirty="0">
                <a:solidFill>
                  <a:schemeClr val="tx2"/>
                </a:solidFill>
              </a:rPr>
              <a:t>electric</a:t>
            </a:r>
            <a:r>
              <a:rPr lang="en-US" b="1" dirty="0">
                <a:solidFill>
                  <a:schemeClr val="tx2"/>
                </a:solidFill>
              </a:rPr>
              <a:t> discharges </a:t>
            </a:r>
            <a:r>
              <a:rPr lang="en-US" dirty="0">
                <a:solidFill>
                  <a:schemeClr val="tx2"/>
                </a:solidFill>
              </a:rPr>
              <a:t>when pulsing </a:t>
            </a:r>
            <a:endParaRPr lang="en-GB" dirty="0">
              <a:solidFill>
                <a:schemeClr val="tx2"/>
              </a:solidFill>
            </a:endParaRP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achieving </a:t>
            </a:r>
            <a:r>
              <a:rPr lang="en-GB" b="1" dirty="0">
                <a:solidFill>
                  <a:schemeClr val="tx2"/>
                </a:solidFill>
              </a:rPr>
              <a:t>low</a:t>
            </a:r>
            <a:r>
              <a:rPr lang="en-GB" dirty="0">
                <a:solidFill>
                  <a:schemeClr val="tx2"/>
                </a:solidFill>
              </a:rPr>
              <a:t> beam coupling </a:t>
            </a:r>
            <a:r>
              <a:rPr lang="en-GB" b="1" dirty="0">
                <a:solidFill>
                  <a:schemeClr val="tx2"/>
                </a:solidFill>
              </a:rPr>
              <a:t>impedance</a:t>
            </a:r>
            <a:endParaRPr lang="en-US" b="1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The </a:t>
            </a:r>
            <a:r>
              <a:rPr lang="en-US" dirty="0">
                <a:solidFill>
                  <a:schemeClr val="tx2"/>
                </a:solidFill>
              </a:rPr>
              <a:t>magnet has been installed in the SPS </a:t>
            </a:r>
            <a:r>
              <a:rPr lang="en-US" b="0" dirty="0">
                <a:solidFill>
                  <a:schemeClr val="tx2"/>
                </a:solidFill>
              </a:rPr>
              <a:t>during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b="0" dirty="0">
                <a:solidFill>
                  <a:schemeClr val="tx2"/>
                </a:solidFill>
              </a:rPr>
              <a:t>this YETS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017B74-CA44-D0FD-65A9-8A29291DD548}"/>
              </a:ext>
            </a:extLst>
          </p:cNvPr>
          <p:cNvSpPr txBox="1"/>
          <p:nvPr/>
        </p:nvSpPr>
        <p:spPr>
          <a:xfrm>
            <a:off x="6801141" y="3341614"/>
            <a:ext cx="35288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>
                <a:solidFill>
                  <a:schemeClr val="bg1"/>
                </a:solidFill>
                <a:effectLst>
                  <a:glow rad="101600">
                    <a:srgbClr val="000000">
                      <a:alpha val="60000"/>
                    </a:srgbClr>
                  </a:glow>
                </a:effectLst>
              </a:rPr>
              <a:t>4-modules MKP-L magnet in lab</a:t>
            </a:r>
            <a:endParaRPr lang="en-GB" dirty="0">
              <a:solidFill>
                <a:schemeClr val="bg1"/>
              </a:solidFill>
              <a:effectLst>
                <a:glow rad="101600">
                  <a:srgbClr val="000000">
                    <a:alpha val="60000"/>
                  </a:srgbClr>
                </a:glow>
              </a:effectLst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E6C5ACF-3AC1-9109-E8A2-05C58C42AA06}"/>
              </a:ext>
            </a:extLst>
          </p:cNvPr>
          <p:cNvGrpSpPr/>
          <p:nvPr/>
        </p:nvGrpSpPr>
        <p:grpSpPr>
          <a:xfrm>
            <a:off x="6420258" y="3876060"/>
            <a:ext cx="3608961" cy="2278894"/>
            <a:chOff x="6546718" y="3876060"/>
            <a:chExt cx="3608961" cy="2278894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0A1A204E-DEC2-CCA4-678E-B04DA0377C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6574968" y="3876060"/>
              <a:ext cx="3419697" cy="227889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7D477B3-2FD8-69DB-9026-7A3FC0BF5AB7}"/>
                </a:ext>
              </a:extLst>
            </p:cNvPr>
            <p:cNvSpPr txBox="1"/>
            <p:nvPr/>
          </p:nvSpPr>
          <p:spPr>
            <a:xfrm>
              <a:off x="6546718" y="5734859"/>
              <a:ext cx="3608961" cy="3539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700" b="0" dirty="0">
                  <a:solidFill>
                    <a:schemeClr val="bg1"/>
                  </a:solidFill>
                  <a:effectLst>
                    <a:glow rad="101600">
                      <a:srgbClr val="000000">
                        <a:alpha val="60000"/>
                      </a:srgbClr>
                    </a:glow>
                  </a:effectLst>
                </a:rPr>
                <a:t>MKP-L magnet installation in SPS</a:t>
              </a:r>
              <a:endParaRPr lang="en-GB" sz="1700" dirty="0">
                <a:solidFill>
                  <a:schemeClr val="bg1"/>
                </a:solidFill>
                <a:effectLst>
                  <a:glow rad="101600">
                    <a:srgbClr val="000000">
                      <a:alpha val="60000"/>
                    </a:srgbClr>
                  </a:glo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22878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47" name="Slide Zoom 46">
                <a:extLst>
                  <a:ext uri="{FF2B5EF4-FFF2-40B4-BE49-F238E27FC236}">
                    <a16:creationId xmlns:a16="http://schemas.microsoft.com/office/drawing/2014/main" id="{2AE00626-9125-19ED-C50A-81F0BFA5FF16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89751919"/>
                  </p:ext>
                </p:extLst>
              </p:nvPr>
            </p:nvGraphicFramePr>
            <p:xfrm>
              <a:off x="4254467" y="4527472"/>
              <a:ext cx="3032112" cy="1705562"/>
            </p:xfrm>
            <a:graphic>
              <a:graphicData uri="http://schemas.microsoft.com/office/powerpoint/2016/slidezoom">
                <pslz:sldZm>
                  <pslz:sldZmObj sldId="263" cId="4187779266">
                    <pslz:zmPr id="{73531D02-FCC9-4349-86E8-F8EF1E91D107}" returnToParent="0" transitionDur="1000">
                      <p166:blipFill xmlns:p166="http://schemas.microsoft.com/office/powerpoint/2016/6/main">
                        <a:blip r:embed="rId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032112" cy="1705562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47" name="Slide Zoom 46">
                <a:hlinkClick r:id="rId3" action="ppaction://hlinksldjump"/>
                <a:extLst>
                  <a:ext uri="{FF2B5EF4-FFF2-40B4-BE49-F238E27FC236}">
                    <a16:creationId xmlns:a16="http://schemas.microsoft.com/office/drawing/2014/main" id="{2AE00626-9125-19ED-C50A-81F0BFA5FF1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54467" y="4527472"/>
                <a:ext cx="3032112" cy="1705562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01CA581A-B439-4FC8-A433-B0FA02330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3. Work carried out for MKP-L</a:t>
            </a:r>
            <a:endParaRPr lang="en-GB" sz="3200" dirty="0"/>
          </a:p>
        </p:txBody>
      </p:sp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7D3E90A1-3451-F9E9-A9BB-EA438247DC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21494" y="1029001"/>
            <a:ext cx="5769000" cy="515945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>
                <a:solidFill>
                  <a:schemeClr val="accent2"/>
                </a:solidFill>
              </a:rPr>
              <a:t>Development of prototype design</a:t>
            </a:r>
          </a:p>
        </p:txBody>
      </p:sp>
      <p:sp>
        <p:nvSpPr>
          <p:cNvPr id="27" name="Content Placeholder 26">
            <a:extLst>
              <a:ext uri="{FF2B5EF4-FFF2-40B4-BE49-F238E27FC236}">
                <a16:creationId xmlns:a16="http://schemas.microsoft.com/office/drawing/2014/main" id="{734E5E58-B57C-DEEA-ABDF-90B3EBF573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261651" y="2158822"/>
            <a:ext cx="2927005" cy="3614961"/>
          </a:xfrm>
        </p:spPr>
        <p:txBody>
          <a:bodyPr/>
          <a:lstStyle/>
          <a:p>
            <a:r>
              <a:rPr lang="en-GB" sz="2000" dirty="0">
                <a:solidFill>
                  <a:schemeClr val="tx2"/>
                </a:solidFill>
              </a:rPr>
              <a:t>Electrostatic</a:t>
            </a:r>
            <a:r>
              <a:rPr lang="en-GB" sz="2000" b="0" dirty="0">
                <a:solidFill>
                  <a:schemeClr val="tx2"/>
                </a:solidFill>
              </a:rPr>
              <a:t> </a:t>
            </a:r>
            <a:r>
              <a:rPr lang="en-GB" sz="2000" dirty="0">
                <a:solidFill>
                  <a:schemeClr val="tx2"/>
                </a:solidFill>
              </a:rPr>
              <a:t>simulations</a:t>
            </a:r>
            <a:r>
              <a:rPr lang="en-GB" sz="2000" b="0" dirty="0">
                <a:solidFill>
                  <a:schemeClr val="tx2"/>
                </a:solidFill>
              </a:rPr>
              <a:t> to support modifications</a:t>
            </a:r>
          </a:p>
          <a:p>
            <a:pPr marL="0" indent="0">
              <a:buNone/>
            </a:pPr>
            <a:endParaRPr lang="en-GB" sz="2000" b="0" dirty="0">
              <a:solidFill>
                <a:schemeClr val="tx2"/>
              </a:solidFill>
            </a:endParaRPr>
          </a:p>
          <a:p>
            <a:endParaRPr lang="en-GB" sz="2000" b="0" dirty="0">
              <a:solidFill>
                <a:schemeClr val="tx2"/>
              </a:solidFill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9A5957C-CAFF-442F-AAC3-786E24DF7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E39D-2A36-46CE-B21D-0377EE66B0D8}" type="datetime1">
              <a:rPr lang="en-GB" smtClean="0"/>
              <a:t>17/01/2023</a:t>
            </a:fld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1D5E4B0F-AC78-4156-BA65-D227310751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Studies on kicker magnets. Miguel Diaz - January 2023 </a:t>
            </a:r>
            <a:endParaRPr lang="en-GB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259328B-0F2F-4683-8D1D-A260B4596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B3DC1-1B93-4C6A-833C-E099CF4C01FE}" type="slidenum">
              <a:rPr lang="en-GB" smtClean="0"/>
              <a:t>7</a:t>
            </a:fld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507A83D-E75F-407D-93AE-E304340DB3D6}"/>
              </a:ext>
            </a:extLst>
          </p:cNvPr>
          <p:cNvSpPr/>
          <p:nvPr/>
        </p:nvSpPr>
        <p:spPr>
          <a:xfrm>
            <a:off x="4293599" y="4001017"/>
            <a:ext cx="2992979" cy="7017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tx2"/>
                </a:solidFill>
              </a:rPr>
              <a:t>Poster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b="0" dirty="0">
                <a:solidFill>
                  <a:schemeClr val="tx2"/>
                </a:solidFill>
              </a:rPr>
              <a:t>for conference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A93D62E-1609-3E4D-17E5-42AC99682094}"/>
              </a:ext>
            </a:extLst>
          </p:cNvPr>
          <p:cNvGrpSpPr/>
          <p:nvPr/>
        </p:nvGrpSpPr>
        <p:grpSpPr>
          <a:xfrm>
            <a:off x="3146400" y="1499742"/>
            <a:ext cx="3203576" cy="2442010"/>
            <a:chOff x="3121024" y="1890863"/>
            <a:chExt cx="3203576" cy="2442010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C9216D5A-166F-3E41-93E7-0BC318300E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15" t="-1711" r="12824" b="16195"/>
            <a:stretch/>
          </p:blipFill>
          <p:spPr>
            <a:xfrm>
              <a:off x="3121024" y="1890863"/>
              <a:ext cx="3203576" cy="2442010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2C505E36-8C5B-47EF-5A49-4E7D536FDDE3}"/>
                </a:ext>
              </a:extLst>
            </p:cNvPr>
            <p:cNvCxnSpPr/>
            <p:nvPr/>
          </p:nvCxnSpPr>
          <p:spPr>
            <a:xfrm>
              <a:off x="5064125" y="3289300"/>
              <a:ext cx="177800" cy="76200"/>
            </a:xfrm>
            <a:prstGeom prst="straightConnector1">
              <a:avLst/>
            </a:prstGeom>
            <a:ln>
              <a:noFill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Callout: Line 30">
              <a:extLst>
                <a:ext uri="{FF2B5EF4-FFF2-40B4-BE49-F238E27FC236}">
                  <a16:creationId xmlns:a16="http://schemas.microsoft.com/office/drawing/2014/main" id="{117D142B-7AF9-EE5B-6D1B-8A8915978D25}"/>
                </a:ext>
              </a:extLst>
            </p:cNvPr>
            <p:cNvSpPr/>
            <p:nvPr/>
          </p:nvSpPr>
          <p:spPr>
            <a:xfrm flipH="1">
              <a:off x="4116388" y="2019300"/>
              <a:ext cx="701194" cy="530643"/>
            </a:xfrm>
            <a:prstGeom prst="borderCallout1">
              <a:avLst>
                <a:gd name="adj1" fmla="val 107723"/>
                <a:gd name="adj2" fmla="val 5970"/>
                <a:gd name="adj3" fmla="val 235561"/>
                <a:gd name="adj4" fmla="val -67247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>
                  <a:effectLst>
                    <a:glow rad="228600">
                      <a:schemeClr val="accent6">
                        <a:satMod val="175000"/>
                        <a:alpha val="40000"/>
                      </a:schemeClr>
                    </a:glow>
                  </a:effectLst>
                </a:rPr>
                <a:t>Bypass (high voltage)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E854D1C-2893-6BF4-B5A0-28C5D0295B38}"/>
                </a:ext>
              </a:extLst>
            </p:cNvPr>
            <p:cNvSpPr txBox="1"/>
            <p:nvPr/>
          </p:nvSpPr>
          <p:spPr>
            <a:xfrm rot="1451707">
              <a:off x="4667250" y="3331086"/>
              <a:ext cx="79375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100" dirty="0" err="1">
                  <a:solidFill>
                    <a:schemeClr val="bg1"/>
                  </a:solidFill>
                  <a:effectLst>
                    <a:glow rad="228600">
                      <a:schemeClr val="accent6">
                        <a:satMod val="175000"/>
                        <a:alpha val="40000"/>
                      </a:schemeClr>
                    </a:glow>
                  </a:effectLst>
                </a:rPr>
                <a:t>Cutout</a:t>
              </a:r>
              <a:r>
                <a:rPr lang="en-GB" sz="1100" dirty="0">
                  <a:solidFill>
                    <a:schemeClr val="bg1"/>
                  </a:solidFill>
                  <a:effectLst>
                    <a:glow rad="228600">
                      <a:schemeClr val="accent6">
                        <a:satMod val="175000"/>
                        <a:alpha val="40000"/>
                      </a:schemeClr>
                    </a:glow>
                  </a:effectLst>
                </a:rPr>
                <a:t> distance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34E8A79-CD4E-5DBE-0C55-C57B6EE2B436}"/>
                </a:ext>
              </a:extLst>
            </p:cNvPr>
            <p:cNvSpPr txBox="1"/>
            <p:nvPr/>
          </p:nvSpPr>
          <p:spPr>
            <a:xfrm rot="1451707">
              <a:off x="3298544" y="2835319"/>
              <a:ext cx="1257928" cy="1692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100" dirty="0">
                  <a:solidFill>
                    <a:schemeClr val="bg1"/>
                  </a:solidFill>
                  <a:effectLst>
                    <a:glow rad="228600">
                      <a:schemeClr val="accent6">
                        <a:satMod val="175000"/>
                        <a:alpha val="40000"/>
                      </a:schemeClr>
                    </a:glow>
                  </a:effectLst>
                </a:rPr>
                <a:t>Busbar (ground)</a:t>
              </a:r>
            </a:p>
          </p:txBody>
        </p:sp>
      </p:grpSp>
      <p:grpSp>
        <p:nvGrpSpPr>
          <p:cNvPr id="35" name="Canvas 3">
            <a:extLst>
              <a:ext uri="{FF2B5EF4-FFF2-40B4-BE49-F238E27FC236}">
                <a16:creationId xmlns:a16="http://schemas.microsoft.com/office/drawing/2014/main" id="{6B9858E8-C6DA-DA21-76C5-78C23152BCC0}"/>
              </a:ext>
            </a:extLst>
          </p:cNvPr>
          <p:cNvGrpSpPr/>
          <p:nvPr/>
        </p:nvGrpSpPr>
        <p:grpSpPr>
          <a:xfrm>
            <a:off x="6498013" y="1419579"/>
            <a:ext cx="5400040" cy="2197735"/>
            <a:chOff x="0" y="0"/>
            <a:chExt cx="5400040" cy="2197735"/>
          </a:xfrm>
          <a:noFill/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9C680560-ED3F-C996-ADBB-E4125C1C709E}"/>
                </a:ext>
              </a:extLst>
            </p:cNvPr>
            <p:cNvSpPr/>
            <p:nvPr/>
          </p:nvSpPr>
          <p:spPr>
            <a:xfrm>
              <a:off x="0" y="0"/>
              <a:ext cx="5400040" cy="2197735"/>
            </a:xfrm>
            <a:prstGeom prst="rect">
              <a:avLst/>
            </a:prstGeom>
            <a:grpFill/>
          </p:spPr>
        </p:sp>
        <p:pic>
          <p:nvPicPr>
            <p:cNvPr id="37" name="Picture 36" descr="A picture containing night sky&#10;&#10;Description automatically generated">
              <a:extLst>
                <a:ext uri="{FF2B5EF4-FFF2-40B4-BE49-F238E27FC236}">
                  <a16:creationId xmlns:a16="http://schemas.microsoft.com/office/drawing/2014/main" id="{9BF7224C-3857-4EB9-9F0A-2AA25DCADF2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0038" y="721324"/>
              <a:ext cx="2267925" cy="485984"/>
            </a:xfrm>
            <a:prstGeom prst="rect">
              <a:avLst/>
            </a:prstGeom>
            <a:grpFill/>
          </p:spPr>
        </p:pic>
        <p:pic>
          <p:nvPicPr>
            <p:cNvPr id="38" name="Picture 37" descr="A picture containing night sky&#10;&#10;Description automatically generated">
              <a:extLst>
                <a:ext uri="{FF2B5EF4-FFF2-40B4-BE49-F238E27FC236}">
                  <a16:creationId xmlns:a16="http://schemas.microsoft.com/office/drawing/2014/main" id="{DFF21235-CD60-4563-B110-904599413EF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563" y="1307422"/>
              <a:ext cx="2267925" cy="485984"/>
            </a:xfrm>
            <a:prstGeom prst="rect">
              <a:avLst/>
            </a:prstGeom>
            <a:grpFill/>
          </p:spPr>
        </p:pic>
        <p:sp>
          <p:nvSpPr>
            <p:cNvPr id="39" name="TextBox 9">
              <a:extLst>
                <a:ext uri="{FF2B5EF4-FFF2-40B4-BE49-F238E27FC236}">
                  <a16:creationId xmlns:a16="http://schemas.microsoft.com/office/drawing/2014/main" id="{3A74AC5E-FDDA-400A-AB6D-04C1BC64B433}"/>
                </a:ext>
              </a:extLst>
            </p:cNvPr>
            <p:cNvSpPr txBox="1"/>
            <p:nvPr/>
          </p:nvSpPr>
          <p:spPr>
            <a:xfrm>
              <a:off x="148613" y="1043536"/>
              <a:ext cx="1525270" cy="323215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kern="1200">
                  <a:solidFill>
                    <a:srgbClr val="FFFF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Bottom (slot)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TextBox 10">
              <a:extLst>
                <a:ext uri="{FF2B5EF4-FFF2-40B4-BE49-F238E27FC236}">
                  <a16:creationId xmlns:a16="http://schemas.microsoft.com/office/drawing/2014/main" id="{8D7472B9-DB9F-4F11-9805-748D524D9725}"/>
                </a:ext>
              </a:extLst>
            </p:cNvPr>
            <p:cNvSpPr txBox="1"/>
            <p:nvPr/>
          </p:nvSpPr>
          <p:spPr>
            <a:xfrm>
              <a:off x="148613" y="1591835"/>
              <a:ext cx="1077595" cy="323215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kern="1200">
                  <a:solidFill>
                    <a:srgbClr val="FFFF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Top (groove)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6EDFD335-7637-4C4E-AA98-1D5D7FE5204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3" t="6446" r="6645" b="2901"/>
            <a:stretch/>
          </p:blipFill>
          <p:spPr>
            <a:xfrm>
              <a:off x="2743200" y="0"/>
              <a:ext cx="2371725" cy="1593749"/>
            </a:xfrm>
            <a:prstGeom prst="rect">
              <a:avLst/>
            </a:prstGeom>
            <a:grpFill/>
            <a:ln>
              <a:noFill/>
            </a:ln>
          </p:spPr>
        </p:pic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0F7C5F5D-CF91-4373-89F1-7B6FCF8124F6}"/>
                </a:ext>
              </a:extLst>
            </p:cNvPr>
            <p:cNvCxnSpPr/>
            <p:nvPr/>
          </p:nvCxnSpPr>
          <p:spPr>
            <a:xfrm flipV="1">
              <a:off x="4206664" y="44449"/>
              <a:ext cx="0" cy="1446053"/>
            </a:xfrm>
            <a:prstGeom prst="line">
              <a:avLst/>
            </a:prstGeom>
            <a:grpFill/>
            <a:ln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18">
              <a:extLst>
                <a:ext uri="{FF2B5EF4-FFF2-40B4-BE49-F238E27FC236}">
                  <a16:creationId xmlns:a16="http://schemas.microsoft.com/office/drawing/2014/main" id="{DDFF5A67-8D62-4252-992E-5ED5536AD132}"/>
                </a:ext>
              </a:extLst>
            </p:cNvPr>
            <p:cNvSpPr txBox="1"/>
            <p:nvPr/>
          </p:nvSpPr>
          <p:spPr>
            <a:xfrm>
              <a:off x="4261260" y="259205"/>
              <a:ext cx="789940" cy="1250315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9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Intensities higher than 150 are clearly due to the discharges, not to background light</a:t>
              </a:r>
              <a:endPara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6" name="Content Placeholder 26">
            <a:extLst>
              <a:ext uri="{FF2B5EF4-FFF2-40B4-BE49-F238E27FC236}">
                <a16:creationId xmlns:a16="http://schemas.microsoft.com/office/drawing/2014/main" id="{7C74B14B-14FC-0E17-61E1-23BD1E865731}"/>
              </a:ext>
            </a:extLst>
          </p:cNvPr>
          <p:cNvSpPr txBox="1">
            <a:spLocks/>
          </p:cNvSpPr>
          <p:nvPr/>
        </p:nvSpPr>
        <p:spPr>
          <a:xfrm>
            <a:off x="6735548" y="3623937"/>
            <a:ext cx="4557997" cy="64665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24000" indent="-3240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0" dirty="0">
                <a:solidFill>
                  <a:schemeClr val="tx2"/>
                </a:solidFill>
              </a:rPr>
              <a:t>Participation in </a:t>
            </a:r>
            <a:r>
              <a:rPr lang="en-GB" sz="2000" dirty="0">
                <a:solidFill>
                  <a:schemeClr val="tx2"/>
                </a:solidFill>
              </a:rPr>
              <a:t>high voltage tests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DDC21B-BF88-A7DE-8042-8131587A09C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4603" y="3951392"/>
            <a:ext cx="3526196" cy="2267950"/>
          </a:xfrm>
          <a:prstGeom prst="rect">
            <a:avLst/>
          </a:prstGeom>
          <a:ln>
            <a:noFill/>
          </a:ln>
        </p:spPr>
      </p:pic>
      <p:pic>
        <p:nvPicPr>
          <p:cNvPr id="6" name="Picture 5" descr="Chart, text, surface chart&#10;&#10;Description automatically generated">
            <a:extLst>
              <a:ext uri="{FF2B5EF4-FFF2-40B4-BE49-F238E27FC236}">
                <a16:creationId xmlns:a16="http://schemas.microsoft.com/office/drawing/2014/main" id="{0440A1A6-B75E-C699-BAFB-0C6B95D2886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7350" y="3937887"/>
            <a:ext cx="2966195" cy="2224646"/>
          </a:xfrm>
          <a:prstGeom prst="rect">
            <a:avLst/>
          </a:pr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E985A4FC-6EBB-E567-0BB3-CA0F1F8E8704}"/>
              </a:ext>
            </a:extLst>
          </p:cNvPr>
          <p:cNvSpPr txBox="1"/>
          <p:nvPr/>
        </p:nvSpPr>
        <p:spPr>
          <a:xfrm>
            <a:off x="8637498" y="5516202"/>
            <a:ext cx="120742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dirty="0">
                <a:solidFill>
                  <a:schemeClr val="bg1"/>
                </a:solidFill>
              </a:rPr>
              <a:t>Resistance measurements of serigraphy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2AD581F-9C3B-9E49-A60A-9A9936180B30}"/>
              </a:ext>
            </a:extLst>
          </p:cNvPr>
          <p:cNvSpPr txBox="1"/>
          <p:nvPr/>
        </p:nvSpPr>
        <p:spPr>
          <a:xfrm>
            <a:off x="6975481" y="495020"/>
            <a:ext cx="418834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tx2"/>
                </a:solidFill>
              </a:rPr>
              <a:t>Photographs</a:t>
            </a:r>
            <a:r>
              <a:rPr lang="en-GB" sz="2000" b="0" dirty="0">
                <a:solidFill>
                  <a:schemeClr val="tx2"/>
                </a:solidFill>
              </a:rPr>
              <a:t> and </a:t>
            </a:r>
            <a:r>
              <a:rPr lang="en-GB" sz="2000" dirty="0">
                <a:solidFill>
                  <a:schemeClr val="tx2"/>
                </a:solidFill>
              </a:rPr>
              <a:t>histograms</a:t>
            </a:r>
            <a:r>
              <a:rPr lang="en-GB" sz="2000" b="0" dirty="0">
                <a:solidFill>
                  <a:schemeClr val="tx2"/>
                </a:solidFill>
              </a:rPr>
              <a:t> to </a:t>
            </a:r>
            <a:r>
              <a:rPr lang="en-GB" sz="2000" b="1" dirty="0">
                <a:solidFill>
                  <a:schemeClr val="tx2"/>
                </a:solidFill>
              </a:rPr>
              <a:t>evaluate</a:t>
            </a:r>
            <a:r>
              <a:rPr lang="en-GB" sz="2000" b="0" dirty="0">
                <a:solidFill>
                  <a:schemeClr val="tx2"/>
                </a:solidFill>
              </a:rPr>
              <a:t> intensity of </a:t>
            </a:r>
            <a:r>
              <a:rPr lang="en-GB" sz="2000" b="1" dirty="0">
                <a:solidFill>
                  <a:schemeClr val="tx2"/>
                </a:solidFill>
              </a:rPr>
              <a:t>corona</a:t>
            </a:r>
            <a:r>
              <a:rPr lang="en-GB" sz="2000" b="0" dirty="0">
                <a:solidFill>
                  <a:schemeClr val="tx2"/>
                </a:solidFill>
              </a:rPr>
              <a:t> effect in magnet</a:t>
            </a:r>
          </a:p>
        </p:txBody>
      </p:sp>
    </p:spTree>
    <p:extLst>
      <p:ext uri="{BB962C8B-B14F-4D97-AF65-F5344CB8AC3E}">
        <p14:creationId xmlns:p14="http://schemas.microsoft.com/office/powerpoint/2010/main" val="38415960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31594B-93B1-4E92-8041-D2A424D786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8598" y="1571139"/>
            <a:ext cx="6095444" cy="650693"/>
          </a:xfrm>
        </p:spPr>
        <p:txBody>
          <a:bodyPr/>
          <a:lstStyle/>
          <a:p>
            <a:r>
              <a:rPr lang="en-US" b="0" dirty="0">
                <a:solidFill>
                  <a:schemeClr val="accent1"/>
                </a:solidFill>
              </a:rPr>
              <a:t>Dilution magnets deflect the beam on a pre-defined shape, so it doesn’t hit the block in the same point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1CA581A-B439-4FC8-A433-B0FA02330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651" y="233876"/>
            <a:ext cx="11912349" cy="532785"/>
          </a:xfrm>
        </p:spPr>
        <p:txBody>
          <a:bodyPr/>
          <a:lstStyle/>
          <a:p>
            <a:r>
              <a:rPr lang="en-US" sz="3200" dirty="0"/>
              <a:t>4. Screen box </a:t>
            </a:r>
            <a:r>
              <a:rPr lang="en-US" sz="3200" b="0" dirty="0"/>
              <a:t>for MKBV</a:t>
            </a:r>
            <a:endParaRPr lang="en-GB" sz="3200" b="0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C6467DB3-C457-4515-815E-016F5890B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0EC62-C822-4667-86D3-B3809E8F1785}" type="datetime1">
              <a:rPr lang="en-GB" smtClean="0"/>
              <a:t>17/01/2023</a:t>
            </a:fld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5A776ED4-AA3A-49B0-908E-1679FEC0C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Studies on kicker magnets. Miguel Diaz - January 2023 </a:t>
            </a:r>
            <a:endParaRPr lang="en-GB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D76A5594-FF8D-45E2-AB86-F439A6323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B3DC1-1B93-4C6A-833C-E099CF4C01FE}" type="slidenum">
              <a:rPr lang="en-GB" smtClean="0"/>
              <a:t>8</a:t>
            </a:fld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CEF18F-7EC7-4DFD-A5E0-85DB8F905524}"/>
              </a:ext>
            </a:extLst>
          </p:cNvPr>
          <p:cNvSpPr txBox="1">
            <a:spLocks/>
          </p:cNvSpPr>
          <p:nvPr/>
        </p:nvSpPr>
        <p:spPr>
          <a:xfrm>
            <a:off x="407985" y="896695"/>
            <a:ext cx="11376026" cy="3064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tx2"/>
                </a:solidFill>
              </a:rPr>
              <a:t>The MKBV is a vertical </a:t>
            </a:r>
            <a:r>
              <a:rPr lang="en-US" dirty="0">
                <a:solidFill>
                  <a:schemeClr val="tx2"/>
                </a:solidFill>
              </a:rPr>
              <a:t>dilutor</a:t>
            </a:r>
            <a:r>
              <a:rPr lang="en-US" b="0" dirty="0">
                <a:solidFill>
                  <a:schemeClr val="tx2"/>
                </a:solidFill>
              </a:rPr>
              <a:t> for the </a:t>
            </a:r>
            <a:r>
              <a:rPr lang="en-US" dirty="0">
                <a:solidFill>
                  <a:schemeClr val="tx2"/>
                </a:solidFill>
              </a:rPr>
              <a:t>LHC beam dump system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C535D79C-85B6-63D8-0A10-CBF73D1EEFAD}"/>
              </a:ext>
            </a:extLst>
          </p:cNvPr>
          <p:cNvSpPr txBox="1">
            <a:spLocks/>
          </p:cNvSpPr>
          <p:nvPr/>
        </p:nvSpPr>
        <p:spPr>
          <a:xfrm>
            <a:off x="279651" y="2525655"/>
            <a:ext cx="4486160" cy="29848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A so-called “</a:t>
            </a:r>
            <a:r>
              <a:rPr lang="en-US" dirty="0">
                <a:solidFill>
                  <a:schemeClr val="tx2"/>
                </a:solidFill>
              </a:rPr>
              <a:t>beam screen</a:t>
            </a:r>
            <a:r>
              <a:rPr lang="en-US" b="0" dirty="0">
                <a:solidFill>
                  <a:schemeClr val="tx2"/>
                </a:solidFill>
              </a:rPr>
              <a:t>” inside the magnet was </a:t>
            </a:r>
            <a:r>
              <a:rPr lang="en-US" dirty="0">
                <a:solidFill>
                  <a:schemeClr val="tx2"/>
                </a:solidFill>
              </a:rPr>
              <a:t>redesigned</a:t>
            </a:r>
            <a:r>
              <a:rPr lang="en-US" b="0" dirty="0">
                <a:solidFill>
                  <a:schemeClr val="tx2"/>
                </a:solidFill>
              </a:rPr>
              <a:t> to make it </a:t>
            </a:r>
            <a:r>
              <a:rPr lang="en-US" dirty="0">
                <a:solidFill>
                  <a:schemeClr val="tx2"/>
                </a:solidFill>
              </a:rPr>
              <a:t>less susceptible</a:t>
            </a:r>
            <a:r>
              <a:rPr lang="en-US" b="0" dirty="0">
                <a:solidFill>
                  <a:schemeClr val="tx2"/>
                </a:solidFill>
              </a:rPr>
              <a:t> to electric </a:t>
            </a:r>
            <a:r>
              <a:rPr lang="en-US" dirty="0">
                <a:solidFill>
                  <a:schemeClr val="tx2"/>
                </a:solidFill>
              </a:rPr>
              <a:t>breakdowns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Electrostatic </a:t>
            </a:r>
            <a:r>
              <a:rPr lang="en-US" dirty="0">
                <a:solidFill>
                  <a:schemeClr val="tx2"/>
                </a:solidFill>
              </a:rPr>
              <a:t>simulations</a:t>
            </a:r>
            <a:r>
              <a:rPr lang="en-US" b="0" dirty="0">
                <a:solidFill>
                  <a:schemeClr val="tx2"/>
                </a:solidFill>
              </a:rPr>
              <a:t> were done to optimize: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Radius of the end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Distance to the magnet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The </a:t>
            </a:r>
            <a:r>
              <a:rPr lang="en-US" dirty="0">
                <a:solidFill>
                  <a:schemeClr val="tx2"/>
                </a:solidFill>
              </a:rPr>
              <a:t>new</a:t>
            </a:r>
            <a:r>
              <a:rPr lang="en-US" b="0" dirty="0">
                <a:solidFill>
                  <a:schemeClr val="tx2"/>
                </a:solidFill>
              </a:rPr>
              <a:t> screen box was </a:t>
            </a:r>
            <a:r>
              <a:rPr lang="en-US" dirty="0">
                <a:solidFill>
                  <a:schemeClr val="tx2"/>
                </a:solidFill>
              </a:rPr>
              <a:t>installed</a:t>
            </a:r>
            <a:r>
              <a:rPr lang="en-US" b="0" dirty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during YETS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ED6C1A1-DF65-988D-FDA7-89373F21023F}"/>
              </a:ext>
            </a:extLst>
          </p:cNvPr>
          <p:cNvGrpSpPr/>
          <p:nvPr/>
        </p:nvGrpSpPr>
        <p:grpSpPr>
          <a:xfrm>
            <a:off x="7962376" y="612894"/>
            <a:ext cx="3988933" cy="2916139"/>
            <a:chOff x="7728403" y="1129031"/>
            <a:chExt cx="3988933" cy="2916139"/>
          </a:xfrm>
        </p:grpSpPr>
        <p:pic>
          <p:nvPicPr>
            <p:cNvPr id="7" name="Picture 6" descr="Graphical user interface, chart&#10;&#10;Description automatically generated">
              <a:extLst>
                <a:ext uri="{FF2B5EF4-FFF2-40B4-BE49-F238E27FC236}">
                  <a16:creationId xmlns:a16="http://schemas.microsoft.com/office/drawing/2014/main" id="{F98D09F7-7758-1512-BFB6-6857D0D60E0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28403" y="1129031"/>
              <a:ext cx="3988933" cy="2916139"/>
            </a:xfrm>
            <a:prstGeom prst="rect">
              <a:avLst/>
            </a:prstGeom>
          </p:spPr>
        </p:pic>
        <p:sp>
          <p:nvSpPr>
            <p:cNvPr id="9" name="Text Placeholder 3">
              <a:extLst>
                <a:ext uri="{FF2B5EF4-FFF2-40B4-BE49-F238E27FC236}">
                  <a16:creationId xmlns:a16="http://schemas.microsoft.com/office/drawing/2014/main" id="{1F4ADA43-D0DD-EE5F-F62F-79D61D426083}"/>
                </a:ext>
              </a:extLst>
            </p:cNvPr>
            <p:cNvSpPr txBox="1">
              <a:spLocks/>
            </p:cNvSpPr>
            <p:nvPr/>
          </p:nvSpPr>
          <p:spPr>
            <a:xfrm>
              <a:off x="8491363" y="3325541"/>
              <a:ext cx="1719435" cy="365125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/>
                <a:buNone/>
                <a:tabLst/>
                <a:defRPr sz="2100" b="1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2385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648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7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972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600" kern="1200">
                  <a:solidFill>
                    <a:schemeClr val="accent6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b="0" dirty="0">
                  <a:solidFill>
                    <a:schemeClr val="tx2"/>
                  </a:solidFill>
                </a:rPr>
                <a:t>Generic dilution pattern on the dumper block</a:t>
              </a:r>
              <a:endParaRPr lang="en-US" sz="1200" b="0" dirty="0">
                <a:solidFill>
                  <a:schemeClr val="tx2"/>
                </a:solidFill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endParaRPr lang="en-US" sz="1200" b="0" dirty="0">
                <a:solidFill>
                  <a:schemeClr val="tx2"/>
                </a:solidFill>
              </a:endParaRPr>
            </a:p>
          </p:txBody>
        </p:sp>
      </p:grp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94C8980-DDDB-44F3-BBEB-78E1F4C6F2B8}"/>
              </a:ext>
            </a:extLst>
          </p:cNvPr>
          <p:cNvCxnSpPr>
            <a:cxnSpLocks/>
            <a:stCxn id="2" idx="3"/>
            <a:endCxn id="7" idx="1"/>
          </p:cNvCxnSpPr>
          <p:nvPr/>
        </p:nvCxnSpPr>
        <p:spPr>
          <a:xfrm>
            <a:off x="6874042" y="1896486"/>
            <a:ext cx="1088334" cy="17447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Content Placeholder 4" descr="A picture containing text, computer, electronics, printer&#10;&#10;Description automatically generated">
            <a:extLst>
              <a:ext uri="{FF2B5EF4-FFF2-40B4-BE49-F238E27FC236}">
                <a16:creationId xmlns:a16="http://schemas.microsoft.com/office/drawing/2014/main" id="{3A10F353-DEE6-5098-FB07-590CA343044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60" t="5546"/>
          <a:stretch/>
        </p:blipFill>
        <p:spPr>
          <a:xfrm>
            <a:off x="7869786" y="4222361"/>
            <a:ext cx="3914225" cy="1978568"/>
          </a:xfrm>
          <a:prstGeom prst="rect">
            <a:avLst/>
          </a:prstGeom>
        </p:spPr>
      </p:pic>
      <p:sp>
        <p:nvSpPr>
          <p:cNvPr id="24" name="Callout: Line 23">
            <a:extLst>
              <a:ext uri="{FF2B5EF4-FFF2-40B4-BE49-F238E27FC236}">
                <a16:creationId xmlns:a16="http://schemas.microsoft.com/office/drawing/2014/main" id="{8B4CB6DA-7A5D-CDAC-58EF-DB9F9E696680}"/>
              </a:ext>
            </a:extLst>
          </p:cNvPr>
          <p:cNvSpPr/>
          <p:nvPr/>
        </p:nvSpPr>
        <p:spPr>
          <a:xfrm>
            <a:off x="5670884" y="2648031"/>
            <a:ext cx="2406316" cy="1011036"/>
          </a:xfrm>
          <a:prstGeom prst="borderCallout1">
            <a:avLst>
              <a:gd name="adj1" fmla="val 212327"/>
              <a:gd name="adj2" fmla="val 163667"/>
              <a:gd name="adj3" fmla="val 108321"/>
              <a:gd name="adj4" fmla="val 99856"/>
            </a:avLst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accent3"/>
                </a:solidFill>
              </a:rPr>
              <a:t>Solution: Ø4 mm metal pipe surrounding edge of box</a:t>
            </a:r>
          </a:p>
        </p:txBody>
      </p:sp>
      <p:pic>
        <p:nvPicPr>
          <p:cNvPr id="25" name="Content Placeholder 15" descr="Graphical user interface&#10;&#10;Description automatically generated">
            <a:extLst>
              <a:ext uri="{FF2B5EF4-FFF2-40B4-BE49-F238E27FC236}">
                <a16:creationId xmlns:a16="http://schemas.microsoft.com/office/drawing/2014/main" id="{F44CE021-5CF4-14E2-DEB4-8E810C3F09C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46" t="10919" b="1653"/>
          <a:stretch/>
        </p:blipFill>
        <p:spPr>
          <a:xfrm>
            <a:off x="5077326" y="4636169"/>
            <a:ext cx="2792460" cy="1602231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AFCE41EB-4F38-28ED-D630-A2F5388A993B}"/>
              </a:ext>
            </a:extLst>
          </p:cNvPr>
          <p:cNvSpPr txBox="1">
            <a:spLocks/>
          </p:cNvSpPr>
          <p:nvPr/>
        </p:nvSpPr>
        <p:spPr>
          <a:xfrm>
            <a:off x="5077326" y="4453606"/>
            <a:ext cx="2128509" cy="3651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solidFill>
                  <a:schemeClr val="tx2"/>
                </a:solidFill>
              </a:rPr>
              <a:t>Electric field overview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200" b="0" dirty="0">
              <a:solidFill>
                <a:schemeClr val="tx2"/>
              </a:solidFill>
            </a:endParaRP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E29FB6D4-BA30-5046-A016-0AE48091F4FA}"/>
              </a:ext>
            </a:extLst>
          </p:cNvPr>
          <p:cNvSpPr txBox="1">
            <a:spLocks/>
          </p:cNvSpPr>
          <p:nvPr/>
        </p:nvSpPr>
        <p:spPr>
          <a:xfrm rot="16200000">
            <a:off x="7835610" y="4462411"/>
            <a:ext cx="707423" cy="3651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solidFill>
                  <a:srgbClr val="00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16000 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200" b="0" dirty="0">
              <a:solidFill>
                <a:srgbClr val="000000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8" name="Text Placeholder 3">
            <a:extLst>
              <a:ext uri="{FF2B5EF4-FFF2-40B4-BE49-F238E27FC236}">
                <a16:creationId xmlns:a16="http://schemas.microsoft.com/office/drawing/2014/main" id="{93F3E7B9-A015-6CE8-91FB-A844EC65ED2B}"/>
              </a:ext>
            </a:extLst>
          </p:cNvPr>
          <p:cNvSpPr txBox="1">
            <a:spLocks/>
          </p:cNvSpPr>
          <p:nvPr/>
        </p:nvSpPr>
        <p:spPr>
          <a:xfrm>
            <a:off x="10005235" y="5464615"/>
            <a:ext cx="498875" cy="3651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solidFill>
                  <a:srgbClr val="00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0 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200" b="0" dirty="0">
              <a:solidFill>
                <a:srgbClr val="000000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63772056-8AA3-DAED-8462-F6C8234A1578}"/>
              </a:ext>
            </a:extLst>
          </p:cNvPr>
          <p:cNvSpPr txBox="1">
            <a:spLocks/>
          </p:cNvSpPr>
          <p:nvPr/>
        </p:nvSpPr>
        <p:spPr>
          <a:xfrm>
            <a:off x="8765764" y="5461348"/>
            <a:ext cx="707423" cy="3651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solidFill>
                  <a:srgbClr val="00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1900 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200" b="0" dirty="0">
              <a:solidFill>
                <a:srgbClr val="000000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51212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19E95-7328-4779-BE0F-3D1ABE7938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Spare slides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B962AE-F4FC-4B12-A42F-9479412B6F5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74F643F-13DE-48C8-9B55-69D8179BD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54BFD-8D05-49D3-871C-B0A7DCEED9B1}" type="datetime1">
              <a:rPr lang="en-GB" smtClean="0"/>
              <a:t>17/01/2023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E13B9B9-85E2-401E-BA95-F19F6E562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Studies on kicker magnets. Miguel Diaz - January 2023 </a:t>
            </a:r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03500D-CC39-4B87-8D32-C906D0CAE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B3DC1-1B93-4C6A-833C-E099CF4C01F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7047534"/>
      </p:ext>
    </p:extLst>
  </p:cSld>
  <p:clrMapOvr>
    <a:masterClrMapping/>
  </p:clrMapOvr>
</p:sld>
</file>

<file path=ppt/theme/theme1.xml><?xml version="1.0" encoding="utf-8"?>
<a:theme xmlns:a="http://schemas.openxmlformats.org/drawingml/2006/main" name="CERN Cobranding 16x9_PPT_Arial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0" id="{13C28D64-1B24-AE44-ADF1-2F22862D8410}" vid="{33E554F9-2EDB-C045-92B1-7271172784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5426</TotalTime>
  <Words>865</Words>
  <Application>Microsoft Office PowerPoint</Application>
  <PresentationFormat>Widescreen</PresentationFormat>
  <Paragraphs>134</Paragraphs>
  <Slides>12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Cambria Math</vt:lpstr>
      <vt:lpstr>Courier New</vt:lpstr>
      <vt:lpstr>Helvetica</vt:lpstr>
      <vt:lpstr>CERN Cobranding 16x9_PPT_Arial</vt:lpstr>
      <vt:lpstr>Studies on kicker magnets FTEC project 2021</vt:lpstr>
      <vt:lpstr>Introduction: Role of the kicker magnets in the accelerators</vt:lpstr>
      <vt:lpstr>Context: campaign to lower the beam impedance of the magnets</vt:lpstr>
      <vt:lpstr>1. Beam induced heating computations</vt:lpstr>
      <vt:lpstr>2. Work on MKI-Cool (upgraded injector kicker for LHC)</vt:lpstr>
      <vt:lpstr>3. Low impedance MKP-L (injector kicker for the SPS)</vt:lpstr>
      <vt:lpstr>3. Work carried out for MKP-L</vt:lpstr>
      <vt:lpstr>4. Screen box for MKBV</vt:lpstr>
      <vt:lpstr>Spare slides</vt:lpstr>
      <vt:lpstr>2. Low impedance MKP-L (injector for the SPS)</vt:lpstr>
      <vt:lpstr>1. Beam coupling impedance computations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Studies on kicker magnets FTEC project</dc:title>
  <dc:creator>Miguel Diaz Zumel</dc:creator>
  <cp:lastModifiedBy>Miguel Diaz Zumel</cp:lastModifiedBy>
  <cp:revision>18</cp:revision>
  <dcterms:created xsi:type="dcterms:W3CDTF">2022-01-12T10:50:48Z</dcterms:created>
  <dcterms:modified xsi:type="dcterms:W3CDTF">2023-01-17T10:53:07Z</dcterms:modified>
</cp:coreProperties>
</file>