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294" r:id="rId3"/>
    <p:sldId id="300" r:id="rId4"/>
    <p:sldId id="268" r:id="rId5"/>
    <p:sldId id="296" r:id="rId6"/>
    <p:sldId id="301" r:id="rId7"/>
    <p:sldId id="304" r:id="rId8"/>
    <p:sldId id="303" r:id="rId9"/>
    <p:sldId id="306" r:id="rId10"/>
    <p:sldId id="302" r:id="rId11"/>
    <p:sldId id="307" r:id="rId12"/>
    <p:sldId id="310" r:id="rId13"/>
    <p:sldId id="308" r:id="rId14"/>
    <p:sldId id="297" r:id="rId15"/>
    <p:sldId id="271" r:id="rId16"/>
    <p:sldId id="309" r:id="rId17"/>
    <p:sldId id="311" r:id="rId18"/>
    <p:sldId id="293" r:id="rId19"/>
    <p:sldId id="288" r:id="rId20"/>
    <p:sldId id="312" r:id="rId21"/>
    <p:sldId id="31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/>
    <p:restoredTop sz="94686"/>
  </p:normalViewPr>
  <p:slideViewPr>
    <p:cSldViewPr snapToGrid="0" snapToObjects="1">
      <p:cViewPr varScale="1">
        <p:scale>
          <a:sx n="95" d="100"/>
          <a:sy n="95" d="100"/>
        </p:scale>
        <p:origin x="45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I. Mases | Bunch-by-Bunch Tune Shift Effects in the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ipac22.org/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cernbox.cern.ch/index.php/s/mY77pxfg2uBn1lb" TargetMode="External"/><Relationship Id="rId5" Type="http://schemas.openxmlformats.org/officeDocument/2006/relationships/hyperlink" Target="https://cernbox.cern.ch/index.php/s/VUJWUdNei14OK9C" TargetMode="Externa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yCOMPLETE/PyHEADTAI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93D36F7-B23B-5FDB-4009-8849BAC3247E}"/>
              </a:ext>
            </a:extLst>
          </p:cNvPr>
          <p:cNvSpPr/>
          <p:nvPr/>
        </p:nvSpPr>
        <p:spPr>
          <a:xfrm>
            <a:off x="551145" y="413359"/>
            <a:ext cx="11217101" cy="248655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682" y="1050267"/>
            <a:ext cx="11376025" cy="2153265"/>
          </a:xfrm>
        </p:spPr>
        <p:txBody>
          <a:bodyPr/>
          <a:lstStyle/>
          <a:p>
            <a:r>
              <a:rPr lang="en-US" dirty="0" err="1"/>
              <a:t>Characterisation</a:t>
            </a:r>
            <a:r>
              <a:rPr lang="en-US" dirty="0"/>
              <a:t> of </a:t>
            </a:r>
            <a:br>
              <a:rPr lang="en-US" dirty="0"/>
            </a:br>
            <a:r>
              <a:rPr lang="en-US" dirty="0"/>
              <a:t>Bunch-by-Bunch Tune Shift Effects </a:t>
            </a:r>
            <a:br>
              <a:rPr lang="en-US" dirty="0"/>
            </a:br>
            <a:r>
              <a:rPr lang="en-US" dirty="0"/>
              <a:t>in the CERN SPS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1682" y="3912800"/>
            <a:ext cx="11376026" cy="1315402"/>
          </a:xfrm>
        </p:spPr>
        <p:txBody>
          <a:bodyPr/>
          <a:lstStyle/>
          <a:p>
            <a:pPr algn="l"/>
            <a:r>
              <a:rPr lang="en-US" sz="2800" b="1" dirty="0"/>
              <a:t>Ingrid Mases </a:t>
            </a:r>
            <a:r>
              <a:rPr lang="en-US" sz="2800" b="1" dirty="0" err="1"/>
              <a:t>Solé</a:t>
            </a:r>
            <a:r>
              <a:rPr lang="en-US" sz="2800" b="1" dirty="0"/>
              <a:t>  </a:t>
            </a:r>
            <a:r>
              <a:rPr lang="en-US" sz="2400" b="1" dirty="0"/>
              <a:t>(BE-ABP-INC)        </a:t>
            </a:r>
            <a:endParaRPr lang="en-US" sz="2800" b="1" dirty="0"/>
          </a:p>
          <a:p>
            <a:pPr algn="l"/>
            <a:r>
              <a:rPr lang="en-US" sz="2200" dirty="0"/>
              <a:t>Special thanks to: H. </a:t>
            </a:r>
            <a:r>
              <a:rPr lang="en-US" sz="2200" dirty="0" err="1"/>
              <a:t>Bartosik</a:t>
            </a:r>
            <a:r>
              <a:rPr lang="en-US" sz="2200" dirty="0"/>
              <a:t>, C. </a:t>
            </a:r>
            <a:r>
              <a:rPr lang="en-US" sz="2200" dirty="0" err="1"/>
              <a:t>Zannini</a:t>
            </a:r>
            <a:r>
              <a:rPr lang="en-US" sz="2200" dirty="0"/>
              <a:t> and M. Schenk</a:t>
            </a:r>
          </a:p>
        </p:txBody>
      </p:sp>
      <p:pic>
        <p:nvPicPr>
          <p:cNvPr id="12" name="Imagen 11" descr="Logotipo&#10;&#10;Descripción generada automáticamente">
            <a:extLst>
              <a:ext uri="{FF2B5EF4-FFF2-40B4-BE49-F238E27FC236}">
                <a16:creationId xmlns:a16="http://schemas.microsoft.com/office/drawing/2014/main" id="{44E5DD4D-4871-D76D-039F-7FD9F6671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813" y="5661765"/>
            <a:ext cx="945850" cy="945850"/>
          </a:xfrm>
          <a:prstGeom prst="rect">
            <a:avLst/>
          </a:prstGeom>
        </p:spPr>
      </p:pic>
      <p:pic>
        <p:nvPicPr>
          <p:cNvPr id="14" name="Imagen 13" descr="Texto&#10;&#10;Descripción generada automáticamente">
            <a:extLst>
              <a:ext uri="{FF2B5EF4-FFF2-40B4-BE49-F238E27FC236}">
                <a16:creationId xmlns:a16="http://schemas.microsoft.com/office/drawing/2014/main" id="{9CC1EC62-A614-9E34-DA99-E45535427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82" y="5745103"/>
            <a:ext cx="3620022" cy="642997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8224821D-EE5D-DF45-2B98-8531871CD2A2}"/>
              </a:ext>
            </a:extLst>
          </p:cNvPr>
          <p:cNvSpPr txBox="1"/>
          <p:nvPr/>
        </p:nvSpPr>
        <p:spPr>
          <a:xfrm>
            <a:off x="10308920" y="6167642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>
                <a:solidFill>
                  <a:schemeClr val="bg1"/>
                </a:solidFill>
              </a:rPr>
              <a:t>22/06/2022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contenido 8" descr="Diagrama&#10;&#10;Descripción generada automáticamente con confianza media">
            <a:extLst>
              <a:ext uri="{FF2B5EF4-FFF2-40B4-BE49-F238E27FC236}">
                <a16:creationId xmlns:a16="http://schemas.microsoft.com/office/drawing/2014/main" id="{48E36098-FEEF-D047-4E01-66AC2D6EDA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93822" y="1260400"/>
            <a:ext cx="8877462" cy="4392971"/>
          </a:xfr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1389AE5-C233-633B-52ED-1B20B78C1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s-ES" dirty="0" err="1"/>
              <a:t>PyHEADTAIL</a:t>
            </a:r>
            <a:r>
              <a:rPr lang="es-ES" dirty="0"/>
              <a:t> SIMULATIONS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C3F569B-F352-852B-1BD4-6FB137E394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ES"/>
              <a:t>22 June 2022</a:t>
            </a:r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57442E1-FD12-C198-DED2-9DE05A573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I. Mases | Bunch-by-Bunch Tune Shift Effects in the SPS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3242DEB-CACF-69BC-D556-3D145D42D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00D7EB50-F1C0-B66B-C6A1-44B3D8BE95D3}"/>
              </a:ext>
            </a:extLst>
          </p:cNvPr>
          <p:cNvCxnSpPr>
            <a:cxnSpLocks/>
          </p:cNvCxnSpPr>
          <p:nvPr/>
        </p:nvCxnSpPr>
        <p:spPr>
          <a:xfrm>
            <a:off x="4259262" y="3995803"/>
            <a:ext cx="2717732" cy="0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prstDash val="sys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DACF5BED-5E36-879B-36CC-99267315E0D4}"/>
              </a:ext>
            </a:extLst>
          </p:cNvPr>
          <p:cNvCxnSpPr>
            <a:cxnSpLocks/>
          </p:cNvCxnSpPr>
          <p:nvPr/>
        </p:nvCxnSpPr>
        <p:spPr>
          <a:xfrm>
            <a:off x="6751525" y="3995803"/>
            <a:ext cx="0" cy="350729"/>
          </a:xfrm>
          <a:prstGeom prst="straightConnector1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59240D91-11D6-7D64-7E80-FC53C6AEE97D}"/>
              </a:ext>
            </a:extLst>
          </p:cNvPr>
          <p:cNvCxnSpPr>
            <a:cxnSpLocks/>
          </p:cNvCxnSpPr>
          <p:nvPr/>
        </p:nvCxnSpPr>
        <p:spPr>
          <a:xfrm>
            <a:off x="10911693" y="4453042"/>
            <a:ext cx="0" cy="707681"/>
          </a:xfrm>
          <a:prstGeom prst="straightConnector1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E771C302-DC16-1321-CDD0-C4530B28D246}"/>
              </a:ext>
            </a:extLst>
          </p:cNvPr>
          <p:cNvCxnSpPr>
            <a:cxnSpLocks/>
          </p:cNvCxnSpPr>
          <p:nvPr/>
        </p:nvCxnSpPr>
        <p:spPr>
          <a:xfrm>
            <a:off x="8594939" y="4440516"/>
            <a:ext cx="2586414" cy="12526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prstDash val="sys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9ABB8AB-4A2B-1BAA-3B21-70F076A27A01}"/>
              </a:ext>
            </a:extLst>
          </p:cNvPr>
          <p:cNvSpPr txBox="1"/>
          <p:nvPr/>
        </p:nvSpPr>
        <p:spPr>
          <a:xfrm>
            <a:off x="3581232" y="5597600"/>
            <a:ext cx="8610768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Horizontal (top) 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and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vertical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(bottom)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bunch</a:t>
            </a:r>
            <a:r>
              <a:rPr lang="es-ES" sz="1600" dirty="0" err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-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by-bunch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tunes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obtained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with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PyHEADTAIL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for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low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intensity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0.8 x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10</a:t>
            </a:r>
            <a:r>
              <a:rPr lang="es-ES" sz="1600" b="1" i="0" u="none" strike="noStrike" baseline="300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11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p/b (</a:t>
            </a:r>
            <a:r>
              <a:rPr lang="es-ES" sz="1600" b="1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left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) 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and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high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intensity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2.0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x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10</a:t>
            </a:r>
            <a:r>
              <a:rPr lang="es-ES" sz="1600" b="1" i="0" u="none" strike="noStrike" baseline="300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11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p/b (</a:t>
            </a:r>
            <a:r>
              <a:rPr lang="es-ES" sz="1600" b="1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right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).</a:t>
            </a:r>
          </a:p>
          <a:p>
            <a:br>
              <a:rPr lang="es-ES" dirty="0"/>
            </a:br>
            <a:endParaRPr lang="es-ES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ABA6DF4-D126-641F-3F0F-C9722971DFD1}"/>
              </a:ext>
            </a:extLst>
          </p:cNvPr>
          <p:cNvSpPr txBox="1"/>
          <p:nvPr/>
        </p:nvSpPr>
        <p:spPr>
          <a:xfrm>
            <a:off x="4589259" y="974088"/>
            <a:ext cx="17953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/>
              <a:t>LOW INTENSITY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D2AA627-FADA-2431-B40D-D5DC5EFA1569}"/>
              </a:ext>
            </a:extLst>
          </p:cNvPr>
          <p:cNvSpPr txBox="1"/>
          <p:nvPr/>
        </p:nvSpPr>
        <p:spPr>
          <a:xfrm>
            <a:off x="8862530" y="974089"/>
            <a:ext cx="18466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/>
              <a:t>HIGH INTENSITY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CD6277D1-222E-D6AA-382D-27CE85BF0030}"/>
                  </a:ext>
                </a:extLst>
              </p:cNvPr>
              <p:cNvSpPr/>
              <p:nvPr/>
            </p:nvSpPr>
            <p:spPr>
              <a:xfrm>
                <a:off x="6879636" y="3970754"/>
                <a:ext cx="496354" cy="375778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s-E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s-ES" sz="1600" dirty="0"/>
                  <a:t>Q</a:t>
                </a:r>
              </a:p>
            </p:txBody>
          </p:sp>
        </mc:Choice>
        <mc:Fallback xmlns=""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CD6277D1-222E-D6AA-382D-27CE85BF00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9636" y="3970754"/>
                <a:ext cx="496354" cy="375778"/>
              </a:xfrm>
              <a:prstGeom prst="rect">
                <a:avLst/>
              </a:prstGeom>
              <a:blipFill>
                <a:blip r:embed="rId3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6E1A0BEB-1736-AFF7-72FB-37D4DF714453}"/>
                  </a:ext>
                </a:extLst>
              </p:cNvPr>
              <p:cNvSpPr/>
              <p:nvPr/>
            </p:nvSpPr>
            <p:spPr>
              <a:xfrm>
                <a:off x="11045135" y="4604618"/>
                <a:ext cx="496354" cy="375778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s-E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s-ES" sz="1600" dirty="0"/>
                  <a:t>Q</a:t>
                </a:r>
              </a:p>
            </p:txBody>
          </p:sp>
        </mc:Choice>
        <mc:Fallback xmlns=""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6E1A0BEB-1736-AFF7-72FB-37D4DF7144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5135" y="4604618"/>
                <a:ext cx="496354" cy="375778"/>
              </a:xfrm>
              <a:prstGeom prst="rect">
                <a:avLst/>
              </a:prstGeom>
              <a:blipFill>
                <a:blip r:embed="rId4"/>
                <a:stretch>
                  <a:fillRect r="-2439" b="-1562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1F0CD9B9-7D7C-8135-7157-C1F1B03E6A4D}"/>
              </a:ext>
            </a:extLst>
          </p:cNvPr>
          <p:cNvSpPr txBox="1"/>
          <p:nvPr/>
        </p:nvSpPr>
        <p:spPr>
          <a:xfrm>
            <a:off x="330012" y="1230500"/>
            <a:ext cx="3005724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s-ES" b="1" dirty="0" err="1"/>
              <a:t>Impedance</a:t>
            </a:r>
            <a:r>
              <a:rPr lang="es-ES" b="1" dirty="0"/>
              <a:t> </a:t>
            </a:r>
            <a:r>
              <a:rPr lang="es-ES" b="1" dirty="0" err="1"/>
              <a:t>induced</a:t>
            </a:r>
            <a:r>
              <a:rPr lang="es-ES" b="1" dirty="0"/>
              <a:t> tune </a:t>
            </a:r>
            <a:r>
              <a:rPr lang="es-ES" b="1" dirty="0" err="1"/>
              <a:t>shifts</a:t>
            </a:r>
            <a:r>
              <a:rPr lang="es-ES" b="1" dirty="0"/>
              <a:t> </a:t>
            </a:r>
            <a:r>
              <a:rPr lang="es-ES" dirty="0"/>
              <a:t>are </a:t>
            </a:r>
            <a:r>
              <a:rPr lang="es-ES" dirty="0" err="1"/>
              <a:t>simulated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b="1" dirty="0" err="1"/>
              <a:t>PyHEADTAIL</a:t>
            </a:r>
            <a:r>
              <a:rPr lang="es-ES" dirty="0"/>
              <a:t> [3] </a:t>
            </a:r>
            <a:r>
              <a:rPr lang="es-ES" dirty="0" err="1"/>
              <a:t>macroparticle</a:t>
            </a:r>
            <a:r>
              <a:rPr lang="es-ES" dirty="0"/>
              <a:t> tracking </a:t>
            </a:r>
            <a:r>
              <a:rPr lang="es-ES" dirty="0" err="1"/>
              <a:t>code</a:t>
            </a:r>
            <a:endParaRPr lang="es-ES" dirty="0"/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es-ES" dirty="0"/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s-ES" b="1" dirty="0"/>
              <a:t>SPS </a:t>
            </a:r>
            <a:r>
              <a:rPr lang="es-ES" b="1" dirty="0" err="1"/>
              <a:t>impedance</a:t>
            </a:r>
            <a:r>
              <a:rPr lang="es-ES" b="1" dirty="0"/>
              <a:t> </a:t>
            </a:r>
            <a:r>
              <a:rPr lang="es-ES" b="1" dirty="0" err="1"/>
              <a:t>model</a:t>
            </a:r>
            <a:r>
              <a:rPr lang="es-ES" b="1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wall</a:t>
            </a:r>
            <a:r>
              <a:rPr lang="es-ES" dirty="0"/>
              <a:t> and </a:t>
            </a:r>
            <a:r>
              <a:rPr lang="es-ES" dirty="0" err="1"/>
              <a:t>kickers</a:t>
            </a:r>
            <a:r>
              <a:rPr lang="es-ES" dirty="0"/>
              <a:t> </a:t>
            </a:r>
            <a:r>
              <a:rPr lang="es-ES" dirty="0" err="1"/>
              <a:t>contributions</a:t>
            </a:r>
            <a:endParaRPr lang="es-ES" dirty="0"/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es-ES" dirty="0"/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s-ES" dirty="0" err="1"/>
              <a:t>Simulations</a:t>
            </a:r>
            <a:r>
              <a:rPr lang="es-ES" dirty="0"/>
              <a:t> done </a:t>
            </a:r>
            <a:r>
              <a:rPr lang="es-ES" dirty="0" err="1"/>
              <a:t>under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b="1" dirty="0" err="1"/>
              <a:t>same</a:t>
            </a:r>
            <a:r>
              <a:rPr lang="es-ES" b="1" dirty="0"/>
              <a:t> </a:t>
            </a:r>
            <a:r>
              <a:rPr lang="es-ES" b="1" dirty="0" err="1"/>
              <a:t>conditions</a:t>
            </a:r>
            <a:r>
              <a:rPr lang="es-ES" b="1" dirty="0"/>
              <a:t> </a:t>
            </a:r>
            <a:r>
              <a:rPr lang="es-ES" dirty="0"/>
              <a:t>as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measurements</a:t>
            </a:r>
            <a:endParaRPr lang="es-ES" dirty="0"/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es-ES" dirty="0"/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es-ES" b="1" dirty="0" err="1"/>
              <a:t>Electron</a:t>
            </a:r>
            <a:r>
              <a:rPr lang="es-ES" b="1" dirty="0"/>
              <a:t> </a:t>
            </a:r>
            <a:r>
              <a:rPr lang="es-ES" b="1" dirty="0" err="1"/>
              <a:t>cloud</a:t>
            </a:r>
            <a:r>
              <a:rPr lang="es-ES" b="1" dirty="0"/>
              <a:t> </a:t>
            </a:r>
            <a:r>
              <a:rPr lang="es-ES" b="1" dirty="0" err="1"/>
              <a:t>effects</a:t>
            </a:r>
            <a:r>
              <a:rPr lang="es-ES" b="1" dirty="0"/>
              <a:t> </a:t>
            </a:r>
            <a:r>
              <a:rPr lang="es-ES" dirty="0"/>
              <a:t>are </a:t>
            </a:r>
            <a:r>
              <a:rPr lang="es-ES" b="1" dirty="0"/>
              <a:t>NOT</a:t>
            </a:r>
            <a:r>
              <a:rPr lang="es-ES" dirty="0"/>
              <a:t> </a:t>
            </a:r>
            <a:r>
              <a:rPr lang="es-ES" dirty="0" err="1"/>
              <a:t>included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simulations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7566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CF45F69-B439-3D49-26A9-81B27616DA11}"/>
              </a:ext>
            </a:extLst>
          </p:cNvPr>
          <p:cNvSpPr txBox="1">
            <a:spLocks/>
          </p:cNvSpPr>
          <p:nvPr/>
        </p:nvSpPr>
        <p:spPr>
          <a:xfrm>
            <a:off x="1246773" y="1439335"/>
            <a:ext cx="9467849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tx1"/>
                </a:solidFill>
              </a:rPr>
              <a:t>Experimental measurements</a:t>
            </a:r>
          </a:p>
          <a:p>
            <a:r>
              <a:rPr lang="en-US" dirty="0" err="1">
                <a:solidFill>
                  <a:schemeClr val="tx1"/>
                </a:solidFill>
              </a:rPr>
              <a:t>PyHEADTAIL</a:t>
            </a:r>
            <a:r>
              <a:rPr lang="en-US" dirty="0">
                <a:solidFill>
                  <a:schemeClr val="tx1"/>
                </a:solidFill>
              </a:rPr>
              <a:t> simulations</a:t>
            </a:r>
          </a:p>
          <a:p>
            <a:r>
              <a:rPr lang="en-US" dirty="0">
                <a:solidFill>
                  <a:schemeClr val="accent2"/>
                </a:solidFill>
              </a:rPr>
              <a:t>Comparison of measurements and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Additional tasks and IPAC 2022</a:t>
            </a:r>
          </a:p>
          <a:p>
            <a:r>
              <a:rPr lang="en-US" dirty="0">
                <a:solidFill>
                  <a:schemeClr val="tx1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818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2B6D1A13-2F89-777A-0F69-E437917482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040" y="1204002"/>
            <a:ext cx="4888300" cy="3938009"/>
          </a:xfr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C9D26999-569E-2E07-F4F4-EFE88B998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1065742"/>
          </a:xfrm>
        </p:spPr>
        <p:txBody>
          <a:bodyPr/>
          <a:lstStyle/>
          <a:p>
            <a:r>
              <a:rPr lang="es-ES" dirty="0"/>
              <a:t>COMPARISON MEASUREMENTS AND SIMULATIONS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A129EA-1446-A137-1309-1A4DD55B8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E697F40-9162-676C-26A2-1E777D635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410DD0-4A80-9A51-982E-B3FF5CAFA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9917B43-B8A9-369C-3F15-9766D2AAD5A1}"/>
              </a:ext>
            </a:extLst>
          </p:cNvPr>
          <p:cNvSpPr txBox="1"/>
          <p:nvPr/>
        </p:nvSpPr>
        <p:spPr>
          <a:xfrm>
            <a:off x="783768" y="5258753"/>
            <a:ext cx="4915574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1600" dirty="0"/>
              <a:t>Relative tune shift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fourth</a:t>
            </a:r>
            <a:r>
              <a:rPr lang="es-ES" sz="1600" dirty="0"/>
              <a:t> </a:t>
            </a:r>
            <a:r>
              <a:rPr lang="es-ES" sz="1600" dirty="0" err="1"/>
              <a:t>train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dirty="0" err="1"/>
              <a:t>respect</a:t>
            </a:r>
            <a:r>
              <a:rPr lang="es-ES" sz="1600" dirty="0"/>
              <a:t> </a:t>
            </a:r>
            <a:r>
              <a:rPr lang="es-ES" sz="1600" dirty="0" err="1"/>
              <a:t>to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first</a:t>
            </a:r>
            <a:r>
              <a:rPr lang="es-ES" sz="1600" dirty="0"/>
              <a:t> </a:t>
            </a:r>
            <a:r>
              <a:rPr lang="es-ES" sz="1600" dirty="0" err="1"/>
              <a:t>train</a:t>
            </a:r>
            <a:r>
              <a:rPr lang="es-ES" sz="1600" dirty="0"/>
              <a:t> </a:t>
            </a:r>
            <a:r>
              <a:rPr lang="es-ES" sz="1600" dirty="0" err="1"/>
              <a:t>comparing</a:t>
            </a:r>
            <a:r>
              <a:rPr lang="es-ES" sz="1600" dirty="0"/>
              <a:t> </a:t>
            </a:r>
            <a:r>
              <a:rPr lang="es-ES" sz="1600" dirty="0" err="1"/>
              <a:t>measurements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dirty="0" err="1"/>
              <a:t>simulations</a:t>
            </a:r>
            <a:r>
              <a:rPr lang="es-ES" sz="1600" dirty="0"/>
              <a:t> (vertical plane).</a:t>
            </a:r>
          </a:p>
          <a:p>
            <a:pPr algn="l"/>
            <a:endParaRPr lang="es-ES" dirty="0"/>
          </a:p>
        </p:txBody>
      </p:sp>
      <p:graphicFrame>
        <p:nvGraphicFramePr>
          <p:cNvPr id="7" name="Tabla 8">
            <a:extLst>
              <a:ext uri="{FF2B5EF4-FFF2-40B4-BE49-F238E27FC236}">
                <a16:creationId xmlns:a16="http://schemas.microsoft.com/office/drawing/2014/main" id="{D9D84E01-039F-420A-4C36-988257F6B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906772"/>
              </p:ext>
            </p:extLst>
          </p:nvPr>
        </p:nvGraphicFramePr>
        <p:xfrm>
          <a:off x="5621206" y="1062062"/>
          <a:ext cx="6162806" cy="21488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62125">
                  <a:extLst>
                    <a:ext uri="{9D8B030D-6E8A-4147-A177-3AD203B41FA5}">
                      <a16:colId xmlns:a16="http://schemas.microsoft.com/office/drawing/2014/main" val="3107160059"/>
                    </a:ext>
                  </a:extLst>
                </a:gridCol>
                <a:gridCol w="2252322">
                  <a:extLst>
                    <a:ext uri="{9D8B030D-6E8A-4147-A177-3AD203B41FA5}">
                      <a16:colId xmlns:a16="http://schemas.microsoft.com/office/drawing/2014/main" val="3674013518"/>
                    </a:ext>
                  </a:extLst>
                </a:gridCol>
                <a:gridCol w="2048359">
                  <a:extLst>
                    <a:ext uri="{9D8B030D-6E8A-4147-A177-3AD203B41FA5}">
                      <a16:colId xmlns:a16="http://schemas.microsoft.com/office/drawing/2014/main" val="410897242"/>
                    </a:ext>
                  </a:extLst>
                </a:gridCol>
              </a:tblGrid>
              <a:tr h="695841"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Vertical</a:t>
                      </a:r>
                    </a:p>
                    <a:p>
                      <a:pPr algn="ctr"/>
                      <a:r>
                        <a:rPr lang="es-ES" dirty="0"/>
                        <a:t>Plane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Horizontal </a:t>
                      </a:r>
                    </a:p>
                    <a:p>
                      <a:pPr algn="ctr"/>
                      <a:r>
                        <a:rPr lang="es-ES" dirty="0"/>
                        <a:t>Plane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5317708"/>
                  </a:ext>
                </a:extLst>
              </a:tr>
              <a:tr h="739035"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bg1"/>
                          </a:solidFill>
                        </a:rPr>
                        <a:t>Single-</a:t>
                      </a:r>
                      <a:r>
                        <a:rPr lang="es-ES" b="1" dirty="0" err="1">
                          <a:solidFill>
                            <a:schemeClr val="bg1"/>
                          </a:solidFill>
                        </a:rPr>
                        <a:t>Bunch</a:t>
                      </a:r>
                      <a:r>
                        <a:rPr lang="es-ES" b="1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s-ES" b="1" dirty="0" err="1">
                          <a:solidFill>
                            <a:schemeClr val="bg1"/>
                          </a:solidFill>
                        </a:rPr>
                        <a:t>Beams</a:t>
                      </a:r>
                      <a:endParaRPr lang="es-E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itchFamily="2" charset="2"/>
                        <a:buChar char="ü"/>
                      </a:pPr>
                      <a:r>
                        <a:rPr lang="es-ES" sz="4000" dirty="0">
                          <a:solidFill>
                            <a:srgbClr val="92D050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0" marR="0" lvl="0" indent="-5715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s-ES" sz="4000" dirty="0">
                          <a:solidFill>
                            <a:srgbClr val="92D050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887704"/>
                  </a:ext>
                </a:extLst>
              </a:tr>
              <a:tr h="713984"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bg1"/>
                          </a:solidFill>
                        </a:rPr>
                        <a:t>Multi-</a:t>
                      </a:r>
                      <a:r>
                        <a:rPr lang="es-ES" b="1" dirty="0" err="1">
                          <a:solidFill>
                            <a:schemeClr val="bg1"/>
                          </a:solidFill>
                        </a:rPr>
                        <a:t>Bunch</a:t>
                      </a:r>
                      <a:endParaRPr lang="es-ES" b="1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s-ES" b="1" dirty="0" err="1">
                          <a:solidFill>
                            <a:schemeClr val="bg1"/>
                          </a:solidFill>
                        </a:rPr>
                        <a:t>Beams</a:t>
                      </a:r>
                      <a:endParaRPr lang="es-E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itchFamily="2" charset="2"/>
                        <a:buChar char="ü"/>
                      </a:pPr>
                      <a:r>
                        <a:rPr lang="es-ES" b="1" dirty="0">
                          <a:solidFill>
                            <a:srgbClr val="92D050"/>
                          </a:solidFill>
                        </a:rPr>
                        <a:t>Low </a:t>
                      </a:r>
                      <a:r>
                        <a:rPr lang="es-ES" b="1" dirty="0" err="1">
                          <a:solidFill>
                            <a:srgbClr val="92D050"/>
                          </a:solidFill>
                        </a:rPr>
                        <a:t>intensities</a:t>
                      </a:r>
                      <a:endParaRPr lang="es-ES" b="1" dirty="0">
                        <a:solidFill>
                          <a:srgbClr val="92D050"/>
                        </a:solidFill>
                      </a:endParaRPr>
                    </a:p>
                    <a:p>
                      <a:pPr algn="ctr"/>
                      <a:r>
                        <a:rPr lang="es-ES" dirty="0"/>
                        <a:t>    </a:t>
                      </a:r>
                      <a:r>
                        <a:rPr lang="es-ES" b="1" dirty="0">
                          <a:solidFill>
                            <a:srgbClr val="C00000"/>
                          </a:solidFill>
                        </a:rPr>
                        <a:t>High </a:t>
                      </a:r>
                      <a:r>
                        <a:rPr lang="es-ES" b="1" dirty="0" err="1">
                          <a:solidFill>
                            <a:srgbClr val="C00000"/>
                          </a:solidFill>
                        </a:rPr>
                        <a:t>intensities</a:t>
                      </a:r>
                      <a:endParaRPr lang="es-E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0001024"/>
                  </a:ext>
                </a:extLst>
              </a:tr>
            </a:tbl>
          </a:graphicData>
        </a:graphic>
      </p:graphicFrame>
      <p:sp>
        <p:nvSpPr>
          <p:cNvPr id="11" name="Multiplicación 10">
            <a:extLst>
              <a:ext uri="{FF2B5EF4-FFF2-40B4-BE49-F238E27FC236}">
                <a16:creationId xmlns:a16="http://schemas.microsoft.com/office/drawing/2014/main" id="{F2C27FDC-0639-2462-8E1B-79EB8556BE88}"/>
              </a:ext>
            </a:extLst>
          </p:cNvPr>
          <p:cNvSpPr/>
          <p:nvPr/>
        </p:nvSpPr>
        <p:spPr>
          <a:xfrm>
            <a:off x="10515599" y="2698306"/>
            <a:ext cx="288100" cy="322544"/>
          </a:xfrm>
          <a:prstGeom prst="mathMultiply">
            <a:avLst/>
          </a:prstGeom>
          <a:solidFill>
            <a:srgbClr val="C0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ultiplicación 11">
            <a:extLst>
              <a:ext uri="{FF2B5EF4-FFF2-40B4-BE49-F238E27FC236}">
                <a16:creationId xmlns:a16="http://schemas.microsoft.com/office/drawing/2014/main" id="{E8C4F39A-DA6F-5B1F-04B9-3A8823A39771}"/>
              </a:ext>
            </a:extLst>
          </p:cNvPr>
          <p:cNvSpPr/>
          <p:nvPr/>
        </p:nvSpPr>
        <p:spPr>
          <a:xfrm>
            <a:off x="7636631" y="2880444"/>
            <a:ext cx="187892" cy="181116"/>
          </a:xfrm>
          <a:prstGeom prst="mathMultiply">
            <a:avLst/>
          </a:prstGeom>
          <a:solidFill>
            <a:srgbClr val="C00000"/>
          </a:solidFill>
          <a:ln w="95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6FD9299-2C5A-3C23-9874-E8DA01321A5D}"/>
              </a:ext>
            </a:extLst>
          </p:cNvPr>
          <p:cNvSpPr txBox="1"/>
          <p:nvPr/>
        </p:nvSpPr>
        <p:spPr>
          <a:xfrm>
            <a:off x="5530809" y="3467527"/>
            <a:ext cx="6356392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b="1" dirty="0"/>
              <a:t>single-</a:t>
            </a:r>
            <a:r>
              <a:rPr lang="es-ES" b="1" dirty="0" err="1"/>
              <a:t>bunch</a:t>
            </a:r>
            <a:r>
              <a:rPr lang="es-ES" b="1" dirty="0"/>
              <a:t> </a:t>
            </a:r>
            <a:r>
              <a:rPr lang="es-ES" b="1" dirty="0" err="1"/>
              <a:t>beams</a:t>
            </a:r>
            <a:r>
              <a:rPr lang="es-ES" dirty="0"/>
              <a:t>, </a:t>
            </a:r>
            <a:r>
              <a:rPr lang="es-ES" dirty="0" err="1"/>
              <a:t>simulations</a:t>
            </a:r>
            <a:r>
              <a:rPr lang="es-ES" dirty="0"/>
              <a:t> are </a:t>
            </a:r>
            <a:r>
              <a:rPr lang="es-ES" dirty="0" err="1"/>
              <a:t>successfully</a:t>
            </a:r>
            <a:r>
              <a:rPr lang="es-ES" dirty="0"/>
              <a:t> </a:t>
            </a:r>
            <a:r>
              <a:rPr lang="es-ES" dirty="0" err="1"/>
              <a:t>benchmarked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measurements</a:t>
            </a:r>
            <a:r>
              <a:rPr lang="es-ES" dirty="0"/>
              <a:t> 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s-ES" dirty="0"/>
          </a:p>
          <a:p>
            <a:pPr marL="285750" indent="-285750" algn="l">
              <a:buFont typeface="Wingdings" pitchFamily="2" charset="2"/>
              <a:buChar char="Ø"/>
            </a:pP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b="1" dirty="0"/>
              <a:t>multi-</a:t>
            </a:r>
            <a:r>
              <a:rPr lang="es-ES" b="1" dirty="0" err="1"/>
              <a:t>bunch</a:t>
            </a:r>
            <a:r>
              <a:rPr lang="es-ES" b="1" dirty="0"/>
              <a:t> </a:t>
            </a:r>
            <a:r>
              <a:rPr lang="es-ES" b="1" dirty="0" err="1"/>
              <a:t>beams</a:t>
            </a:r>
            <a:r>
              <a:rPr lang="es-ES" b="1" dirty="0"/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s-ES" b="1" dirty="0"/>
              <a:t>More </a:t>
            </a:r>
            <a:r>
              <a:rPr lang="es-ES" b="1" dirty="0" err="1"/>
              <a:t>impedance</a:t>
            </a:r>
            <a:r>
              <a:rPr lang="es-ES" b="1" dirty="0"/>
              <a:t> </a:t>
            </a:r>
            <a:r>
              <a:rPr lang="es-ES" b="1" dirty="0" err="1"/>
              <a:t>contributions</a:t>
            </a:r>
            <a:r>
              <a:rPr lang="es-ES" b="1" dirty="0"/>
              <a:t> </a:t>
            </a:r>
            <a:r>
              <a:rPr lang="es-ES" dirty="0" err="1"/>
              <a:t>need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be </a:t>
            </a:r>
            <a:r>
              <a:rPr lang="es-ES" dirty="0" err="1"/>
              <a:t>included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simulations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b="1" dirty="0" err="1"/>
              <a:t>solve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discrepancies</a:t>
            </a:r>
            <a:r>
              <a:rPr lang="es-ES" b="1" dirty="0"/>
              <a:t> at </a:t>
            </a:r>
            <a:r>
              <a:rPr lang="es-ES" b="1" dirty="0" err="1"/>
              <a:t>high</a:t>
            </a:r>
            <a:r>
              <a:rPr lang="es-ES" b="1" dirty="0"/>
              <a:t> </a:t>
            </a:r>
            <a:r>
              <a:rPr lang="es-ES" b="1" dirty="0" err="1"/>
              <a:t>intensities</a:t>
            </a:r>
            <a:r>
              <a:rPr lang="es-ES" b="1" dirty="0"/>
              <a:t> in </a:t>
            </a:r>
            <a:r>
              <a:rPr lang="es-ES" b="1" dirty="0" err="1"/>
              <a:t>the</a:t>
            </a:r>
            <a:r>
              <a:rPr lang="es-ES" b="1" dirty="0"/>
              <a:t> V plane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s-ES" b="1" dirty="0"/>
              <a:t>E-</a:t>
            </a:r>
            <a:r>
              <a:rPr lang="es-ES" b="1" dirty="0" err="1"/>
              <a:t>cloud</a:t>
            </a:r>
            <a:r>
              <a:rPr lang="es-ES" b="1" dirty="0"/>
              <a:t> </a:t>
            </a:r>
            <a:r>
              <a:rPr lang="es-ES" b="1" dirty="0" err="1"/>
              <a:t>effects</a:t>
            </a:r>
            <a:r>
              <a:rPr lang="es-ES" b="1" dirty="0"/>
              <a:t> </a:t>
            </a:r>
            <a:r>
              <a:rPr lang="es-ES" dirty="0"/>
              <a:t>are </a:t>
            </a:r>
            <a:r>
              <a:rPr lang="es-ES" dirty="0" err="1"/>
              <a:t>needed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b="1" dirty="0" err="1"/>
              <a:t>solve</a:t>
            </a:r>
            <a:r>
              <a:rPr lang="es-ES" b="1" dirty="0"/>
              <a:t> </a:t>
            </a:r>
            <a:r>
              <a:rPr lang="es-ES" b="1" dirty="0" err="1"/>
              <a:t>discrepancies</a:t>
            </a:r>
            <a:r>
              <a:rPr lang="es-ES" b="1" dirty="0"/>
              <a:t> in </a:t>
            </a:r>
            <a:r>
              <a:rPr lang="es-ES" b="1" dirty="0" err="1"/>
              <a:t>the</a:t>
            </a:r>
            <a:r>
              <a:rPr lang="es-ES" b="1" dirty="0"/>
              <a:t> H plane</a:t>
            </a:r>
            <a:endParaRPr lang="es-ES" dirty="0"/>
          </a:p>
          <a:p>
            <a:pPr marL="285750" indent="-285750" algn="l">
              <a:buFont typeface="Wingdings" pitchFamily="2" charset="2"/>
              <a:buChar char="Ø"/>
            </a:pPr>
            <a:endParaRPr lang="es-ES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8F0F6C8-555B-5AA1-D67B-D5A49909A0E6}"/>
              </a:ext>
            </a:extLst>
          </p:cNvPr>
          <p:cNvSpPr/>
          <p:nvPr/>
        </p:nvSpPr>
        <p:spPr>
          <a:xfrm>
            <a:off x="5530809" y="1062062"/>
            <a:ext cx="331372" cy="679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059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CF45F69-B439-3D49-26A9-81B27616DA11}"/>
              </a:ext>
            </a:extLst>
          </p:cNvPr>
          <p:cNvSpPr txBox="1">
            <a:spLocks/>
          </p:cNvSpPr>
          <p:nvPr/>
        </p:nvSpPr>
        <p:spPr>
          <a:xfrm>
            <a:off x="1246773" y="1439335"/>
            <a:ext cx="9467849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tx1"/>
                </a:solidFill>
              </a:rPr>
              <a:t>Experimental measurements</a:t>
            </a:r>
          </a:p>
          <a:p>
            <a:r>
              <a:rPr lang="en-US" dirty="0" err="1">
                <a:solidFill>
                  <a:schemeClr val="tx1"/>
                </a:solidFill>
              </a:rPr>
              <a:t>PyHEADTAIL</a:t>
            </a:r>
            <a:r>
              <a:rPr lang="en-US" dirty="0">
                <a:solidFill>
                  <a:schemeClr val="tx1"/>
                </a:solidFill>
              </a:rPr>
              <a:t>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Comparison of measurements and simulations</a:t>
            </a:r>
          </a:p>
          <a:p>
            <a:r>
              <a:rPr lang="en-US" dirty="0">
                <a:solidFill>
                  <a:schemeClr val="accent2"/>
                </a:solidFill>
              </a:rPr>
              <a:t>Additional tasks and IPAC 2022</a:t>
            </a:r>
          </a:p>
          <a:p>
            <a:r>
              <a:rPr lang="en-US" dirty="0">
                <a:solidFill>
                  <a:schemeClr val="tx1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574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4CBFA39-F243-F9E7-338F-B7D23D6DC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877962" cy="1065742"/>
          </a:xfrm>
        </p:spPr>
        <p:txBody>
          <a:bodyPr anchor="t">
            <a:normAutofit/>
          </a:bodyPr>
          <a:lstStyle/>
          <a:p>
            <a:r>
              <a:rPr lang="es-ES" dirty="0"/>
              <a:t>COMPLEMENTARY WORK</a:t>
            </a:r>
          </a:p>
        </p:txBody>
      </p:sp>
      <p:pic>
        <p:nvPicPr>
          <p:cNvPr id="8" name="Marcador de contenido 7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7C5864A9-D474-AF0A-2AB4-AF3506BD706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tretch/>
        </p:blipFill>
        <p:spPr>
          <a:xfrm>
            <a:off x="1023769" y="1573348"/>
            <a:ext cx="4250091" cy="4175713"/>
          </a:xfrm>
          <a:noFill/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F77D5F-69C3-7CF2-8720-1358340217D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ES"/>
              <a:t>22 June 2022</a:t>
            </a:r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2EE1F4-6801-08FF-4F76-FB1C8B76E8C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I. Mases | Bunch-by-Bunch Tune Shift Effects in the SPS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163825-CF4A-C084-3D7E-C0C2A16BD5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71FAA79-906C-AF6D-1102-0028EC71D93E}"/>
              </a:ext>
            </a:extLst>
          </p:cNvPr>
          <p:cNvSpPr txBox="1"/>
          <p:nvPr/>
        </p:nvSpPr>
        <p:spPr>
          <a:xfrm>
            <a:off x="1278545" y="5860343"/>
            <a:ext cx="40248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sz="1600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M. </a:t>
            </a:r>
            <a:r>
              <a:rPr lang="es-ES" sz="1600" i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Schenk</a:t>
            </a:r>
            <a:r>
              <a:rPr lang="es-ES" sz="1600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(BE-OP) </a:t>
            </a:r>
            <a:r>
              <a:rPr lang="es-ES" sz="1600" i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maintainer</a:t>
            </a:r>
            <a:r>
              <a:rPr lang="es-ES" sz="1600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s-ES" sz="1600" i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of</a:t>
            </a:r>
            <a:r>
              <a:rPr lang="es-ES" sz="1600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s-ES" sz="1600" i="1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the</a:t>
            </a:r>
            <a:r>
              <a:rPr lang="es-ES" sz="1600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app.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1FEA855-1815-5B8F-99EF-C26C6165CDD7}"/>
              </a:ext>
            </a:extLst>
          </p:cNvPr>
          <p:cNvSpPr txBox="1"/>
          <p:nvPr/>
        </p:nvSpPr>
        <p:spPr>
          <a:xfrm>
            <a:off x="719744" y="997528"/>
            <a:ext cx="48919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b="1" dirty="0">
                <a:solidFill>
                  <a:schemeClr val="accent5"/>
                </a:solidFill>
              </a:rPr>
              <a:t>APPLICATION FOR TUNE MEASUREMENT AND CORRECTION IN THE SPS (CCC)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0F7D7FFC-E6DD-4BDC-1E54-BEF832566901}"/>
              </a:ext>
            </a:extLst>
          </p:cNvPr>
          <p:cNvCxnSpPr>
            <a:cxnSpLocks/>
          </p:cNvCxnSpPr>
          <p:nvPr/>
        </p:nvCxnSpPr>
        <p:spPr>
          <a:xfrm>
            <a:off x="6096000" y="1052186"/>
            <a:ext cx="0" cy="5165497"/>
          </a:xfrm>
          <a:prstGeom prst="line">
            <a:avLst/>
          </a:prstGeom>
          <a:ln w="2857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33E1D08-BCE0-AE37-B6B3-20CD10461539}"/>
              </a:ext>
            </a:extLst>
          </p:cNvPr>
          <p:cNvSpPr txBox="1"/>
          <p:nvPr/>
        </p:nvSpPr>
        <p:spPr>
          <a:xfrm>
            <a:off x="7265808" y="1001569"/>
            <a:ext cx="338923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b="1" dirty="0">
                <a:solidFill>
                  <a:schemeClr val="accent2"/>
                </a:solidFill>
              </a:rPr>
              <a:t>PARTICIPATION IN THE </a:t>
            </a:r>
          </a:p>
          <a:p>
            <a:pPr algn="ctr"/>
            <a:r>
              <a:rPr lang="es-ES" sz="1600" b="1" u="sng" dirty="0">
                <a:solidFill>
                  <a:schemeClr val="accent2"/>
                </a:solidFill>
              </a:rPr>
              <a:t>SPS SCRUBBING RUN</a:t>
            </a:r>
          </a:p>
          <a:p>
            <a:pPr algn="ctr"/>
            <a:endParaRPr lang="es-ES" sz="1600" b="1" u="sng" dirty="0">
              <a:solidFill>
                <a:schemeClr val="accent2"/>
              </a:solidFill>
            </a:endParaRPr>
          </a:p>
          <a:p>
            <a:pPr algn="ctr"/>
            <a:r>
              <a:rPr lang="es-ES" sz="1600" b="1" dirty="0" err="1">
                <a:solidFill>
                  <a:schemeClr val="accent2"/>
                </a:solidFill>
              </a:rPr>
              <a:t>From</a:t>
            </a:r>
            <a:r>
              <a:rPr lang="es-ES" sz="1600" b="1" dirty="0">
                <a:solidFill>
                  <a:schemeClr val="accent2"/>
                </a:solidFill>
              </a:rPr>
              <a:t> 19.03.2022 </a:t>
            </a:r>
            <a:r>
              <a:rPr lang="es-ES" sz="1600" b="1" dirty="0" err="1">
                <a:solidFill>
                  <a:schemeClr val="accent2"/>
                </a:solidFill>
              </a:rPr>
              <a:t>to</a:t>
            </a:r>
            <a:r>
              <a:rPr lang="es-ES" sz="1600" b="1" dirty="0">
                <a:solidFill>
                  <a:schemeClr val="accent2"/>
                </a:solidFill>
              </a:rPr>
              <a:t> 10.04.2022 </a:t>
            </a:r>
          </a:p>
        </p:txBody>
      </p:sp>
      <p:pic>
        <p:nvPicPr>
          <p:cNvPr id="16" name="Imagen 15" descr="Grupo de personas en una oficina&#10;&#10;Descripción generada automáticamente">
            <a:extLst>
              <a:ext uri="{FF2B5EF4-FFF2-40B4-BE49-F238E27FC236}">
                <a16:creationId xmlns:a16="http://schemas.microsoft.com/office/drawing/2014/main" id="{396A43DC-9F6F-00BC-4289-FB58FE0E5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609" y="2288193"/>
            <a:ext cx="3903211" cy="2921385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C5C914F-9E95-3947-F9FE-0226754D666B}"/>
              </a:ext>
            </a:extLst>
          </p:cNvPr>
          <p:cNvSpPr txBox="1"/>
          <p:nvPr/>
        </p:nvSpPr>
        <p:spPr>
          <a:xfrm>
            <a:off x="6788750" y="5472062"/>
            <a:ext cx="467618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/>
              <a:t>After a </a:t>
            </a:r>
            <a:r>
              <a:rPr lang="es-ES" dirty="0" err="1"/>
              <a:t>long</a:t>
            </a:r>
            <a:r>
              <a:rPr lang="es-ES" dirty="0"/>
              <a:t> shutdown, </a:t>
            </a:r>
            <a:r>
              <a:rPr lang="es-ES" dirty="0" err="1"/>
              <a:t>scrubbing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needed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reduce </a:t>
            </a:r>
            <a:r>
              <a:rPr lang="es-ES" dirty="0" err="1"/>
              <a:t>electron</a:t>
            </a:r>
            <a:r>
              <a:rPr lang="es-ES" dirty="0"/>
              <a:t> </a:t>
            </a:r>
            <a:r>
              <a:rPr lang="es-ES" dirty="0" err="1"/>
              <a:t>cloud</a:t>
            </a:r>
            <a:r>
              <a:rPr lang="es-ES" dirty="0"/>
              <a:t> </a:t>
            </a:r>
            <a:r>
              <a:rPr lang="es-ES" dirty="0" err="1"/>
              <a:t>inside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beampipe</a:t>
            </a:r>
            <a:r>
              <a:rPr lang="es-ES" dirty="0"/>
              <a:t> [4]</a:t>
            </a:r>
          </a:p>
        </p:txBody>
      </p:sp>
    </p:spTree>
    <p:extLst>
      <p:ext uri="{BB962C8B-B14F-4D97-AF65-F5344CB8AC3E}">
        <p14:creationId xmlns:p14="http://schemas.microsoft.com/office/powerpoint/2010/main" val="385218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EFFD46E9-B71C-2A1A-6172-5FB10FA4C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 fontScale="90000"/>
          </a:bodyPr>
          <a:lstStyle/>
          <a:p>
            <a:r>
              <a:rPr lang="es-ES" dirty="0" err="1"/>
              <a:t>Contribution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IPAC 2022 </a:t>
            </a:r>
            <a:br>
              <a:rPr lang="es-ES" dirty="0"/>
            </a:br>
            <a:r>
              <a:rPr lang="es-ES" sz="2800" dirty="0"/>
              <a:t>(International </a:t>
            </a:r>
            <a:r>
              <a:rPr lang="es-ES" sz="2800" dirty="0" err="1"/>
              <a:t>Particle</a:t>
            </a:r>
            <a:r>
              <a:rPr lang="es-ES" sz="2800" dirty="0"/>
              <a:t> Accelerator </a:t>
            </a:r>
            <a:r>
              <a:rPr lang="es-ES" sz="2800" dirty="0" err="1"/>
              <a:t>Conference</a:t>
            </a:r>
            <a:r>
              <a:rPr lang="es-ES" sz="2800" dirty="0"/>
              <a:t>, </a:t>
            </a:r>
            <a:r>
              <a:rPr lang="es-ES" sz="2800" dirty="0" err="1"/>
              <a:t>from</a:t>
            </a:r>
            <a:r>
              <a:rPr lang="es-ES" sz="2800" dirty="0"/>
              <a:t> 12-17 June, </a:t>
            </a:r>
            <a:r>
              <a:rPr lang="es-ES" sz="2000" dirty="0">
                <a:hlinkClick r:id="rId2"/>
              </a:rPr>
              <a:t>ipac22.org</a:t>
            </a:r>
            <a:r>
              <a:rPr lang="es-ES" sz="2800" dirty="0"/>
              <a:t>)</a:t>
            </a:r>
            <a:endParaRPr lang="es-ES" dirty="0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899AB250-7B7E-AC78-FD9A-E9D372CBB6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52658" y="1591713"/>
            <a:ext cx="4190666" cy="426092"/>
          </a:xfrm>
        </p:spPr>
        <p:txBody>
          <a:bodyPr/>
          <a:lstStyle/>
          <a:p>
            <a:r>
              <a:rPr lang="en-US" dirty="0"/>
              <a:t>POSTER PRESENTATION</a:t>
            </a:r>
          </a:p>
        </p:txBody>
      </p:sp>
      <p:pic>
        <p:nvPicPr>
          <p:cNvPr id="21" name="Imagen 20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59C77E73-42A9-2253-ED3C-DAC0387FC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002" y="2025557"/>
            <a:ext cx="2661880" cy="37623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FF80E1D-8613-5615-E7BC-94D11826F3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806482" y="1594000"/>
            <a:ext cx="3614271" cy="556080"/>
          </a:xfrm>
        </p:spPr>
        <p:txBody>
          <a:bodyPr/>
          <a:lstStyle/>
          <a:p>
            <a:r>
              <a:rPr lang="en-US" dirty="0"/>
              <a:t>PAPER PUBLICATION</a:t>
            </a:r>
          </a:p>
        </p:txBody>
      </p:sp>
      <p:pic>
        <p:nvPicPr>
          <p:cNvPr id="23" name="Imagen 22" descr="Texto&#10;&#10;Descripción generada automáticamente">
            <a:extLst>
              <a:ext uri="{FF2B5EF4-FFF2-40B4-BE49-F238E27FC236}">
                <a16:creationId xmlns:a16="http://schemas.microsoft.com/office/drawing/2014/main" id="{8D694A90-B373-A958-A2C7-F2B85D529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0810" y="2022196"/>
            <a:ext cx="2664258" cy="3765737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ES"/>
              <a:t>22 June 2022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I. Mases | Bunch-by-Bunch Tune Shift Effects in the SPS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0C4685A-F98C-E8EF-5391-B5841CE578A5}"/>
              </a:ext>
            </a:extLst>
          </p:cNvPr>
          <p:cNvSpPr txBox="1"/>
          <p:nvPr/>
        </p:nvSpPr>
        <p:spPr>
          <a:xfrm>
            <a:off x="7517444" y="5885010"/>
            <a:ext cx="13849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>
                <a:hlinkClick r:id="rId5"/>
              </a:rPr>
              <a:t>Link </a:t>
            </a:r>
            <a:r>
              <a:rPr lang="es-ES" dirty="0" err="1">
                <a:hlinkClick r:id="rId5"/>
              </a:rPr>
              <a:t>to</a:t>
            </a:r>
            <a:r>
              <a:rPr lang="es-ES" dirty="0">
                <a:hlinkClick r:id="rId5"/>
              </a:rPr>
              <a:t> poster</a:t>
            </a:r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252A375-87B2-1368-7090-B273CBCB4311}"/>
              </a:ext>
            </a:extLst>
          </p:cNvPr>
          <p:cNvSpPr txBox="1"/>
          <p:nvPr/>
        </p:nvSpPr>
        <p:spPr>
          <a:xfrm>
            <a:off x="2587330" y="5885010"/>
            <a:ext cx="15912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dirty="0">
                <a:hlinkClick r:id="rId6"/>
              </a:rPr>
              <a:t>Link </a:t>
            </a:r>
            <a:r>
              <a:rPr lang="es-ES" dirty="0" err="1">
                <a:hlinkClick r:id="rId6"/>
              </a:rPr>
              <a:t>to</a:t>
            </a:r>
            <a:r>
              <a:rPr lang="es-ES" dirty="0">
                <a:hlinkClick r:id="rId6"/>
              </a:rPr>
              <a:t> </a:t>
            </a:r>
            <a:r>
              <a:rPr lang="es-ES" dirty="0" err="1">
                <a:hlinkClick r:id="rId6"/>
              </a:rPr>
              <a:t>paper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4641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CF45F69-B439-3D49-26A9-81B27616DA11}"/>
              </a:ext>
            </a:extLst>
          </p:cNvPr>
          <p:cNvSpPr txBox="1">
            <a:spLocks/>
          </p:cNvSpPr>
          <p:nvPr/>
        </p:nvSpPr>
        <p:spPr>
          <a:xfrm>
            <a:off x="1246773" y="1439335"/>
            <a:ext cx="9467849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tx1"/>
                </a:solidFill>
              </a:rPr>
              <a:t>Experimental measurements</a:t>
            </a:r>
          </a:p>
          <a:p>
            <a:r>
              <a:rPr lang="en-US" dirty="0" err="1">
                <a:solidFill>
                  <a:schemeClr val="tx1"/>
                </a:solidFill>
              </a:rPr>
              <a:t>PyHEADTAIL</a:t>
            </a:r>
            <a:r>
              <a:rPr lang="en-US" dirty="0">
                <a:solidFill>
                  <a:schemeClr val="tx1"/>
                </a:solidFill>
              </a:rPr>
              <a:t>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Comparison of measurements and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Additional tasks and IPAC 2022</a:t>
            </a:r>
          </a:p>
          <a:p>
            <a:r>
              <a:rPr lang="en-US" dirty="0">
                <a:solidFill>
                  <a:schemeClr val="accent2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770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0945C4-E110-D3E1-FCD7-FD3A48767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C0183-B5AB-9020-F465-6248CF24C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FA4845-E701-5ADA-F890-A8D267B5C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CCE2DB5-9FE4-2B8C-D3C0-2F19E99030D3}"/>
              </a:ext>
            </a:extLst>
          </p:cNvPr>
          <p:cNvSpPr txBox="1"/>
          <p:nvPr/>
        </p:nvSpPr>
        <p:spPr>
          <a:xfrm>
            <a:off x="842856" y="859227"/>
            <a:ext cx="346248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s-ES" sz="3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FUTURE WORK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DCC6B46-55FB-F8D3-2BDE-9AFAE06DEE72}"/>
              </a:ext>
            </a:extLst>
          </p:cNvPr>
          <p:cNvSpPr txBox="1"/>
          <p:nvPr/>
        </p:nvSpPr>
        <p:spPr>
          <a:xfrm>
            <a:off x="1211462" y="2045387"/>
            <a:ext cx="9360506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chemeClr val="bg1"/>
                </a:solidFill>
              </a:rPr>
              <a:t>Include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b="1" dirty="0" err="1">
                <a:solidFill>
                  <a:schemeClr val="bg1"/>
                </a:solidFill>
              </a:rPr>
              <a:t>electron</a:t>
            </a:r>
            <a:r>
              <a:rPr lang="es-ES" sz="2000" b="1" dirty="0">
                <a:solidFill>
                  <a:schemeClr val="bg1"/>
                </a:solidFill>
              </a:rPr>
              <a:t> </a:t>
            </a:r>
            <a:r>
              <a:rPr lang="es-ES" sz="2000" b="1" dirty="0" err="1">
                <a:solidFill>
                  <a:schemeClr val="bg1"/>
                </a:solidFill>
              </a:rPr>
              <a:t>cloud</a:t>
            </a:r>
            <a:r>
              <a:rPr lang="es-ES" sz="2000" b="1" dirty="0">
                <a:solidFill>
                  <a:schemeClr val="bg1"/>
                </a:solidFill>
              </a:rPr>
              <a:t> </a:t>
            </a:r>
            <a:r>
              <a:rPr lang="es-ES" sz="2000" b="1" dirty="0" err="1">
                <a:solidFill>
                  <a:schemeClr val="bg1"/>
                </a:solidFill>
              </a:rPr>
              <a:t>effects</a:t>
            </a:r>
            <a:r>
              <a:rPr lang="es-ES" sz="2000" b="1" dirty="0">
                <a:solidFill>
                  <a:schemeClr val="bg1"/>
                </a:solidFill>
              </a:rPr>
              <a:t> </a:t>
            </a:r>
            <a:r>
              <a:rPr lang="es-ES" sz="2000" dirty="0">
                <a:solidFill>
                  <a:schemeClr val="bg1"/>
                </a:solidFill>
              </a:rPr>
              <a:t>in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PyHEADTAIL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simulations</a:t>
            </a:r>
            <a:endParaRPr lang="es-ES" sz="2000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sz="2000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chemeClr val="bg1"/>
                </a:solidFill>
              </a:rPr>
              <a:t>Include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b="1" dirty="0">
                <a:solidFill>
                  <a:schemeClr val="bg1"/>
                </a:solidFill>
              </a:rPr>
              <a:t>more </a:t>
            </a:r>
            <a:r>
              <a:rPr lang="es-ES" sz="2000" b="1" dirty="0" err="1">
                <a:solidFill>
                  <a:schemeClr val="bg1"/>
                </a:solidFill>
              </a:rPr>
              <a:t>contributions</a:t>
            </a:r>
            <a:r>
              <a:rPr lang="es-ES" sz="2000" b="1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SPS </a:t>
            </a:r>
            <a:r>
              <a:rPr lang="es-ES" sz="2000" b="1" dirty="0">
                <a:solidFill>
                  <a:schemeClr val="bg1"/>
                </a:solidFill>
              </a:rPr>
              <a:t>multi-</a:t>
            </a:r>
            <a:r>
              <a:rPr lang="es-ES" sz="2000" b="1" dirty="0" err="1">
                <a:solidFill>
                  <a:schemeClr val="bg1"/>
                </a:solidFill>
              </a:rPr>
              <a:t>bunch</a:t>
            </a:r>
            <a:r>
              <a:rPr lang="es-ES" sz="2000" b="1" dirty="0">
                <a:solidFill>
                  <a:schemeClr val="bg1"/>
                </a:solidFill>
              </a:rPr>
              <a:t> </a:t>
            </a:r>
            <a:r>
              <a:rPr lang="es-ES" sz="2000" b="1" dirty="0" err="1">
                <a:solidFill>
                  <a:schemeClr val="bg1"/>
                </a:solidFill>
              </a:rPr>
              <a:t>impedance</a:t>
            </a:r>
            <a:r>
              <a:rPr lang="es-ES" sz="2000" b="1" dirty="0">
                <a:solidFill>
                  <a:schemeClr val="bg1"/>
                </a:solidFill>
              </a:rPr>
              <a:t> </a:t>
            </a:r>
            <a:r>
              <a:rPr lang="es-ES" sz="2000" b="1" dirty="0" err="1">
                <a:solidFill>
                  <a:schemeClr val="bg1"/>
                </a:solidFill>
              </a:rPr>
              <a:t>model</a:t>
            </a:r>
            <a:endParaRPr lang="es-ES" sz="2000" b="1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sz="2000" b="1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chemeClr val="bg1"/>
                </a:solidFill>
              </a:rPr>
              <a:t>Perform</a:t>
            </a:r>
            <a:r>
              <a:rPr lang="es-ES" sz="2000" dirty="0">
                <a:solidFill>
                  <a:schemeClr val="bg1"/>
                </a:solidFill>
              </a:rPr>
              <a:t> more </a:t>
            </a:r>
            <a:r>
              <a:rPr lang="es-ES" sz="2000" dirty="0" err="1">
                <a:solidFill>
                  <a:schemeClr val="bg1"/>
                </a:solidFill>
              </a:rPr>
              <a:t>measurements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have</a:t>
            </a:r>
            <a:r>
              <a:rPr lang="es-ES" sz="2000" dirty="0">
                <a:solidFill>
                  <a:schemeClr val="bg1"/>
                </a:solidFill>
              </a:rPr>
              <a:t> more experimental data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sz="2000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chemeClr val="bg1"/>
                </a:solidFill>
              </a:rPr>
              <a:t>Study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impact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tune shift </a:t>
            </a:r>
            <a:r>
              <a:rPr lang="es-ES" sz="2000" dirty="0" err="1">
                <a:solidFill>
                  <a:schemeClr val="bg1"/>
                </a:solidFill>
              </a:rPr>
              <a:t>on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b="1" dirty="0" err="1">
                <a:solidFill>
                  <a:schemeClr val="bg1"/>
                </a:solidFill>
              </a:rPr>
              <a:t>emittance</a:t>
            </a:r>
            <a:r>
              <a:rPr lang="es-ES" sz="2000" dirty="0">
                <a:solidFill>
                  <a:schemeClr val="bg1"/>
                </a:solidFill>
              </a:rPr>
              <a:t> and </a:t>
            </a:r>
            <a:r>
              <a:rPr lang="es-ES" sz="2000" b="1" dirty="0" err="1">
                <a:solidFill>
                  <a:schemeClr val="bg1"/>
                </a:solidFill>
              </a:rPr>
              <a:t>losses</a:t>
            </a:r>
            <a:endParaRPr lang="es-E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1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F92CDB-1C1D-9947-ACAD-A49FD01AD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5100692"/>
          </a:xfrm>
        </p:spPr>
        <p:txBody>
          <a:bodyPr/>
          <a:lstStyle/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[1] </a:t>
            </a:r>
            <a:r>
              <a:rPr lang="es-ES" sz="1600" b="0" dirty="0"/>
              <a:t>J. </a:t>
            </a:r>
            <a:r>
              <a:rPr lang="es-ES" sz="1600" b="0" dirty="0" err="1"/>
              <a:t>Coupard</a:t>
            </a:r>
            <a:r>
              <a:rPr lang="es-ES" sz="1600" b="0" dirty="0"/>
              <a:t> et al., “LHC </a:t>
            </a:r>
            <a:r>
              <a:rPr lang="es-ES" sz="1600" b="0" dirty="0" err="1"/>
              <a:t>Injectors</a:t>
            </a:r>
            <a:r>
              <a:rPr lang="es-ES" sz="1600" b="0" dirty="0"/>
              <a:t> </a:t>
            </a:r>
            <a:r>
              <a:rPr lang="es-ES" sz="1600" b="0" dirty="0" err="1"/>
              <a:t>Upgrade</a:t>
            </a:r>
            <a:r>
              <a:rPr lang="es-ES" sz="1600" b="0" dirty="0"/>
              <a:t>, </a:t>
            </a:r>
            <a:r>
              <a:rPr lang="es-ES" sz="1600" b="0" dirty="0" err="1"/>
              <a:t>Technical</a:t>
            </a:r>
            <a:r>
              <a:rPr lang="es-ES" sz="1600" b="0" dirty="0"/>
              <a:t> </a:t>
            </a:r>
            <a:r>
              <a:rPr lang="es-ES" sz="1600" b="0" dirty="0" err="1"/>
              <a:t>Design</a:t>
            </a:r>
            <a:r>
              <a:rPr lang="es-ES" sz="1600" b="0" dirty="0"/>
              <a:t> </a:t>
            </a:r>
            <a:r>
              <a:rPr lang="es-ES" sz="1600" b="0" dirty="0" err="1"/>
              <a:t>Report</a:t>
            </a:r>
            <a:r>
              <a:rPr lang="es-ES" sz="1600" b="0" dirty="0"/>
              <a:t>, Vol. I: </a:t>
            </a:r>
            <a:r>
              <a:rPr lang="es-ES" sz="1600" b="0" dirty="0" err="1"/>
              <a:t>Protons</a:t>
            </a:r>
            <a:r>
              <a:rPr lang="es-ES" sz="1600" b="0" dirty="0"/>
              <a:t>”, LIU </a:t>
            </a:r>
            <a:r>
              <a:rPr lang="es-ES" sz="1600" b="0" dirty="0" err="1"/>
              <a:t>Technical</a:t>
            </a:r>
            <a:r>
              <a:rPr lang="es-ES" sz="1600" b="0" dirty="0"/>
              <a:t> </a:t>
            </a:r>
            <a:r>
              <a:rPr lang="es-ES" sz="1600" b="0" dirty="0" err="1"/>
              <a:t>Design</a:t>
            </a:r>
            <a:r>
              <a:rPr lang="es-ES" sz="1600" b="0" dirty="0"/>
              <a:t> </a:t>
            </a:r>
            <a:r>
              <a:rPr lang="es-ES" sz="1600" b="0" dirty="0" err="1"/>
              <a:t>Report</a:t>
            </a:r>
            <a:r>
              <a:rPr lang="es-ES" sz="1600" b="0" dirty="0"/>
              <a:t> (TDR), CERN-ACC-2014-0337.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[2] 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C.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Zannini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, H.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Bartosik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, G.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Iadarola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, G.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Rumolo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, and B.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Salvant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, “Benchmarking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CERN-SPS   Transverse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Impedance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Model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with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Measured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Headtail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Growth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Rates”, in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Proc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. IPAC’15, Richmond, VA, USA, May 2015, pp. 402–405. doi:10.18429/JACoW-IPAC2015-MOPJE049</a:t>
            </a:r>
          </a:p>
          <a:p>
            <a:r>
              <a:rPr lang="es-ES" sz="1600" dirty="0">
                <a:solidFill>
                  <a:schemeClr val="bg2">
                    <a:lumMod val="10000"/>
                  </a:schemeClr>
                </a:solidFill>
              </a:rPr>
              <a:t>[3] 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https://github.com/PyCOMPLETE/PyHEADTAIL</a:t>
            </a:r>
            <a:endParaRPr lang="es-ES" sz="1600" b="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ES" sz="1600" dirty="0"/>
              <a:t>[4] </a:t>
            </a:r>
            <a:r>
              <a:rPr lang="es-ES" sz="1600" b="0" dirty="0"/>
              <a:t>G. </a:t>
            </a:r>
            <a:r>
              <a:rPr lang="es-ES" sz="1600" b="0" dirty="0" err="1"/>
              <a:t>Iadarola</a:t>
            </a:r>
            <a:r>
              <a:rPr lang="es-ES" sz="1600" b="0" dirty="0"/>
              <a:t> </a:t>
            </a:r>
            <a:r>
              <a:rPr lang="es-ES" sz="1600" b="0" i="1" dirty="0"/>
              <a:t>et al.</a:t>
            </a:r>
            <a:r>
              <a:rPr lang="es-ES" sz="1600" b="0" dirty="0"/>
              <a:t>, “</a:t>
            </a:r>
            <a:r>
              <a:rPr lang="es-ES" sz="1600" b="0" dirty="0" err="1"/>
              <a:t>Detailed</a:t>
            </a:r>
            <a:r>
              <a:rPr lang="es-ES" sz="1600" b="0" dirty="0"/>
              <a:t> </a:t>
            </a:r>
            <a:r>
              <a:rPr lang="es-ES" sz="1600" b="0" dirty="0" err="1"/>
              <a:t>Studies</a:t>
            </a:r>
            <a:r>
              <a:rPr lang="es-ES" sz="1600" b="0" dirty="0"/>
              <a:t> </a:t>
            </a:r>
            <a:r>
              <a:rPr lang="es-ES" sz="1600" b="0" dirty="0" err="1"/>
              <a:t>of</a:t>
            </a:r>
            <a:r>
              <a:rPr lang="es-ES" sz="1600" b="0" dirty="0"/>
              <a:t> Beam </a:t>
            </a:r>
            <a:r>
              <a:rPr lang="es-ES" sz="1600" b="0" dirty="0" err="1"/>
              <a:t>Induced</a:t>
            </a:r>
            <a:r>
              <a:rPr lang="es-ES" sz="1600" b="0" dirty="0"/>
              <a:t> </a:t>
            </a:r>
            <a:r>
              <a:rPr lang="es-ES" sz="1600" b="0" dirty="0" err="1"/>
              <a:t>Scrubbing</a:t>
            </a:r>
            <a:r>
              <a:rPr lang="es-ES" sz="1600" b="0" dirty="0"/>
              <a:t> in </a:t>
            </a:r>
            <a:r>
              <a:rPr lang="es-ES" sz="1600" b="0" dirty="0" err="1"/>
              <a:t>the</a:t>
            </a:r>
            <a:r>
              <a:rPr lang="es-ES" sz="1600" b="0" dirty="0"/>
              <a:t> CERN-SPS”, in </a:t>
            </a:r>
            <a:r>
              <a:rPr lang="es-ES" sz="1600" b="0" i="1" dirty="0" err="1"/>
              <a:t>Proc</a:t>
            </a:r>
            <a:r>
              <a:rPr lang="es-ES" sz="1600" b="0" i="1" dirty="0"/>
              <a:t>. IPAC'15</a:t>
            </a:r>
            <a:r>
              <a:rPr lang="es-ES" sz="1600" b="0" dirty="0"/>
              <a:t>, Richmond, VA, USA, May 2015, pp. 3908-3910. doi:10.18429/JACoW-IPAC2015-THPF091</a:t>
            </a:r>
          </a:p>
          <a:p>
            <a:endParaRPr lang="es-ES" sz="1600" b="0" dirty="0"/>
          </a:p>
          <a:p>
            <a:endParaRPr lang="es-ES" sz="1600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s-ES" sz="1600" b="0" dirty="0"/>
          </a:p>
          <a:p>
            <a:endParaRPr lang="es-ES" sz="1600" b="0" dirty="0"/>
          </a:p>
          <a:p>
            <a:endParaRPr lang="es-ES" sz="1600" b="0" dirty="0"/>
          </a:p>
          <a:p>
            <a:endParaRPr lang="en-US" sz="1600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600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b="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75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FE8AF425-4F08-1AA4-847B-552037DF722D}"/>
              </a:ext>
            </a:extLst>
          </p:cNvPr>
          <p:cNvSpPr/>
          <p:nvPr/>
        </p:nvSpPr>
        <p:spPr>
          <a:xfrm>
            <a:off x="2267211" y="1578279"/>
            <a:ext cx="7327726" cy="3319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b="1" dirty="0">
                <a:solidFill>
                  <a:schemeClr val="tx1"/>
                </a:solidFill>
              </a:rPr>
              <a:t>THANK YOU VERY MUCH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 descr="Diagrama&#10;&#10;Descripción generada automáticamente">
            <a:extLst>
              <a:ext uri="{FF2B5EF4-FFF2-40B4-BE49-F238E27FC236}">
                <a16:creationId xmlns:a16="http://schemas.microsoft.com/office/drawing/2014/main" id="{5584FD75-DD6A-73DA-4CE2-DCDF9A362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16" y="2902698"/>
            <a:ext cx="6478020" cy="281974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03576"/>
            <a:ext cx="5759451" cy="3239545"/>
          </a:xfrm>
        </p:spPr>
        <p:txBody>
          <a:bodyPr/>
          <a:lstStyle/>
          <a:p>
            <a:pPr marL="0" lvl="1" indent="0">
              <a:buNone/>
            </a:pPr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Number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of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b="1" dirty="0">
                <a:solidFill>
                  <a:schemeClr val="bg2">
                    <a:lumMod val="10000"/>
                  </a:schemeClr>
                </a:solidFill>
              </a:rPr>
              <a:t>transverse </a:t>
            </a:r>
            <a:r>
              <a:rPr lang="es-ES" b="1" dirty="0" err="1">
                <a:solidFill>
                  <a:schemeClr val="bg2">
                    <a:lumMod val="10000"/>
                  </a:schemeClr>
                </a:solidFill>
              </a:rPr>
              <a:t>oscillations</a:t>
            </a:r>
            <a:r>
              <a:rPr lang="es-ES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that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particles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describe </a:t>
            </a:r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during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bg2">
                    <a:lumMod val="10000"/>
                  </a:schemeClr>
                </a:solidFill>
              </a:rPr>
              <a:t>one</a:t>
            </a:r>
            <a:r>
              <a:rPr lang="es-ES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bg2">
                    <a:lumMod val="10000"/>
                  </a:schemeClr>
                </a:solidFill>
              </a:rPr>
              <a:t>revolution</a:t>
            </a:r>
            <a:r>
              <a:rPr lang="es-ES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accelerator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es-ES" dirty="0" err="1"/>
              <a:t>frequency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transverse </a:t>
            </a:r>
            <a:r>
              <a:rPr lang="es-ES" dirty="0" err="1"/>
              <a:t>oscillations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marL="0" lvl="1" indent="0">
              <a:buNone/>
            </a:pPr>
            <a:endParaRPr lang="es-ES" dirty="0">
              <a:solidFill>
                <a:schemeClr val="bg2">
                  <a:lumMod val="10000"/>
                </a:schemeClr>
              </a:solidFill>
            </a:endParaRPr>
          </a:p>
          <a:p>
            <a:pPr marL="0" lvl="1" indent="0">
              <a:buNone/>
            </a:pPr>
            <a:endParaRPr lang="es-ES" dirty="0">
              <a:solidFill>
                <a:schemeClr val="bg2">
                  <a:lumMod val="10000"/>
                </a:schemeClr>
              </a:solidFill>
            </a:endParaRPr>
          </a:p>
          <a:p>
            <a:pPr marL="0" lvl="1" indent="0">
              <a:buNone/>
            </a:pPr>
            <a:endParaRPr lang="es-ES" dirty="0">
              <a:solidFill>
                <a:schemeClr val="bg2">
                  <a:lumMod val="10000"/>
                </a:schemeClr>
              </a:solidFill>
            </a:endParaRP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of the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FFE3137-EF68-A10F-F59D-2AA20673C26E}"/>
              </a:ext>
            </a:extLst>
          </p:cNvPr>
          <p:cNvSpPr txBox="1">
            <a:spLocks/>
          </p:cNvSpPr>
          <p:nvPr/>
        </p:nvSpPr>
        <p:spPr>
          <a:xfrm>
            <a:off x="407987" y="1378092"/>
            <a:ext cx="5616575" cy="4868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Definition of TUNE, </a:t>
            </a:r>
            <a:r>
              <a:rPr lang="en-US" i="1" dirty="0">
                <a:solidFill>
                  <a:schemeClr val="accent2"/>
                </a:solidFill>
              </a:rPr>
              <a:t>Q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D4963B1-3C07-2AF4-D215-1ED90E583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295" y="297217"/>
            <a:ext cx="5018716" cy="3747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848A410B-9A2E-95E2-CEA1-D3C9B7727A61}"/>
              </a:ext>
            </a:extLst>
          </p:cNvPr>
          <p:cNvSpPr/>
          <p:nvPr/>
        </p:nvSpPr>
        <p:spPr>
          <a:xfrm>
            <a:off x="4258927" y="3930940"/>
            <a:ext cx="2159882" cy="7664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Q</a:t>
            </a:r>
            <a:r>
              <a:rPr lang="es-ES" baseline="-25000" dirty="0" err="1">
                <a:solidFill>
                  <a:schemeClr val="bg2">
                    <a:lumMod val="10000"/>
                  </a:schemeClr>
                </a:solidFill>
              </a:rPr>
              <a:t>x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= 20.13</a:t>
            </a:r>
          </a:p>
          <a:p>
            <a:pPr algn="ctr"/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Q</a:t>
            </a:r>
            <a:r>
              <a:rPr lang="es-ES" baseline="-25000" dirty="0" err="1">
                <a:solidFill>
                  <a:schemeClr val="bg2">
                    <a:lumMod val="10000"/>
                  </a:schemeClr>
                </a:solidFill>
              </a:rPr>
              <a:t>y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= 20.18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3F24ABF-4A92-707B-DEDC-E95077267FF9}"/>
              </a:ext>
            </a:extLst>
          </p:cNvPr>
          <p:cNvSpPr txBox="1"/>
          <p:nvPr/>
        </p:nvSpPr>
        <p:spPr>
          <a:xfrm>
            <a:off x="6987671" y="4350623"/>
            <a:ext cx="502088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Beam </a:t>
            </a:r>
            <a:r>
              <a:rPr lang="es-ES" dirty="0" err="1"/>
              <a:t>stability</a:t>
            </a:r>
            <a:r>
              <a:rPr lang="es-ES" dirty="0"/>
              <a:t> and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losses</a:t>
            </a:r>
            <a:r>
              <a:rPr lang="es-ES" dirty="0"/>
              <a:t> </a:t>
            </a:r>
            <a:r>
              <a:rPr lang="es-ES" dirty="0" err="1"/>
              <a:t>depend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tune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Avoid</a:t>
            </a:r>
            <a:r>
              <a:rPr lang="es-ES" dirty="0"/>
              <a:t> </a:t>
            </a:r>
            <a:r>
              <a:rPr lang="es-ES" dirty="0" err="1"/>
              <a:t>values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tune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make</a:t>
            </a:r>
            <a:r>
              <a:rPr lang="es-ES" dirty="0"/>
              <a:t> de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unstable</a:t>
            </a:r>
            <a:r>
              <a:rPr lang="es-ES" dirty="0"/>
              <a:t>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resonances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4CBFA39-F243-F9E7-338F-B7D23D6DC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877962" cy="1065742"/>
          </a:xfrm>
        </p:spPr>
        <p:txBody>
          <a:bodyPr anchor="t">
            <a:normAutofit/>
          </a:bodyPr>
          <a:lstStyle/>
          <a:p>
            <a:r>
              <a:rPr lang="es-ES" dirty="0"/>
              <a:t>EXTRA SLIDES: COMPLEMENTARY WORK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F77D5F-69C3-7CF2-8720-1358340217D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ES"/>
              <a:t>22 June 2022</a:t>
            </a:r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2EE1F4-6801-08FF-4F76-FB1C8B76E8C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I. Mases | Bunch-by-Bunch Tune Shift Effects in the SPS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163825-CF4A-C084-3D7E-C0C2A16BD5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0F7D7FFC-E6DD-4BDC-1E54-BEF832566901}"/>
              </a:ext>
            </a:extLst>
          </p:cNvPr>
          <p:cNvCxnSpPr>
            <a:cxnSpLocks/>
          </p:cNvCxnSpPr>
          <p:nvPr/>
        </p:nvCxnSpPr>
        <p:spPr>
          <a:xfrm>
            <a:off x="5799551" y="1207144"/>
            <a:ext cx="0" cy="4955662"/>
          </a:xfrm>
          <a:prstGeom prst="line">
            <a:avLst/>
          </a:prstGeom>
          <a:ln w="2857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5C8EB89-3EC7-75DA-3A61-48702A65C8AB}"/>
              </a:ext>
            </a:extLst>
          </p:cNvPr>
          <p:cNvSpPr txBox="1"/>
          <p:nvPr/>
        </p:nvSpPr>
        <p:spPr>
          <a:xfrm>
            <a:off x="540410" y="1808392"/>
            <a:ext cx="477062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600" b="1" dirty="0">
                <a:solidFill>
                  <a:schemeClr val="accent3"/>
                </a:solidFill>
              </a:rPr>
              <a:t>PARTICIPATION IN THE </a:t>
            </a:r>
          </a:p>
          <a:p>
            <a:pPr algn="ctr"/>
            <a:r>
              <a:rPr lang="es-ES" sz="1600" b="1" u="sng" dirty="0">
                <a:solidFill>
                  <a:schemeClr val="accent3"/>
                </a:solidFill>
              </a:rPr>
              <a:t>SPS LIU </a:t>
            </a:r>
            <a:r>
              <a:rPr lang="es-ES" sz="1600" b="1" u="sng" dirty="0" err="1">
                <a:solidFill>
                  <a:schemeClr val="accent3"/>
                </a:solidFill>
              </a:rPr>
              <a:t>MD’s</a:t>
            </a:r>
            <a:r>
              <a:rPr lang="es-ES" sz="1600" b="1" u="sng" dirty="0">
                <a:solidFill>
                  <a:schemeClr val="accent3"/>
                </a:solidFill>
              </a:rPr>
              <a:t> </a:t>
            </a:r>
          </a:p>
          <a:p>
            <a:pPr algn="ctr"/>
            <a:r>
              <a:rPr lang="es-ES" sz="1600" b="1" dirty="0">
                <a:solidFill>
                  <a:schemeClr val="accent3"/>
                </a:solidFill>
              </a:rPr>
              <a:t>(Machine </a:t>
            </a:r>
            <a:r>
              <a:rPr lang="es-ES" sz="1600" b="1" dirty="0" err="1">
                <a:solidFill>
                  <a:schemeClr val="accent3"/>
                </a:solidFill>
              </a:rPr>
              <a:t>Development</a:t>
            </a:r>
            <a:r>
              <a:rPr lang="es-ES" sz="1600" b="1" dirty="0">
                <a:solidFill>
                  <a:schemeClr val="accent3"/>
                </a:solidFill>
              </a:rPr>
              <a:t> </a:t>
            </a:r>
            <a:r>
              <a:rPr lang="es-ES" sz="1600" b="1" dirty="0" err="1">
                <a:solidFill>
                  <a:schemeClr val="accent3"/>
                </a:solidFill>
              </a:rPr>
              <a:t>sessions</a:t>
            </a:r>
            <a:r>
              <a:rPr lang="es-ES" sz="1600" b="1" dirty="0">
                <a:solidFill>
                  <a:schemeClr val="accent3"/>
                </a:solidFill>
              </a:rPr>
              <a:t>)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F88563F-6B02-FFC6-A3E6-0BA0A1593547}"/>
              </a:ext>
            </a:extLst>
          </p:cNvPr>
          <p:cNvSpPr txBox="1"/>
          <p:nvPr/>
        </p:nvSpPr>
        <p:spPr>
          <a:xfrm>
            <a:off x="540410" y="2993718"/>
            <a:ext cx="477062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Check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high-intensity</a:t>
            </a:r>
            <a:r>
              <a:rPr lang="es-ES" dirty="0"/>
              <a:t> </a:t>
            </a:r>
            <a:r>
              <a:rPr lang="es-ES" dirty="0" err="1"/>
              <a:t>beams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be </a:t>
            </a:r>
            <a:r>
              <a:rPr lang="es-ES" dirty="0" err="1"/>
              <a:t>delivered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LHC </a:t>
            </a:r>
            <a:r>
              <a:rPr lang="es-ES" dirty="0" err="1"/>
              <a:t>during</a:t>
            </a:r>
            <a:r>
              <a:rPr lang="es-ES" dirty="0"/>
              <a:t> Run3:</a:t>
            </a:r>
          </a:p>
          <a:p>
            <a:pPr algn="l"/>
            <a:endParaRPr lang="es-ES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s-ES" dirty="0"/>
              <a:t>Standard Beam (</a:t>
            </a:r>
            <a:r>
              <a:rPr lang="es-ES" dirty="0" err="1"/>
              <a:t>trains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72 </a:t>
            </a:r>
            <a:r>
              <a:rPr lang="es-ES" dirty="0" err="1"/>
              <a:t>bunches</a:t>
            </a:r>
            <a:r>
              <a:rPr lang="es-ES" dirty="0"/>
              <a:t>)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s-ES" dirty="0"/>
              <a:t>BCMS Beam (</a:t>
            </a:r>
            <a:r>
              <a:rPr lang="es-ES" dirty="0" err="1"/>
              <a:t>trains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48 </a:t>
            </a:r>
            <a:r>
              <a:rPr lang="es-ES" dirty="0" err="1"/>
              <a:t>bunches</a:t>
            </a:r>
            <a:r>
              <a:rPr lang="es-ES" dirty="0"/>
              <a:t>)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EF1D39F-9F74-D50E-22F3-BB0C45E04574}"/>
              </a:ext>
            </a:extLst>
          </p:cNvPr>
          <p:cNvSpPr txBox="1"/>
          <p:nvPr/>
        </p:nvSpPr>
        <p:spPr>
          <a:xfrm>
            <a:off x="540410" y="4825375"/>
            <a:ext cx="47706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Emittance</a:t>
            </a:r>
            <a:r>
              <a:rPr lang="es-ES" dirty="0"/>
              <a:t> </a:t>
            </a:r>
            <a:r>
              <a:rPr lang="es-ES" dirty="0" err="1"/>
              <a:t>measurements</a:t>
            </a:r>
            <a:endParaRPr lang="es-ES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1ED1174-FBFD-8172-F170-AB1195C6CB4E}"/>
              </a:ext>
            </a:extLst>
          </p:cNvPr>
          <p:cNvSpPr txBox="1"/>
          <p:nvPr/>
        </p:nvSpPr>
        <p:spPr>
          <a:xfrm>
            <a:off x="6167292" y="745938"/>
            <a:ext cx="5241239" cy="54168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r>
              <a:rPr lang="es-ES" sz="1600" b="1" dirty="0">
                <a:solidFill>
                  <a:schemeClr val="accent6"/>
                </a:solidFill>
              </a:rPr>
              <a:t>Q-26 OPTICS </a:t>
            </a:r>
          </a:p>
          <a:p>
            <a:pPr algn="ctr"/>
            <a:r>
              <a:rPr lang="es-ES" sz="1600" b="1" u="sng" dirty="0">
                <a:solidFill>
                  <a:schemeClr val="accent6"/>
                </a:solidFill>
              </a:rPr>
              <a:t>SINGLE BUNCH REFERENCE MEASUREMENTS</a:t>
            </a:r>
          </a:p>
          <a:p>
            <a:pPr algn="ctr"/>
            <a:r>
              <a:rPr lang="es-ES" sz="1600" b="1" dirty="0">
                <a:solidFill>
                  <a:schemeClr val="accent6"/>
                </a:solidFill>
              </a:rPr>
              <a:t> IN THE SPS</a:t>
            </a:r>
          </a:p>
          <a:p>
            <a:pPr algn="ctr"/>
            <a:r>
              <a:rPr lang="es-ES" sz="1600" b="1" dirty="0" err="1"/>
              <a:t>Headtail</a:t>
            </a:r>
            <a:r>
              <a:rPr lang="es-ES" sz="1600" b="1" dirty="0"/>
              <a:t> </a:t>
            </a:r>
            <a:r>
              <a:rPr lang="es-ES" sz="1600" b="1" dirty="0" err="1"/>
              <a:t>mode</a:t>
            </a:r>
            <a:r>
              <a:rPr lang="es-ES" sz="1600" b="1" dirty="0"/>
              <a:t> 0 </a:t>
            </a:r>
            <a:r>
              <a:rPr lang="es-ES" sz="1600" b="1" dirty="0" err="1"/>
              <a:t>instability</a:t>
            </a:r>
            <a:r>
              <a:rPr lang="es-ES" sz="1600" b="1" dirty="0"/>
              <a:t> GROWTH RATE as </a:t>
            </a:r>
            <a:r>
              <a:rPr lang="es-ES" sz="1600" b="1" dirty="0" err="1"/>
              <a:t>function</a:t>
            </a:r>
            <a:r>
              <a:rPr lang="es-ES" sz="1600" b="1" dirty="0"/>
              <a:t> </a:t>
            </a:r>
            <a:r>
              <a:rPr lang="es-ES" sz="1600" b="1" dirty="0" err="1"/>
              <a:t>of</a:t>
            </a:r>
            <a:r>
              <a:rPr lang="es-ES" sz="1600" b="1" dirty="0"/>
              <a:t> </a:t>
            </a:r>
            <a:r>
              <a:rPr lang="es-ES" sz="1600" b="1" dirty="0" err="1"/>
              <a:t>chromaticity</a:t>
            </a:r>
            <a:r>
              <a:rPr lang="es-ES" sz="1600" b="1" dirty="0"/>
              <a:t> [5]</a:t>
            </a: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endParaRPr lang="es-ES" sz="1600" b="1" dirty="0">
              <a:solidFill>
                <a:schemeClr val="accent6"/>
              </a:solidFill>
            </a:endParaRPr>
          </a:p>
          <a:p>
            <a:pPr algn="ctr"/>
            <a:r>
              <a:rPr lang="es-ES" sz="1600" dirty="0" err="1"/>
              <a:t>Together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E. de la Fuente </a:t>
            </a:r>
          </a:p>
          <a:p>
            <a:pPr algn="ctr"/>
            <a:r>
              <a:rPr lang="es-ES" sz="1600" dirty="0"/>
              <a:t>19th, 20th May and 13th, 14th June </a:t>
            </a:r>
          </a:p>
        </p:txBody>
      </p:sp>
      <p:pic>
        <p:nvPicPr>
          <p:cNvPr id="21" name="Imagen 20" descr="Gráfico&#10;&#10;Descripción generada automáticamente">
            <a:extLst>
              <a:ext uri="{FF2B5EF4-FFF2-40B4-BE49-F238E27FC236}">
                <a16:creationId xmlns:a16="http://schemas.microsoft.com/office/drawing/2014/main" id="{BA561C58-FF1A-EDDB-8A38-F8A2B791F3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84" t="22466" r="37214" b="7395"/>
          <a:stretch/>
        </p:blipFill>
        <p:spPr>
          <a:xfrm>
            <a:off x="7265094" y="2353915"/>
            <a:ext cx="3043826" cy="312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62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C7DC7676-1078-B16F-B9ED-C9BC3F3ED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618" y="1871268"/>
            <a:ext cx="6015755" cy="477935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E00AFCE-1C1F-B8D6-CD29-2FE4DE28BFE1}"/>
              </a:ext>
            </a:extLst>
          </p:cNvPr>
          <p:cNvSpPr txBox="1"/>
          <p:nvPr/>
        </p:nvSpPr>
        <p:spPr>
          <a:xfrm>
            <a:off x="338203" y="350729"/>
            <a:ext cx="334277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3600" b="1" dirty="0"/>
              <a:t>EXTRA SLIDES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5B06ADC-306A-9B33-446F-FF7FBDC352A6}"/>
              </a:ext>
            </a:extLst>
          </p:cNvPr>
          <p:cNvSpPr txBox="1"/>
          <p:nvPr/>
        </p:nvSpPr>
        <p:spPr>
          <a:xfrm>
            <a:off x="3364483" y="1189721"/>
            <a:ext cx="5463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/>
              <a:t>Single-</a:t>
            </a:r>
            <a:r>
              <a:rPr lang="es-ES" b="1" dirty="0" err="1"/>
              <a:t>bunch</a:t>
            </a:r>
            <a:r>
              <a:rPr lang="es-ES" b="1" dirty="0"/>
              <a:t> tune shift </a:t>
            </a:r>
            <a:r>
              <a:rPr lang="es-ES" b="1" dirty="0" err="1"/>
              <a:t>measurements</a:t>
            </a:r>
            <a:r>
              <a:rPr lang="es-ES" b="1" dirty="0"/>
              <a:t> in </a:t>
            </a:r>
            <a:r>
              <a:rPr lang="es-ES" b="1" dirty="0" err="1"/>
              <a:t>the</a:t>
            </a:r>
            <a:r>
              <a:rPr lang="es-ES" b="1" dirty="0"/>
              <a:t> SPS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62EE95F-161C-B87D-D64A-540CF8FE9040}"/>
              </a:ext>
            </a:extLst>
          </p:cNvPr>
          <p:cNvSpPr txBox="1"/>
          <p:nvPr/>
        </p:nvSpPr>
        <p:spPr>
          <a:xfrm>
            <a:off x="515252" y="2104373"/>
            <a:ext cx="205184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>
                <a:solidFill>
                  <a:srgbClr val="00B050"/>
                </a:solidFill>
              </a:rPr>
              <a:t>Good </a:t>
            </a:r>
            <a:r>
              <a:rPr lang="es-ES" dirty="0" err="1">
                <a:solidFill>
                  <a:srgbClr val="00B050"/>
                </a:solidFill>
              </a:rPr>
              <a:t>agreement</a:t>
            </a:r>
            <a:r>
              <a:rPr lang="es-ES" dirty="0">
                <a:solidFill>
                  <a:srgbClr val="00B050"/>
                </a:solidFill>
              </a:rPr>
              <a:t> </a:t>
            </a:r>
            <a:r>
              <a:rPr lang="es-ES" dirty="0" err="1">
                <a:solidFill>
                  <a:srgbClr val="00B050"/>
                </a:solidFill>
              </a:rPr>
              <a:t>of</a:t>
            </a:r>
            <a:r>
              <a:rPr lang="es-ES" dirty="0">
                <a:solidFill>
                  <a:srgbClr val="00B050"/>
                </a:solidFill>
              </a:rPr>
              <a:t> </a:t>
            </a:r>
          </a:p>
          <a:p>
            <a:pPr algn="l"/>
            <a:r>
              <a:rPr lang="es-ES" dirty="0" err="1">
                <a:solidFill>
                  <a:srgbClr val="00B050"/>
                </a:solidFill>
              </a:rPr>
              <a:t>measurements</a:t>
            </a:r>
            <a:r>
              <a:rPr lang="es-ES" dirty="0">
                <a:solidFill>
                  <a:srgbClr val="00B050"/>
                </a:solidFill>
              </a:rPr>
              <a:t> </a:t>
            </a:r>
          </a:p>
          <a:p>
            <a:pPr algn="l"/>
            <a:r>
              <a:rPr lang="es-ES" dirty="0">
                <a:solidFill>
                  <a:srgbClr val="00B050"/>
                </a:solidFill>
              </a:rPr>
              <a:t>and </a:t>
            </a:r>
            <a:r>
              <a:rPr lang="es-ES" dirty="0" err="1">
                <a:solidFill>
                  <a:srgbClr val="00B050"/>
                </a:solidFill>
              </a:rPr>
              <a:t>simulations</a:t>
            </a:r>
            <a:endParaRPr lang="es-E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922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7406598-2A20-E822-99A9-4DAC582FD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Motivation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project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8699F3-909F-6AAF-FAA1-7AD967A4E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FA8C53-53C3-0C69-8782-0734B1B07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32A89C-D92C-1FC8-511E-61BFC46E5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CE0CDCAD-1060-0528-098B-306484CA0624}"/>
              </a:ext>
            </a:extLst>
          </p:cNvPr>
          <p:cNvSpPr/>
          <p:nvPr/>
        </p:nvSpPr>
        <p:spPr>
          <a:xfrm>
            <a:off x="450938" y="1757839"/>
            <a:ext cx="2718147" cy="1398720"/>
          </a:xfrm>
          <a:prstGeom prst="ellipse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/>
              <a:t>LHC </a:t>
            </a:r>
            <a:r>
              <a:rPr lang="es-ES" b="1" dirty="0" err="1"/>
              <a:t>Injectors</a:t>
            </a:r>
            <a:r>
              <a:rPr lang="es-ES" b="1" dirty="0"/>
              <a:t> </a:t>
            </a:r>
            <a:r>
              <a:rPr lang="es-ES" b="1" dirty="0" err="1"/>
              <a:t>Upgrade</a:t>
            </a:r>
            <a:r>
              <a:rPr lang="es-ES" dirty="0"/>
              <a:t>, LIU [1]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2A83C55E-63B0-60F4-9E3F-8C0405CEEA70}"/>
              </a:ext>
            </a:extLst>
          </p:cNvPr>
          <p:cNvSpPr/>
          <p:nvPr/>
        </p:nvSpPr>
        <p:spPr>
          <a:xfrm>
            <a:off x="4280788" y="1770507"/>
            <a:ext cx="2718147" cy="142146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High </a:t>
            </a:r>
            <a:r>
              <a:rPr lang="es-ES" b="1" dirty="0" err="1"/>
              <a:t>intensity</a:t>
            </a:r>
            <a:r>
              <a:rPr lang="es-ES" b="1" dirty="0"/>
              <a:t> </a:t>
            </a:r>
            <a:r>
              <a:rPr lang="es-ES" b="1" dirty="0" err="1"/>
              <a:t>of</a:t>
            </a:r>
            <a:r>
              <a:rPr lang="es-ES" b="1" dirty="0"/>
              <a:t> </a:t>
            </a:r>
            <a:r>
              <a:rPr lang="es-ES" b="1" dirty="0" err="1"/>
              <a:t>bunches</a:t>
            </a:r>
            <a:r>
              <a:rPr lang="es-ES" b="1" dirty="0"/>
              <a:t> </a:t>
            </a:r>
            <a:r>
              <a:rPr lang="es-ES" dirty="0"/>
              <a:t>in </a:t>
            </a:r>
            <a:r>
              <a:rPr lang="es-ES" dirty="0" err="1"/>
              <a:t>the</a:t>
            </a:r>
            <a:r>
              <a:rPr lang="es-ES" dirty="0"/>
              <a:t> SPS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D1363A15-A1B8-2003-3F76-DE2A0AEA16E1}"/>
              </a:ext>
            </a:extLst>
          </p:cNvPr>
          <p:cNvSpPr/>
          <p:nvPr/>
        </p:nvSpPr>
        <p:spPr>
          <a:xfrm>
            <a:off x="8104835" y="1693831"/>
            <a:ext cx="3629433" cy="1519421"/>
          </a:xfrm>
          <a:prstGeom prst="ellipse">
            <a:avLst/>
          </a:prstGeom>
          <a:solidFill>
            <a:schemeClr val="accent5">
              <a:alpha val="9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Strong</a:t>
            </a:r>
            <a:r>
              <a:rPr lang="es-ES" dirty="0"/>
              <a:t> </a:t>
            </a:r>
            <a:r>
              <a:rPr lang="es-ES" dirty="0" err="1"/>
              <a:t>bunch-by-bunch</a:t>
            </a:r>
            <a:r>
              <a:rPr lang="es-ES" dirty="0"/>
              <a:t> </a:t>
            </a:r>
            <a:r>
              <a:rPr lang="es-ES" b="1" dirty="0"/>
              <a:t>tune shift </a:t>
            </a:r>
            <a:r>
              <a:rPr lang="es-ES" b="1" dirty="0" err="1"/>
              <a:t>effect</a:t>
            </a:r>
            <a:r>
              <a:rPr lang="es-ES" b="1" dirty="0"/>
              <a:t> </a:t>
            </a:r>
            <a:r>
              <a:rPr lang="es-ES" b="1" dirty="0" err="1"/>
              <a:t>from</a:t>
            </a:r>
            <a:r>
              <a:rPr lang="es-ES" b="1" dirty="0"/>
              <a:t> </a:t>
            </a:r>
            <a:r>
              <a:rPr lang="es-ES" b="1" dirty="0" err="1"/>
              <a:t>impedance</a:t>
            </a:r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2BAE342-CFC8-6DB0-4752-1B62E71EABFA}"/>
              </a:ext>
            </a:extLst>
          </p:cNvPr>
          <p:cNvSpPr txBox="1"/>
          <p:nvPr/>
        </p:nvSpPr>
        <p:spPr>
          <a:xfrm>
            <a:off x="407988" y="1002082"/>
            <a:ext cx="851835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2000" b="1" dirty="0" err="1">
                <a:solidFill>
                  <a:schemeClr val="accent2"/>
                </a:solidFill>
              </a:rPr>
              <a:t>Why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is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bunch-by-bunch</a:t>
            </a:r>
            <a:r>
              <a:rPr lang="es-ES" sz="2000" b="1" dirty="0">
                <a:solidFill>
                  <a:schemeClr val="accent2"/>
                </a:solidFill>
              </a:rPr>
              <a:t> tune </a:t>
            </a:r>
            <a:r>
              <a:rPr lang="es-ES" sz="2000" b="1" dirty="0" err="1">
                <a:solidFill>
                  <a:schemeClr val="accent2"/>
                </a:solidFill>
              </a:rPr>
              <a:t>measurement</a:t>
            </a:r>
            <a:r>
              <a:rPr lang="es-ES" sz="2000" b="1" dirty="0">
                <a:solidFill>
                  <a:schemeClr val="accent2"/>
                </a:solidFill>
              </a:rPr>
              <a:t> and </a:t>
            </a:r>
            <a:r>
              <a:rPr lang="es-ES" sz="2000" b="1" dirty="0" err="1">
                <a:solidFill>
                  <a:schemeClr val="accent2"/>
                </a:solidFill>
              </a:rPr>
              <a:t>correction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important</a:t>
            </a:r>
            <a:r>
              <a:rPr lang="es-ES" sz="2000" b="1" dirty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13" name="Flecha derecha 12">
            <a:extLst>
              <a:ext uri="{FF2B5EF4-FFF2-40B4-BE49-F238E27FC236}">
                <a16:creationId xmlns:a16="http://schemas.microsoft.com/office/drawing/2014/main" id="{7DAE8E94-A809-5F6D-9500-C92B9C4B577F}"/>
              </a:ext>
            </a:extLst>
          </p:cNvPr>
          <p:cNvSpPr/>
          <p:nvPr/>
        </p:nvSpPr>
        <p:spPr>
          <a:xfrm>
            <a:off x="3408499" y="2380019"/>
            <a:ext cx="646678" cy="215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derecha 13">
            <a:extLst>
              <a:ext uri="{FF2B5EF4-FFF2-40B4-BE49-F238E27FC236}">
                <a16:creationId xmlns:a16="http://schemas.microsoft.com/office/drawing/2014/main" id="{D16CF72E-2BD7-3F3F-859E-42E2EAC10155}"/>
              </a:ext>
            </a:extLst>
          </p:cNvPr>
          <p:cNvSpPr/>
          <p:nvPr/>
        </p:nvSpPr>
        <p:spPr>
          <a:xfrm>
            <a:off x="7228546" y="2380019"/>
            <a:ext cx="646678" cy="215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A930EAD-5929-0BFD-3344-32B943E277BE}"/>
              </a:ext>
            </a:extLst>
          </p:cNvPr>
          <p:cNvSpPr txBox="1"/>
          <p:nvPr/>
        </p:nvSpPr>
        <p:spPr>
          <a:xfrm>
            <a:off x="450938" y="3568030"/>
            <a:ext cx="1137602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s-E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err="1"/>
              <a:t>It</a:t>
            </a:r>
            <a:r>
              <a:rPr lang="es-ES" sz="2000" dirty="0"/>
              <a:t> </a:t>
            </a:r>
            <a:r>
              <a:rPr lang="es-ES" sz="2000" dirty="0" err="1"/>
              <a:t>is</a:t>
            </a:r>
            <a:r>
              <a:rPr lang="es-ES" sz="2000" dirty="0"/>
              <a:t> </a:t>
            </a:r>
            <a:r>
              <a:rPr lang="es-ES" sz="2000" dirty="0" err="1"/>
              <a:t>necessary</a:t>
            </a:r>
            <a:r>
              <a:rPr lang="es-ES" sz="2000" dirty="0"/>
              <a:t> </a:t>
            </a:r>
            <a:r>
              <a:rPr lang="es-ES" sz="2000" dirty="0" err="1"/>
              <a:t>to</a:t>
            </a:r>
            <a:r>
              <a:rPr lang="es-ES" sz="2000" dirty="0"/>
              <a:t> </a:t>
            </a:r>
            <a:r>
              <a:rPr lang="es-ES" sz="2000" b="1" dirty="0" err="1"/>
              <a:t>measure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horizontal and vertical </a:t>
            </a:r>
            <a:r>
              <a:rPr lang="es-ES" sz="2000" dirty="0" err="1"/>
              <a:t>bunch-by-bunch</a:t>
            </a:r>
            <a:r>
              <a:rPr lang="es-ES" sz="2000" dirty="0"/>
              <a:t> tunes and </a:t>
            </a:r>
            <a:r>
              <a:rPr lang="es-ES" sz="2000" b="1" dirty="0" err="1"/>
              <a:t>correct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average</a:t>
            </a:r>
            <a:r>
              <a:rPr lang="es-ES" sz="2000" dirty="0"/>
              <a:t> tunes in </a:t>
            </a:r>
            <a:r>
              <a:rPr lang="es-ES" sz="2000" dirty="0" err="1"/>
              <a:t>order</a:t>
            </a:r>
            <a:r>
              <a:rPr lang="es-ES" sz="2000" dirty="0"/>
              <a:t> </a:t>
            </a:r>
            <a:r>
              <a:rPr lang="es-ES" sz="2000" dirty="0" err="1"/>
              <a:t>to</a:t>
            </a:r>
            <a:r>
              <a:rPr lang="es-ES" sz="20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sz="2000" b="1" dirty="0" err="1">
                <a:solidFill>
                  <a:schemeClr val="accent2"/>
                </a:solidFill>
              </a:rPr>
              <a:t>Stabilise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the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beam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sz="2000" b="1" dirty="0" err="1">
                <a:solidFill>
                  <a:schemeClr val="accent2"/>
                </a:solidFill>
              </a:rPr>
              <a:t>Ensure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good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beam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transmission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dirty="0">
                <a:solidFill>
                  <a:schemeClr val="accent2"/>
                </a:solidFill>
              </a:rPr>
              <a:t>(reduce </a:t>
            </a:r>
            <a:r>
              <a:rPr lang="es-ES" sz="2000" dirty="0" err="1">
                <a:solidFill>
                  <a:schemeClr val="accent2"/>
                </a:solidFill>
              </a:rPr>
              <a:t>losses</a:t>
            </a:r>
            <a:r>
              <a:rPr lang="es-ES" sz="2000" dirty="0">
                <a:solidFill>
                  <a:schemeClr val="accent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0129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6773" y="1439335"/>
            <a:ext cx="9467849" cy="367180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tx1"/>
                </a:solidFill>
              </a:rPr>
              <a:t>Experimental measurements</a:t>
            </a:r>
          </a:p>
          <a:p>
            <a:r>
              <a:rPr lang="en-US" dirty="0" err="1">
                <a:solidFill>
                  <a:schemeClr val="tx1"/>
                </a:solidFill>
              </a:rPr>
              <a:t>PyHEADTAIL</a:t>
            </a:r>
            <a:r>
              <a:rPr lang="en-US" dirty="0">
                <a:solidFill>
                  <a:schemeClr val="tx1"/>
                </a:solidFill>
              </a:rPr>
              <a:t>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Comparison of measurements and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Additional tasks and IPAC 2022</a:t>
            </a:r>
          </a:p>
          <a:p>
            <a:r>
              <a:rPr lang="en-US" dirty="0">
                <a:solidFill>
                  <a:schemeClr val="tx1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3E7A80E-1119-0BFE-F86A-432903891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INTRODUCTION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7287C6-A8A7-09F7-BA58-8589D51EA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DEB21C-0591-BD5F-0B92-9DD90CBF5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8198AC-E40E-42A8-B236-32D1EB68B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Imagen 7" descr="Gráfico&#10;&#10;Descripción generada automáticamente">
            <a:extLst>
              <a:ext uri="{FF2B5EF4-FFF2-40B4-BE49-F238E27FC236}">
                <a16:creationId xmlns:a16="http://schemas.microsoft.com/office/drawing/2014/main" id="{4E9924CD-0B45-84C5-9823-DFCAF5C6EE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9" t="3483" r="4522" b="4760"/>
          <a:stretch/>
        </p:blipFill>
        <p:spPr>
          <a:xfrm>
            <a:off x="1025923" y="1116032"/>
            <a:ext cx="5153585" cy="2944907"/>
          </a:xfrm>
          <a:prstGeom prst="rect">
            <a:avLst/>
          </a:prstGeom>
        </p:spPr>
      </p:pic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90776C79-4FFD-FEBD-4B25-38C0457910E7}"/>
              </a:ext>
            </a:extLst>
          </p:cNvPr>
          <p:cNvSpPr/>
          <p:nvPr/>
        </p:nvSpPr>
        <p:spPr>
          <a:xfrm>
            <a:off x="1756775" y="4512176"/>
            <a:ext cx="3176936" cy="14530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Tune shift </a:t>
            </a:r>
            <a:r>
              <a:rPr lang="es-ES" b="1" dirty="0" err="1"/>
              <a:t>grows</a:t>
            </a:r>
            <a:r>
              <a:rPr lang="es-ES" b="1" dirty="0"/>
              <a:t> </a:t>
            </a:r>
            <a:r>
              <a:rPr lang="es-ES" b="1" dirty="0" err="1"/>
              <a:t>for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trailing</a:t>
            </a:r>
            <a:r>
              <a:rPr lang="es-ES" b="1" dirty="0"/>
              <a:t> </a:t>
            </a:r>
            <a:r>
              <a:rPr lang="es-ES" b="1" dirty="0" err="1"/>
              <a:t>bunches</a:t>
            </a:r>
            <a:r>
              <a:rPr lang="es-ES" b="1" dirty="0"/>
              <a:t> </a:t>
            </a:r>
            <a:r>
              <a:rPr lang="es-ES" dirty="0"/>
              <a:t>as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wakefield</a:t>
            </a:r>
            <a:r>
              <a:rPr lang="es-ES" dirty="0"/>
              <a:t> </a:t>
            </a:r>
            <a:r>
              <a:rPr lang="es-ES" dirty="0" err="1"/>
              <a:t>builds</a:t>
            </a:r>
            <a:r>
              <a:rPr lang="es-ES" dirty="0"/>
              <a:t> up </a:t>
            </a:r>
            <a:r>
              <a:rPr lang="es-ES" dirty="0" err="1"/>
              <a:t>along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train</a:t>
            </a:r>
            <a:endParaRPr lang="es-ES" dirty="0"/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A1E87208-2B98-9EC5-AE0C-BA9A70063268}"/>
              </a:ext>
            </a:extLst>
          </p:cNvPr>
          <p:cNvSpPr/>
          <p:nvPr/>
        </p:nvSpPr>
        <p:spPr>
          <a:xfrm>
            <a:off x="7055025" y="482697"/>
            <a:ext cx="3933541" cy="1091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SINGLE BUNCH TUNE SHIFT [2]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narrowband</a:t>
            </a:r>
            <a:r>
              <a:rPr lang="es-ES" dirty="0"/>
              <a:t> </a:t>
            </a:r>
            <a:r>
              <a:rPr lang="es-ES" dirty="0" err="1"/>
              <a:t>impedances</a:t>
            </a:r>
            <a:endParaRPr lang="es-ES" dirty="0"/>
          </a:p>
        </p:txBody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E7A99D5A-8368-C306-1ABD-BFBFF917D530}"/>
              </a:ext>
            </a:extLst>
          </p:cNvPr>
          <p:cNvSpPr/>
          <p:nvPr/>
        </p:nvSpPr>
        <p:spPr>
          <a:xfrm>
            <a:off x="7055026" y="1870921"/>
            <a:ext cx="3933540" cy="1091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MULTITURN TUNE SHIFT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broadband</a:t>
            </a:r>
            <a:r>
              <a:rPr lang="es-ES" dirty="0"/>
              <a:t> </a:t>
            </a:r>
            <a:r>
              <a:rPr lang="es-ES" dirty="0" err="1"/>
              <a:t>impedances</a:t>
            </a:r>
            <a:endParaRPr lang="es-ES" dirty="0"/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7DDC5F4A-CB64-B1DC-3433-D2A69747FB5D}"/>
              </a:ext>
            </a:extLst>
          </p:cNvPr>
          <p:cNvSpPr/>
          <p:nvPr/>
        </p:nvSpPr>
        <p:spPr>
          <a:xfrm>
            <a:off x="6766925" y="3282388"/>
            <a:ext cx="4399152" cy="278332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3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364451"/>
                      <a:gd name="connsiteY0" fmla="*/ 351948 h 2111647"/>
                      <a:gd name="connsiteX1" fmla="*/ 351948 w 5364451"/>
                      <a:gd name="connsiteY1" fmla="*/ 0 h 2111647"/>
                      <a:gd name="connsiteX2" fmla="*/ 887912 w 5364451"/>
                      <a:gd name="connsiteY2" fmla="*/ 0 h 2111647"/>
                      <a:gd name="connsiteX3" fmla="*/ 1330665 w 5364451"/>
                      <a:gd name="connsiteY3" fmla="*/ 0 h 2111647"/>
                      <a:gd name="connsiteX4" fmla="*/ 1959839 w 5364451"/>
                      <a:gd name="connsiteY4" fmla="*/ 0 h 2111647"/>
                      <a:gd name="connsiteX5" fmla="*/ 2449198 w 5364451"/>
                      <a:gd name="connsiteY5" fmla="*/ 0 h 2111647"/>
                      <a:gd name="connsiteX6" fmla="*/ 2891950 w 5364451"/>
                      <a:gd name="connsiteY6" fmla="*/ 0 h 2111647"/>
                      <a:gd name="connsiteX7" fmla="*/ 3381309 w 5364451"/>
                      <a:gd name="connsiteY7" fmla="*/ 0 h 2111647"/>
                      <a:gd name="connsiteX8" fmla="*/ 4010484 w 5364451"/>
                      <a:gd name="connsiteY8" fmla="*/ 0 h 2111647"/>
                      <a:gd name="connsiteX9" fmla="*/ 4499842 w 5364451"/>
                      <a:gd name="connsiteY9" fmla="*/ 0 h 2111647"/>
                      <a:gd name="connsiteX10" fmla="*/ 5012503 w 5364451"/>
                      <a:gd name="connsiteY10" fmla="*/ 0 h 2111647"/>
                      <a:gd name="connsiteX11" fmla="*/ 5364451 w 5364451"/>
                      <a:gd name="connsiteY11" fmla="*/ 351948 h 2111647"/>
                      <a:gd name="connsiteX12" fmla="*/ 5364451 w 5364451"/>
                      <a:gd name="connsiteY12" fmla="*/ 835276 h 2111647"/>
                      <a:gd name="connsiteX13" fmla="*/ 5364451 w 5364451"/>
                      <a:gd name="connsiteY13" fmla="*/ 1276371 h 2111647"/>
                      <a:gd name="connsiteX14" fmla="*/ 5364451 w 5364451"/>
                      <a:gd name="connsiteY14" fmla="*/ 1759699 h 2111647"/>
                      <a:gd name="connsiteX15" fmla="*/ 5012503 w 5364451"/>
                      <a:gd name="connsiteY15" fmla="*/ 2111647 h 2111647"/>
                      <a:gd name="connsiteX16" fmla="*/ 4569750 w 5364451"/>
                      <a:gd name="connsiteY16" fmla="*/ 2111647 h 2111647"/>
                      <a:gd name="connsiteX17" fmla="*/ 4033786 w 5364451"/>
                      <a:gd name="connsiteY17" fmla="*/ 2111647 h 2111647"/>
                      <a:gd name="connsiteX18" fmla="*/ 3404612 w 5364451"/>
                      <a:gd name="connsiteY18" fmla="*/ 2111647 h 2111647"/>
                      <a:gd name="connsiteX19" fmla="*/ 2915253 w 5364451"/>
                      <a:gd name="connsiteY19" fmla="*/ 2111647 h 2111647"/>
                      <a:gd name="connsiteX20" fmla="*/ 2332684 w 5364451"/>
                      <a:gd name="connsiteY20" fmla="*/ 2111647 h 2111647"/>
                      <a:gd name="connsiteX21" fmla="*/ 1889931 w 5364451"/>
                      <a:gd name="connsiteY21" fmla="*/ 2111647 h 2111647"/>
                      <a:gd name="connsiteX22" fmla="*/ 1214151 w 5364451"/>
                      <a:gd name="connsiteY22" fmla="*/ 2111647 h 2111647"/>
                      <a:gd name="connsiteX23" fmla="*/ 351948 w 5364451"/>
                      <a:gd name="connsiteY23" fmla="*/ 2111647 h 2111647"/>
                      <a:gd name="connsiteX24" fmla="*/ 0 w 5364451"/>
                      <a:gd name="connsiteY24" fmla="*/ 1759699 h 2111647"/>
                      <a:gd name="connsiteX25" fmla="*/ 0 w 5364451"/>
                      <a:gd name="connsiteY25" fmla="*/ 1290449 h 2111647"/>
                      <a:gd name="connsiteX26" fmla="*/ 0 w 5364451"/>
                      <a:gd name="connsiteY26" fmla="*/ 821198 h 2111647"/>
                      <a:gd name="connsiteX27" fmla="*/ 0 w 5364451"/>
                      <a:gd name="connsiteY27" fmla="*/ 351948 h 21116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364451" h="2111647" fill="none" extrusionOk="0">
                        <a:moveTo>
                          <a:pt x="0" y="351948"/>
                        </a:moveTo>
                        <a:cubicBezTo>
                          <a:pt x="-1693" y="122446"/>
                          <a:pt x="167792" y="6438"/>
                          <a:pt x="351948" y="0"/>
                        </a:cubicBezTo>
                        <a:cubicBezTo>
                          <a:pt x="519990" y="-29069"/>
                          <a:pt x="690458" y="48148"/>
                          <a:pt x="887912" y="0"/>
                        </a:cubicBezTo>
                        <a:cubicBezTo>
                          <a:pt x="1085366" y="-48148"/>
                          <a:pt x="1200897" y="48862"/>
                          <a:pt x="1330665" y="0"/>
                        </a:cubicBezTo>
                        <a:cubicBezTo>
                          <a:pt x="1460433" y="-48862"/>
                          <a:pt x="1823357" y="28575"/>
                          <a:pt x="1959839" y="0"/>
                        </a:cubicBezTo>
                        <a:cubicBezTo>
                          <a:pt x="2096321" y="-28575"/>
                          <a:pt x="2249036" y="35627"/>
                          <a:pt x="2449198" y="0"/>
                        </a:cubicBezTo>
                        <a:cubicBezTo>
                          <a:pt x="2649360" y="-35627"/>
                          <a:pt x="2794708" y="42863"/>
                          <a:pt x="2891950" y="0"/>
                        </a:cubicBezTo>
                        <a:cubicBezTo>
                          <a:pt x="2989192" y="-42863"/>
                          <a:pt x="3185136" y="9240"/>
                          <a:pt x="3381309" y="0"/>
                        </a:cubicBezTo>
                        <a:cubicBezTo>
                          <a:pt x="3577482" y="-9240"/>
                          <a:pt x="3761553" y="47687"/>
                          <a:pt x="4010484" y="0"/>
                        </a:cubicBezTo>
                        <a:cubicBezTo>
                          <a:pt x="4259415" y="-47687"/>
                          <a:pt x="4268173" y="23955"/>
                          <a:pt x="4499842" y="0"/>
                        </a:cubicBezTo>
                        <a:cubicBezTo>
                          <a:pt x="4731511" y="-23955"/>
                          <a:pt x="4789511" y="32810"/>
                          <a:pt x="5012503" y="0"/>
                        </a:cubicBezTo>
                        <a:cubicBezTo>
                          <a:pt x="5246086" y="7774"/>
                          <a:pt x="5343370" y="171183"/>
                          <a:pt x="5364451" y="351948"/>
                        </a:cubicBezTo>
                        <a:cubicBezTo>
                          <a:pt x="5364582" y="459480"/>
                          <a:pt x="5348988" y="624719"/>
                          <a:pt x="5364451" y="835276"/>
                        </a:cubicBezTo>
                        <a:cubicBezTo>
                          <a:pt x="5379914" y="1045833"/>
                          <a:pt x="5341886" y="1099087"/>
                          <a:pt x="5364451" y="1276371"/>
                        </a:cubicBezTo>
                        <a:cubicBezTo>
                          <a:pt x="5387016" y="1453656"/>
                          <a:pt x="5330988" y="1639704"/>
                          <a:pt x="5364451" y="1759699"/>
                        </a:cubicBezTo>
                        <a:cubicBezTo>
                          <a:pt x="5350686" y="1929488"/>
                          <a:pt x="5179186" y="2124517"/>
                          <a:pt x="5012503" y="2111647"/>
                        </a:cubicBezTo>
                        <a:cubicBezTo>
                          <a:pt x="4814108" y="2123892"/>
                          <a:pt x="4711367" y="2072727"/>
                          <a:pt x="4569750" y="2111647"/>
                        </a:cubicBezTo>
                        <a:cubicBezTo>
                          <a:pt x="4428133" y="2150567"/>
                          <a:pt x="4266578" y="2075736"/>
                          <a:pt x="4033786" y="2111647"/>
                        </a:cubicBezTo>
                        <a:cubicBezTo>
                          <a:pt x="3800994" y="2147558"/>
                          <a:pt x="3649863" y="2060191"/>
                          <a:pt x="3404612" y="2111647"/>
                        </a:cubicBezTo>
                        <a:cubicBezTo>
                          <a:pt x="3159361" y="2163103"/>
                          <a:pt x="3117617" y="2053205"/>
                          <a:pt x="2915253" y="2111647"/>
                        </a:cubicBezTo>
                        <a:cubicBezTo>
                          <a:pt x="2712889" y="2170089"/>
                          <a:pt x="2595561" y="2101529"/>
                          <a:pt x="2332684" y="2111647"/>
                        </a:cubicBezTo>
                        <a:cubicBezTo>
                          <a:pt x="2069807" y="2121765"/>
                          <a:pt x="2032480" y="2074672"/>
                          <a:pt x="1889931" y="2111647"/>
                        </a:cubicBezTo>
                        <a:cubicBezTo>
                          <a:pt x="1747382" y="2148622"/>
                          <a:pt x="1409893" y="2102125"/>
                          <a:pt x="1214151" y="2111647"/>
                        </a:cubicBezTo>
                        <a:cubicBezTo>
                          <a:pt x="1018409" y="2121169"/>
                          <a:pt x="696164" y="2089158"/>
                          <a:pt x="351948" y="2111647"/>
                        </a:cubicBezTo>
                        <a:cubicBezTo>
                          <a:pt x="160145" y="2101687"/>
                          <a:pt x="12986" y="1905299"/>
                          <a:pt x="0" y="1759699"/>
                        </a:cubicBezTo>
                        <a:cubicBezTo>
                          <a:pt x="-46529" y="1604929"/>
                          <a:pt x="28015" y="1445062"/>
                          <a:pt x="0" y="1290449"/>
                        </a:cubicBezTo>
                        <a:cubicBezTo>
                          <a:pt x="-28015" y="1135836"/>
                          <a:pt x="22162" y="1037704"/>
                          <a:pt x="0" y="821198"/>
                        </a:cubicBezTo>
                        <a:cubicBezTo>
                          <a:pt x="-22162" y="604692"/>
                          <a:pt x="33111" y="565636"/>
                          <a:pt x="0" y="351948"/>
                        </a:cubicBezTo>
                        <a:close/>
                      </a:path>
                      <a:path w="5364451" h="2111647" stroke="0" extrusionOk="0">
                        <a:moveTo>
                          <a:pt x="0" y="351948"/>
                        </a:moveTo>
                        <a:cubicBezTo>
                          <a:pt x="-25218" y="142017"/>
                          <a:pt x="133803" y="8921"/>
                          <a:pt x="351948" y="0"/>
                        </a:cubicBezTo>
                        <a:cubicBezTo>
                          <a:pt x="514291" y="-63036"/>
                          <a:pt x="751397" y="8695"/>
                          <a:pt x="1027728" y="0"/>
                        </a:cubicBezTo>
                        <a:cubicBezTo>
                          <a:pt x="1304059" y="-8695"/>
                          <a:pt x="1331848" y="46883"/>
                          <a:pt x="1563692" y="0"/>
                        </a:cubicBezTo>
                        <a:cubicBezTo>
                          <a:pt x="1795536" y="-46883"/>
                          <a:pt x="1927958" y="422"/>
                          <a:pt x="2053051" y="0"/>
                        </a:cubicBezTo>
                        <a:cubicBezTo>
                          <a:pt x="2178144" y="-422"/>
                          <a:pt x="2485492" y="43943"/>
                          <a:pt x="2682226" y="0"/>
                        </a:cubicBezTo>
                        <a:cubicBezTo>
                          <a:pt x="2878961" y="-43943"/>
                          <a:pt x="3003689" y="53906"/>
                          <a:pt x="3218189" y="0"/>
                        </a:cubicBezTo>
                        <a:cubicBezTo>
                          <a:pt x="3432689" y="-53906"/>
                          <a:pt x="3630901" y="65022"/>
                          <a:pt x="3893970" y="0"/>
                        </a:cubicBezTo>
                        <a:cubicBezTo>
                          <a:pt x="4157039" y="-65022"/>
                          <a:pt x="4274355" y="45955"/>
                          <a:pt x="4383328" y="0"/>
                        </a:cubicBezTo>
                        <a:cubicBezTo>
                          <a:pt x="4492301" y="-45955"/>
                          <a:pt x="4862115" y="46359"/>
                          <a:pt x="5012503" y="0"/>
                        </a:cubicBezTo>
                        <a:cubicBezTo>
                          <a:pt x="5229030" y="5326"/>
                          <a:pt x="5353693" y="155832"/>
                          <a:pt x="5364451" y="351948"/>
                        </a:cubicBezTo>
                        <a:cubicBezTo>
                          <a:pt x="5386570" y="452116"/>
                          <a:pt x="5313257" y="600423"/>
                          <a:pt x="5364451" y="821198"/>
                        </a:cubicBezTo>
                        <a:cubicBezTo>
                          <a:pt x="5415645" y="1041973"/>
                          <a:pt x="5349980" y="1136250"/>
                          <a:pt x="5364451" y="1276371"/>
                        </a:cubicBezTo>
                        <a:cubicBezTo>
                          <a:pt x="5378922" y="1416492"/>
                          <a:pt x="5309243" y="1572307"/>
                          <a:pt x="5364451" y="1759699"/>
                        </a:cubicBezTo>
                        <a:cubicBezTo>
                          <a:pt x="5389308" y="1923217"/>
                          <a:pt x="5160338" y="2093655"/>
                          <a:pt x="5012503" y="2111647"/>
                        </a:cubicBezTo>
                        <a:cubicBezTo>
                          <a:pt x="4775296" y="2133893"/>
                          <a:pt x="4706327" y="2066572"/>
                          <a:pt x="4429934" y="2111647"/>
                        </a:cubicBezTo>
                        <a:cubicBezTo>
                          <a:pt x="4153541" y="2156722"/>
                          <a:pt x="4014421" y="2057910"/>
                          <a:pt x="3754153" y="2111647"/>
                        </a:cubicBezTo>
                        <a:cubicBezTo>
                          <a:pt x="3493885" y="2165384"/>
                          <a:pt x="3295982" y="2083777"/>
                          <a:pt x="3171584" y="2111647"/>
                        </a:cubicBezTo>
                        <a:cubicBezTo>
                          <a:pt x="3047186" y="2139517"/>
                          <a:pt x="2818199" y="2103666"/>
                          <a:pt x="2728831" y="2111647"/>
                        </a:cubicBezTo>
                        <a:cubicBezTo>
                          <a:pt x="2639463" y="2119628"/>
                          <a:pt x="2439459" y="2068767"/>
                          <a:pt x="2239473" y="2111647"/>
                        </a:cubicBezTo>
                        <a:cubicBezTo>
                          <a:pt x="2039487" y="2154527"/>
                          <a:pt x="1764112" y="2052654"/>
                          <a:pt x="1563692" y="2111647"/>
                        </a:cubicBezTo>
                        <a:cubicBezTo>
                          <a:pt x="1363272" y="2170640"/>
                          <a:pt x="1111015" y="2089480"/>
                          <a:pt x="981123" y="2111647"/>
                        </a:cubicBezTo>
                        <a:cubicBezTo>
                          <a:pt x="851231" y="2133814"/>
                          <a:pt x="618314" y="2037115"/>
                          <a:pt x="351948" y="2111647"/>
                        </a:cubicBezTo>
                        <a:cubicBezTo>
                          <a:pt x="156585" y="2085031"/>
                          <a:pt x="19551" y="1958152"/>
                          <a:pt x="0" y="1759699"/>
                        </a:cubicBezTo>
                        <a:cubicBezTo>
                          <a:pt x="-18426" y="1533777"/>
                          <a:pt x="42630" y="1514521"/>
                          <a:pt x="0" y="1290449"/>
                        </a:cubicBezTo>
                        <a:cubicBezTo>
                          <a:pt x="-42630" y="1066377"/>
                          <a:pt x="4200" y="973266"/>
                          <a:pt x="0" y="821198"/>
                        </a:cubicBezTo>
                        <a:cubicBezTo>
                          <a:pt x="-4200" y="669130"/>
                          <a:pt x="48079" y="555433"/>
                          <a:pt x="0" y="35194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>
                <a:solidFill>
                  <a:schemeClr val="accent3"/>
                </a:solidFill>
              </a:rPr>
              <a:t>     </a:t>
            </a:r>
            <a:r>
              <a:rPr lang="es-ES" dirty="0" err="1">
                <a:solidFill>
                  <a:schemeClr val="accent3"/>
                </a:solidFill>
              </a:rPr>
              <a:t>The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b="1" dirty="0">
                <a:solidFill>
                  <a:schemeClr val="accent3"/>
                </a:solidFill>
              </a:rPr>
              <a:t>tune shift </a:t>
            </a:r>
            <a:r>
              <a:rPr lang="es-ES" dirty="0" err="1">
                <a:solidFill>
                  <a:schemeClr val="accent3"/>
                </a:solidFill>
              </a:rPr>
              <a:t>depends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dirty="0" err="1">
                <a:solidFill>
                  <a:schemeClr val="accent3"/>
                </a:solidFill>
              </a:rPr>
              <a:t>on</a:t>
            </a:r>
            <a:r>
              <a:rPr lang="es-ES" dirty="0">
                <a:solidFill>
                  <a:schemeClr val="accent3"/>
                </a:solidFill>
              </a:rPr>
              <a:t>:</a:t>
            </a:r>
          </a:p>
          <a:p>
            <a:endParaRPr lang="es-ES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accent3"/>
                </a:solidFill>
              </a:rPr>
              <a:t>The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intensity</a:t>
            </a:r>
            <a:r>
              <a:rPr lang="es-ES" b="1" dirty="0">
                <a:solidFill>
                  <a:schemeClr val="accent3"/>
                </a:solidFill>
              </a:rPr>
              <a:t> per </a:t>
            </a:r>
            <a:r>
              <a:rPr lang="es-ES" b="1" dirty="0" err="1">
                <a:solidFill>
                  <a:schemeClr val="accent3"/>
                </a:solidFill>
              </a:rPr>
              <a:t>bunch</a:t>
            </a:r>
            <a:endParaRPr lang="es-ES" b="1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accent3"/>
                </a:solidFill>
              </a:rPr>
              <a:t>The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b="1" dirty="0">
                <a:solidFill>
                  <a:schemeClr val="accent3"/>
                </a:solidFill>
              </a:rPr>
              <a:t>total </a:t>
            </a:r>
            <a:r>
              <a:rPr lang="es-ES" b="1" dirty="0" err="1">
                <a:solidFill>
                  <a:schemeClr val="accent3"/>
                </a:solidFill>
              </a:rPr>
              <a:t>intensity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of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the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beam</a:t>
            </a:r>
            <a:r>
              <a:rPr lang="es-ES" dirty="0">
                <a:solidFill>
                  <a:schemeClr val="accent3"/>
                </a:solidFill>
              </a:rPr>
              <a:t>, </a:t>
            </a:r>
            <a:r>
              <a:rPr lang="es-ES" dirty="0" err="1">
                <a:solidFill>
                  <a:schemeClr val="accent3"/>
                </a:solidFill>
              </a:rPr>
              <a:t>through</a:t>
            </a:r>
            <a:r>
              <a:rPr lang="es-ES" dirty="0">
                <a:solidFill>
                  <a:schemeClr val="accent3"/>
                </a:solidFill>
              </a:rPr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s-ES" dirty="0" err="1">
                <a:solidFill>
                  <a:schemeClr val="accent3"/>
                </a:solidFill>
              </a:rPr>
              <a:t>The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number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of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bunches</a:t>
            </a:r>
            <a:endParaRPr lang="es-ES" b="1" dirty="0">
              <a:solidFill>
                <a:schemeClr val="accent3"/>
              </a:solidFill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s-ES" dirty="0" err="1">
                <a:solidFill>
                  <a:schemeClr val="accent3"/>
                </a:solidFill>
              </a:rPr>
              <a:t>The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number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of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trains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of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bunches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dirty="0">
                <a:solidFill>
                  <a:schemeClr val="accent3"/>
                </a:solidFill>
              </a:rPr>
              <a:t>(</a:t>
            </a:r>
            <a:r>
              <a:rPr lang="es-ES" dirty="0" err="1">
                <a:solidFill>
                  <a:schemeClr val="accent3"/>
                </a:solidFill>
              </a:rPr>
              <a:t>batches</a:t>
            </a:r>
            <a:r>
              <a:rPr lang="es-ES" dirty="0">
                <a:solidFill>
                  <a:schemeClr val="accent3"/>
                </a:solidFill>
              </a:rPr>
              <a:t>)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1C025FF9-CD57-FFF9-3545-E9F5852DE16E}"/>
              </a:ext>
            </a:extLst>
          </p:cNvPr>
          <p:cNvCxnSpPr>
            <a:cxnSpLocks/>
          </p:cNvCxnSpPr>
          <p:nvPr/>
        </p:nvCxnSpPr>
        <p:spPr>
          <a:xfrm flipH="1" flipV="1">
            <a:off x="2943616" y="3194137"/>
            <a:ext cx="225469" cy="13180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67BAEBA1-1055-F2B3-81B1-C50C5E38D6DF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5136975" y="1028213"/>
            <a:ext cx="1918050" cy="11178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7E5C28BE-BC0E-3161-96EE-B5E596D92B39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5448822" y="2416437"/>
            <a:ext cx="1606204" cy="2548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E6D5E98-20DE-2E6E-2F27-CA69C12682DD}"/>
              </a:ext>
            </a:extLst>
          </p:cNvPr>
          <p:cNvSpPr/>
          <p:nvPr/>
        </p:nvSpPr>
        <p:spPr>
          <a:xfrm>
            <a:off x="900953" y="1028213"/>
            <a:ext cx="282388" cy="4111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9871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1E999DE9-8515-EB65-D9E3-82EE62193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INTRODUCTION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6E796-F267-DC30-C681-2A89E666E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86138F-9BCB-2522-7F72-5FAA66AE8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EF4D70-9C5D-65C3-B6AE-DFA75BB75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90003D73-84C5-F069-E016-2496A37016E6}"/>
              </a:ext>
            </a:extLst>
          </p:cNvPr>
          <p:cNvSpPr/>
          <p:nvPr/>
        </p:nvSpPr>
        <p:spPr>
          <a:xfrm>
            <a:off x="2187375" y="1746419"/>
            <a:ext cx="7817250" cy="1422439"/>
          </a:xfrm>
          <a:prstGeom prst="roundRect">
            <a:avLst/>
          </a:prstGeom>
          <a:solidFill>
            <a:schemeClr val="accent2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err="1">
                <a:solidFill>
                  <a:schemeClr val="tx1"/>
                </a:solidFill>
              </a:rPr>
              <a:t>Obtain</a:t>
            </a:r>
            <a:r>
              <a:rPr lang="es-ES" sz="2400" dirty="0">
                <a:solidFill>
                  <a:schemeClr val="tx1"/>
                </a:solidFill>
              </a:rPr>
              <a:t> a </a:t>
            </a:r>
            <a:r>
              <a:rPr lang="es-ES" sz="2400" dirty="0" err="1">
                <a:solidFill>
                  <a:schemeClr val="tx1"/>
                </a:solidFill>
              </a:rPr>
              <a:t>method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to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b="1" dirty="0" err="1">
                <a:solidFill>
                  <a:schemeClr val="tx1"/>
                </a:solidFill>
              </a:rPr>
              <a:t>predict</a:t>
            </a:r>
            <a:r>
              <a:rPr lang="es-ES" sz="2400" b="1" dirty="0">
                <a:solidFill>
                  <a:schemeClr val="tx1"/>
                </a:solidFill>
              </a:rPr>
              <a:t> </a:t>
            </a:r>
            <a:r>
              <a:rPr lang="es-ES" sz="2400" b="1" dirty="0" err="1">
                <a:solidFill>
                  <a:schemeClr val="tx1"/>
                </a:solidFill>
              </a:rPr>
              <a:t>the</a:t>
            </a:r>
            <a:r>
              <a:rPr lang="es-ES" sz="2400" b="1" dirty="0">
                <a:solidFill>
                  <a:schemeClr val="tx1"/>
                </a:solidFill>
              </a:rPr>
              <a:t> tune shift </a:t>
            </a:r>
            <a:r>
              <a:rPr lang="es-ES" sz="2400" dirty="0" err="1">
                <a:solidFill>
                  <a:schemeClr val="tx1"/>
                </a:solidFill>
              </a:rPr>
              <a:t>depending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on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the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b="1" dirty="0" err="1">
                <a:solidFill>
                  <a:schemeClr val="tx1"/>
                </a:solidFill>
              </a:rPr>
              <a:t>beam</a:t>
            </a:r>
            <a:r>
              <a:rPr lang="es-ES" sz="2400" b="1" dirty="0">
                <a:solidFill>
                  <a:schemeClr val="tx1"/>
                </a:solidFill>
              </a:rPr>
              <a:t> </a:t>
            </a:r>
            <a:r>
              <a:rPr lang="es-ES" sz="2400" b="1" dirty="0" err="1">
                <a:solidFill>
                  <a:schemeClr val="tx1"/>
                </a:solidFill>
              </a:rPr>
              <a:t>configuration</a:t>
            </a:r>
            <a:r>
              <a:rPr lang="es-ES" sz="2400" b="1" dirty="0">
                <a:solidFill>
                  <a:schemeClr val="tx1"/>
                </a:solidFill>
              </a:rPr>
              <a:t> </a:t>
            </a:r>
            <a:r>
              <a:rPr lang="es-ES" sz="2400" dirty="0">
                <a:solidFill>
                  <a:schemeClr val="tx1"/>
                </a:solidFill>
              </a:rPr>
              <a:t>(</a:t>
            </a:r>
            <a:r>
              <a:rPr lang="es-ES" sz="2400" dirty="0" err="1">
                <a:solidFill>
                  <a:schemeClr val="tx1"/>
                </a:solidFill>
              </a:rPr>
              <a:t>number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of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bunches</a:t>
            </a:r>
            <a:r>
              <a:rPr lang="es-ES" sz="2400" dirty="0">
                <a:solidFill>
                  <a:schemeClr val="tx1"/>
                </a:solidFill>
              </a:rPr>
              <a:t>, </a:t>
            </a:r>
            <a:r>
              <a:rPr lang="es-ES" sz="2400" dirty="0" err="1">
                <a:solidFill>
                  <a:schemeClr val="tx1"/>
                </a:solidFill>
              </a:rPr>
              <a:t>number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of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batches</a:t>
            </a:r>
            <a:r>
              <a:rPr lang="es-ES" sz="2400" dirty="0">
                <a:solidFill>
                  <a:schemeClr val="tx1"/>
                </a:solidFill>
              </a:rPr>
              <a:t> and </a:t>
            </a:r>
            <a:r>
              <a:rPr lang="es-ES" sz="2400" dirty="0" err="1">
                <a:solidFill>
                  <a:schemeClr val="tx1"/>
                </a:solidFill>
              </a:rPr>
              <a:t>intensity</a:t>
            </a:r>
            <a:r>
              <a:rPr lang="es-ES" sz="2400" dirty="0">
                <a:solidFill>
                  <a:schemeClr val="tx1"/>
                </a:solidFill>
              </a:rPr>
              <a:t> per </a:t>
            </a:r>
            <a:r>
              <a:rPr lang="es-ES" sz="2400" dirty="0" err="1">
                <a:solidFill>
                  <a:schemeClr val="tx1"/>
                </a:solidFill>
              </a:rPr>
              <a:t>bunch</a:t>
            </a:r>
            <a:r>
              <a:rPr lang="es-ES" sz="2400" dirty="0">
                <a:solidFill>
                  <a:schemeClr val="tx1"/>
                </a:solidFill>
              </a:rPr>
              <a:t>).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ECC7F05-80AB-F9AE-5E80-4A666B4EAA19}"/>
              </a:ext>
            </a:extLst>
          </p:cNvPr>
          <p:cNvSpPr txBox="1"/>
          <p:nvPr/>
        </p:nvSpPr>
        <p:spPr>
          <a:xfrm>
            <a:off x="4933021" y="982421"/>
            <a:ext cx="232595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3200" b="1" dirty="0">
                <a:solidFill>
                  <a:schemeClr val="accent2"/>
                </a:solidFill>
              </a:rPr>
              <a:t>OBJECTIVE</a:t>
            </a:r>
          </a:p>
        </p:txBody>
      </p:sp>
      <p:sp>
        <p:nvSpPr>
          <p:cNvPr id="11" name="Flecha derecha 10">
            <a:extLst>
              <a:ext uri="{FF2B5EF4-FFF2-40B4-BE49-F238E27FC236}">
                <a16:creationId xmlns:a16="http://schemas.microsoft.com/office/drawing/2014/main" id="{5B392206-C477-FABC-A393-8AF3600F70AA}"/>
              </a:ext>
            </a:extLst>
          </p:cNvPr>
          <p:cNvSpPr/>
          <p:nvPr/>
        </p:nvSpPr>
        <p:spPr>
          <a:xfrm rot="18776204">
            <a:off x="3163652" y="3505497"/>
            <a:ext cx="96167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051008B9-1335-80DB-E1FA-4EAE629CC0A9}"/>
              </a:ext>
            </a:extLst>
          </p:cNvPr>
          <p:cNvSpPr/>
          <p:nvPr/>
        </p:nvSpPr>
        <p:spPr>
          <a:xfrm>
            <a:off x="1353459" y="3857067"/>
            <a:ext cx="3401568" cy="148132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MEASUREMENTS </a:t>
            </a:r>
          </a:p>
          <a:p>
            <a:pPr algn="ctr"/>
            <a:r>
              <a:rPr lang="es-ES" sz="2000" dirty="0"/>
              <a:t>(at </a:t>
            </a:r>
            <a:r>
              <a:rPr lang="es-ES" sz="2000" dirty="0" err="1"/>
              <a:t>different</a:t>
            </a:r>
            <a:r>
              <a:rPr lang="es-ES" sz="2000" dirty="0"/>
              <a:t> </a:t>
            </a:r>
            <a:r>
              <a:rPr lang="es-ES" sz="2000" dirty="0" err="1"/>
              <a:t>intensities</a:t>
            </a:r>
            <a:r>
              <a:rPr lang="es-ES" sz="2000" dirty="0"/>
              <a:t>)</a:t>
            </a:r>
          </a:p>
        </p:txBody>
      </p:sp>
      <p:sp>
        <p:nvSpPr>
          <p:cNvPr id="12" name="Flecha derecha 11">
            <a:extLst>
              <a:ext uri="{FF2B5EF4-FFF2-40B4-BE49-F238E27FC236}">
                <a16:creationId xmlns:a16="http://schemas.microsoft.com/office/drawing/2014/main" id="{92805F15-6FD3-E25F-C4A2-B4BE77AA24A7}"/>
              </a:ext>
            </a:extLst>
          </p:cNvPr>
          <p:cNvSpPr/>
          <p:nvPr/>
        </p:nvSpPr>
        <p:spPr>
          <a:xfrm rot="13396836">
            <a:off x="7765337" y="3525801"/>
            <a:ext cx="96167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E108B6AB-142D-0EC8-505A-5BBB134B49FC}"/>
              </a:ext>
            </a:extLst>
          </p:cNvPr>
          <p:cNvSpPr/>
          <p:nvPr/>
        </p:nvSpPr>
        <p:spPr>
          <a:xfrm>
            <a:off x="7087459" y="3880664"/>
            <a:ext cx="3401568" cy="1481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SIMULATIONS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B2B8851-AEC6-1EB1-DAEA-86F0D65D61B9}"/>
              </a:ext>
            </a:extLst>
          </p:cNvPr>
          <p:cNvSpPr txBox="1"/>
          <p:nvPr/>
        </p:nvSpPr>
        <p:spPr>
          <a:xfrm>
            <a:off x="3403756" y="5660236"/>
            <a:ext cx="538448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2000" dirty="0"/>
              <a:t>(</a:t>
            </a:r>
            <a:r>
              <a:rPr lang="es-ES" sz="2000" dirty="0" err="1"/>
              <a:t>For</a:t>
            </a:r>
            <a:r>
              <a:rPr lang="es-ES" sz="2000" dirty="0"/>
              <a:t> </a:t>
            </a:r>
            <a:r>
              <a:rPr lang="es-ES" sz="2000" dirty="0" err="1"/>
              <a:t>both</a:t>
            </a:r>
            <a:r>
              <a:rPr lang="es-ES" sz="2000" dirty="0"/>
              <a:t> single-</a:t>
            </a:r>
            <a:r>
              <a:rPr lang="es-ES" sz="2000" dirty="0" err="1"/>
              <a:t>bunch</a:t>
            </a:r>
            <a:r>
              <a:rPr lang="es-ES" sz="2000" dirty="0"/>
              <a:t> and multi-</a:t>
            </a:r>
            <a:r>
              <a:rPr lang="es-ES" sz="2000" dirty="0" err="1"/>
              <a:t>bunch</a:t>
            </a:r>
            <a:r>
              <a:rPr lang="es-ES" sz="2000" dirty="0"/>
              <a:t> </a:t>
            </a:r>
            <a:r>
              <a:rPr lang="es-ES" sz="2000" dirty="0" err="1"/>
              <a:t>beams</a:t>
            </a:r>
            <a:r>
              <a:rPr lang="es-ES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81428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6773" y="1439335"/>
            <a:ext cx="9467849" cy="4608512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accent2"/>
                </a:solidFill>
              </a:rPr>
              <a:t>Experimental measurements</a:t>
            </a:r>
          </a:p>
          <a:p>
            <a:r>
              <a:rPr lang="en-US" dirty="0" err="1">
                <a:solidFill>
                  <a:schemeClr val="tx1"/>
                </a:solidFill>
              </a:rPr>
              <a:t>PyHEADTAIL</a:t>
            </a:r>
            <a:r>
              <a:rPr lang="en-US" dirty="0">
                <a:solidFill>
                  <a:schemeClr val="tx1"/>
                </a:solidFill>
              </a:rPr>
              <a:t>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Comparison of measurements and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Additional tasks and IPAC 2022</a:t>
            </a:r>
          </a:p>
          <a:p>
            <a:r>
              <a:rPr lang="en-US" dirty="0">
                <a:solidFill>
                  <a:schemeClr val="tx1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588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808785B2-13FB-F864-39DF-1840BD3232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7864" y="1263971"/>
            <a:ext cx="8343344" cy="4128665"/>
          </a:xfr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E03BE134-6CE8-88B9-83D7-06E57F5E1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RESULTS FROM MUTLI-BUNCH MEASUREMENTS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310D28-291A-A977-876F-632ED08D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ES"/>
              <a:t>22 June 2022</a:t>
            </a:r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9B24DE-E101-7D0E-F3C5-F2BD86038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I. Mases | Bunch-by-Bunch Tune Shift Effects in the SPS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360023-1B14-9449-FAC4-68EE2FC8D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8412C00-D773-4EB9-DD36-D059A5F4E01F}"/>
              </a:ext>
            </a:extLst>
          </p:cNvPr>
          <p:cNvSpPr txBox="1"/>
          <p:nvPr/>
        </p:nvSpPr>
        <p:spPr>
          <a:xfrm>
            <a:off x="4752097" y="1011666"/>
            <a:ext cx="17953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/>
              <a:t>LOW INTENSITY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8CB2419-B6C5-AEFE-0310-605240950B84}"/>
              </a:ext>
            </a:extLst>
          </p:cNvPr>
          <p:cNvSpPr txBox="1"/>
          <p:nvPr/>
        </p:nvSpPr>
        <p:spPr>
          <a:xfrm>
            <a:off x="9012842" y="1011667"/>
            <a:ext cx="18466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/>
              <a:t>HIGH INTENSITY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26067C7-B346-2B2C-AF11-F84C543DD096}"/>
              </a:ext>
            </a:extLst>
          </p:cNvPr>
          <p:cNvSpPr txBox="1"/>
          <p:nvPr/>
        </p:nvSpPr>
        <p:spPr>
          <a:xfrm>
            <a:off x="3645074" y="5342532"/>
            <a:ext cx="848966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Horizontal (top) 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and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vertical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(bottom)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bunch</a:t>
            </a:r>
            <a:r>
              <a:rPr lang="es-ES" sz="1600" dirty="0" err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-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by-bunch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tunes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measured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through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LHC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prototype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Beam Position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Monitors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LHCBPMs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) in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SPS,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for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low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intensity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0.8 x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10</a:t>
            </a:r>
            <a:r>
              <a:rPr lang="es-ES" sz="1600" b="1" i="0" u="none" strike="noStrike" baseline="300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11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p/b (</a:t>
            </a:r>
            <a:r>
              <a:rPr lang="es-ES" sz="1600" b="1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left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) </a:t>
            </a:r>
            <a:r>
              <a:rPr lang="es-ES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and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high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intensity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of</a:t>
            </a:r>
            <a:r>
              <a:rPr lang="es-ES" sz="16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2.0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x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10</a:t>
            </a:r>
            <a:r>
              <a:rPr lang="es-ES" sz="1600" b="1" i="0" u="none" strike="noStrike" baseline="30000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11</a:t>
            </a:r>
            <a:r>
              <a:rPr lang="es-ES" sz="16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p/b (</a:t>
            </a:r>
            <a:r>
              <a:rPr lang="es-ES" sz="1600" b="1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right</a:t>
            </a:r>
            <a:r>
              <a:rPr lang="es-ES" sz="1600" b="1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</a:rPr>
              <a:t>).</a:t>
            </a:r>
          </a:p>
          <a:p>
            <a:br>
              <a:rPr lang="es-ES" dirty="0"/>
            </a:br>
            <a:endParaRPr lang="es-ES" dirty="0"/>
          </a:p>
        </p:txBody>
      </p: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F2A84E36-C8DF-0B9C-0336-A9427746C30F}"/>
              </a:ext>
            </a:extLst>
          </p:cNvPr>
          <p:cNvCxnSpPr>
            <a:cxnSpLocks/>
          </p:cNvCxnSpPr>
          <p:nvPr/>
        </p:nvCxnSpPr>
        <p:spPr>
          <a:xfrm>
            <a:off x="4471788" y="3707704"/>
            <a:ext cx="2555310" cy="0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prstDash val="sys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7A2F2B1C-1941-8216-B618-FDE62A288674}"/>
              </a:ext>
            </a:extLst>
          </p:cNvPr>
          <p:cNvCxnSpPr/>
          <p:nvPr/>
        </p:nvCxnSpPr>
        <p:spPr>
          <a:xfrm>
            <a:off x="6738999" y="3707704"/>
            <a:ext cx="0" cy="375781"/>
          </a:xfrm>
          <a:prstGeom prst="straightConnector1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1E30489F-A268-C714-57B5-45E723E19D16}"/>
              </a:ext>
            </a:extLst>
          </p:cNvPr>
          <p:cNvCxnSpPr>
            <a:cxnSpLocks/>
          </p:cNvCxnSpPr>
          <p:nvPr/>
        </p:nvCxnSpPr>
        <p:spPr>
          <a:xfrm>
            <a:off x="10886641" y="3835052"/>
            <a:ext cx="0" cy="876822"/>
          </a:xfrm>
          <a:prstGeom prst="straightConnector1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A2A9C12C-F2A5-7E02-4107-51F1C9CA1772}"/>
              </a:ext>
            </a:extLst>
          </p:cNvPr>
          <p:cNvCxnSpPr>
            <a:cxnSpLocks/>
          </p:cNvCxnSpPr>
          <p:nvPr/>
        </p:nvCxnSpPr>
        <p:spPr>
          <a:xfrm>
            <a:off x="8832934" y="3822526"/>
            <a:ext cx="2415435" cy="12526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prstDash val="sys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89D90B0C-1572-C554-E2B1-B1B8F6A26263}"/>
                  </a:ext>
                </a:extLst>
              </p:cNvPr>
              <p:cNvSpPr txBox="1"/>
              <p:nvPr/>
            </p:nvSpPr>
            <p:spPr>
              <a:xfrm>
                <a:off x="359192" y="1504952"/>
                <a:ext cx="2986051" cy="47089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Courier New" panose="02070309020205020404" pitchFamily="49" charset="0"/>
                  <a:buChar char="o"/>
                </a:pPr>
                <a:r>
                  <a:rPr lang="es-ES" dirty="0" err="1"/>
                  <a:t>Measurements</a:t>
                </a:r>
                <a:r>
                  <a:rPr lang="es-ES" dirty="0"/>
                  <a:t> done </a:t>
                </a:r>
                <a:r>
                  <a:rPr lang="es-ES" dirty="0" err="1"/>
                  <a:t>with</a:t>
                </a:r>
                <a:r>
                  <a:rPr lang="es-ES" dirty="0"/>
                  <a:t> </a:t>
                </a:r>
                <a:r>
                  <a:rPr lang="es-ES" b="1" dirty="0"/>
                  <a:t>4 </a:t>
                </a:r>
                <a:r>
                  <a:rPr lang="es-ES" b="1" dirty="0" err="1"/>
                  <a:t>trains</a:t>
                </a:r>
                <a:r>
                  <a:rPr lang="es-ES" b="1" dirty="0"/>
                  <a:t> </a:t>
                </a:r>
                <a:r>
                  <a:rPr lang="es-ES" b="1" dirty="0" err="1"/>
                  <a:t>of</a:t>
                </a:r>
                <a:r>
                  <a:rPr lang="es-ES" b="1" dirty="0"/>
                  <a:t> 72 </a:t>
                </a:r>
                <a:r>
                  <a:rPr lang="es-ES" b="1" dirty="0" err="1"/>
                  <a:t>bunches</a:t>
                </a:r>
                <a:r>
                  <a:rPr lang="es-ES" dirty="0"/>
                  <a:t> (Standard Beam)</a:t>
                </a:r>
              </a:p>
              <a:p>
                <a:pPr marL="285750" indent="-285750" algn="l">
                  <a:buFont typeface="Courier New" panose="02070309020205020404" pitchFamily="49" charset="0"/>
                  <a:buChar char="o"/>
                </a:pPr>
                <a:endParaRPr lang="es-ES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s-ES" dirty="0" err="1"/>
                  <a:t>We</a:t>
                </a:r>
                <a:r>
                  <a:rPr lang="es-ES" dirty="0"/>
                  <a:t> compute </a:t>
                </a:r>
                <a14:m>
                  <m:oMath xmlns:m="http://schemas.openxmlformats.org/officeDocument/2006/math">
                    <m:r>
                      <a:rPr lang="es-E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s-ES" b="1" dirty="0"/>
                  <a:t>Q</a:t>
                </a:r>
                <a:r>
                  <a:rPr lang="es-ES" dirty="0"/>
                  <a:t>: </a:t>
                </a:r>
                <a:r>
                  <a:rPr lang="es-ES" dirty="0" err="1"/>
                  <a:t>the</a:t>
                </a:r>
                <a:r>
                  <a:rPr lang="es-ES" dirty="0"/>
                  <a:t> tune shift </a:t>
                </a:r>
                <a:r>
                  <a:rPr lang="es-ES" dirty="0" err="1"/>
                  <a:t>of</a:t>
                </a:r>
                <a:r>
                  <a:rPr lang="es-ES" dirty="0"/>
                  <a:t> </a:t>
                </a:r>
                <a:r>
                  <a:rPr lang="es-ES" dirty="0" err="1"/>
                  <a:t>the</a:t>
                </a:r>
                <a:r>
                  <a:rPr lang="es-ES" dirty="0"/>
                  <a:t> </a:t>
                </a:r>
                <a:r>
                  <a:rPr lang="es-ES" dirty="0" err="1"/>
                  <a:t>fourth</a:t>
                </a:r>
                <a:r>
                  <a:rPr lang="es-ES" dirty="0"/>
                  <a:t> </a:t>
                </a:r>
                <a:r>
                  <a:rPr lang="es-ES" dirty="0" err="1"/>
                  <a:t>train</a:t>
                </a:r>
                <a:r>
                  <a:rPr lang="es-ES" dirty="0"/>
                  <a:t> </a:t>
                </a:r>
                <a:r>
                  <a:rPr lang="es-ES" dirty="0" err="1"/>
                  <a:t>with</a:t>
                </a:r>
                <a:r>
                  <a:rPr lang="es-ES" dirty="0"/>
                  <a:t> </a:t>
                </a:r>
                <a:r>
                  <a:rPr lang="es-ES" dirty="0" err="1"/>
                  <a:t>respect</a:t>
                </a:r>
                <a:r>
                  <a:rPr lang="es-ES" dirty="0"/>
                  <a:t> </a:t>
                </a:r>
                <a:r>
                  <a:rPr lang="es-ES" dirty="0" err="1"/>
                  <a:t>to</a:t>
                </a:r>
                <a:r>
                  <a:rPr lang="es-ES" dirty="0"/>
                  <a:t> </a:t>
                </a:r>
                <a:r>
                  <a:rPr lang="es-ES" dirty="0" err="1"/>
                  <a:t>the</a:t>
                </a:r>
                <a:r>
                  <a:rPr lang="es-ES" dirty="0"/>
                  <a:t> </a:t>
                </a:r>
                <a:r>
                  <a:rPr lang="es-ES" dirty="0" err="1"/>
                  <a:t>first</a:t>
                </a:r>
                <a:r>
                  <a:rPr lang="es-ES" dirty="0"/>
                  <a:t> </a:t>
                </a:r>
                <a:r>
                  <a:rPr lang="es-ES" dirty="0" err="1"/>
                  <a:t>train</a:t>
                </a:r>
                <a:r>
                  <a:rPr lang="es-ES" dirty="0"/>
                  <a:t> </a:t>
                </a:r>
                <a:r>
                  <a:rPr lang="es-ES" b="1" dirty="0"/>
                  <a:t>(relative tune shift </a:t>
                </a:r>
                <a:r>
                  <a:rPr lang="es-ES" b="1" dirty="0" err="1"/>
                  <a:t>along</a:t>
                </a:r>
                <a:r>
                  <a:rPr lang="es-ES" b="1" dirty="0"/>
                  <a:t> </a:t>
                </a:r>
                <a:r>
                  <a:rPr lang="es-ES" b="1" dirty="0" err="1"/>
                  <a:t>the</a:t>
                </a:r>
                <a:r>
                  <a:rPr lang="es-ES" b="1" dirty="0"/>
                  <a:t> </a:t>
                </a:r>
                <a:r>
                  <a:rPr lang="es-ES" b="1" dirty="0" err="1"/>
                  <a:t>bunch</a:t>
                </a:r>
                <a:r>
                  <a:rPr lang="es-ES" b="1" dirty="0"/>
                  <a:t> </a:t>
                </a:r>
                <a:r>
                  <a:rPr lang="es-ES" b="1" dirty="0" err="1"/>
                  <a:t>trains</a:t>
                </a:r>
                <a:r>
                  <a:rPr lang="es-ES" b="1" dirty="0"/>
                  <a:t>)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s-ES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s-ES" dirty="0" err="1"/>
                  <a:t>Measurements</a:t>
                </a:r>
                <a:r>
                  <a:rPr lang="es-ES" dirty="0"/>
                  <a:t> done at </a:t>
                </a:r>
                <a:r>
                  <a:rPr lang="es-ES" b="1" dirty="0" err="1"/>
                  <a:t>different</a:t>
                </a:r>
                <a:r>
                  <a:rPr lang="es-ES" b="1" dirty="0"/>
                  <a:t> </a:t>
                </a:r>
                <a:r>
                  <a:rPr lang="es-ES" b="1" dirty="0" err="1"/>
                  <a:t>intensity</a:t>
                </a:r>
                <a:r>
                  <a:rPr lang="es-ES" b="1" dirty="0"/>
                  <a:t> </a:t>
                </a:r>
                <a:r>
                  <a:rPr lang="es-ES" b="1" dirty="0" err="1"/>
                  <a:t>values</a:t>
                </a:r>
                <a:endParaRPr lang="es-ES" b="1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s-ES" b="1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s-ES" dirty="0"/>
                  <a:t>Tune shift </a:t>
                </a:r>
                <a:r>
                  <a:rPr lang="es-ES" dirty="0" err="1"/>
                  <a:t>increases</a:t>
                </a:r>
                <a:r>
                  <a:rPr lang="es-ES" dirty="0"/>
                  <a:t> </a:t>
                </a:r>
                <a:r>
                  <a:rPr lang="es-ES" dirty="0" err="1"/>
                  <a:t>with</a:t>
                </a:r>
                <a:r>
                  <a:rPr lang="es-ES" dirty="0"/>
                  <a:t> </a:t>
                </a:r>
                <a:r>
                  <a:rPr lang="es-ES" dirty="0" err="1"/>
                  <a:t>intensity</a:t>
                </a:r>
                <a:endParaRPr lang="es-ES" dirty="0"/>
              </a:p>
              <a:p>
                <a:pPr algn="l"/>
                <a:endParaRPr lang="es-ES" dirty="0"/>
              </a:p>
              <a:p>
                <a:pPr algn="l"/>
                <a:endParaRPr lang="es-ES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89D90B0C-1572-C554-E2B1-B1B8F6A26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92" y="1504952"/>
                <a:ext cx="2986051" cy="4708981"/>
              </a:xfrm>
              <a:prstGeom prst="rect">
                <a:avLst/>
              </a:prstGeom>
              <a:blipFill>
                <a:blip r:embed="rId3"/>
                <a:stretch>
                  <a:fillRect l="-4237" t="-1613" r="-466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D12E9B76-BF1C-6803-9902-AE0DDA79FE55}"/>
                  </a:ext>
                </a:extLst>
              </p:cNvPr>
              <p:cNvSpPr/>
              <p:nvPr/>
            </p:nvSpPr>
            <p:spPr>
              <a:xfrm>
                <a:off x="10932571" y="4112807"/>
                <a:ext cx="496354" cy="375778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s-E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s-ES" sz="1600" dirty="0"/>
                  <a:t>Q</a:t>
                </a:r>
              </a:p>
            </p:txBody>
          </p:sp>
        </mc:Choice>
        <mc:Fallback xmlns=""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D12E9B76-BF1C-6803-9902-AE0DDA79FE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2571" y="4112807"/>
                <a:ext cx="496354" cy="375778"/>
              </a:xfrm>
              <a:prstGeom prst="rect">
                <a:avLst/>
              </a:prstGeom>
              <a:blipFill>
                <a:blip r:embed="rId4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652CC929-543A-6E36-95EC-1FE748352E42}"/>
                  </a:ext>
                </a:extLst>
              </p:cNvPr>
              <p:cNvSpPr/>
              <p:nvPr/>
            </p:nvSpPr>
            <p:spPr>
              <a:xfrm>
                <a:off x="6892163" y="3634637"/>
                <a:ext cx="496354" cy="375778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s-E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s-ES" sz="1600" dirty="0"/>
                  <a:t>Q</a:t>
                </a:r>
              </a:p>
            </p:txBody>
          </p:sp>
        </mc:Choice>
        <mc:Fallback xmlns=""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652CC929-543A-6E36-95EC-1FE748352E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2163" y="3634637"/>
                <a:ext cx="496354" cy="375778"/>
              </a:xfrm>
              <a:prstGeom prst="rect">
                <a:avLst/>
              </a:prstGeom>
              <a:blipFill>
                <a:blip r:embed="rId5"/>
                <a:stretch>
                  <a:fillRect r="-2439" b="-1562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7167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22 June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CF45F69-B439-3D49-26A9-81B27616DA11}"/>
              </a:ext>
            </a:extLst>
          </p:cNvPr>
          <p:cNvSpPr txBox="1">
            <a:spLocks/>
          </p:cNvSpPr>
          <p:nvPr/>
        </p:nvSpPr>
        <p:spPr>
          <a:xfrm>
            <a:off x="1246773" y="1439335"/>
            <a:ext cx="9467849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tx1"/>
                </a:solidFill>
              </a:rPr>
              <a:t>Experimental measurements</a:t>
            </a:r>
          </a:p>
          <a:p>
            <a:r>
              <a:rPr lang="en-US" dirty="0" err="1">
                <a:solidFill>
                  <a:schemeClr val="accent2"/>
                </a:solidFill>
              </a:rPr>
              <a:t>PyHEADTAIL</a:t>
            </a:r>
            <a:r>
              <a:rPr lang="en-US" dirty="0">
                <a:solidFill>
                  <a:schemeClr val="accent2"/>
                </a:solidFill>
              </a:rPr>
              <a:t>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Comparison of measurements and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Additional tasks and IPAC 2022</a:t>
            </a:r>
          </a:p>
          <a:p>
            <a:r>
              <a:rPr lang="en-US" dirty="0">
                <a:solidFill>
                  <a:schemeClr val="tx1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4895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1833</TotalTime>
  <Words>1314</Words>
  <Application>Microsoft Macintosh PowerPoint</Application>
  <PresentationFormat>Panorámica</PresentationFormat>
  <Paragraphs>258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Courier New</vt:lpstr>
      <vt:lpstr>Wingdings</vt:lpstr>
      <vt:lpstr>Tema de Office</vt:lpstr>
      <vt:lpstr>Characterisation of  Bunch-by-Bunch Tune Shift Effects  in the CERN SPS</vt:lpstr>
      <vt:lpstr>Motivation of the project</vt:lpstr>
      <vt:lpstr>Motivation of the project</vt:lpstr>
      <vt:lpstr>OUTLINE</vt:lpstr>
      <vt:lpstr>INTRODUCTION </vt:lpstr>
      <vt:lpstr>INTRODUCTION</vt:lpstr>
      <vt:lpstr>OUTLINE</vt:lpstr>
      <vt:lpstr>RESULTS FROM MUTLI-BUNCH MEASUREMENTS</vt:lpstr>
      <vt:lpstr>OUTLINE</vt:lpstr>
      <vt:lpstr>PyHEADTAIL SIMULATIONS</vt:lpstr>
      <vt:lpstr>OUTLINE</vt:lpstr>
      <vt:lpstr>COMPARISON MEASUREMENTS AND SIMULATIONS</vt:lpstr>
      <vt:lpstr>OUTLINE</vt:lpstr>
      <vt:lpstr>COMPLEMENTARY WORK</vt:lpstr>
      <vt:lpstr>Contribution to IPAC 2022  (International Particle Accelerator Conference, from 12-17 June, ipac22.org)</vt:lpstr>
      <vt:lpstr>OUTLINE</vt:lpstr>
      <vt:lpstr>Presentación de PowerPoint</vt:lpstr>
      <vt:lpstr>References</vt:lpstr>
      <vt:lpstr>Presentación de PowerPoint</vt:lpstr>
      <vt:lpstr>EXTRA SLIDES: COMPLEMENTARY WORK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Characterisation of  Bunch-by-Bunch Tune Shift Effects  in the CERN SPS</dc:title>
  <dc:creator>Ingrid Mases Sole</dc:creator>
  <cp:lastModifiedBy>Ingrid Mases Sole</cp:lastModifiedBy>
  <cp:revision>71</cp:revision>
  <dcterms:created xsi:type="dcterms:W3CDTF">2022-06-13T07:19:18Z</dcterms:created>
  <dcterms:modified xsi:type="dcterms:W3CDTF">2022-06-21T20:33:28Z</dcterms:modified>
</cp:coreProperties>
</file>