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293" r:id="rId3"/>
    <p:sldId id="294" r:id="rId4"/>
    <p:sldId id="303" r:id="rId5"/>
    <p:sldId id="304" r:id="rId6"/>
    <p:sldId id="297" r:id="rId7"/>
    <p:sldId id="301" r:id="rId8"/>
    <p:sldId id="322" r:id="rId9"/>
    <p:sldId id="324" r:id="rId10"/>
    <p:sldId id="305" r:id="rId11"/>
    <p:sldId id="326" r:id="rId12"/>
    <p:sldId id="312" r:id="rId13"/>
    <p:sldId id="325" r:id="rId14"/>
    <p:sldId id="328" r:id="rId15"/>
    <p:sldId id="327" r:id="rId16"/>
    <p:sldId id="329" r:id="rId17"/>
    <p:sldId id="330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8" autoAdjust="0"/>
    <p:restoredTop sz="87266" autoAdjust="0"/>
  </p:normalViewPr>
  <p:slideViewPr>
    <p:cSldViewPr snapToGrid="0" snapToObjects="1">
      <p:cViewPr varScale="1">
        <p:scale>
          <a:sx n="71" d="100"/>
          <a:sy n="71" d="100"/>
        </p:scale>
        <p:origin x="1061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92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80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030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949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236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580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383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37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46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One of the last structures we are building is this PSI Linearizer. This Project manufacturing started before I arrived CERN with the disc manufacturing outside CERN.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54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039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55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20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52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79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4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1/19/2022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0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10" Type="http://schemas.openxmlformats.org/officeDocument/2006/relationships/image" Target="../media/image45.jpeg"/><Relationship Id="rId4" Type="http://schemas.openxmlformats.org/officeDocument/2006/relationships/image" Target="../media/image35.jpeg"/><Relationship Id="rId9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5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11" Type="http://schemas.openxmlformats.org/officeDocument/2006/relationships/image" Target="../media/image49.jpeg"/><Relationship Id="rId5" Type="http://schemas.openxmlformats.org/officeDocument/2006/relationships/image" Target="../media/image36.jpeg"/><Relationship Id="rId10" Type="http://schemas.openxmlformats.org/officeDocument/2006/relationships/image" Target="../media/image48.jpeg"/><Relationship Id="rId4" Type="http://schemas.openxmlformats.org/officeDocument/2006/relationships/image" Target="../media/image35.jpeg"/><Relationship Id="rId9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emf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10" Type="http://schemas.openxmlformats.org/officeDocument/2006/relationships/image" Target="../media/image19.png"/><Relationship Id="rId4" Type="http://schemas.openxmlformats.org/officeDocument/2006/relationships/image" Target="../media/image14.jpeg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6082/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emf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  <a:br>
              <a:rPr lang="en-US" dirty="0"/>
            </a:br>
            <a:r>
              <a:rPr lang="en-US" sz="3600" b="1" dirty="0"/>
              <a:t>Design and manufacturing of normal conducting copper structures (FTEC2019-09)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Pedro Morales Sanchez        	Sup: Nuria Catalan Lasheras</a:t>
            </a:r>
          </a:p>
          <a:p>
            <a:pPr algn="l"/>
            <a:r>
              <a:rPr lang="en-US" sz="1800" dirty="0"/>
              <a:t>20/01/2022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KCLIC 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图片 1">
            <a:extLst>
              <a:ext uri="{FF2B5EF4-FFF2-40B4-BE49-F238E27FC236}">
                <a16:creationId xmlns:a16="http://schemas.microsoft.com/office/drawing/2014/main" id="{2F1082E8-2B93-4AD8-9170-71CB0F970073}"/>
              </a:ext>
            </a:extLst>
          </p:cNvPr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748" y="1621077"/>
            <a:ext cx="5448301" cy="33134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6C3F55-FB32-4750-BFC0-499B9866B457}"/>
              </a:ext>
            </a:extLst>
          </p:cNvPr>
          <p:cNvSpPr txBox="1"/>
          <p:nvPr/>
        </p:nvSpPr>
        <p:spPr>
          <a:xfrm>
            <a:off x="2305049" y="4914900"/>
            <a:ext cx="1238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RF Design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5E5A51-879F-4D9A-A1AF-57DACC710011}"/>
              </a:ext>
            </a:extLst>
          </p:cNvPr>
          <p:cNvSpPr txBox="1"/>
          <p:nvPr/>
        </p:nvSpPr>
        <p:spPr>
          <a:xfrm>
            <a:off x="5262562" y="1482577"/>
            <a:ext cx="15287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CATIA Design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D38B805-A2F1-4F2D-95AB-F4B61231317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0290" y="136525"/>
            <a:ext cx="3727256" cy="2523625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7D2AFDB-C8A3-4F76-93FB-B0996D4A9DAC}"/>
              </a:ext>
            </a:extLst>
          </p:cNvPr>
          <p:cNvCxnSpPr>
            <a:stCxn id="16" idx="3"/>
            <a:endCxn id="13" idx="1"/>
          </p:cNvCxnSpPr>
          <p:nvPr/>
        </p:nvCxnSpPr>
        <p:spPr>
          <a:xfrm flipV="1">
            <a:off x="6791325" y="1398338"/>
            <a:ext cx="588965" cy="222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2BE2C48-B32B-4EF0-9DC9-FBBB73497929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6791325" y="1621077"/>
            <a:ext cx="381000" cy="1168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A275C4A1-AA03-490E-819F-1E35F3FF91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20/01/2022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4ED7065-0579-4B98-B4A5-416DF2F71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Pedro Morales Sanchez | 13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04D77B-7189-4BC1-9ACE-71A04EF6720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049" y="2798650"/>
            <a:ext cx="4544374" cy="356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552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2050" name="Picture 2" descr="‘Covid-19 can spread through air’ - Post Courier">
            <a:extLst>
              <a:ext uri="{FF2B5EF4-FFF2-40B4-BE49-F238E27FC236}">
                <a16:creationId xmlns:a16="http://schemas.microsoft.com/office/drawing/2014/main" id="{8AF34B19-4CB4-4354-8C69-E3BEA293B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91" y="1187246"/>
            <a:ext cx="5020204" cy="184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n on Advanced / AP French">
            <a:extLst>
              <a:ext uri="{FF2B5EF4-FFF2-40B4-BE49-F238E27FC236}">
                <a16:creationId xmlns:a16="http://schemas.microsoft.com/office/drawing/2014/main" id="{06977E2C-9DCE-4D9D-B539-D4135F22D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853070"/>
            <a:ext cx="3074910" cy="204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ree Spoken Language Cliparts, Download Free Spoken ...">
            <a:extLst>
              <a:ext uri="{FF2B5EF4-FFF2-40B4-BE49-F238E27FC236}">
                <a16:creationId xmlns:a16="http://schemas.microsoft.com/office/drawing/2014/main" id="{293133C4-7F22-425D-8709-BDC3EADB9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5906" y="460375"/>
            <a:ext cx="2676232" cy="28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s-catia-logo - 3DiS Formation">
            <a:extLst>
              <a:ext uri="{FF2B5EF4-FFF2-40B4-BE49-F238E27FC236}">
                <a16:creationId xmlns:a16="http://schemas.microsoft.com/office/drawing/2014/main" id="{D7686EE8-82CE-44D0-AABC-2A728E6A6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572" y="3731983"/>
            <a:ext cx="3001265" cy="242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NSYS to acquire electromagnetic crosstalk solutions ...">
            <a:extLst>
              <a:ext uri="{FF2B5EF4-FFF2-40B4-BE49-F238E27FC236}">
                <a16:creationId xmlns:a16="http://schemas.microsoft.com/office/drawing/2014/main" id="{33FD4258-77BF-493F-AF44-DC114F830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195" y="3776826"/>
            <a:ext cx="3682701" cy="10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2B47272-68AC-45DC-B328-D4DAF0E8BF04}"/>
              </a:ext>
            </a:extLst>
          </p:cNvPr>
          <p:cNvCxnSpPr/>
          <p:nvPr/>
        </p:nvCxnSpPr>
        <p:spPr>
          <a:xfrm>
            <a:off x="5687112" y="142024"/>
            <a:ext cx="0" cy="6080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A7D921F-6574-4B6D-A147-429C7A8FE1BD}"/>
              </a:ext>
            </a:extLst>
          </p:cNvPr>
          <p:cNvCxnSpPr>
            <a:cxnSpLocks/>
          </p:cNvCxnSpPr>
          <p:nvPr/>
        </p:nvCxnSpPr>
        <p:spPr>
          <a:xfrm flipV="1">
            <a:off x="280774" y="3387725"/>
            <a:ext cx="11630452" cy="41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2" name="Picture 14">
            <a:extLst>
              <a:ext uri="{FF2B5EF4-FFF2-40B4-BE49-F238E27FC236}">
                <a16:creationId xmlns:a16="http://schemas.microsoft.com/office/drawing/2014/main" id="{961D6E54-2D27-4431-ACA2-A09E5D2FD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7666" y="3429000"/>
            <a:ext cx="4484866" cy="286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851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2050" name="Picture 2" descr="‘Covid-19 can spread through air’ - Post Courier">
            <a:extLst>
              <a:ext uri="{FF2B5EF4-FFF2-40B4-BE49-F238E27FC236}">
                <a16:creationId xmlns:a16="http://schemas.microsoft.com/office/drawing/2014/main" id="{8AF34B19-4CB4-4354-8C69-E3BEA293B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91" y="1187246"/>
            <a:ext cx="5020204" cy="184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n on Advanced / AP French">
            <a:extLst>
              <a:ext uri="{FF2B5EF4-FFF2-40B4-BE49-F238E27FC236}">
                <a16:creationId xmlns:a16="http://schemas.microsoft.com/office/drawing/2014/main" id="{06977E2C-9DCE-4D9D-B539-D4135F22D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853070"/>
            <a:ext cx="3074910" cy="204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ree Spoken Language Cliparts, Download Free Spoken ...">
            <a:extLst>
              <a:ext uri="{FF2B5EF4-FFF2-40B4-BE49-F238E27FC236}">
                <a16:creationId xmlns:a16="http://schemas.microsoft.com/office/drawing/2014/main" id="{293133C4-7F22-425D-8709-BDC3EADB9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5906" y="460375"/>
            <a:ext cx="2676232" cy="28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s-catia-logo - 3DiS Formation">
            <a:extLst>
              <a:ext uri="{FF2B5EF4-FFF2-40B4-BE49-F238E27FC236}">
                <a16:creationId xmlns:a16="http://schemas.microsoft.com/office/drawing/2014/main" id="{D7686EE8-82CE-44D0-AABC-2A728E6A6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572" y="3731983"/>
            <a:ext cx="3001265" cy="242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NSYS to acquire electromagnetic crosstalk solutions ...">
            <a:extLst>
              <a:ext uri="{FF2B5EF4-FFF2-40B4-BE49-F238E27FC236}">
                <a16:creationId xmlns:a16="http://schemas.microsoft.com/office/drawing/2014/main" id="{33FD4258-77BF-493F-AF44-DC114F830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195" y="3776826"/>
            <a:ext cx="3682701" cy="10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2B47272-68AC-45DC-B328-D4DAF0E8BF04}"/>
              </a:ext>
            </a:extLst>
          </p:cNvPr>
          <p:cNvCxnSpPr/>
          <p:nvPr/>
        </p:nvCxnSpPr>
        <p:spPr>
          <a:xfrm>
            <a:off x="5687112" y="142024"/>
            <a:ext cx="0" cy="6080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A7D921F-6574-4B6D-A147-429C7A8FE1BD}"/>
              </a:ext>
            </a:extLst>
          </p:cNvPr>
          <p:cNvCxnSpPr>
            <a:cxnSpLocks/>
          </p:cNvCxnSpPr>
          <p:nvPr/>
        </p:nvCxnSpPr>
        <p:spPr>
          <a:xfrm flipV="1">
            <a:off x="280774" y="3387725"/>
            <a:ext cx="11630452" cy="41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2" name="Picture 14">
            <a:extLst>
              <a:ext uri="{FF2B5EF4-FFF2-40B4-BE49-F238E27FC236}">
                <a16:creationId xmlns:a16="http://schemas.microsoft.com/office/drawing/2014/main" id="{961D6E54-2D27-4431-ACA2-A09E5D2FD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7666" y="3429000"/>
            <a:ext cx="4484866" cy="286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2ACEF6-D219-4241-B600-711B2280FF5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3407" y="880885"/>
            <a:ext cx="3451974" cy="460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301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2050" name="Picture 2" descr="‘Covid-19 can spread through air’ - Post Courier">
            <a:extLst>
              <a:ext uri="{FF2B5EF4-FFF2-40B4-BE49-F238E27FC236}">
                <a16:creationId xmlns:a16="http://schemas.microsoft.com/office/drawing/2014/main" id="{8AF34B19-4CB4-4354-8C69-E3BEA293B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91" y="1187246"/>
            <a:ext cx="5020204" cy="184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n on Advanced / AP French">
            <a:extLst>
              <a:ext uri="{FF2B5EF4-FFF2-40B4-BE49-F238E27FC236}">
                <a16:creationId xmlns:a16="http://schemas.microsoft.com/office/drawing/2014/main" id="{06977E2C-9DCE-4D9D-B539-D4135F22D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853070"/>
            <a:ext cx="3074910" cy="204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ree Spoken Language Cliparts, Download Free Spoken ...">
            <a:extLst>
              <a:ext uri="{FF2B5EF4-FFF2-40B4-BE49-F238E27FC236}">
                <a16:creationId xmlns:a16="http://schemas.microsoft.com/office/drawing/2014/main" id="{293133C4-7F22-425D-8709-BDC3EADB9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5906" y="460375"/>
            <a:ext cx="2676232" cy="28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s-catia-logo - 3DiS Formation">
            <a:extLst>
              <a:ext uri="{FF2B5EF4-FFF2-40B4-BE49-F238E27FC236}">
                <a16:creationId xmlns:a16="http://schemas.microsoft.com/office/drawing/2014/main" id="{D7686EE8-82CE-44D0-AABC-2A728E6A6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572" y="3731983"/>
            <a:ext cx="3001265" cy="242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NSYS to acquire electromagnetic crosstalk solutions ...">
            <a:extLst>
              <a:ext uri="{FF2B5EF4-FFF2-40B4-BE49-F238E27FC236}">
                <a16:creationId xmlns:a16="http://schemas.microsoft.com/office/drawing/2014/main" id="{33FD4258-77BF-493F-AF44-DC114F830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195" y="3776826"/>
            <a:ext cx="3682701" cy="10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2B47272-68AC-45DC-B328-D4DAF0E8BF04}"/>
              </a:ext>
            </a:extLst>
          </p:cNvPr>
          <p:cNvCxnSpPr/>
          <p:nvPr/>
        </p:nvCxnSpPr>
        <p:spPr>
          <a:xfrm>
            <a:off x="5687112" y="142024"/>
            <a:ext cx="0" cy="6080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A7D921F-6574-4B6D-A147-429C7A8FE1BD}"/>
              </a:ext>
            </a:extLst>
          </p:cNvPr>
          <p:cNvCxnSpPr>
            <a:cxnSpLocks/>
          </p:cNvCxnSpPr>
          <p:nvPr/>
        </p:nvCxnSpPr>
        <p:spPr>
          <a:xfrm flipV="1">
            <a:off x="280774" y="3387725"/>
            <a:ext cx="11630452" cy="41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2" name="Picture 14">
            <a:extLst>
              <a:ext uri="{FF2B5EF4-FFF2-40B4-BE49-F238E27FC236}">
                <a16:creationId xmlns:a16="http://schemas.microsoft.com/office/drawing/2014/main" id="{961D6E54-2D27-4431-ACA2-A09E5D2FD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7666" y="3429000"/>
            <a:ext cx="4484866" cy="286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118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2050" name="Picture 2" descr="‘Covid-19 can spread through air’ - Post Courier">
            <a:extLst>
              <a:ext uri="{FF2B5EF4-FFF2-40B4-BE49-F238E27FC236}">
                <a16:creationId xmlns:a16="http://schemas.microsoft.com/office/drawing/2014/main" id="{8AF34B19-4CB4-4354-8C69-E3BEA293B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91" y="1187246"/>
            <a:ext cx="5020204" cy="184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n on Advanced / AP French">
            <a:extLst>
              <a:ext uri="{FF2B5EF4-FFF2-40B4-BE49-F238E27FC236}">
                <a16:creationId xmlns:a16="http://schemas.microsoft.com/office/drawing/2014/main" id="{06977E2C-9DCE-4D9D-B539-D4135F22D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853070"/>
            <a:ext cx="3074910" cy="204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ree Spoken Language Cliparts, Download Free Spoken ...">
            <a:extLst>
              <a:ext uri="{FF2B5EF4-FFF2-40B4-BE49-F238E27FC236}">
                <a16:creationId xmlns:a16="http://schemas.microsoft.com/office/drawing/2014/main" id="{293133C4-7F22-425D-8709-BDC3EADB9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5906" y="460375"/>
            <a:ext cx="2676232" cy="28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s-catia-logo - 3DiS Formation">
            <a:extLst>
              <a:ext uri="{FF2B5EF4-FFF2-40B4-BE49-F238E27FC236}">
                <a16:creationId xmlns:a16="http://schemas.microsoft.com/office/drawing/2014/main" id="{D7686EE8-82CE-44D0-AABC-2A728E6A6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572" y="3731983"/>
            <a:ext cx="3001265" cy="242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NSYS to acquire electromagnetic crosstalk solutions ...">
            <a:extLst>
              <a:ext uri="{FF2B5EF4-FFF2-40B4-BE49-F238E27FC236}">
                <a16:creationId xmlns:a16="http://schemas.microsoft.com/office/drawing/2014/main" id="{33FD4258-77BF-493F-AF44-DC114F830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195" y="3776826"/>
            <a:ext cx="3682701" cy="10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2B47272-68AC-45DC-B328-D4DAF0E8BF04}"/>
              </a:ext>
            </a:extLst>
          </p:cNvPr>
          <p:cNvCxnSpPr/>
          <p:nvPr/>
        </p:nvCxnSpPr>
        <p:spPr>
          <a:xfrm>
            <a:off x="5687112" y="142024"/>
            <a:ext cx="0" cy="6080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A7D921F-6574-4B6D-A147-429C7A8FE1BD}"/>
              </a:ext>
            </a:extLst>
          </p:cNvPr>
          <p:cNvCxnSpPr>
            <a:cxnSpLocks/>
          </p:cNvCxnSpPr>
          <p:nvPr/>
        </p:nvCxnSpPr>
        <p:spPr>
          <a:xfrm flipV="1">
            <a:off x="280774" y="3387725"/>
            <a:ext cx="11630452" cy="41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2" name="Picture 14">
            <a:extLst>
              <a:ext uri="{FF2B5EF4-FFF2-40B4-BE49-F238E27FC236}">
                <a16:creationId xmlns:a16="http://schemas.microsoft.com/office/drawing/2014/main" id="{961D6E54-2D27-4431-ACA2-A09E5D2FD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7666" y="3429000"/>
            <a:ext cx="4484866" cy="286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2ACEF6-D219-4241-B600-711B2280FF5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075" y="368482"/>
            <a:ext cx="1706953" cy="2275938"/>
          </a:xfrm>
          <a:prstGeom prst="rect">
            <a:avLst/>
          </a:prstGeom>
        </p:spPr>
      </p:pic>
      <p:pic>
        <p:nvPicPr>
          <p:cNvPr id="2052" name="Picture 4" descr="10+ Hilarious Reasons Why The French Language Is The Worst ...">
            <a:extLst>
              <a:ext uri="{FF2B5EF4-FFF2-40B4-BE49-F238E27FC236}">
                <a16:creationId xmlns:a16="http://schemas.microsoft.com/office/drawing/2014/main" id="{3A55837E-3D0D-42B9-BC58-75B1CD6E5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3238" y="525516"/>
            <a:ext cx="5347245" cy="534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622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2050" name="Picture 2" descr="‘Covid-19 can spread through air’ - Post Courier">
            <a:extLst>
              <a:ext uri="{FF2B5EF4-FFF2-40B4-BE49-F238E27FC236}">
                <a16:creationId xmlns:a16="http://schemas.microsoft.com/office/drawing/2014/main" id="{8AF34B19-4CB4-4354-8C69-E3BEA293B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91" y="1187246"/>
            <a:ext cx="5020204" cy="184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n on Advanced / AP French">
            <a:extLst>
              <a:ext uri="{FF2B5EF4-FFF2-40B4-BE49-F238E27FC236}">
                <a16:creationId xmlns:a16="http://schemas.microsoft.com/office/drawing/2014/main" id="{06977E2C-9DCE-4D9D-B539-D4135F22D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853070"/>
            <a:ext cx="3074910" cy="204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ree Spoken Language Cliparts, Download Free Spoken ...">
            <a:extLst>
              <a:ext uri="{FF2B5EF4-FFF2-40B4-BE49-F238E27FC236}">
                <a16:creationId xmlns:a16="http://schemas.microsoft.com/office/drawing/2014/main" id="{293133C4-7F22-425D-8709-BDC3EADB9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5906" y="460375"/>
            <a:ext cx="2676232" cy="28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s-catia-logo - 3DiS Formation">
            <a:extLst>
              <a:ext uri="{FF2B5EF4-FFF2-40B4-BE49-F238E27FC236}">
                <a16:creationId xmlns:a16="http://schemas.microsoft.com/office/drawing/2014/main" id="{D7686EE8-82CE-44D0-AABC-2A728E6A6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572" y="3731983"/>
            <a:ext cx="3001265" cy="242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NSYS to acquire electromagnetic crosstalk solutions ...">
            <a:extLst>
              <a:ext uri="{FF2B5EF4-FFF2-40B4-BE49-F238E27FC236}">
                <a16:creationId xmlns:a16="http://schemas.microsoft.com/office/drawing/2014/main" id="{33FD4258-77BF-493F-AF44-DC114F830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195" y="3776826"/>
            <a:ext cx="3682701" cy="10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2B47272-68AC-45DC-B328-D4DAF0E8BF04}"/>
              </a:ext>
            </a:extLst>
          </p:cNvPr>
          <p:cNvCxnSpPr/>
          <p:nvPr/>
        </p:nvCxnSpPr>
        <p:spPr>
          <a:xfrm>
            <a:off x="5687112" y="142024"/>
            <a:ext cx="0" cy="6080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A7D921F-6574-4B6D-A147-429C7A8FE1BD}"/>
              </a:ext>
            </a:extLst>
          </p:cNvPr>
          <p:cNvCxnSpPr>
            <a:cxnSpLocks/>
          </p:cNvCxnSpPr>
          <p:nvPr/>
        </p:nvCxnSpPr>
        <p:spPr>
          <a:xfrm flipV="1">
            <a:off x="280774" y="3387725"/>
            <a:ext cx="11630452" cy="41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2" name="Picture 14">
            <a:extLst>
              <a:ext uri="{FF2B5EF4-FFF2-40B4-BE49-F238E27FC236}">
                <a16:creationId xmlns:a16="http://schemas.microsoft.com/office/drawing/2014/main" id="{961D6E54-2D27-4431-ACA2-A09E5D2FD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7666" y="3429000"/>
            <a:ext cx="4484866" cy="286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649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2050" name="Picture 2" descr="‘Covid-19 can spread through air’ - Post Courier">
            <a:extLst>
              <a:ext uri="{FF2B5EF4-FFF2-40B4-BE49-F238E27FC236}">
                <a16:creationId xmlns:a16="http://schemas.microsoft.com/office/drawing/2014/main" id="{8AF34B19-4CB4-4354-8C69-E3BEA293B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91" y="1187246"/>
            <a:ext cx="5020204" cy="184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n on Advanced / AP French">
            <a:extLst>
              <a:ext uri="{FF2B5EF4-FFF2-40B4-BE49-F238E27FC236}">
                <a16:creationId xmlns:a16="http://schemas.microsoft.com/office/drawing/2014/main" id="{06977E2C-9DCE-4D9D-B539-D4135F22D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853070"/>
            <a:ext cx="3074910" cy="204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ree Spoken Language Cliparts, Download Free Spoken ...">
            <a:extLst>
              <a:ext uri="{FF2B5EF4-FFF2-40B4-BE49-F238E27FC236}">
                <a16:creationId xmlns:a16="http://schemas.microsoft.com/office/drawing/2014/main" id="{293133C4-7F22-425D-8709-BDC3EADB9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5906" y="460375"/>
            <a:ext cx="2676232" cy="28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s-catia-logo - 3DiS Formation">
            <a:extLst>
              <a:ext uri="{FF2B5EF4-FFF2-40B4-BE49-F238E27FC236}">
                <a16:creationId xmlns:a16="http://schemas.microsoft.com/office/drawing/2014/main" id="{D7686EE8-82CE-44D0-AABC-2A728E6A6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572" y="3731983"/>
            <a:ext cx="3001265" cy="242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NSYS to acquire electromagnetic crosstalk solutions ...">
            <a:extLst>
              <a:ext uri="{FF2B5EF4-FFF2-40B4-BE49-F238E27FC236}">
                <a16:creationId xmlns:a16="http://schemas.microsoft.com/office/drawing/2014/main" id="{33FD4258-77BF-493F-AF44-DC114F830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195" y="3776826"/>
            <a:ext cx="3682701" cy="10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2B47272-68AC-45DC-B328-D4DAF0E8BF04}"/>
              </a:ext>
            </a:extLst>
          </p:cNvPr>
          <p:cNvCxnSpPr/>
          <p:nvPr/>
        </p:nvCxnSpPr>
        <p:spPr>
          <a:xfrm>
            <a:off x="5687112" y="142024"/>
            <a:ext cx="0" cy="6080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A7D921F-6574-4B6D-A147-429C7A8FE1BD}"/>
              </a:ext>
            </a:extLst>
          </p:cNvPr>
          <p:cNvCxnSpPr>
            <a:cxnSpLocks/>
          </p:cNvCxnSpPr>
          <p:nvPr/>
        </p:nvCxnSpPr>
        <p:spPr>
          <a:xfrm flipV="1">
            <a:off x="280774" y="3387725"/>
            <a:ext cx="11630452" cy="41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2" name="Picture 14">
            <a:extLst>
              <a:ext uri="{FF2B5EF4-FFF2-40B4-BE49-F238E27FC236}">
                <a16:creationId xmlns:a16="http://schemas.microsoft.com/office/drawing/2014/main" id="{961D6E54-2D27-4431-ACA2-A09E5D2FD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1145" y="3429002"/>
            <a:ext cx="4517911" cy="286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0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2050" name="Picture 2" descr="‘Covid-19 can spread through air’ - Post Courier">
            <a:extLst>
              <a:ext uri="{FF2B5EF4-FFF2-40B4-BE49-F238E27FC236}">
                <a16:creationId xmlns:a16="http://schemas.microsoft.com/office/drawing/2014/main" id="{8AF34B19-4CB4-4354-8C69-E3BEA293B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91" y="1187246"/>
            <a:ext cx="5020204" cy="184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n on Advanced / AP French">
            <a:extLst>
              <a:ext uri="{FF2B5EF4-FFF2-40B4-BE49-F238E27FC236}">
                <a16:creationId xmlns:a16="http://schemas.microsoft.com/office/drawing/2014/main" id="{06977E2C-9DCE-4D9D-B539-D4135F22D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853070"/>
            <a:ext cx="3074910" cy="204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ree Spoken Language Cliparts, Download Free Spoken ...">
            <a:extLst>
              <a:ext uri="{FF2B5EF4-FFF2-40B4-BE49-F238E27FC236}">
                <a16:creationId xmlns:a16="http://schemas.microsoft.com/office/drawing/2014/main" id="{293133C4-7F22-425D-8709-BDC3EADB9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5906" y="460375"/>
            <a:ext cx="2676232" cy="28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s-catia-logo - 3DiS Formation">
            <a:extLst>
              <a:ext uri="{FF2B5EF4-FFF2-40B4-BE49-F238E27FC236}">
                <a16:creationId xmlns:a16="http://schemas.microsoft.com/office/drawing/2014/main" id="{D7686EE8-82CE-44D0-AABC-2A728E6A6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572" y="3731983"/>
            <a:ext cx="3001265" cy="242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NSYS to acquire electromagnetic crosstalk solutions ...">
            <a:extLst>
              <a:ext uri="{FF2B5EF4-FFF2-40B4-BE49-F238E27FC236}">
                <a16:creationId xmlns:a16="http://schemas.microsoft.com/office/drawing/2014/main" id="{33FD4258-77BF-493F-AF44-DC114F830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195" y="3776826"/>
            <a:ext cx="3682701" cy="10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2B47272-68AC-45DC-B328-D4DAF0E8BF04}"/>
              </a:ext>
            </a:extLst>
          </p:cNvPr>
          <p:cNvCxnSpPr/>
          <p:nvPr/>
        </p:nvCxnSpPr>
        <p:spPr>
          <a:xfrm>
            <a:off x="5687112" y="142024"/>
            <a:ext cx="0" cy="6080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A7D921F-6574-4B6D-A147-429C7A8FE1BD}"/>
              </a:ext>
            </a:extLst>
          </p:cNvPr>
          <p:cNvCxnSpPr>
            <a:cxnSpLocks/>
          </p:cNvCxnSpPr>
          <p:nvPr/>
        </p:nvCxnSpPr>
        <p:spPr>
          <a:xfrm flipV="1">
            <a:off x="280774" y="3387725"/>
            <a:ext cx="11630452" cy="41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2" name="Picture 14">
            <a:extLst>
              <a:ext uri="{FF2B5EF4-FFF2-40B4-BE49-F238E27FC236}">
                <a16:creationId xmlns:a16="http://schemas.microsoft.com/office/drawing/2014/main" id="{961D6E54-2D27-4431-ACA2-A09E5D2FD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4787" y="3266642"/>
            <a:ext cx="4774269" cy="302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A6C950C-02D5-4AA5-B67D-9FE5B398A9F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474" y="3034682"/>
            <a:ext cx="4540502" cy="34053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A638BB-9378-416E-B677-80999500278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194" y="176684"/>
            <a:ext cx="4101093" cy="30676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9AB535-9100-451B-806D-32171FBB833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2668" y="236638"/>
            <a:ext cx="4019361" cy="30145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601D36-D12F-408D-BBB9-2FA775B7B57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74" y="231446"/>
            <a:ext cx="4168865" cy="312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72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the jobs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BFC41-B809-5540-B09D-AFCC4BAA03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20/01/2022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13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F3819F-B86F-EE43-B0A4-8D2714BD937E}"/>
              </a:ext>
            </a:extLst>
          </p:cNvPr>
          <p:cNvSpPr txBox="1"/>
          <p:nvPr/>
        </p:nvSpPr>
        <p:spPr>
          <a:xfrm>
            <a:off x="1308100" y="1099015"/>
            <a:ext cx="5616575" cy="48013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Structures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Collaborations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Integrations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Brazing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KCLIC G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Personal</a:t>
            </a:r>
          </a:p>
          <a:p>
            <a:endParaRPr lang="en-US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681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Linearizer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73A39D-33B2-4897-9D86-924944D5D1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07988" y="1581374"/>
            <a:ext cx="11600338" cy="3954263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872BCBB-33F1-4A32-9785-E4F4E16D61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20/01/2022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5D1A3B5-BA05-497A-AB4F-A4E5D3F7E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Pedro Morales Sanchez | 13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</p:spTree>
    <p:extLst>
      <p:ext uri="{BB962C8B-B14F-4D97-AF65-F5344CB8AC3E}">
        <p14:creationId xmlns:p14="http://schemas.microsoft.com/office/powerpoint/2010/main" val="403884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Integrations Xbox 1 &amp; 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44C175-7CA7-4DFF-9BDC-BED9C05B28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595" r="22047"/>
          <a:stretch/>
        </p:blipFill>
        <p:spPr>
          <a:xfrm>
            <a:off x="7956634" y="480564"/>
            <a:ext cx="2923254" cy="25358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731363-F422-4887-AA32-355A541044C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866" y="3284131"/>
            <a:ext cx="3353004" cy="27630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F79D3B5-46F0-4EDC-B539-43DBCCE00C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84" r="21049"/>
          <a:stretch/>
        </p:blipFill>
        <p:spPr>
          <a:xfrm>
            <a:off x="8299648" y="3347520"/>
            <a:ext cx="3443769" cy="26291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B67A25-5631-4587-9068-A78CE302C4B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52" r="19590"/>
          <a:stretch/>
        </p:blipFill>
        <p:spPr>
          <a:xfrm>
            <a:off x="4576055" y="3190885"/>
            <a:ext cx="3443769" cy="2856334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F670B42D-9FE7-4CFA-AB01-B5F0113111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20/01/2022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F2B03E71-296F-4054-AD76-C43132A33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Pedro Morales Sanchez | 13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8260BC1-8035-460F-B015-DCD53BA759A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657" y="989680"/>
            <a:ext cx="3894398" cy="21073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D053BC-AC2A-403C-AD9C-CAFD3A893B06}"/>
              </a:ext>
            </a:extLst>
          </p:cNvPr>
          <p:cNvSpPr txBox="1"/>
          <p:nvPr/>
        </p:nvSpPr>
        <p:spPr>
          <a:xfrm>
            <a:off x="4840942" y="1174201"/>
            <a:ext cx="5432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Italy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8F3B11-3716-4E0C-9D25-F0A7FB3073D0}"/>
              </a:ext>
            </a:extLst>
          </p:cNvPr>
          <p:cNvSpPr txBox="1"/>
          <p:nvPr/>
        </p:nvSpPr>
        <p:spPr>
          <a:xfrm>
            <a:off x="5638800" y="2265708"/>
            <a:ext cx="10865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Xbox3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A3F54D-E96F-4947-BEC6-250C2B4BC9AF}"/>
              </a:ext>
            </a:extLst>
          </p:cNvPr>
          <p:cNvSpPr txBox="1"/>
          <p:nvPr/>
        </p:nvSpPr>
        <p:spPr>
          <a:xfrm>
            <a:off x="6725323" y="767964"/>
            <a:ext cx="10865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Xbox1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455E97E-B500-4DF2-97BA-A184284F9563}"/>
              </a:ext>
            </a:extLst>
          </p:cNvPr>
          <p:cNvCxnSpPr>
            <a:stCxn id="20" idx="2"/>
          </p:cNvCxnSpPr>
          <p:nvPr/>
        </p:nvCxnSpPr>
        <p:spPr>
          <a:xfrm>
            <a:off x="7268585" y="1044963"/>
            <a:ext cx="751239" cy="197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56E8FD0-774C-47C0-A9FD-71691099C283}"/>
              </a:ext>
            </a:extLst>
          </p:cNvPr>
          <p:cNvCxnSpPr>
            <a:stCxn id="19" idx="2"/>
          </p:cNvCxnSpPr>
          <p:nvPr/>
        </p:nvCxnSpPr>
        <p:spPr>
          <a:xfrm flipH="1">
            <a:off x="4272830" y="2542707"/>
            <a:ext cx="1909232" cy="996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7AE7EFD-9A5D-4837-A527-177D5EE84C32}"/>
              </a:ext>
            </a:extLst>
          </p:cNvPr>
          <p:cNvCxnSpPr>
            <a:stCxn id="19" idx="2"/>
          </p:cNvCxnSpPr>
          <p:nvPr/>
        </p:nvCxnSpPr>
        <p:spPr>
          <a:xfrm>
            <a:off x="6182062" y="2542707"/>
            <a:ext cx="2370267" cy="886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85FF7F0-895B-4071-9BE6-E09C881B3261}"/>
              </a:ext>
            </a:extLst>
          </p:cNvPr>
          <p:cNvCxnSpPr>
            <a:stCxn id="19" idx="2"/>
          </p:cNvCxnSpPr>
          <p:nvPr/>
        </p:nvCxnSpPr>
        <p:spPr>
          <a:xfrm>
            <a:off x="6182062" y="2542707"/>
            <a:ext cx="0" cy="495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1AA6783-4C57-40C9-BD7D-6B1DD00D2F85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4840941" y="1451200"/>
            <a:ext cx="271632" cy="297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92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Halves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81A23A-29DB-4307-8985-E00388C501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43" r="10849"/>
          <a:stretch/>
        </p:blipFill>
        <p:spPr>
          <a:xfrm>
            <a:off x="700421" y="2091188"/>
            <a:ext cx="3796937" cy="26756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BCAAFF-D146-4DEA-B572-E460FCCE7155}"/>
              </a:ext>
            </a:extLst>
          </p:cNvPr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864" r="15690"/>
          <a:stretch/>
        </p:blipFill>
        <p:spPr bwMode="auto">
          <a:xfrm>
            <a:off x="6577190" y="134197"/>
            <a:ext cx="4319905" cy="3222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5B2513-369E-4B23-BCB0-BE6F59645B39}"/>
              </a:ext>
            </a:extLst>
          </p:cNvPr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22" r="4341"/>
          <a:stretch/>
        </p:blipFill>
        <p:spPr bwMode="auto">
          <a:xfrm>
            <a:off x="6577190" y="3356822"/>
            <a:ext cx="4319905" cy="2847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Left Brace 3">
            <a:extLst>
              <a:ext uri="{FF2B5EF4-FFF2-40B4-BE49-F238E27FC236}">
                <a16:creationId xmlns:a16="http://schemas.microsoft.com/office/drawing/2014/main" id="{4D6CDFE3-31DA-4B98-8AEA-38551FF89971}"/>
              </a:ext>
            </a:extLst>
          </p:cNvPr>
          <p:cNvSpPr/>
          <p:nvPr/>
        </p:nvSpPr>
        <p:spPr>
          <a:xfrm>
            <a:off x="5198678" y="742950"/>
            <a:ext cx="677191" cy="4791075"/>
          </a:xfrm>
          <a:prstGeom prst="leftBrace">
            <a:avLst>
              <a:gd name="adj1" fmla="val 8333"/>
              <a:gd name="adj2" fmla="val 50199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E30AA1E-A4E9-4617-B8EA-FAAAFB7B2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20/01/2022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9FDD5F9-563A-4974-9E75-B9E0587D4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Pedro Morales Sanchez | 13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</p:spTree>
    <p:extLst>
      <p:ext uri="{BB962C8B-B14F-4D97-AF65-F5344CB8AC3E}">
        <p14:creationId xmlns:p14="http://schemas.microsoft.com/office/powerpoint/2010/main" val="4071133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862142-38CB-4158-906A-B7FB784101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8" t="3431" r="17944" b="3901"/>
          <a:stretch/>
        </p:blipFill>
        <p:spPr>
          <a:xfrm>
            <a:off x="596152" y="974511"/>
            <a:ext cx="4060144" cy="3080178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EA67FFBE-2BB8-49BF-BB15-573DCF8C7C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20/01/2022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70AE3F8-AEC4-4BA2-881F-3F64D22AD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Pedro Morales Sanchez | 13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pic>
        <p:nvPicPr>
          <p:cNvPr id="20" name="Picture 19" descr="A close up of a device&#10;&#10;Description automatically generated">
            <a:extLst>
              <a:ext uri="{FF2B5EF4-FFF2-40B4-BE49-F238E27FC236}">
                <a16:creationId xmlns:a16="http://schemas.microsoft.com/office/drawing/2014/main" id="{038274C9-E33D-40B4-B774-4DEA6E4426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149" y="285983"/>
            <a:ext cx="3461863" cy="2596397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0B70B8EA-0017-4106-B3BD-4B2A05F4986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322149" y="3080204"/>
            <a:ext cx="3578083" cy="268356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3C1E7E1-7FA1-48E6-8E42-6627C2319E9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158" y="3286194"/>
            <a:ext cx="2468004" cy="217676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514FB02-3248-48D1-90CE-A7B682BF87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4679" y="3934967"/>
            <a:ext cx="1885315" cy="18288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CABF759-39EF-4AD6-B54D-45C86C2F845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438" b="98655" l="5689" r="92964">
                        <a14:foregroundMark x1="26198" y1="66368" x2="17216" y2="63528"/>
                        <a14:foregroundMark x1="17216" y1="63528" x2="9581" y2="63378"/>
                        <a14:foregroundMark x1="9581" y1="63528" x2="8982" y2="82661"/>
                        <a14:foregroundMark x1="8982" y1="82661" x2="14970" y2="91779"/>
                        <a14:foregroundMark x1="14970" y1="91779" x2="22904" y2="95366"/>
                        <a14:foregroundMark x1="22904" y1="95366" x2="31287" y2="91181"/>
                        <a14:foregroundMark x1="31287" y1="91181" x2="17066" y2="86846"/>
                        <a14:foregroundMark x1="17066" y1="86846" x2="16018" y2="83408"/>
                        <a14:foregroundMark x1="25150" y1="74888" x2="43862" y2="66069"/>
                        <a14:foregroundMark x1="22455" y1="95366" x2="26796" y2="97160"/>
                        <a14:foregroundMark x1="26198" y1="78625" x2="27994" y2="87145"/>
                        <a14:foregroundMark x1="8982" y1="74141" x2="8982" y2="76233"/>
                        <a14:foregroundMark x1="50749" y1="13004" x2="50898" y2="18236"/>
                        <a14:foregroundMark x1="60329" y1="8072" x2="64222" y2="6876"/>
                        <a14:foregroundMark x1="72006" y1="3587" x2="70659" y2="3587"/>
                        <a14:foregroundMark x1="8533" y1="62182" x2="7784" y2="85052"/>
                        <a14:foregroundMark x1="7784" y1="85052" x2="8982" y2="89088"/>
                        <a14:foregroundMark x1="8383" y1="62780" x2="15569" y2="60389"/>
                        <a14:foregroundMark x1="9880" y1="60837" x2="14222" y2="58894"/>
                        <a14:foregroundMark x1="10030" y1="60688" x2="12725" y2="59492"/>
                        <a14:foregroundMark x1="12126" y1="59791" x2="7186" y2="70105"/>
                        <a14:foregroundMark x1="7186" y1="70105" x2="7186" y2="70105"/>
                        <a14:foregroundMark x1="8533" y1="86099" x2="16916" y2="94469"/>
                        <a14:foregroundMark x1="16916" y1="94469" x2="26796" y2="98655"/>
                        <a14:foregroundMark x1="26796" y1="98655" x2="28443" y2="98804"/>
                        <a14:foregroundMark x1="20359" y1="95665" x2="10180" y2="91031"/>
                        <a14:foregroundMark x1="10180" y1="91031" x2="10030" y2="90882"/>
                        <a14:foregroundMark x1="4790" y1="93722" x2="5838" y2="54410"/>
                        <a14:foregroundMark x1="5838" y1="54410" x2="25898" y2="56652"/>
                        <a14:foregroundMark x1="25898" y1="56652" x2="69760" y2="89537"/>
                        <a14:foregroundMark x1="69760" y1="89537" x2="78144" y2="87444"/>
                        <a14:foregroundMark x1="74551" y1="65620" x2="73952" y2="41106"/>
                        <a14:foregroundMark x1="73952" y1="41106" x2="67665" y2="26308"/>
                        <a14:foregroundMark x1="67665" y1="26308" x2="59431" y2="21525"/>
                        <a14:foregroundMark x1="59431" y1="21525" x2="59431" y2="21525"/>
                        <a14:foregroundMark x1="88772" y1="27803" x2="87725" y2="15845"/>
                        <a14:foregroundMark x1="87725" y1="15845" x2="80689" y2="6876"/>
                        <a14:foregroundMark x1="80689" y1="6876" x2="51647" y2="6876"/>
                        <a14:foregroundMark x1="45509" y1="10164" x2="55539" y2="27055"/>
                        <a14:foregroundMark x1="55539" y1="27055" x2="60778" y2="31839"/>
                        <a14:foregroundMark x1="88024" y1="3886" x2="72605" y2="5531"/>
                        <a14:foregroundMark x1="92964" y1="7623" x2="86976" y2="24963"/>
                        <a14:backgroundMark x1="23353" y1="28102" x2="12575" y2="28401"/>
                        <a14:backgroundMark x1="12575" y1="28401" x2="28144" y2="33034"/>
                        <a14:backgroundMark x1="28144" y1="33034" x2="36826" y2="31540"/>
                        <a14:backgroundMark x1="4341" y1="27803" x2="22455" y2="26906"/>
                        <a14:backgroundMark x1="22455" y1="26906" x2="33533" y2="26906"/>
                        <a14:backgroundMark x1="33533" y1="26906" x2="38623" y2="31689"/>
                        <a14:backgroundMark x1="44760" y1="34081" x2="44611" y2="35426"/>
                        <a14:backgroundMark x1="45659" y1="34828" x2="37126" y2="30942"/>
                        <a14:backgroundMark x1="52695" y1="42750" x2="44910" y2="35127"/>
                        <a14:backgroundMark x1="55389" y1="45291" x2="53443" y2="42900"/>
                        <a14:backgroundMark x1="54192" y1="43199" x2="51946" y2="436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68" y="4017506"/>
            <a:ext cx="2072971" cy="207626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D4EB8B3-48F4-4D2C-A645-0F7897D07F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5296345" y="-387433"/>
            <a:ext cx="1892935" cy="354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866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Brazing implementation for CLIC 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9AA4FD-2D72-4D94-BAEF-3A88DB4E19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63" y="3115048"/>
            <a:ext cx="11531625" cy="34238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E392237-2E14-4356-B230-F5CFE361E68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015303" y="2596375"/>
            <a:ext cx="4367255" cy="29115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0507AA0-C113-46B0-B61B-09A0771A3B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37952" y="360776"/>
            <a:ext cx="1428289" cy="3597863"/>
          </a:xfrm>
          <a:prstGeom prst="rect">
            <a:avLst/>
          </a:prstGeom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C45B4D67-5081-4202-A265-78065B4974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1465" y="1002213"/>
            <a:ext cx="3545883" cy="218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Arrow: Up 22">
            <a:extLst>
              <a:ext uri="{FF2B5EF4-FFF2-40B4-BE49-F238E27FC236}">
                <a16:creationId xmlns:a16="http://schemas.microsoft.com/office/drawing/2014/main" id="{A309CA65-0B8D-4F68-935D-C45D5CAE3352}"/>
              </a:ext>
            </a:extLst>
          </p:cNvPr>
          <p:cNvSpPr/>
          <p:nvPr/>
        </p:nvSpPr>
        <p:spPr>
          <a:xfrm>
            <a:off x="1547246" y="2328084"/>
            <a:ext cx="714375" cy="74743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FDD21E0-5CA5-4582-A08C-6A39BD69F2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20/01/2022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7649E5B-5385-4C8F-98EF-1EE5D21E8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Pedro Morales Sanchez | 13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</p:spTree>
    <p:extLst>
      <p:ext uri="{BB962C8B-B14F-4D97-AF65-F5344CB8AC3E}">
        <p14:creationId xmlns:p14="http://schemas.microsoft.com/office/powerpoint/2010/main" val="139591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68D32-38F2-4153-9D53-9B0CD735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Metallographic evaluation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94C25-231F-4CDF-BBD7-C94ED822AD2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317BF7-E1F1-461B-B2C5-2BBB7CB983F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885" y="1302459"/>
            <a:ext cx="10360229" cy="22195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117E57-21E1-4E6E-A9CD-4F80A6FCB8BF}"/>
              </a:ext>
            </a:extLst>
          </p:cNvPr>
          <p:cNvSpPr txBox="1"/>
          <p:nvPr/>
        </p:nvSpPr>
        <p:spPr>
          <a:xfrm>
            <a:off x="6403525" y="6055945"/>
            <a:ext cx="54220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hlinkClick r:id="rId3"/>
              </a:rPr>
              <a:t>Brazing tests (15 September 2021) · Indico (cern.ch)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700DD8-AF3B-4290-B168-1B4AF479A648}"/>
              </a:ext>
            </a:extLst>
          </p:cNvPr>
          <p:cNvSpPr txBox="1"/>
          <p:nvPr/>
        </p:nvSpPr>
        <p:spPr>
          <a:xfrm>
            <a:off x="5777721" y="120850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#7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4C243F-5679-41B4-9ED4-3CD0DFEF347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380" y="2622078"/>
            <a:ext cx="4876800" cy="3657600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8EEE4EE-5623-4730-8B29-F2D6833EAF3E}"/>
              </a:ext>
            </a:extLst>
          </p:cNvPr>
          <p:cNvCxnSpPr>
            <a:cxnSpLocks/>
          </p:cNvCxnSpPr>
          <p:nvPr/>
        </p:nvCxnSpPr>
        <p:spPr>
          <a:xfrm flipH="1">
            <a:off x="4407408" y="2401178"/>
            <a:ext cx="155448" cy="220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8CF94893-12B3-4192-B30B-E40A0D3F90E0}"/>
              </a:ext>
            </a:extLst>
          </p:cNvPr>
          <p:cNvSpPr/>
          <p:nvPr/>
        </p:nvSpPr>
        <p:spPr>
          <a:xfrm>
            <a:off x="4416552" y="2194560"/>
            <a:ext cx="347472" cy="219456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29E23A-9344-4EC9-B89E-18106F5B0523}"/>
              </a:ext>
            </a:extLst>
          </p:cNvPr>
          <p:cNvSpPr txBox="1"/>
          <p:nvPr/>
        </p:nvSpPr>
        <p:spPr>
          <a:xfrm>
            <a:off x="6271767" y="4264503"/>
            <a:ext cx="430784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Another outcome we can see from this study is that the BFM stop as soon is reaching the end of the channels generating a rounding in the corners and a flat area in the straights surfaces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9EF56A1-E121-4494-B294-33CE7B65ABA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774" r="19658"/>
          <a:stretch/>
        </p:blipFill>
        <p:spPr>
          <a:xfrm>
            <a:off x="8710869" y="165720"/>
            <a:ext cx="3030474" cy="2834426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15" name="Cross 14">
            <a:extLst>
              <a:ext uri="{FF2B5EF4-FFF2-40B4-BE49-F238E27FC236}">
                <a16:creationId xmlns:a16="http://schemas.microsoft.com/office/drawing/2014/main" id="{A6884DC3-E5A7-4C3E-A898-6C28CEA87A3B}"/>
              </a:ext>
            </a:extLst>
          </p:cNvPr>
          <p:cNvSpPr/>
          <p:nvPr/>
        </p:nvSpPr>
        <p:spPr>
          <a:xfrm rot="3049845">
            <a:off x="9660691" y="1287126"/>
            <a:ext cx="387283" cy="367769"/>
          </a:xfrm>
          <a:prstGeom prst="plus">
            <a:avLst>
              <a:gd name="adj" fmla="val 4414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84C83461-FC7B-4008-975D-75A44E00107B}"/>
              </a:ext>
            </a:extLst>
          </p:cNvPr>
          <p:cNvSpPr txBox="1">
            <a:spLocks/>
          </p:cNvSpPr>
          <p:nvPr/>
        </p:nvSpPr>
        <p:spPr>
          <a:xfrm>
            <a:off x="3518897" y="6417696"/>
            <a:ext cx="8716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20/01/2022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519D795A-C858-4E2D-A499-0DD04EB99CD9}"/>
              </a:ext>
            </a:extLst>
          </p:cNvPr>
          <p:cNvSpPr txBox="1">
            <a:spLocks/>
          </p:cNvSpPr>
          <p:nvPr/>
        </p:nvSpPr>
        <p:spPr>
          <a:xfrm>
            <a:off x="5561704" y="6414492"/>
            <a:ext cx="636705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Pedro Morales Sanchez | 13th FTEC Workshop</a:t>
            </a:r>
          </a:p>
        </p:txBody>
      </p:sp>
    </p:spTree>
    <p:extLst>
      <p:ext uri="{BB962C8B-B14F-4D97-AF65-F5344CB8AC3E}">
        <p14:creationId xmlns:p14="http://schemas.microsoft.com/office/powerpoint/2010/main" val="2112407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68D32-38F2-4153-9D53-9B0CD735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KCLIC 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94C25-231F-4CDF-BBD7-C94ED822AD2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700DD8-AF3B-4290-B168-1B4AF479A648}"/>
              </a:ext>
            </a:extLst>
          </p:cNvPr>
          <p:cNvSpPr txBox="1"/>
          <p:nvPr/>
        </p:nvSpPr>
        <p:spPr>
          <a:xfrm>
            <a:off x="5777721" y="120850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#7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5ACEB2A-4DF5-4B04-920B-EC04A2F25BDD}"/>
              </a:ext>
            </a:extLst>
          </p:cNvPr>
          <p:cNvCxnSpPr>
            <a:endCxn id="5" idx="1"/>
          </p:cNvCxnSpPr>
          <p:nvPr/>
        </p:nvCxnSpPr>
        <p:spPr>
          <a:xfrm flipV="1">
            <a:off x="4116389" y="2459234"/>
            <a:ext cx="2307458" cy="12865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0E2BED2-3857-4989-B8E3-AC5D88785642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4116389" y="2459234"/>
            <a:ext cx="2307458" cy="34811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2C475A26-011E-4D59-B58F-D921F8CD2292}"/>
              </a:ext>
            </a:extLst>
          </p:cNvPr>
          <p:cNvGrpSpPr/>
          <p:nvPr/>
        </p:nvGrpSpPr>
        <p:grpSpPr>
          <a:xfrm>
            <a:off x="407989" y="837384"/>
            <a:ext cx="11380812" cy="3243700"/>
            <a:chOff x="407988" y="2410013"/>
            <a:chExt cx="11380812" cy="32437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4ABAE2C-BD32-4664-A36A-8B43C6CD1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7988" y="2505076"/>
              <a:ext cx="6140985" cy="305357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2A254A2-D56B-4C15-8CA4-2F91E8523F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519" r="6239"/>
            <a:stretch/>
          </p:blipFill>
          <p:spPr>
            <a:xfrm>
              <a:off x="6423846" y="2410013"/>
              <a:ext cx="5364954" cy="3243700"/>
            </a:xfrm>
            <a:prstGeom prst="rect">
              <a:avLst/>
            </a:prstGeom>
            <a:ln w="12700">
              <a:solidFill>
                <a:schemeClr val="accent3"/>
              </a:solidFill>
            </a:ln>
          </p:spPr>
        </p:pic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0A7DDEF-169B-412D-B2BE-EF9DF5970044}"/>
                </a:ext>
              </a:extLst>
            </p:cNvPr>
            <p:cNvSpPr/>
            <p:nvPr/>
          </p:nvSpPr>
          <p:spPr>
            <a:xfrm>
              <a:off x="7018206" y="3509692"/>
              <a:ext cx="370146" cy="348114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A310E07-2C4B-449C-BC76-370F526EBA12}"/>
                </a:ext>
              </a:extLst>
            </p:cNvPr>
            <p:cNvSpPr/>
            <p:nvPr/>
          </p:nvSpPr>
          <p:spPr>
            <a:xfrm>
              <a:off x="10986481" y="2939716"/>
              <a:ext cx="370146" cy="348114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3188B9F-C47B-4041-83A9-C5EBF8536D16}"/>
                </a:ext>
              </a:extLst>
            </p:cNvPr>
            <p:cNvSpPr/>
            <p:nvPr/>
          </p:nvSpPr>
          <p:spPr>
            <a:xfrm>
              <a:off x="6800460" y="4911766"/>
              <a:ext cx="370146" cy="348114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03632F0-C08C-42F3-906C-3D0C82BDAD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547" y="3670469"/>
            <a:ext cx="1950116" cy="26001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7E377A-BFCB-4AFD-93A4-68F3F00E00E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151" y="3890272"/>
            <a:ext cx="3173802" cy="2380352"/>
          </a:xfrm>
          <a:prstGeom prst="rect">
            <a:avLst/>
          </a:prstGeom>
        </p:spPr>
      </p:pic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26499469-2D04-46E2-8EBF-069DDD7201AE}"/>
              </a:ext>
            </a:extLst>
          </p:cNvPr>
          <p:cNvSpPr txBox="1">
            <a:spLocks/>
          </p:cNvSpPr>
          <p:nvPr/>
        </p:nvSpPr>
        <p:spPr>
          <a:xfrm>
            <a:off x="3518897" y="6417696"/>
            <a:ext cx="8716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20/01/2022</a:t>
            </a:r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B00B5389-1721-4544-83FA-8DD210F0BD49}"/>
              </a:ext>
            </a:extLst>
          </p:cNvPr>
          <p:cNvSpPr txBox="1">
            <a:spLocks/>
          </p:cNvSpPr>
          <p:nvPr/>
        </p:nvSpPr>
        <p:spPr>
          <a:xfrm>
            <a:off x="5561704" y="6414492"/>
            <a:ext cx="636705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Pedro Morales Sanchez | 13th FTEC Workshop</a:t>
            </a:r>
          </a:p>
        </p:txBody>
      </p:sp>
    </p:spTree>
    <p:extLst>
      <p:ext uri="{BB962C8B-B14F-4D97-AF65-F5344CB8AC3E}">
        <p14:creationId xmlns:p14="http://schemas.microsoft.com/office/powerpoint/2010/main" val="518271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2557</TotalTime>
  <Words>312</Words>
  <Application>Microsoft Office PowerPoint</Application>
  <PresentationFormat>Widescreen</PresentationFormat>
  <Paragraphs>99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13th FTEC Workshop Design and manufacturing of normal conducting copper structures (FTEC2019-09)</vt:lpstr>
      <vt:lpstr>Summary of the jobs</vt:lpstr>
      <vt:lpstr>PSI Linearizer</vt:lpstr>
      <vt:lpstr>Integrations Xbox 1 &amp; 3</vt:lpstr>
      <vt:lpstr>Halves</vt:lpstr>
      <vt:lpstr>Components</vt:lpstr>
      <vt:lpstr>Brazing implementation for CLIC G</vt:lpstr>
      <vt:lpstr>Metallographic evaluation</vt:lpstr>
      <vt:lpstr>KCLIC G</vt:lpstr>
      <vt:lpstr>KCLIC G</vt:lpstr>
      <vt:lpstr>Personal</vt:lpstr>
      <vt:lpstr>Personal</vt:lpstr>
      <vt:lpstr>Personal</vt:lpstr>
      <vt:lpstr>Personal</vt:lpstr>
      <vt:lpstr>Personal</vt:lpstr>
      <vt:lpstr>Personal</vt:lpstr>
      <vt:lpstr>Personal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Pedro Morales Sanchez</dc:creator>
  <cp:lastModifiedBy>Pedro Morales Sanchez</cp:lastModifiedBy>
  <cp:revision>113</cp:revision>
  <dcterms:created xsi:type="dcterms:W3CDTF">2020-12-07T08:55:15Z</dcterms:created>
  <dcterms:modified xsi:type="dcterms:W3CDTF">2022-01-19T21:09:20Z</dcterms:modified>
</cp:coreProperties>
</file>