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93" r:id="rId3"/>
    <p:sldId id="294" r:id="rId4"/>
    <p:sldId id="296" r:id="rId5"/>
    <p:sldId id="295" r:id="rId6"/>
    <p:sldId id="302" r:id="rId7"/>
    <p:sldId id="303" r:id="rId8"/>
    <p:sldId id="304" r:id="rId9"/>
    <p:sldId id="297" r:id="rId10"/>
    <p:sldId id="313" r:id="rId11"/>
    <p:sldId id="301" r:id="rId12"/>
    <p:sldId id="305" r:id="rId13"/>
    <p:sldId id="306" r:id="rId14"/>
    <p:sldId id="307" r:id="rId15"/>
    <p:sldId id="309" r:id="rId16"/>
    <p:sldId id="310" r:id="rId17"/>
    <p:sldId id="308" r:id="rId18"/>
    <p:sldId id="311" r:id="rId19"/>
    <p:sldId id="312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8" autoAdjust="0"/>
    <p:restoredTop sz="87266" autoAdjust="0"/>
  </p:normalViewPr>
  <p:slideViewPr>
    <p:cSldViewPr snapToGrid="0" snapToObjects="1">
      <p:cViewPr varScale="1">
        <p:scale>
          <a:sx n="114" d="100"/>
          <a:sy n="114" d="100"/>
        </p:scale>
        <p:origin x="47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92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34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52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41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648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41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917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74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77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654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03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46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One of the last structures we are building is this PSI Linearizer. This Project manufacturing started before I arrived CERN with the disc manufacturing outside CERN.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54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3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69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4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039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55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20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7.em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oleObject" Target="SMARTEAM://_STFILE_C:/SMARTEAMProd_Tmp/pemorale/CAD000919228.CATProduct%25VERS_1" TargetMode="External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emf"/><Relationship Id="rId4" Type="http://schemas.openxmlformats.org/officeDocument/2006/relationships/image" Target="../media/image2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  <a:br>
              <a:rPr lang="en-US" dirty="0"/>
            </a:br>
            <a:r>
              <a:rPr lang="en-US" sz="3600" b="1" dirty="0"/>
              <a:t>Design and manufacturing of normal conducting copper structures (FTEC2019-09)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Pedro Morales Sanchez        	Sup: Nuria Catalan Lasheras</a:t>
            </a:r>
          </a:p>
          <a:p>
            <a:pPr algn="l"/>
            <a:r>
              <a:rPr lang="en-US" sz="1800" dirty="0"/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EAAA4E5-81ED-45A4-BD56-588B5F699F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791" t="5890" r="40682" b="9067"/>
          <a:stretch/>
        </p:blipFill>
        <p:spPr>
          <a:xfrm>
            <a:off x="9407183" y="356423"/>
            <a:ext cx="2160000" cy="24355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Spiral Load 3D print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148141-AC2A-4CF0-8814-2D10379982FF}"/>
              </a:ext>
            </a:extLst>
          </p:cNvPr>
          <p:cNvSpPr txBox="1"/>
          <p:nvPr/>
        </p:nvSpPr>
        <p:spPr>
          <a:xfrm>
            <a:off x="4640353" y="1265002"/>
            <a:ext cx="1455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3D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862142-38CB-4158-906A-B7FB784101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8" t="3431" r="17944" b="3901"/>
          <a:stretch/>
        </p:blipFill>
        <p:spPr>
          <a:xfrm>
            <a:off x="4165373" y="1769190"/>
            <a:ext cx="4060144" cy="308017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6CDF0F-557B-467F-BF2E-0EE08FEB91EC}"/>
              </a:ext>
            </a:extLst>
          </p:cNvPr>
          <p:cNvCxnSpPr>
            <a:cxnSpLocks/>
          </p:cNvCxnSpPr>
          <p:nvPr/>
        </p:nvCxnSpPr>
        <p:spPr>
          <a:xfrm flipV="1">
            <a:off x="7898674" y="1574191"/>
            <a:ext cx="1881052" cy="17055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EB9A76F-8CD5-4B3C-B3DE-1932A9BABD3E}"/>
              </a:ext>
            </a:extLst>
          </p:cNvPr>
          <p:cNvSpPr txBox="1"/>
          <p:nvPr/>
        </p:nvSpPr>
        <p:spPr>
          <a:xfrm>
            <a:off x="9407183" y="2858432"/>
            <a:ext cx="2063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Back flange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A852397-231F-46AD-8CA4-0076A3CDAF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639" r="35488"/>
          <a:stretch/>
        </p:blipFill>
        <p:spPr>
          <a:xfrm>
            <a:off x="225634" y="2147764"/>
            <a:ext cx="3065384" cy="216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90D13E7-0143-4CFF-ACA7-1DEF1548B393}"/>
              </a:ext>
            </a:extLst>
          </p:cNvPr>
          <p:cNvSpPr txBox="1"/>
          <p:nvPr/>
        </p:nvSpPr>
        <p:spPr>
          <a:xfrm>
            <a:off x="225634" y="4322758"/>
            <a:ext cx="2063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Vacuum Flange solution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66F0E31-2424-466F-BB2C-A5CD9F520EEB}"/>
              </a:ext>
            </a:extLst>
          </p:cNvPr>
          <p:cNvCxnSpPr>
            <a:cxnSpLocks/>
          </p:cNvCxnSpPr>
          <p:nvPr/>
        </p:nvCxnSpPr>
        <p:spPr>
          <a:xfrm flipH="1" flipV="1">
            <a:off x="2839647" y="3309279"/>
            <a:ext cx="2429039" cy="1197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17AB68F0-07E7-45E4-84D0-E2E31AADE9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13" t="38116" r="37263"/>
          <a:stretch/>
        </p:blipFill>
        <p:spPr>
          <a:xfrm>
            <a:off x="8764163" y="3630237"/>
            <a:ext cx="2752181" cy="253542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E747BED-097E-44AA-B126-3DB918D00774}"/>
              </a:ext>
            </a:extLst>
          </p:cNvPr>
          <p:cNvSpPr txBox="1"/>
          <p:nvPr/>
        </p:nvSpPr>
        <p:spPr>
          <a:xfrm>
            <a:off x="6700231" y="5796334"/>
            <a:ext cx="2063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Cooling system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FD3450E-43B7-4FA8-8F71-D9574FA33B20}"/>
              </a:ext>
            </a:extLst>
          </p:cNvPr>
          <p:cNvCxnSpPr>
            <a:cxnSpLocks/>
          </p:cNvCxnSpPr>
          <p:nvPr/>
        </p:nvCxnSpPr>
        <p:spPr>
          <a:xfrm>
            <a:off x="6278880" y="3955894"/>
            <a:ext cx="4010569" cy="6900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Delay Illustrations and Clip Art. 14,378 Delay royalty ...">
            <a:extLst>
              <a:ext uri="{FF2B5EF4-FFF2-40B4-BE49-F238E27FC236}">
                <a16:creationId xmlns:a16="http://schemas.microsoft.com/office/drawing/2014/main" id="{4DEB8AEF-20E6-4B41-BA42-91550FDEDC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43" b="89764" l="4094" r="97076">
                        <a14:foregroundMark x1="11404" y1="33858" x2="4094" y2="51969"/>
                        <a14:foregroundMark x1="4094" y1="51969" x2="11404" y2="69291"/>
                        <a14:foregroundMark x1="11404" y1="69291" x2="11404" y2="69291"/>
                        <a14:foregroundMark x1="88889" y1="22047" x2="93275" y2="52756"/>
                        <a14:foregroundMark x1="93275" y1="52756" x2="90058" y2="57480"/>
                        <a14:foregroundMark x1="97076" y1="54724" x2="96491" y2="52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28031"/>
          <a:stretch/>
        </p:blipFill>
        <p:spPr bwMode="auto">
          <a:xfrm>
            <a:off x="2898370" y="2177260"/>
            <a:ext cx="6324600" cy="338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8A2E259D-C021-4795-BD58-EFDF0C44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2438967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Brazing implementation for CLIC 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DF68CB2A-587F-44FE-AD0F-D6C89819DE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7236597"/>
              </p:ext>
            </p:extLst>
          </p:nvPr>
        </p:nvGraphicFramePr>
        <p:xfrm>
          <a:off x="8915574" y="256563"/>
          <a:ext cx="2532599" cy="1490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3" imgW="7215840" imgH="4068000" progId="CATIA.Product">
                  <p:link updateAutomatic="1"/>
                </p:oleObj>
              </mc:Choice>
              <mc:Fallback>
                <p:oleObj name="Product" r:id="rId3" imgW="7215840" imgH="4068000" progId="CATIA.Product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8C572032-EB82-4187-AE9C-13B7C19412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15574" y="256563"/>
                        <a:ext cx="2532599" cy="1490140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079AA4FD-2D72-4D94-BAEF-3A88DB4E19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1063" y="3115048"/>
            <a:ext cx="11531625" cy="34238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E392237-2E14-4356-B230-F5CFE361E6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015303" y="2596375"/>
            <a:ext cx="4367255" cy="29115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0507AA0-C113-46B0-B61B-09A0771A3B7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37952" y="360776"/>
            <a:ext cx="1428289" cy="3597863"/>
          </a:xfrm>
          <a:prstGeom prst="rect">
            <a:avLst/>
          </a:prstGeom>
        </p:spPr>
      </p:pic>
      <p:pic>
        <p:nvPicPr>
          <p:cNvPr id="1025" name="Picture 1">
            <a:extLst>
              <a:ext uri="{FF2B5EF4-FFF2-40B4-BE49-F238E27FC236}">
                <a16:creationId xmlns:a16="http://schemas.microsoft.com/office/drawing/2014/main" id="{C45B4D67-5081-4202-A265-78065B4974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71465" y="1002213"/>
            <a:ext cx="3545883" cy="218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rrow: Up 22">
            <a:extLst>
              <a:ext uri="{FF2B5EF4-FFF2-40B4-BE49-F238E27FC236}">
                <a16:creationId xmlns:a16="http://schemas.microsoft.com/office/drawing/2014/main" id="{A309CA65-0B8D-4F68-935D-C45D5CAE3352}"/>
              </a:ext>
            </a:extLst>
          </p:cNvPr>
          <p:cNvSpPr/>
          <p:nvPr/>
        </p:nvSpPr>
        <p:spPr>
          <a:xfrm>
            <a:off x="1547246" y="2328084"/>
            <a:ext cx="714375" cy="74743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90900921-92C7-49A3-A07A-9ACF9F5D31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139591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图片 1">
            <a:extLst>
              <a:ext uri="{FF2B5EF4-FFF2-40B4-BE49-F238E27FC236}">
                <a16:creationId xmlns:a16="http://schemas.microsoft.com/office/drawing/2014/main" id="{2F1082E8-2B93-4AD8-9170-71CB0F970073}"/>
              </a:ext>
            </a:extLst>
          </p:cNvPr>
          <p:cNvPicPr>
            <a:picLocks noGrp="1"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4" y="1291665"/>
            <a:ext cx="5448301" cy="33134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A5B5DB-CCFC-4048-A585-2ABC39D05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976" y="2798650"/>
            <a:ext cx="7239000" cy="34380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16C3F55-FB32-4750-BFC0-499B9866B457}"/>
              </a:ext>
            </a:extLst>
          </p:cNvPr>
          <p:cNvSpPr txBox="1"/>
          <p:nvPr/>
        </p:nvSpPr>
        <p:spPr>
          <a:xfrm>
            <a:off x="2305049" y="4914900"/>
            <a:ext cx="12382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RF Design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5E5A51-879F-4D9A-A1AF-57DACC710011}"/>
              </a:ext>
            </a:extLst>
          </p:cNvPr>
          <p:cNvSpPr txBox="1"/>
          <p:nvPr/>
        </p:nvSpPr>
        <p:spPr>
          <a:xfrm>
            <a:off x="5262562" y="1482577"/>
            <a:ext cx="15287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CATIA Design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D38B805-A2F1-4F2D-95AB-F4B61231317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70" r="23765"/>
          <a:stretch/>
        </p:blipFill>
        <p:spPr>
          <a:xfrm>
            <a:off x="7820025" y="136525"/>
            <a:ext cx="3011458" cy="2523625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7D2AFDB-C8A3-4F76-93FB-B0996D4A9DAC}"/>
              </a:ext>
            </a:extLst>
          </p:cNvPr>
          <p:cNvCxnSpPr>
            <a:stCxn id="16" idx="3"/>
            <a:endCxn id="13" idx="1"/>
          </p:cNvCxnSpPr>
          <p:nvPr/>
        </p:nvCxnSpPr>
        <p:spPr>
          <a:xfrm flipV="1">
            <a:off x="6791325" y="1398338"/>
            <a:ext cx="1028700" cy="222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2BE2C48-B32B-4EF0-9DC9-FBBB73497929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6791325" y="1621077"/>
            <a:ext cx="381000" cy="1168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6BACEF64-9AB5-40C9-9714-2956B7D1F8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1570552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CIEMAT collaboration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624745-7B40-415E-A5BA-B9ABC0E79C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355" b="13416"/>
          <a:stretch/>
        </p:blipFill>
        <p:spPr>
          <a:xfrm rot="5400000">
            <a:off x="70300" y="2502351"/>
            <a:ext cx="4362450" cy="22650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A5CBD2-02A0-43BC-AD7C-BAC643EDDC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183944" y="1450194"/>
            <a:ext cx="5263159" cy="34972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5B6944-5592-4ADD-824D-E60A15CBCE1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420006" y="3468196"/>
            <a:ext cx="3343275" cy="2362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811BFD8-AA41-41C4-B6B9-36036E0EF6C2}"/>
              </a:ext>
            </a:extLst>
          </p:cNvPr>
          <p:cNvSpPr txBox="1"/>
          <p:nvPr/>
        </p:nvSpPr>
        <p:spPr>
          <a:xfrm>
            <a:off x="4653570" y="1759156"/>
            <a:ext cx="287614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Done the first bonding at Bodycote achieving an alignment between 3-5 µm</a:t>
            </a:r>
          </a:p>
        </p:txBody>
      </p:sp>
    </p:spTree>
    <p:extLst>
      <p:ext uri="{BB962C8B-B14F-4D97-AF65-F5344CB8AC3E}">
        <p14:creationId xmlns:p14="http://schemas.microsoft.com/office/powerpoint/2010/main" val="1814965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Xbox3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A121D6-2845-45F3-B9F5-5E9E2139ED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49" r="19856" b="6955"/>
          <a:stretch/>
        </p:blipFill>
        <p:spPr>
          <a:xfrm>
            <a:off x="6414381" y="1641118"/>
            <a:ext cx="5369631" cy="44237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32AAB0-2FB8-4AF2-AC33-68290BBAB2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84" r="21049"/>
          <a:stretch/>
        </p:blipFill>
        <p:spPr>
          <a:xfrm>
            <a:off x="407988" y="1921606"/>
            <a:ext cx="5162755" cy="39414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DCED06-0BFE-4E9E-BF65-5D82CF0E1622}"/>
              </a:ext>
            </a:extLst>
          </p:cNvPr>
          <p:cNvSpPr txBox="1"/>
          <p:nvPr/>
        </p:nvSpPr>
        <p:spPr>
          <a:xfrm>
            <a:off x="926885" y="1162335"/>
            <a:ext cx="41249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SINAP structure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CAF6B9-D388-474F-9C59-FF4718ECC6BB}"/>
              </a:ext>
            </a:extLst>
          </p:cNvPr>
          <p:cNvSpPr txBox="1"/>
          <p:nvPr/>
        </p:nvSpPr>
        <p:spPr>
          <a:xfrm>
            <a:off x="7140157" y="1156271"/>
            <a:ext cx="41249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CRAB Cavity</a:t>
            </a:r>
          </a:p>
        </p:txBody>
      </p:sp>
    </p:spTree>
    <p:extLst>
      <p:ext uri="{BB962C8B-B14F-4D97-AF65-F5344CB8AC3E}">
        <p14:creationId xmlns:p14="http://schemas.microsoft.com/office/powerpoint/2010/main" val="3141521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Xbox3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A121D6-2845-45F3-B9F5-5E9E2139ED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49" r="19856" b="6955"/>
          <a:stretch/>
        </p:blipFill>
        <p:spPr>
          <a:xfrm>
            <a:off x="6414381" y="1641118"/>
            <a:ext cx="5369631" cy="44237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32AAB0-2FB8-4AF2-AC33-68290BBAB2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84" r="21049"/>
          <a:stretch/>
        </p:blipFill>
        <p:spPr>
          <a:xfrm>
            <a:off x="407988" y="1921606"/>
            <a:ext cx="5162755" cy="39414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4DCED06-0BFE-4E9E-BF65-5D82CF0E1622}"/>
              </a:ext>
            </a:extLst>
          </p:cNvPr>
          <p:cNvSpPr txBox="1"/>
          <p:nvPr/>
        </p:nvSpPr>
        <p:spPr>
          <a:xfrm>
            <a:off x="926885" y="1162335"/>
            <a:ext cx="41249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SINAP structure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CAF6B9-D388-474F-9C59-FF4718ECC6BB}"/>
              </a:ext>
            </a:extLst>
          </p:cNvPr>
          <p:cNvSpPr txBox="1"/>
          <p:nvPr/>
        </p:nvSpPr>
        <p:spPr>
          <a:xfrm>
            <a:off x="7140157" y="1156271"/>
            <a:ext cx="41249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CRAB Cavity</a:t>
            </a:r>
          </a:p>
        </p:txBody>
      </p:sp>
      <p:sp>
        <p:nvSpPr>
          <p:cNvPr id="2" name="&quot;Not Allowed&quot; Symbol 1">
            <a:extLst>
              <a:ext uri="{FF2B5EF4-FFF2-40B4-BE49-F238E27FC236}">
                <a16:creationId xmlns:a16="http://schemas.microsoft.com/office/drawing/2014/main" id="{2F594B5B-1CE5-44DB-BAC9-37FCCF1463EC}"/>
              </a:ext>
            </a:extLst>
          </p:cNvPr>
          <p:cNvSpPr/>
          <p:nvPr/>
        </p:nvSpPr>
        <p:spPr>
          <a:xfrm>
            <a:off x="7020560" y="1932603"/>
            <a:ext cx="3708399" cy="3614757"/>
          </a:xfrm>
          <a:prstGeom prst="noSmoking">
            <a:avLst>
              <a:gd name="adj" fmla="val 1154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28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Xbox3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CAF6B9-D388-474F-9C59-FF4718ECC6BB}"/>
              </a:ext>
            </a:extLst>
          </p:cNvPr>
          <p:cNvSpPr txBox="1"/>
          <p:nvPr/>
        </p:nvSpPr>
        <p:spPr>
          <a:xfrm>
            <a:off x="912077" y="1300835"/>
            <a:ext cx="41249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CRAB Cavity – Gap study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ADFB4C-3061-4919-A38F-C685F9038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675702"/>
            <a:ext cx="8568771" cy="43002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8CD9B1-FCCB-4C93-B413-65D5E7A6BC7E}"/>
              </a:ext>
            </a:extLst>
          </p:cNvPr>
          <p:cNvSpPr txBox="1"/>
          <p:nvPr/>
        </p:nvSpPr>
        <p:spPr>
          <a:xfrm>
            <a:off x="8971971" y="2875002"/>
            <a:ext cx="281204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/>
              <a:t>Error in the previous files uploaded to the system so we have swich to another integration</a:t>
            </a:r>
          </a:p>
        </p:txBody>
      </p:sp>
    </p:spTree>
    <p:extLst>
      <p:ext uri="{BB962C8B-B14F-4D97-AF65-F5344CB8AC3E}">
        <p14:creationId xmlns:p14="http://schemas.microsoft.com/office/powerpoint/2010/main" val="19532378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Xbox3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0A3B79-8862-472D-A4FA-70ACB1E10C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52" r="19590"/>
          <a:stretch/>
        </p:blipFill>
        <p:spPr>
          <a:xfrm>
            <a:off x="6888480" y="1733773"/>
            <a:ext cx="4757134" cy="39456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32AAB0-2FB8-4AF2-AC33-68290BBAB2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84" r="21049"/>
          <a:stretch/>
        </p:blipFill>
        <p:spPr>
          <a:xfrm>
            <a:off x="604449" y="1737964"/>
            <a:ext cx="5162755" cy="39414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6FC051A-A450-48E7-8077-CD83A628CF33}"/>
              </a:ext>
            </a:extLst>
          </p:cNvPr>
          <p:cNvSpPr txBox="1"/>
          <p:nvPr/>
        </p:nvSpPr>
        <p:spPr>
          <a:xfrm>
            <a:off x="926885" y="1162335"/>
            <a:ext cx="41249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SINAP structure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C1A9F1-3E33-4556-BBFB-34A67DAE67FB}"/>
              </a:ext>
            </a:extLst>
          </p:cNvPr>
          <p:cNvSpPr txBox="1"/>
          <p:nvPr/>
        </p:nvSpPr>
        <p:spPr>
          <a:xfrm>
            <a:off x="7140157" y="1156271"/>
            <a:ext cx="41249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RF window</a:t>
            </a:r>
          </a:p>
        </p:txBody>
      </p:sp>
    </p:spTree>
    <p:extLst>
      <p:ext uri="{BB962C8B-B14F-4D97-AF65-F5344CB8AC3E}">
        <p14:creationId xmlns:p14="http://schemas.microsoft.com/office/powerpoint/2010/main" val="2347042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Xbox3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FC051A-A450-48E7-8077-CD83A628CF33}"/>
              </a:ext>
            </a:extLst>
          </p:cNvPr>
          <p:cNvSpPr txBox="1"/>
          <p:nvPr/>
        </p:nvSpPr>
        <p:spPr>
          <a:xfrm>
            <a:off x="2486711" y="1119794"/>
            <a:ext cx="17725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SINAP structure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C1A9F1-3E33-4556-BBFB-34A67DAE67FB}"/>
              </a:ext>
            </a:extLst>
          </p:cNvPr>
          <p:cNvSpPr txBox="1"/>
          <p:nvPr/>
        </p:nvSpPr>
        <p:spPr>
          <a:xfrm>
            <a:off x="7820877" y="1119795"/>
            <a:ext cx="17725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RF window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879727-EFFD-4DF5-8FA4-D6464A7DA1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97253" y="2026783"/>
            <a:ext cx="4748105" cy="35610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BAF700-FA44-4650-B4BD-3E2480111E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21288" y="2032849"/>
            <a:ext cx="4748106" cy="356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780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95C7F6-C727-4361-98CC-09A414114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85" y="2093059"/>
            <a:ext cx="2452379" cy="15110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6CBF81-F42F-4F89-B067-F645706FFC94}"/>
              </a:ext>
            </a:extLst>
          </p:cNvPr>
          <p:cNvSpPr txBox="1"/>
          <p:nvPr/>
        </p:nvSpPr>
        <p:spPr>
          <a:xfrm>
            <a:off x="646045" y="3980846"/>
            <a:ext cx="266611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/>
              <a:t>- miniCAS – Mechanical</a:t>
            </a:r>
          </a:p>
          <a:p>
            <a:pPr algn="l"/>
            <a:r>
              <a:rPr lang="en-GB"/>
              <a:t>- BASIC CAS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D613BD-67E8-43F5-A961-C2C048085923}"/>
              </a:ext>
            </a:extLst>
          </p:cNvPr>
          <p:cNvSpPr txBox="1"/>
          <p:nvPr/>
        </p:nvSpPr>
        <p:spPr>
          <a:xfrm>
            <a:off x="4148074" y="4260853"/>
            <a:ext cx="358648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sz="7200" dirty="0"/>
              <a:t>7h </a:t>
            </a:r>
            <a:r>
              <a:rPr lang="es-ES" sz="7200" dirty="0">
                <a:sym typeface="Wingdings" panose="05000000000000000000" pitchFamily="2" charset="2"/>
              </a:rPr>
              <a:t></a:t>
            </a:r>
            <a:r>
              <a:rPr lang="es-ES" sz="7200" dirty="0"/>
              <a:t> 9h</a:t>
            </a:r>
            <a:endParaRPr lang="en-US" sz="7200" dirty="0"/>
          </a:p>
        </p:txBody>
      </p:sp>
      <p:pic>
        <p:nvPicPr>
          <p:cNvPr id="3074" name="Picture 2" descr="Beer Images | Free Vectors, Stock Photos &amp; PSD">
            <a:extLst>
              <a:ext uri="{FF2B5EF4-FFF2-40B4-BE49-F238E27FC236}">
                <a16:creationId xmlns:a16="http://schemas.microsoft.com/office/drawing/2014/main" id="{C7E53019-5C54-42D1-A842-3EE605934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5812" y="1489151"/>
            <a:ext cx="4231005" cy="266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C2841D7-818B-4BC1-A3DF-70A4E3370C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2766" y="1918634"/>
            <a:ext cx="3306511" cy="185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301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Remind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BFC41-B809-5540-B09D-AFCC4BAA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F3819F-B86F-EE43-B0A4-8D2714BD937E}"/>
              </a:ext>
            </a:extLst>
          </p:cNvPr>
          <p:cNvSpPr txBox="1"/>
          <p:nvPr/>
        </p:nvSpPr>
        <p:spPr>
          <a:xfrm>
            <a:off x="1308100" y="1099015"/>
            <a:ext cx="561657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PSI Linearizer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Integration Xbox1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Halves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Spiral load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Brazing 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93624DB-B437-4D96-8878-E3E6070453A6}"/>
              </a:ext>
            </a:extLst>
          </p:cNvPr>
          <p:cNvSpPr txBox="1">
            <a:spLocks/>
          </p:cNvSpPr>
          <p:nvPr/>
        </p:nvSpPr>
        <p:spPr>
          <a:xfrm>
            <a:off x="407987" y="360420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projects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9BEDA4-3475-4211-88A1-347EB866334C}"/>
              </a:ext>
            </a:extLst>
          </p:cNvPr>
          <p:cNvSpPr txBox="1"/>
          <p:nvPr/>
        </p:nvSpPr>
        <p:spPr>
          <a:xfrm>
            <a:off x="1308100" y="4399655"/>
            <a:ext cx="5616575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CLIC G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CIEMAT collaboration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Integration Xbox3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Personal</a:t>
            </a:r>
          </a:p>
        </p:txBody>
      </p:sp>
    </p:spTree>
    <p:extLst>
      <p:ext uri="{BB962C8B-B14F-4D97-AF65-F5344CB8AC3E}">
        <p14:creationId xmlns:p14="http://schemas.microsoft.com/office/powerpoint/2010/main" val="5796813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Linearizer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736602-15A2-4252-B6B6-0E5FD47FA393}"/>
              </a:ext>
            </a:extLst>
          </p:cNvPr>
          <p:cNvSpPr txBox="1"/>
          <p:nvPr/>
        </p:nvSpPr>
        <p:spPr>
          <a:xfrm flipH="1">
            <a:off x="919937" y="1163606"/>
            <a:ext cx="860819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During last months we have been going on with this structure fabrication.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tx2"/>
                </a:solidFill>
              </a:rPr>
              <a:t>Pin tunning and cooling system brazing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tx2"/>
                </a:solidFill>
              </a:rPr>
              <a:t>Bakeout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tx2"/>
                </a:solidFill>
              </a:rPr>
              <a:t>EBW of the antennas</a:t>
            </a:r>
          </a:p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tx2"/>
                </a:solidFill>
              </a:rPr>
              <a:t>Cooling system pipes order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73A39D-33B2-4897-9D86-924944D5D1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753174" y="2951435"/>
            <a:ext cx="8685652" cy="2960720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0C60F53-ADFB-4622-8699-59CA82B7E6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40388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Linearizer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736602-15A2-4252-B6B6-0E5FD47FA393}"/>
              </a:ext>
            </a:extLst>
          </p:cNvPr>
          <p:cNvSpPr txBox="1"/>
          <p:nvPr/>
        </p:nvSpPr>
        <p:spPr>
          <a:xfrm flipH="1">
            <a:off x="781154" y="1169681"/>
            <a:ext cx="50100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tx2"/>
                </a:solidFill>
              </a:rPr>
              <a:t>Pin tunning and cooling system brazing</a:t>
            </a:r>
          </a:p>
        </p:txBody>
      </p:sp>
      <p:pic>
        <p:nvPicPr>
          <p:cNvPr id="16" name="Image 19">
            <a:extLst>
              <a:ext uri="{FF2B5EF4-FFF2-40B4-BE49-F238E27FC236}">
                <a16:creationId xmlns:a16="http://schemas.microsoft.com/office/drawing/2014/main" id="{4AD73C73-08A6-4767-A497-5E3E76D729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4954" y="2092960"/>
            <a:ext cx="4838378" cy="362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19">
            <a:extLst>
              <a:ext uri="{FF2B5EF4-FFF2-40B4-BE49-F238E27FC236}">
                <a16:creationId xmlns:a16="http://schemas.microsoft.com/office/drawing/2014/main" id="{D33D9869-1B1E-4D49-9FFD-CACFEF50A7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68" y="1616354"/>
            <a:ext cx="5913120" cy="443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8EFF6B4-61A2-4CB7-B9F9-86E3391944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1489366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Linearizer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AF7A1C-9E16-4890-BF6C-7EA8E2AC501E}"/>
              </a:ext>
            </a:extLst>
          </p:cNvPr>
          <p:cNvSpPr txBox="1"/>
          <p:nvPr/>
        </p:nvSpPr>
        <p:spPr>
          <a:xfrm>
            <a:off x="645408" y="1139825"/>
            <a:ext cx="14718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tx2"/>
                </a:solidFill>
              </a:rPr>
              <a:t>Bakeout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83D5A6-5424-41E2-9B2B-758C62EB80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37" y="1690127"/>
            <a:ext cx="5413999" cy="2915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AF7F41-B893-49B2-B1DD-0F94FD0F1AF7}"/>
              </a:ext>
            </a:extLst>
          </p:cNvPr>
          <p:cNvSpPr txBox="1"/>
          <p:nvPr/>
        </p:nvSpPr>
        <p:spPr>
          <a:xfrm>
            <a:off x="528948" y="4856908"/>
            <a:ext cx="498157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/>
              <a:t>Performed at COMEB. It consist in doing a furnace cycle to remove all the H2 acumulated during the previous cycles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6075F9-6CF0-4994-835C-C2066CCEAC0E}"/>
              </a:ext>
            </a:extLst>
          </p:cNvPr>
          <p:cNvSpPr txBox="1"/>
          <p:nvPr/>
        </p:nvSpPr>
        <p:spPr>
          <a:xfrm>
            <a:off x="6468358" y="1139825"/>
            <a:ext cx="2913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>
                <a:solidFill>
                  <a:schemeClr val="tx2"/>
                </a:solidFill>
              </a:rPr>
              <a:t>EBW of the antennas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416A83-FD37-435F-9B2B-BE2EA1B146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5266" y="2480600"/>
            <a:ext cx="4366217" cy="1896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DF124F8-1264-47E4-A2B3-A686310D0954}"/>
              </a:ext>
            </a:extLst>
          </p:cNvPr>
          <p:cNvSpPr txBox="1"/>
          <p:nvPr/>
        </p:nvSpPr>
        <p:spPr>
          <a:xfrm>
            <a:off x="6465266" y="4995407"/>
            <a:ext cx="49815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Done this week (17-18/05/2021) at main workshop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3231866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 Linearizer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AF7A1C-9E16-4890-BF6C-7EA8E2AC501E}"/>
              </a:ext>
            </a:extLst>
          </p:cNvPr>
          <p:cNvSpPr txBox="1"/>
          <p:nvPr/>
        </p:nvSpPr>
        <p:spPr>
          <a:xfrm>
            <a:off x="645408" y="1139825"/>
            <a:ext cx="47457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>
                <a:solidFill>
                  <a:schemeClr val="tx2"/>
                </a:solidFill>
              </a:rPr>
              <a:t>Cooling system pipes order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AF7F41-B893-49B2-B1DD-0F94FD0F1AF7}"/>
              </a:ext>
            </a:extLst>
          </p:cNvPr>
          <p:cNvSpPr txBox="1"/>
          <p:nvPr/>
        </p:nvSpPr>
        <p:spPr>
          <a:xfrm>
            <a:off x="645408" y="5439835"/>
            <a:ext cx="1072744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Fabricated in Spain. There was an error/misunderstanding and the parts was shorter than needed but we could solve it even before to finish the final structure.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36E07B-EDDC-4D7E-8572-C3B9959BB5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4273" y="313376"/>
            <a:ext cx="4126617" cy="1443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5F17F5-6B8D-4069-B8BC-6E8485E903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679" y="1934255"/>
            <a:ext cx="4267200" cy="3200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FD2937-DD35-4D57-AC31-BF6CF689C10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971" y="1934254"/>
            <a:ext cx="4266054" cy="3199541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0B8832CA-F026-4A24-9D95-5706B4E3EE73}"/>
              </a:ext>
            </a:extLst>
          </p:cNvPr>
          <p:cNvSpPr/>
          <p:nvPr/>
        </p:nvSpPr>
        <p:spPr>
          <a:xfrm>
            <a:off x="5476875" y="3158217"/>
            <a:ext cx="800100" cy="7524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16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Integration Xbox1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44C175-7CA7-4DFF-9BDC-BED9C05B28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95" r="22047"/>
          <a:stretch/>
        </p:blipFill>
        <p:spPr>
          <a:xfrm>
            <a:off x="561974" y="1439335"/>
            <a:ext cx="4475889" cy="38826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E50443-AEAA-49F7-8568-EC70A80932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23471" y="1480290"/>
            <a:ext cx="4981575" cy="3736181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49389889-1946-46C5-A267-5E32F00FBD5C}"/>
              </a:ext>
            </a:extLst>
          </p:cNvPr>
          <p:cNvSpPr/>
          <p:nvPr/>
        </p:nvSpPr>
        <p:spPr>
          <a:xfrm>
            <a:off x="5772149" y="2867367"/>
            <a:ext cx="1304925" cy="962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2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Halves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0DC9C82D-51C7-43BD-9B29-0B2CBE0FE9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81A23A-29DB-4307-8985-E00388C501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43" r="10849"/>
          <a:stretch/>
        </p:blipFill>
        <p:spPr>
          <a:xfrm>
            <a:off x="700421" y="2091188"/>
            <a:ext cx="3796937" cy="26756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BCAAFF-D146-4DEA-B572-E460FCCE7155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864" r="15690"/>
          <a:stretch/>
        </p:blipFill>
        <p:spPr bwMode="auto">
          <a:xfrm>
            <a:off x="6577190" y="134197"/>
            <a:ext cx="4319905" cy="32226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5B2513-369E-4B23-BCB0-BE6F59645B39}"/>
              </a:ext>
            </a:extLst>
          </p:cNvPr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22" r="4341"/>
          <a:stretch/>
        </p:blipFill>
        <p:spPr bwMode="auto">
          <a:xfrm>
            <a:off x="6577190" y="3356822"/>
            <a:ext cx="4319905" cy="2847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4D6CDFE3-31DA-4B98-8AEA-38551FF89971}"/>
              </a:ext>
            </a:extLst>
          </p:cNvPr>
          <p:cNvSpPr/>
          <p:nvPr/>
        </p:nvSpPr>
        <p:spPr>
          <a:xfrm>
            <a:off x="5198678" y="742950"/>
            <a:ext cx="677191" cy="4791075"/>
          </a:xfrm>
          <a:prstGeom prst="leftBrace">
            <a:avLst>
              <a:gd name="adj1" fmla="val 8333"/>
              <a:gd name="adj2" fmla="val 50199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33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EAAA4E5-81ED-45A4-BD56-588B5F699F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791" t="5890" r="40682" b="9067"/>
          <a:stretch/>
        </p:blipFill>
        <p:spPr>
          <a:xfrm>
            <a:off x="9407183" y="356423"/>
            <a:ext cx="2160000" cy="24355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Spiral Load 3D print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Pedro Morales Sanchez | 12</a:t>
            </a:r>
            <a:r>
              <a:rPr lang="en-US" baseline="30000" dirty="0"/>
              <a:t>th</a:t>
            </a:r>
            <a:r>
              <a:rPr lang="en-US" dirty="0"/>
              <a:t> FTEC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148141-AC2A-4CF0-8814-2D10379982FF}"/>
              </a:ext>
            </a:extLst>
          </p:cNvPr>
          <p:cNvSpPr txBox="1"/>
          <p:nvPr/>
        </p:nvSpPr>
        <p:spPr>
          <a:xfrm>
            <a:off x="4640353" y="1265002"/>
            <a:ext cx="1455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3D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862142-38CB-4158-906A-B7FB784101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8" t="3431" r="17944" b="3901"/>
          <a:stretch/>
        </p:blipFill>
        <p:spPr>
          <a:xfrm>
            <a:off x="4165373" y="1769190"/>
            <a:ext cx="4060144" cy="308017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6CDF0F-557B-467F-BF2E-0EE08FEB91EC}"/>
              </a:ext>
            </a:extLst>
          </p:cNvPr>
          <p:cNvCxnSpPr>
            <a:cxnSpLocks/>
          </p:cNvCxnSpPr>
          <p:nvPr/>
        </p:nvCxnSpPr>
        <p:spPr>
          <a:xfrm flipV="1">
            <a:off x="7898674" y="1574191"/>
            <a:ext cx="1881052" cy="17055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EB9A76F-8CD5-4B3C-B3DE-1932A9BABD3E}"/>
              </a:ext>
            </a:extLst>
          </p:cNvPr>
          <p:cNvSpPr txBox="1"/>
          <p:nvPr/>
        </p:nvSpPr>
        <p:spPr>
          <a:xfrm>
            <a:off x="9407183" y="2858432"/>
            <a:ext cx="2063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Back flange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A852397-231F-46AD-8CA4-0076A3CDAF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639" r="35488"/>
          <a:stretch/>
        </p:blipFill>
        <p:spPr>
          <a:xfrm>
            <a:off x="225634" y="2147764"/>
            <a:ext cx="3065384" cy="216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90D13E7-0143-4CFF-ACA7-1DEF1548B393}"/>
              </a:ext>
            </a:extLst>
          </p:cNvPr>
          <p:cNvSpPr txBox="1"/>
          <p:nvPr/>
        </p:nvSpPr>
        <p:spPr>
          <a:xfrm>
            <a:off x="225634" y="4322758"/>
            <a:ext cx="2063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Vacuum Flange solution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66F0E31-2424-466F-BB2C-A5CD9F520EEB}"/>
              </a:ext>
            </a:extLst>
          </p:cNvPr>
          <p:cNvCxnSpPr>
            <a:cxnSpLocks/>
          </p:cNvCxnSpPr>
          <p:nvPr/>
        </p:nvCxnSpPr>
        <p:spPr>
          <a:xfrm flipH="1" flipV="1">
            <a:off x="2839647" y="3309279"/>
            <a:ext cx="2429039" cy="1197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17AB68F0-07E7-45E4-84D0-E2E31AADE9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13" t="38116" r="37263"/>
          <a:stretch/>
        </p:blipFill>
        <p:spPr>
          <a:xfrm>
            <a:off x="8764163" y="3630237"/>
            <a:ext cx="2752181" cy="253542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E747BED-097E-44AA-B126-3DB918D00774}"/>
              </a:ext>
            </a:extLst>
          </p:cNvPr>
          <p:cNvSpPr txBox="1"/>
          <p:nvPr/>
        </p:nvSpPr>
        <p:spPr>
          <a:xfrm>
            <a:off x="6700231" y="5796334"/>
            <a:ext cx="2063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Cooling system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FD3450E-43B7-4FA8-8F71-D9574FA33B20}"/>
              </a:ext>
            </a:extLst>
          </p:cNvPr>
          <p:cNvCxnSpPr>
            <a:cxnSpLocks/>
          </p:cNvCxnSpPr>
          <p:nvPr/>
        </p:nvCxnSpPr>
        <p:spPr>
          <a:xfrm>
            <a:off x="6278880" y="3955894"/>
            <a:ext cx="4010569" cy="69002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8A2E259D-C021-4795-BD58-EFDF0C44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/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2662866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2084</TotalTime>
  <Words>476</Words>
  <Application>Microsoft Office PowerPoint</Application>
  <PresentationFormat>Widescreen</PresentationFormat>
  <Paragraphs>141</Paragraphs>
  <Slides>20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Office Theme</vt:lpstr>
      <vt:lpstr>SMARTEAM://_STFILE_C:/SMARTEAMProd_Tmp/pemorale/CAD000919228.CATProduct%25VERS_1</vt:lpstr>
      <vt:lpstr>12th FTEC Workshop Design and manufacturing of normal conducting copper structures (FTEC2019-09)</vt:lpstr>
      <vt:lpstr>Brief Remind</vt:lpstr>
      <vt:lpstr>PSI Linearizer</vt:lpstr>
      <vt:lpstr>PSI Linearizer</vt:lpstr>
      <vt:lpstr>PSI Linearizer</vt:lpstr>
      <vt:lpstr>PSI Linearizer</vt:lpstr>
      <vt:lpstr>Integration Xbox1</vt:lpstr>
      <vt:lpstr>Halves</vt:lpstr>
      <vt:lpstr>Spiral Load 3D print</vt:lpstr>
      <vt:lpstr>Spiral Load 3D print</vt:lpstr>
      <vt:lpstr>Brazing implementation for CLIC G</vt:lpstr>
      <vt:lpstr>CLIC G</vt:lpstr>
      <vt:lpstr>CIEMAT collaboration</vt:lpstr>
      <vt:lpstr>Integration Xbox3</vt:lpstr>
      <vt:lpstr>Integration Xbox3</vt:lpstr>
      <vt:lpstr>Integration Xbox3</vt:lpstr>
      <vt:lpstr>Integration Xbox3</vt:lpstr>
      <vt:lpstr>Integration Xbox3</vt:lpstr>
      <vt:lpstr>Personal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Pedro Morales Sanchez</dc:creator>
  <cp:lastModifiedBy>pedro morales</cp:lastModifiedBy>
  <cp:revision>108</cp:revision>
  <dcterms:created xsi:type="dcterms:W3CDTF">2020-12-07T08:55:15Z</dcterms:created>
  <dcterms:modified xsi:type="dcterms:W3CDTF">2021-05-20T20:28:31Z</dcterms:modified>
</cp:coreProperties>
</file>