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58" r:id="rId3"/>
    <p:sldId id="288" r:id="rId4"/>
    <p:sldId id="283" r:id="rId5"/>
    <p:sldId id="285" r:id="rId6"/>
    <p:sldId id="286" r:id="rId7"/>
    <p:sldId id="266" r:id="rId8"/>
    <p:sldId id="284" r:id="rId9"/>
    <p:sldId id="273" r:id="rId10"/>
    <p:sldId id="282" r:id="rId11"/>
    <p:sldId id="281" r:id="rId12"/>
    <p:sldId id="289" r:id="rId13"/>
    <p:sldId id="287" r:id="rId14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0000"/>
    <a:srgbClr val="257F85"/>
    <a:srgbClr val="257FC4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0" autoAdjust="0"/>
    <p:restoredTop sz="94660"/>
  </p:normalViewPr>
  <p:slideViewPr>
    <p:cSldViewPr snapToGrid="0">
      <p:cViewPr varScale="1">
        <p:scale>
          <a:sx n="90" d="100"/>
          <a:sy n="90" d="100"/>
        </p:scale>
        <p:origin x="38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21/05/2021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88191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21/05/2021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1863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21/05/2021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5096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21/05/2021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8174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21/05/2021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39700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21/05/2021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79029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21/05/2021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2394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21/05/2021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0658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21/05/2021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82375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21/05/2021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60449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1E8B-6CA5-40B2-8038-0E112F3DAC1C}" type="datetimeFigureOut">
              <a:rPr lang="es-ES" smtClean="0"/>
              <a:t>21/05/2021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603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771E8B-6CA5-40B2-8038-0E112F3DAC1C}" type="datetimeFigureOut">
              <a:rPr lang="es-ES" smtClean="0"/>
              <a:t>21/05/2021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556C4-DFC3-4611-A7CC-7806991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3118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Date Placeholder 2">
            <a:extLst>
              <a:ext uri="{FF2B5EF4-FFF2-40B4-BE49-F238E27FC236}">
                <a16:creationId xmlns:a16="http://schemas.microsoft.com/office/drawing/2014/main" id="{7712DBCE-762E-4442-89CE-46DAA06AA4BA}"/>
              </a:ext>
            </a:extLst>
          </p:cNvPr>
          <p:cNvSpPr txBox="1">
            <a:spLocks/>
          </p:cNvSpPr>
          <p:nvPr/>
        </p:nvSpPr>
        <p:spPr>
          <a:xfrm>
            <a:off x="11493605" y="6374187"/>
            <a:ext cx="63120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3" name="6 CuadroTexto">
            <a:extLst>
              <a:ext uri="{FF2B5EF4-FFF2-40B4-BE49-F238E27FC236}">
                <a16:creationId xmlns:a16="http://schemas.microsoft.com/office/drawing/2014/main" id="{AFDCE31E-9D88-405B-9064-459DEB766588}"/>
              </a:ext>
            </a:extLst>
          </p:cNvPr>
          <p:cNvSpPr txBox="1"/>
          <p:nvPr/>
        </p:nvSpPr>
        <p:spPr>
          <a:xfrm>
            <a:off x="771525" y="2144074"/>
            <a:ext cx="10838121" cy="70788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/>
              <a:t>Laser treatment for electron cloud mitigation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71359518-382C-48A2-B6C7-8E9D1F463A63}"/>
              </a:ext>
            </a:extLst>
          </p:cNvPr>
          <p:cNvSpPr txBox="1"/>
          <p:nvPr/>
        </p:nvSpPr>
        <p:spPr>
          <a:xfrm>
            <a:off x="8130834" y="3982541"/>
            <a:ext cx="391228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Ana Karen </a:t>
            </a:r>
            <a:r>
              <a:rPr lang="en-US" dirty="0" err="1"/>
              <a:t>Reascos</a:t>
            </a:r>
            <a:r>
              <a:rPr lang="en-US" dirty="0"/>
              <a:t> </a:t>
            </a:r>
            <a:r>
              <a:rPr lang="en-US" dirty="0" err="1"/>
              <a:t>Portilla</a:t>
            </a:r>
            <a:r>
              <a:rPr lang="en-US" dirty="0"/>
              <a:t> TE-VSC</a:t>
            </a:r>
          </a:p>
          <a:p>
            <a:endParaRPr lang="en-US" dirty="0"/>
          </a:p>
          <a:p>
            <a:r>
              <a:rPr lang="en-US" dirty="0"/>
              <a:t>Supervisors:</a:t>
            </a:r>
          </a:p>
          <a:p>
            <a:r>
              <a:rPr lang="en-US" dirty="0"/>
              <a:t>Marcel </a:t>
            </a:r>
            <a:r>
              <a:rPr lang="en-US" dirty="0" err="1"/>
              <a:t>Himmerlich</a:t>
            </a:r>
            <a:r>
              <a:rPr lang="en-US" dirty="0"/>
              <a:t> TE-VSC</a:t>
            </a:r>
          </a:p>
          <a:p>
            <a:r>
              <a:rPr lang="en-US" dirty="0"/>
              <a:t>Mauro </a:t>
            </a:r>
            <a:r>
              <a:rPr lang="en-US" dirty="0" err="1"/>
              <a:t>Taborelli</a:t>
            </a:r>
            <a:r>
              <a:rPr lang="en-US" dirty="0"/>
              <a:t> TE-VSC</a:t>
            </a:r>
          </a:p>
          <a:p>
            <a:endParaRPr lang="en-US" dirty="0"/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3F258A5F-921E-45DB-A865-8CA7A0D294DE}"/>
              </a:ext>
            </a:extLst>
          </p:cNvPr>
          <p:cNvSpPr/>
          <p:nvPr/>
        </p:nvSpPr>
        <p:spPr>
          <a:xfrm>
            <a:off x="-3796" y="6224638"/>
            <a:ext cx="12195796" cy="6663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2D0442E1-FFCC-46E6-9185-35059E987A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96" y="6223563"/>
            <a:ext cx="1732575" cy="666375"/>
          </a:xfrm>
          <a:prstGeom prst="rect">
            <a:avLst/>
          </a:prstGeom>
        </p:spPr>
      </p:pic>
      <p:sp>
        <p:nvSpPr>
          <p:cNvPr id="32" name="Date Placeholder 2">
            <a:extLst>
              <a:ext uri="{FF2B5EF4-FFF2-40B4-BE49-F238E27FC236}">
                <a16:creationId xmlns:a16="http://schemas.microsoft.com/office/drawing/2014/main" id="{BF7BBA6E-4B37-42DB-932F-9BFF6D1B348F}"/>
              </a:ext>
            </a:extLst>
          </p:cNvPr>
          <p:cNvSpPr txBox="1">
            <a:spLocks/>
          </p:cNvSpPr>
          <p:nvPr/>
        </p:nvSpPr>
        <p:spPr>
          <a:xfrm>
            <a:off x="4442293" y="6374187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Ana Karen </a:t>
            </a:r>
            <a:r>
              <a:rPr lang="en-US" dirty="0" err="1">
                <a:solidFill>
                  <a:schemeClr val="bg1"/>
                </a:solidFill>
              </a:rPr>
              <a:t>Reascos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Portilla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3" name="Date Placeholder 2">
            <a:extLst>
              <a:ext uri="{FF2B5EF4-FFF2-40B4-BE49-F238E27FC236}">
                <a16:creationId xmlns:a16="http://schemas.microsoft.com/office/drawing/2014/main" id="{DBB0250D-BAF2-4B57-B85E-A3FC50AE19B5}"/>
              </a:ext>
            </a:extLst>
          </p:cNvPr>
          <p:cNvSpPr txBox="1">
            <a:spLocks/>
          </p:cNvSpPr>
          <p:nvPr/>
        </p:nvSpPr>
        <p:spPr>
          <a:xfrm>
            <a:off x="11493605" y="6374187"/>
            <a:ext cx="63120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4" name="Date Placeholder 2">
            <a:extLst>
              <a:ext uri="{FF2B5EF4-FFF2-40B4-BE49-F238E27FC236}">
                <a16:creationId xmlns:a16="http://schemas.microsoft.com/office/drawing/2014/main" id="{DABD8BA7-2FB2-46FE-9FAF-5AD89E2EEE71}"/>
              </a:ext>
            </a:extLst>
          </p:cNvPr>
          <p:cNvSpPr txBox="1">
            <a:spLocks/>
          </p:cNvSpPr>
          <p:nvPr/>
        </p:nvSpPr>
        <p:spPr>
          <a:xfrm>
            <a:off x="7982200" y="6361752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21/05/2021</a:t>
            </a:r>
          </a:p>
        </p:txBody>
      </p:sp>
      <p:pic>
        <p:nvPicPr>
          <p:cNvPr id="35" name="Imagen 34">
            <a:extLst>
              <a:ext uri="{FF2B5EF4-FFF2-40B4-BE49-F238E27FC236}">
                <a16:creationId xmlns:a16="http://schemas.microsoft.com/office/drawing/2014/main" id="{5506B6CE-777F-4E45-9A2F-AA3A94283A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796" y="6223562"/>
            <a:ext cx="775321" cy="666376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450153DE-45F3-4E3B-9D0B-ED109E59E926}"/>
              </a:ext>
            </a:extLst>
          </p:cNvPr>
          <p:cNvSpPr txBox="1"/>
          <p:nvPr/>
        </p:nvSpPr>
        <p:spPr>
          <a:xfrm>
            <a:off x="771525" y="3059668"/>
            <a:ext cx="2658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/>
              <a:t> </a:t>
            </a:r>
            <a:r>
              <a:rPr lang="en-US"/>
              <a:t>Workshop 21/05/2020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73122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 CuadroTexto">
            <a:extLst>
              <a:ext uri="{FF2B5EF4-FFF2-40B4-BE49-F238E27FC236}">
                <a16:creationId xmlns:a16="http://schemas.microsoft.com/office/drawing/2014/main" id="{A5258152-0E05-4F02-8091-BB0DC07ACC56}"/>
              </a:ext>
            </a:extLst>
          </p:cNvPr>
          <p:cNvSpPr txBox="1"/>
          <p:nvPr/>
        </p:nvSpPr>
        <p:spPr>
          <a:xfrm>
            <a:off x="255596" y="301249"/>
            <a:ext cx="1168518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cs typeface="Calibri"/>
              </a:rPr>
              <a:t>BREADBOARD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F2666896-D9ED-4F5B-B01C-94A213AF6BAB}"/>
              </a:ext>
            </a:extLst>
          </p:cNvPr>
          <p:cNvSpPr/>
          <p:nvPr/>
        </p:nvSpPr>
        <p:spPr>
          <a:xfrm>
            <a:off x="-3796" y="6224638"/>
            <a:ext cx="12195796" cy="6663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0AFCD8B-5EE3-46D8-AD44-B27805C7AD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96" y="6223563"/>
            <a:ext cx="1732575" cy="666375"/>
          </a:xfrm>
          <a:prstGeom prst="rect">
            <a:avLst/>
          </a:prstGeom>
        </p:spPr>
      </p:pic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6EDA7D24-4EC4-45EC-888E-1C1035105379}"/>
              </a:ext>
            </a:extLst>
          </p:cNvPr>
          <p:cNvSpPr txBox="1">
            <a:spLocks/>
          </p:cNvSpPr>
          <p:nvPr/>
        </p:nvSpPr>
        <p:spPr>
          <a:xfrm>
            <a:off x="4442293" y="6374187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Ana Karen </a:t>
            </a:r>
            <a:r>
              <a:rPr lang="en-US" dirty="0" err="1">
                <a:solidFill>
                  <a:schemeClr val="bg1"/>
                </a:solidFill>
              </a:rPr>
              <a:t>Reascos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Portilla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AFD896DA-3F5D-4BBB-869E-BD71BD6E6DF0}"/>
              </a:ext>
            </a:extLst>
          </p:cNvPr>
          <p:cNvSpPr txBox="1">
            <a:spLocks/>
          </p:cNvSpPr>
          <p:nvPr/>
        </p:nvSpPr>
        <p:spPr>
          <a:xfrm>
            <a:off x="11493605" y="6374187"/>
            <a:ext cx="63120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9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38AFCE6-ADC3-4AA9-97ED-4BDBDD1580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796" y="6223562"/>
            <a:ext cx="775321" cy="66637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2ED8383-07F1-4672-9AE6-7837679DEF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1264" y="1104665"/>
            <a:ext cx="7305675" cy="4838700"/>
          </a:xfrm>
          <a:prstGeom prst="rect">
            <a:avLst/>
          </a:prstGeom>
        </p:spPr>
      </p:pic>
      <p:sp>
        <p:nvSpPr>
          <p:cNvPr id="11" name="Date Placeholder 2">
            <a:extLst>
              <a:ext uri="{FF2B5EF4-FFF2-40B4-BE49-F238E27FC236}">
                <a16:creationId xmlns:a16="http://schemas.microsoft.com/office/drawing/2014/main" id="{2D5A7F93-72FB-46C9-B05C-3FDF39958A3B}"/>
              </a:ext>
            </a:extLst>
          </p:cNvPr>
          <p:cNvSpPr txBox="1">
            <a:spLocks/>
          </p:cNvSpPr>
          <p:nvPr/>
        </p:nvSpPr>
        <p:spPr>
          <a:xfrm>
            <a:off x="7982200" y="6361752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21/05/2021</a:t>
            </a:r>
          </a:p>
        </p:txBody>
      </p:sp>
    </p:spTree>
    <p:extLst>
      <p:ext uri="{BB962C8B-B14F-4D97-AF65-F5344CB8AC3E}">
        <p14:creationId xmlns:p14="http://schemas.microsoft.com/office/powerpoint/2010/main" val="4154530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F74159A8-13A2-4D6D-8775-26B4FAD4A45E}"/>
              </a:ext>
            </a:extLst>
          </p:cNvPr>
          <p:cNvSpPr/>
          <p:nvPr/>
        </p:nvSpPr>
        <p:spPr>
          <a:xfrm>
            <a:off x="-3796" y="6224638"/>
            <a:ext cx="12195796" cy="6663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BA670850-939E-4FEF-BE7E-30F465C635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96" y="6223563"/>
            <a:ext cx="1732575" cy="666375"/>
          </a:xfrm>
          <a:prstGeom prst="rect">
            <a:avLst/>
          </a:prstGeom>
        </p:spPr>
      </p:pic>
      <p:sp>
        <p:nvSpPr>
          <p:cNvPr id="28" name="Date Placeholder 2">
            <a:extLst>
              <a:ext uri="{FF2B5EF4-FFF2-40B4-BE49-F238E27FC236}">
                <a16:creationId xmlns:a16="http://schemas.microsoft.com/office/drawing/2014/main" id="{01360FAD-AE81-445B-BF68-BA76B6C9150E}"/>
              </a:ext>
            </a:extLst>
          </p:cNvPr>
          <p:cNvSpPr txBox="1">
            <a:spLocks/>
          </p:cNvSpPr>
          <p:nvPr/>
        </p:nvSpPr>
        <p:spPr>
          <a:xfrm>
            <a:off x="4442293" y="6374187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Ana Karen </a:t>
            </a:r>
            <a:r>
              <a:rPr lang="en-US" dirty="0" err="1">
                <a:solidFill>
                  <a:schemeClr val="bg1"/>
                </a:solidFill>
              </a:rPr>
              <a:t>Reascos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Portilla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9" name="Date Placeholder 2">
            <a:extLst>
              <a:ext uri="{FF2B5EF4-FFF2-40B4-BE49-F238E27FC236}">
                <a16:creationId xmlns:a16="http://schemas.microsoft.com/office/drawing/2014/main" id="{7712DBCE-762E-4442-89CE-46DAA06AA4BA}"/>
              </a:ext>
            </a:extLst>
          </p:cNvPr>
          <p:cNvSpPr txBox="1">
            <a:spLocks/>
          </p:cNvSpPr>
          <p:nvPr/>
        </p:nvSpPr>
        <p:spPr>
          <a:xfrm>
            <a:off x="11493605" y="6374187"/>
            <a:ext cx="63120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10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62988A96-C553-4D1B-A376-9CFDC4578C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796" y="6223562"/>
            <a:ext cx="775321" cy="666376"/>
          </a:xfrm>
          <a:prstGeom prst="rect">
            <a:avLst/>
          </a:prstGeom>
        </p:spPr>
      </p:pic>
      <p:sp>
        <p:nvSpPr>
          <p:cNvPr id="31" name="6 CuadroTexto">
            <a:extLst>
              <a:ext uri="{FF2B5EF4-FFF2-40B4-BE49-F238E27FC236}">
                <a16:creationId xmlns:a16="http://schemas.microsoft.com/office/drawing/2014/main" id="{F1B2D059-016E-464F-898C-F7FB4B19782D}"/>
              </a:ext>
            </a:extLst>
          </p:cNvPr>
          <p:cNvSpPr txBox="1"/>
          <p:nvPr/>
        </p:nvSpPr>
        <p:spPr>
          <a:xfrm>
            <a:off x="255596" y="301249"/>
            <a:ext cx="1168518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cs typeface="Calibri"/>
              </a:rPr>
              <a:t>ACTIONS PLANNED</a:t>
            </a:r>
          </a:p>
        </p:txBody>
      </p:sp>
      <p:sp>
        <p:nvSpPr>
          <p:cNvPr id="24" name="Date Placeholder 2">
            <a:extLst>
              <a:ext uri="{FF2B5EF4-FFF2-40B4-BE49-F238E27FC236}">
                <a16:creationId xmlns:a16="http://schemas.microsoft.com/office/drawing/2014/main" id="{960D4593-F4DC-432D-AB8D-53A49F5A48ED}"/>
              </a:ext>
            </a:extLst>
          </p:cNvPr>
          <p:cNvSpPr txBox="1">
            <a:spLocks/>
          </p:cNvSpPr>
          <p:nvPr/>
        </p:nvSpPr>
        <p:spPr>
          <a:xfrm>
            <a:off x="7982200" y="6361752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21/05/2021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F9ECA470-0582-448F-9044-629CD02CABB5}"/>
              </a:ext>
            </a:extLst>
          </p:cNvPr>
          <p:cNvSpPr txBox="1"/>
          <p:nvPr/>
        </p:nvSpPr>
        <p:spPr>
          <a:xfrm>
            <a:off x="255596" y="1824624"/>
            <a:ext cx="1108775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Install the laser with the beam delivery system (BDS).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Integrate in the system two electronic valves to control the nitrogen flow. This also allow us to know when we need to change the bottles.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Find a cable management system to insert and extract 20 m of cables. </a:t>
            </a:r>
          </a:p>
        </p:txBody>
      </p:sp>
    </p:spTree>
    <p:extLst>
      <p:ext uri="{BB962C8B-B14F-4D97-AF65-F5344CB8AC3E}">
        <p14:creationId xmlns:p14="http://schemas.microsoft.com/office/powerpoint/2010/main" val="20221755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793267EE-618B-42FC-BA23-4F7FE5E962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274" y="430639"/>
            <a:ext cx="10161989" cy="5197921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5E4502E6-36A5-482D-A17E-9DC7E0C3859B}"/>
              </a:ext>
            </a:extLst>
          </p:cNvPr>
          <p:cNvSpPr txBox="1"/>
          <p:nvPr/>
        </p:nvSpPr>
        <p:spPr>
          <a:xfrm>
            <a:off x="976791" y="2437652"/>
            <a:ext cx="1548287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cs typeface="Calibri"/>
              </a:rPr>
              <a:t>Duplicate the system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A133015E-5C69-4DD4-89A4-C278819D4FA1}"/>
              </a:ext>
            </a:extLst>
          </p:cNvPr>
          <p:cNvSpPr txBox="1"/>
          <p:nvPr/>
        </p:nvSpPr>
        <p:spPr>
          <a:xfrm>
            <a:off x="3877516" y="3550353"/>
            <a:ext cx="1129553" cy="369332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cs typeface="Calibri"/>
              </a:rPr>
              <a:t>Laser</a:t>
            </a:r>
            <a:endParaRPr lang="en-US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C169E50A-45EE-4394-9B89-A634AF38EEA1}"/>
              </a:ext>
            </a:extLst>
          </p:cNvPr>
          <p:cNvSpPr txBox="1"/>
          <p:nvPr/>
        </p:nvSpPr>
        <p:spPr>
          <a:xfrm>
            <a:off x="7135747" y="2718825"/>
            <a:ext cx="112955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cs typeface="Calibri"/>
              </a:rPr>
              <a:t>Cabling</a:t>
            </a:r>
            <a:endParaRPr lang="en-US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C9E4BDBF-D1FC-49DD-96A6-174853F595DC}"/>
              </a:ext>
            </a:extLst>
          </p:cNvPr>
          <p:cNvSpPr txBox="1"/>
          <p:nvPr/>
        </p:nvSpPr>
        <p:spPr>
          <a:xfrm>
            <a:off x="4788788" y="2791187"/>
            <a:ext cx="1704788" cy="646331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cs typeface="Calibri"/>
              </a:rPr>
              <a:t>Cable Management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575090A1-4CA4-4B4D-8FB8-B0E0127CADDB}"/>
              </a:ext>
            </a:extLst>
          </p:cNvPr>
          <p:cNvSpPr txBox="1"/>
          <p:nvPr/>
        </p:nvSpPr>
        <p:spPr>
          <a:xfrm>
            <a:off x="4638629" y="4879147"/>
            <a:ext cx="1002553" cy="369332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cs typeface="Calibri"/>
              </a:rPr>
              <a:t>Hose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CF7D0EC6-CDCB-46CE-909F-87D6CB2E7A1A}"/>
              </a:ext>
            </a:extLst>
          </p:cNvPr>
          <p:cNvSpPr txBox="1"/>
          <p:nvPr/>
        </p:nvSpPr>
        <p:spPr>
          <a:xfrm>
            <a:off x="6493576" y="4795057"/>
            <a:ext cx="1002553" cy="369332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cs typeface="Calibri"/>
              </a:rPr>
              <a:t>System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08229C81-9FE3-4D4B-8ADA-72FE37964104}"/>
              </a:ext>
            </a:extLst>
          </p:cNvPr>
          <p:cNvSpPr txBox="1"/>
          <p:nvPr/>
        </p:nvSpPr>
        <p:spPr>
          <a:xfrm>
            <a:off x="9185363" y="2580183"/>
            <a:ext cx="1129553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cs typeface="Calibri"/>
              </a:rPr>
              <a:t>Robot problems</a:t>
            </a:r>
            <a:endParaRPr lang="en-US" dirty="0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09F967BD-AAC1-42C5-A615-52448BC1A0FB}"/>
              </a:ext>
            </a:extLst>
          </p:cNvPr>
          <p:cNvSpPr txBox="1"/>
          <p:nvPr/>
        </p:nvSpPr>
        <p:spPr>
          <a:xfrm>
            <a:off x="6994852" y="3951592"/>
            <a:ext cx="112955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cs typeface="Calibri"/>
              </a:rPr>
              <a:t>Extension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74159A8-13A2-4D6D-8775-26B4FAD4A45E}"/>
              </a:ext>
            </a:extLst>
          </p:cNvPr>
          <p:cNvSpPr/>
          <p:nvPr/>
        </p:nvSpPr>
        <p:spPr>
          <a:xfrm>
            <a:off x="-3796" y="6224638"/>
            <a:ext cx="12195796" cy="6663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BA670850-939E-4FEF-BE7E-30F465C635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796" y="6223563"/>
            <a:ext cx="1732575" cy="666375"/>
          </a:xfrm>
          <a:prstGeom prst="rect">
            <a:avLst/>
          </a:prstGeom>
        </p:spPr>
      </p:pic>
      <p:sp>
        <p:nvSpPr>
          <p:cNvPr id="28" name="Date Placeholder 2">
            <a:extLst>
              <a:ext uri="{FF2B5EF4-FFF2-40B4-BE49-F238E27FC236}">
                <a16:creationId xmlns:a16="http://schemas.microsoft.com/office/drawing/2014/main" id="{01360FAD-AE81-445B-BF68-BA76B6C9150E}"/>
              </a:ext>
            </a:extLst>
          </p:cNvPr>
          <p:cNvSpPr txBox="1">
            <a:spLocks/>
          </p:cNvSpPr>
          <p:nvPr/>
        </p:nvSpPr>
        <p:spPr>
          <a:xfrm>
            <a:off x="4442293" y="6374187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Ana Karen </a:t>
            </a:r>
            <a:r>
              <a:rPr lang="en-US" dirty="0" err="1">
                <a:solidFill>
                  <a:schemeClr val="bg1"/>
                </a:solidFill>
              </a:rPr>
              <a:t>Reascos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Portilla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9" name="Date Placeholder 2">
            <a:extLst>
              <a:ext uri="{FF2B5EF4-FFF2-40B4-BE49-F238E27FC236}">
                <a16:creationId xmlns:a16="http://schemas.microsoft.com/office/drawing/2014/main" id="{7712DBCE-762E-4442-89CE-46DAA06AA4BA}"/>
              </a:ext>
            </a:extLst>
          </p:cNvPr>
          <p:cNvSpPr txBox="1">
            <a:spLocks/>
          </p:cNvSpPr>
          <p:nvPr/>
        </p:nvSpPr>
        <p:spPr>
          <a:xfrm>
            <a:off x="11493605" y="6374187"/>
            <a:ext cx="63120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11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62988A96-C553-4D1B-A376-9CFDC4578C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796" y="6223562"/>
            <a:ext cx="775321" cy="666376"/>
          </a:xfrm>
          <a:prstGeom prst="rect">
            <a:avLst/>
          </a:prstGeom>
        </p:spPr>
      </p:pic>
      <p:sp>
        <p:nvSpPr>
          <p:cNvPr id="31" name="6 CuadroTexto">
            <a:extLst>
              <a:ext uri="{FF2B5EF4-FFF2-40B4-BE49-F238E27FC236}">
                <a16:creationId xmlns:a16="http://schemas.microsoft.com/office/drawing/2014/main" id="{F1B2D059-016E-464F-898C-F7FB4B19782D}"/>
              </a:ext>
            </a:extLst>
          </p:cNvPr>
          <p:cNvSpPr txBox="1"/>
          <p:nvPr/>
        </p:nvSpPr>
        <p:spPr>
          <a:xfrm>
            <a:off x="255596" y="301249"/>
            <a:ext cx="1168518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cs typeface="Calibri"/>
              </a:rPr>
              <a:t>OVERVIEW OF THE PROJECT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B728F05C-FBCB-4158-848B-A646BB43257C}"/>
              </a:ext>
            </a:extLst>
          </p:cNvPr>
          <p:cNvSpPr txBox="1"/>
          <p:nvPr/>
        </p:nvSpPr>
        <p:spPr>
          <a:xfrm>
            <a:off x="2138616" y="3450852"/>
            <a:ext cx="1413435" cy="646331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cs typeface="Calibri"/>
              </a:rPr>
              <a:t>Electronic valves</a:t>
            </a:r>
            <a:endParaRPr lang="en-US" dirty="0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803735B0-6012-41D9-88B2-8188EE185744}"/>
              </a:ext>
            </a:extLst>
          </p:cNvPr>
          <p:cNvSpPr txBox="1"/>
          <p:nvPr/>
        </p:nvSpPr>
        <p:spPr>
          <a:xfrm>
            <a:off x="8449694" y="3446821"/>
            <a:ext cx="160369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cs typeface="Calibri"/>
              </a:rPr>
              <a:t>Breadboard</a:t>
            </a:r>
          </a:p>
        </p:txBody>
      </p:sp>
      <p:sp>
        <p:nvSpPr>
          <p:cNvPr id="22" name="Date Placeholder 2">
            <a:extLst>
              <a:ext uri="{FF2B5EF4-FFF2-40B4-BE49-F238E27FC236}">
                <a16:creationId xmlns:a16="http://schemas.microsoft.com/office/drawing/2014/main" id="{8314216C-11F7-4DC0-98B2-CAF63B330E5A}"/>
              </a:ext>
            </a:extLst>
          </p:cNvPr>
          <p:cNvSpPr txBox="1">
            <a:spLocks/>
          </p:cNvSpPr>
          <p:nvPr/>
        </p:nvSpPr>
        <p:spPr>
          <a:xfrm>
            <a:off x="7982200" y="6383018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21/05/2021</a:t>
            </a:r>
          </a:p>
        </p:txBody>
      </p:sp>
    </p:spTree>
    <p:extLst>
      <p:ext uri="{BB962C8B-B14F-4D97-AF65-F5344CB8AC3E}">
        <p14:creationId xmlns:p14="http://schemas.microsoft.com/office/powerpoint/2010/main" val="6757103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Date Placeholder 2">
            <a:extLst>
              <a:ext uri="{FF2B5EF4-FFF2-40B4-BE49-F238E27FC236}">
                <a16:creationId xmlns:a16="http://schemas.microsoft.com/office/drawing/2014/main" id="{7712DBCE-762E-4442-89CE-46DAA06AA4BA}"/>
              </a:ext>
            </a:extLst>
          </p:cNvPr>
          <p:cNvSpPr txBox="1">
            <a:spLocks/>
          </p:cNvSpPr>
          <p:nvPr/>
        </p:nvSpPr>
        <p:spPr>
          <a:xfrm>
            <a:off x="11493605" y="6374187"/>
            <a:ext cx="63120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3" name="6 CuadroTexto">
            <a:extLst>
              <a:ext uri="{FF2B5EF4-FFF2-40B4-BE49-F238E27FC236}">
                <a16:creationId xmlns:a16="http://schemas.microsoft.com/office/drawing/2014/main" id="{AFDCE31E-9D88-405B-9064-459DEB766588}"/>
              </a:ext>
            </a:extLst>
          </p:cNvPr>
          <p:cNvSpPr txBox="1"/>
          <p:nvPr/>
        </p:nvSpPr>
        <p:spPr>
          <a:xfrm>
            <a:off x="771525" y="2144074"/>
            <a:ext cx="10838121" cy="707886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b="1" dirty="0"/>
              <a:t>Laser treatment for electron cloud mitigation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71359518-382C-48A2-B6C7-8E9D1F463A63}"/>
              </a:ext>
            </a:extLst>
          </p:cNvPr>
          <p:cNvSpPr txBox="1"/>
          <p:nvPr/>
        </p:nvSpPr>
        <p:spPr>
          <a:xfrm>
            <a:off x="8130834" y="3982541"/>
            <a:ext cx="391228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Ana Karen </a:t>
            </a:r>
            <a:r>
              <a:rPr lang="en-US" dirty="0" err="1"/>
              <a:t>Reascos</a:t>
            </a:r>
            <a:r>
              <a:rPr lang="en-US" dirty="0"/>
              <a:t> </a:t>
            </a:r>
            <a:r>
              <a:rPr lang="en-US" dirty="0" err="1"/>
              <a:t>Portilla</a:t>
            </a:r>
            <a:r>
              <a:rPr lang="en-US" dirty="0"/>
              <a:t> TE-VSC</a:t>
            </a:r>
          </a:p>
          <a:p>
            <a:endParaRPr lang="en-US" dirty="0"/>
          </a:p>
          <a:p>
            <a:r>
              <a:rPr lang="en-US" dirty="0"/>
              <a:t>Supervisors:</a:t>
            </a:r>
          </a:p>
          <a:p>
            <a:r>
              <a:rPr lang="en-US" dirty="0"/>
              <a:t>Marcel </a:t>
            </a:r>
            <a:r>
              <a:rPr lang="en-US" dirty="0" err="1"/>
              <a:t>Himmerlich</a:t>
            </a:r>
            <a:r>
              <a:rPr lang="en-US" dirty="0"/>
              <a:t> TE-VSC</a:t>
            </a:r>
          </a:p>
          <a:p>
            <a:r>
              <a:rPr lang="en-US" dirty="0"/>
              <a:t>Mauro </a:t>
            </a:r>
            <a:r>
              <a:rPr lang="en-US" dirty="0" err="1"/>
              <a:t>Taborelli</a:t>
            </a:r>
            <a:r>
              <a:rPr lang="en-US" dirty="0"/>
              <a:t> TE-VSC</a:t>
            </a:r>
          </a:p>
          <a:p>
            <a:endParaRPr lang="en-US" dirty="0"/>
          </a:p>
        </p:txBody>
      </p:sp>
      <p:sp>
        <p:nvSpPr>
          <p:cNvPr id="26" name="Rectángulo 25">
            <a:extLst>
              <a:ext uri="{FF2B5EF4-FFF2-40B4-BE49-F238E27FC236}">
                <a16:creationId xmlns:a16="http://schemas.microsoft.com/office/drawing/2014/main" id="{3F258A5F-921E-45DB-A865-8CA7A0D294DE}"/>
              </a:ext>
            </a:extLst>
          </p:cNvPr>
          <p:cNvSpPr/>
          <p:nvPr/>
        </p:nvSpPr>
        <p:spPr>
          <a:xfrm>
            <a:off x="-3796" y="6224638"/>
            <a:ext cx="12195796" cy="6663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2D0442E1-FFCC-46E6-9185-35059E987A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96" y="6223563"/>
            <a:ext cx="1732575" cy="666375"/>
          </a:xfrm>
          <a:prstGeom prst="rect">
            <a:avLst/>
          </a:prstGeom>
        </p:spPr>
      </p:pic>
      <p:sp>
        <p:nvSpPr>
          <p:cNvPr id="32" name="Date Placeholder 2">
            <a:extLst>
              <a:ext uri="{FF2B5EF4-FFF2-40B4-BE49-F238E27FC236}">
                <a16:creationId xmlns:a16="http://schemas.microsoft.com/office/drawing/2014/main" id="{BF7BBA6E-4B37-42DB-932F-9BFF6D1B348F}"/>
              </a:ext>
            </a:extLst>
          </p:cNvPr>
          <p:cNvSpPr txBox="1">
            <a:spLocks/>
          </p:cNvSpPr>
          <p:nvPr/>
        </p:nvSpPr>
        <p:spPr>
          <a:xfrm>
            <a:off x="4442293" y="6374187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Ana Karen </a:t>
            </a:r>
            <a:r>
              <a:rPr lang="en-US" dirty="0" err="1">
                <a:solidFill>
                  <a:schemeClr val="bg1"/>
                </a:solidFill>
              </a:rPr>
              <a:t>Reascos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Portilla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3" name="Date Placeholder 2">
            <a:extLst>
              <a:ext uri="{FF2B5EF4-FFF2-40B4-BE49-F238E27FC236}">
                <a16:creationId xmlns:a16="http://schemas.microsoft.com/office/drawing/2014/main" id="{DBB0250D-BAF2-4B57-B85E-A3FC50AE19B5}"/>
              </a:ext>
            </a:extLst>
          </p:cNvPr>
          <p:cNvSpPr txBox="1">
            <a:spLocks/>
          </p:cNvSpPr>
          <p:nvPr/>
        </p:nvSpPr>
        <p:spPr>
          <a:xfrm>
            <a:off x="11493605" y="6374187"/>
            <a:ext cx="63120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4" name="Date Placeholder 2">
            <a:extLst>
              <a:ext uri="{FF2B5EF4-FFF2-40B4-BE49-F238E27FC236}">
                <a16:creationId xmlns:a16="http://schemas.microsoft.com/office/drawing/2014/main" id="{DABD8BA7-2FB2-46FE-9FAF-5AD89E2EEE71}"/>
              </a:ext>
            </a:extLst>
          </p:cNvPr>
          <p:cNvSpPr txBox="1">
            <a:spLocks/>
          </p:cNvSpPr>
          <p:nvPr/>
        </p:nvSpPr>
        <p:spPr>
          <a:xfrm>
            <a:off x="7982200" y="6361752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21/05/2021</a:t>
            </a:r>
          </a:p>
        </p:txBody>
      </p:sp>
      <p:pic>
        <p:nvPicPr>
          <p:cNvPr id="35" name="Imagen 34">
            <a:extLst>
              <a:ext uri="{FF2B5EF4-FFF2-40B4-BE49-F238E27FC236}">
                <a16:creationId xmlns:a16="http://schemas.microsoft.com/office/drawing/2014/main" id="{5506B6CE-777F-4E45-9A2F-AA3A94283A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796" y="6223562"/>
            <a:ext cx="775321" cy="666376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450153DE-45F3-4E3B-9D0B-ED109E59E926}"/>
              </a:ext>
            </a:extLst>
          </p:cNvPr>
          <p:cNvSpPr txBox="1"/>
          <p:nvPr/>
        </p:nvSpPr>
        <p:spPr>
          <a:xfrm>
            <a:off x="771525" y="3059668"/>
            <a:ext cx="2658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  <a:r>
              <a:rPr lang="en-US" baseline="30000" dirty="0"/>
              <a:t>rd </a:t>
            </a:r>
            <a:r>
              <a:rPr lang="en-US" dirty="0"/>
              <a:t>Workshop 28/05/2020</a:t>
            </a:r>
          </a:p>
        </p:txBody>
      </p:sp>
    </p:spTree>
    <p:extLst>
      <p:ext uri="{BB962C8B-B14F-4D97-AF65-F5344CB8AC3E}">
        <p14:creationId xmlns:p14="http://schemas.microsoft.com/office/powerpoint/2010/main" val="163290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793267EE-618B-42FC-BA23-4F7FE5E962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274" y="430639"/>
            <a:ext cx="10161989" cy="5197921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5E4502E6-36A5-482D-A17E-9DC7E0C3859B}"/>
              </a:ext>
            </a:extLst>
          </p:cNvPr>
          <p:cNvSpPr txBox="1"/>
          <p:nvPr/>
        </p:nvSpPr>
        <p:spPr>
          <a:xfrm>
            <a:off x="976791" y="2437652"/>
            <a:ext cx="1548287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cs typeface="Calibri"/>
              </a:rPr>
              <a:t>Duplicate the system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A133015E-5C69-4DD4-89A4-C278819D4FA1}"/>
              </a:ext>
            </a:extLst>
          </p:cNvPr>
          <p:cNvSpPr txBox="1"/>
          <p:nvPr/>
        </p:nvSpPr>
        <p:spPr>
          <a:xfrm>
            <a:off x="3877516" y="3550353"/>
            <a:ext cx="112955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cs typeface="Calibri"/>
              </a:rPr>
              <a:t>Laser</a:t>
            </a:r>
            <a:endParaRPr lang="en-US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C169E50A-45EE-4394-9B89-A634AF38EEA1}"/>
              </a:ext>
            </a:extLst>
          </p:cNvPr>
          <p:cNvSpPr txBox="1"/>
          <p:nvPr/>
        </p:nvSpPr>
        <p:spPr>
          <a:xfrm>
            <a:off x="7135747" y="2718825"/>
            <a:ext cx="112955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cs typeface="Calibri"/>
              </a:rPr>
              <a:t>Cabling</a:t>
            </a:r>
            <a:endParaRPr lang="en-US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C9E4BDBF-D1FC-49DD-96A6-174853F595DC}"/>
              </a:ext>
            </a:extLst>
          </p:cNvPr>
          <p:cNvSpPr txBox="1"/>
          <p:nvPr/>
        </p:nvSpPr>
        <p:spPr>
          <a:xfrm>
            <a:off x="4788788" y="2791187"/>
            <a:ext cx="1704788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cs typeface="Calibri"/>
              </a:rPr>
              <a:t>Cable Management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575090A1-4CA4-4B4D-8FB8-B0E0127CADDB}"/>
              </a:ext>
            </a:extLst>
          </p:cNvPr>
          <p:cNvSpPr txBox="1"/>
          <p:nvPr/>
        </p:nvSpPr>
        <p:spPr>
          <a:xfrm>
            <a:off x="4638629" y="4879147"/>
            <a:ext cx="100255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cs typeface="Calibri"/>
              </a:rPr>
              <a:t>Hose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CF7D0EC6-CDCB-46CE-909F-87D6CB2E7A1A}"/>
              </a:ext>
            </a:extLst>
          </p:cNvPr>
          <p:cNvSpPr txBox="1"/>
          <p:nvPr/>
        </p:nvSpPr>
        <p:spPr>
          <a:xfrm>
            <a:off x="6493576" y="4795057"/>
            <a:ext cx="100255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cs typeface="Calibri"/>
              </a:rPr>
              <a:t>System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08229C81-9FE3-4D4B-8ADA-72FE37964104}"/>
              </a:ext>
            </a:extLst>
          </p:cNvPr>
          <p:cNvSpPr txBox="1"/>
          <p:nvPr/>
        </p:nvSpPr>
        <p:spPr>
          <a:xfrm>
            <a:off x="9185363" y="2580183"/>
            <a:ext cx="1129553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cs typeface="Calibri"/>
              </a:rPr>
              <a:t>Robot problems</a:t>
            </a:r>
            <a:endParaRPr lang="en-US" dirty="0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09F967BD-AAC1-42C5-A615-52448BC1A0FB}"/>
              </a:ext>
            </a:extLst>
          </p:cNvPr>
          <p:cNvSpPr txBox="1"/>
          <p:nvPr/>
        </p:nvSpPr>
        <p:spPr>
          <a:xfrm>
            <a:off x="6994852" y="3951592"/>
            <a:ext cx="112955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cs typeface="Calibri"/>
              </a:rPr>
              <a:t>Extension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74159A8-13A2-4D6D-8775-26B4FAD4A45E}"/>
              </a:ext>
            </a:extLst>
          </p:cNvPr>
          <p:cNvSpPr/>
          <p:nvPr/>
        </p:nvSpPr>
        <p:spPr>
          <a:xfrm>
            <a:off x="-3796" y="6224638"/>
            <a:ext cx="12195796" cy="6663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BA670850-939E-4FEF-BE7E-30F465C635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796" y="6223563"/>
            <a:ext cx="1732575" cy="666375"/>
          </a:xfrm>
          <a:prstGeom prst="rect">
            <a:avLst/>
          </a:prstGeom>
        </p:spPr>
      </p:pic>
      <p:sp>
        <p:nvSpPr>
          <p:cNvPr id="28" name="Date Placeholder 2">
            <a:extLst>
              <a:ext uri="{FF2B5EF4-FFF2-40B4-BE49-F238E27FC236}">
                <a16:creationId xmlns:a16="http://schemas.microsoft.com/office/drawing/2014/main" id="{01360FAD-AE81-445B-BF68-BA76B6C9150E}"/>
              </a:ext>
            </a:extLst>
          </p:cNvPr>
          <p:cNvSpPr txBox="1">
            <a:spLocks/>
          </p:cNvSpPr>
          <p:nvPr/>
        </p:nvSpPr>
        <p:spPr>
          <a:xfrm>
            <a:off x="4442293" y="6374187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Ana Karen </a:t>
            </a:r>
            <a:r>
              <a:rPr lang="en-US" dirty="0" err="1">
                <a:solidFill>
                  <a:schemeClr val="bg1"/>
                </a:solidFill>
              </a:rPr>
              <a:t>Reascos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Portilla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9" name="Date Placeholder 2">
            <a:extLst>
              <a:ext uri="{FF2B5EF4-FFF2-40B4-BE49-F238E27FC236}">
                <a16:creationId xmlns:a16="http://schemas.microsoft.com/office/drawing/2014/main" id="{7712DBCE-762E-4442-89CE-46DAA06AA4BA}"/>
              </a:ext>
            </a:extLst>
          </p:cNvPr>
          <p:cNvSpPr txBox="1">
            <a:spLocks/>
          </p:cNvSpPr>
          <p:nvPr/>
        </p:nvSpPr>
        <p:spPr>
          <a:xfrm>
            <a:off x="11493605" y="6374187"/>
            <a:ext cx="63120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2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62988A96-C553-4D1B-A376-9CFDC4578C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796" y="6223562"/>
            <a:ext cx="775321" cy="666376"/>
          </a:xfrm>
          <a:prstGeom prst="rect">
            <a:avLst/>
          </a:prstGeom>
        </p:spPr>
      </p:pic>
      <p:sp>
        <p:nvSpPr>
          <p:cNvPr id="31" name="6 CuadroTexto">
            <a:extLst>
              <a:ext uri="{FF2B5EF4-FFF2-40B4-BE49-F238E27FC236}">
                <a16:creationId xmlns:a16="http://schemas.microsoft.com/office/drawing/2014/main" id="{F1B2D059-016E-464F-898C-F7FB4B19782D}"/>
              </a:ext>
            </a:extLst>
          </p:cNvPr>
          <p:cNvSpPr txBox="1"/>
          <p:nvPr/>
        </p:nvSpPr>
        <p:spPr>
          <a:xfrm>
            <a:off x="255596" y="301249"/>
            <a:ext cx="1168518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cs typeface="Calibri"/>
              </a:rPr>
              <a:t>OVERVIEW OF THE PROJECT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B728F05C-FBCB-4158-848B-A646BB43257C}"/>
              </a:ext>
            </a:extLst>
          </p:cNvPr>
          <p:cNvSpPr txBox="1"/>
          <p:nvPr/>
        </p:nvSpPr>
        <p:spPr>
          <a:xfrm>
            <a:off x="2138616" y="3450852"/>
            <a:ext cx="1413435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cs typeface="Calibri"/>
              </a:rPr>
              <a:t>Electronic valves</a:t>
            </a:r>
            <a:endParaRPr lang="en-US" dirty="0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803735B0-6012-41D9-88B2-8188EE185744}"/>
              </a:ext>
            </a:extLst>
          </p:cNvPr>
          <p:cNvSpPr txBox="1"/>
          <p:nvPr/>
        </p:nvSpPr>
        <p:spPr>
          <a:xfrm>
            <a:off x="8449694" y="3446821"/>
            <a:ext cx="160369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cs typeface="Calibri"/>
              </a:rPr>
              <a:t>Breadboard</a:t>
            </a:r>
          </a:p>
        </p:txBody>
      </p:sp>
      <p:sp>
        <p:nvSpPr>
          <p:cNvPr id="32" name="Date Placeholder 2">
            <a:extLst>
              <a:ext uri="{FF2B5EF4-FFF2-40B4-BE49-F238E27FC236}">
                <a16:creationId xmlns:a16="http://schemas.microsoft.com/office/drawing/2014/main" id="{6C5A828C-92A7-47F0-A78D-878AE7202BDE}"/>
              </a:ext>
            </a:extLst>
          </p:cNvPr>
          <p:cNvSpPr txBox="1">
            <a:spLocks/>
          </p:cNvSpPr>
          <p:nvPr/>
        </p:nvSpPr>
        <p:spPr>
          <a:xfrm>
            <a:off x="7982200" y="6361752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21/05/2021</a:t>
            </a:r>
          </a:p>
        </p:txBody>
      </p:sp>
    </p:spTree>
    <p:extLst>
      <p:ext uri="{BB962C8B-B14F-4D97-AF65-F5344CB8AC3E}">
        <p14:creationId xmlns:p14="http://schemas.microsoft.com/office/powerpoint/2010/main" val="3996576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793267EE-618B-42FC-BA23-4F7FE5E962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274" y="430639"/>
            <a:ext cx="10161989" cy="5197921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5E4502E6-36A5-482D-A17E-9DC7E0C3859B}"/>
              </a:ext>
            </a:extLst>
          </p:cNvPr>
          <p:cNvSpPr txBox="1"/>
          <p:nvPr/>
        </p:nvSpPr>
        <p:spPr>
          <a:xfrm>
            <a:off x="976791" y="2437652"/>
            <a:ext cx="1548287" cy="646331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cs typeface="Calibri"/>
              </a:rPr>
              <a:t>Duplicate the system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A133015E-5C69-4DD4-89A4-C278819D4FA1}"/>
              </a:ext>
            </a:extLst>
          </p:cNvPr>
          <p:cNvSpPr txBox="1"/>
          <p:nvPr/>
        </p:nvSpPr>
        <p:spPr>
          <a:xfrm>
            <a:off x="3877516" y="3550353"/>
            <a:ext cx="112955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cs typeface="Calibri"/>
              </a:rPr>
              <a:t>Laser</a:t>
            </a:r>
            <a:endParaRPr lang="en-US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C169E50A-45EE-4394-9B89-A634AF38EEA1}"/>
              </a:ext>
            </a:extLst>
          </p:cNvPr>
          <p:cNvSpPr txBox="1"/>
          <p:nvPr/>
        </p:nvSpPr>
        <p:spPr>
          <a:xfrm>
            <a:off x="7135747" y="2718825"/>
            <a:ext cx="1129553" cy="369332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cs typeface="Calibri"/>
              </a:rPr>
              <a:t>Cabling</a:t>
            </a:r>
            <a:endParaRPr lang="en-US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C9E4BDBF-D1FC-49DD-96A6-174853F595DC}"/>
              </a:ext>
            </a:extLst>
          </p:cNvPr>
          <p:cNvSpPr txBox="1"/>
          <p:nvPr/>
        </p:nvSpPr>
        <p:spPr>
          <a:xfrm>
            <a:off x="4788788" y="2791187"/>
            <a:ext cx="1704788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cs typeface="Calibri"/>
              </a:rPr>
              <a:t>Cable Management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575090A1-4CA4-4B4D-8FB8-B0E0127CADDB}"/>
              </a:ext>
            </a:extLst>
          </p:cNvPr>
          <p:cNvSpPr txBox="1"/>
          <p:nvPr/>
        </p:nvSpPr>
        <p:spPr>
          <a:xfrm>
            <a:off x="4638629" y="4879147"/>
            <a:ext cx="100255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cs typeface="Calibri"/>
              </a:rPr>
              <a:t>Hose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CF7D0EC6-CDCB-46CE-909F-87D6CB2E7A1A}"/>
              </a:ext>
            </a:extLst>
          </p:cNvPr>
          <p:cNvSpPr txBox="1"/>
          <p:nvPr/>
        </p:nvSpPr>
        <p:spPr>
          <a:xfrm>
            <a:off x="6493576" y="4795057"/>
            <a:ext cx="100255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cs typeface="Calibri"/>
              </a:rPr>
              <a:t>System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08229C81-9FE3-4D4B-8ADA-72FE37964104}"/>
              </a:ext>
            </a:extLst>
          </p:cNvPr>
          <p:cNvSpPr txBox="1"/>
          <p:nvPr/>
        </p:nvSpPr>
        <p:spPr>
          <a:xfrm>
            <a:off x="9185363" y="2580183"/>
            <a:ext cx="1129553" cy="646331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cs typeface="Calibri"/>
              </a:rPr>
              <a:t>Robot problems</a:t>
            </a:r>
            <a:endParaRPr lang="en-US" dirty="0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09F967BD-AAC1-42C5-A615-52448BC1A0FB}"/>
              </a:ext>
            </a:extLst>
          </p:cNvPr>
          <p:cNvSpPr txBox="1"/>
          <p:nvPr/>
        </p:nvSpPr>
        <p:spPr>
          <a:xfrm>
            <a:off x="6994852" y="3951592"/>
            <a:ext cx="1129553" cy="369332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cs typeface="Calibri"/>
              </a:rPr>
              <a:t>Extension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F74159A8-13A2-4D6D-8775-26B4FAD4A45E}"/>
              </a:ext>
            </a:extLst>
          </p:cNvPr>
          <p:cNvSpPr/>
          <p:nvPr/>
        </p:nvSpPr>
        <p:spPr>
          <a:xfrm>
            <a:off x="-3796" y="6224638"/>
            <a:ext cx="12195796" cy="6663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BA670850-939E-4FEF-BE7E-30F465C635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796" y="6223563"/>
            <a:ext cx="1732575" cy="666375"/>
          </a:xfrm>
          <a:prstGeom prst="rect">
            <a:avLst/>
          </a:prstGeom>
        </p:spPr>
      </p:pic>
      <p:sp>
        <p:nvSpPr>
          <p:cNvPr id="28" name="Date Placeholder 2">
            <a:extLst>
              <a:ext uri="{FF2B5EF4-FFF2-40B4-BE49-F238E27FC236}">
                <a16:creationId xmlns:a16="http://schemas.microsoft.com/office/drawing/2014/main" id="{01360FAD-AE81-445B-BF68-BA76B6C9150E}"/>
              </a:ext>
            </a:extLst>
          </p:cNvPr>
          <p:cNvSpPr txBox="1">
            <a:spLocks/>
          </p:cNvSpPr>
          <p:nvPr/>
        </p:nvSpPr>
        <p:spPr>
          <a:xfrm>
            <a:off x="4442293" y="6374187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Ana Karen </a:t>
            </a:r>
            <a:r>
              <a:rPr lang="en-US" dirty="0" err="1">
                <a:solidFill>
                  <a:schemeClr val="bg1"/>
                </a:solidFill>
              </a:rPr>
              <a:t>Reascos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Portilla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9" name="Date Placeholder 2">
            <a:extLst>
              <a:ext uri="{FF2B5EF4-FFF2-40B4-BE49-F238E27FC236}">
                <a16:creationId xmlns:a16="http://schemas.microsoft.com/office/drawing/2014/main" id="{7712DBCE-762E-4442-89CE-46DAA06AA4BA}"/>
              </a:ext>
            </a:extLst>
          </p:cNvPr>
          <p:cNvSpPr txBox="1">
            <a:spLocks/>
          </p:cNvSpPr>
          <p:nvPr/>
        </p:nvSpPr>
        <p:spPr>
          <a:xfrm>
            <a:off x="11493605" y="6374187"/>
            <a:ext cx="63120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2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62988A96-C553-4D1B-A376-9CFDC4578C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796" y="6223562"/>
            <a:ext cx="775321" cy="666376"/>
          </a:xfrm>
          <a:prstGeom prst="rect">
            <a:avLst/>
          </a:prstGeom>
        </p:spPr>
      </p:pic>
      <p:sp>
        <p:nvSpPr>
          <p:cNvPr id="31" name="6 CuadroTexto">
            <a:extLst>
              <a:ext uri="{FF2B5EF4-FFF2-40B4-BE49-F238E27FC236}">
                <a16:creationId xmlns:a16="http://schemas.microsoft.com/office/drawing/2014/main" id="{F1B2D059-016E-464F-898C-F7FB4B19782D}"/>
              </a:ext>
            </a:extLst>
          </p:cNvPr>
          <p:cNvSpPr txBox="1"/>
          <p:nvPr/>
        </p:nvSpPr>
        <p:spPr>
          <a:xfrm>
            <a:off x="255596" y="301249"/>
            <a:ext cx="1168518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cs typeface="Calibri"/>
              </a:rPr>
              <a:t>OVERVIEW OF THE PROJECT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B728F05C-FBCB-4158-848B-A646BB43257C}"/>
              </a:ext>
            </a:extLst>
          </p:cNvPr>
          <p:cNvSpPr txBox="1"/>
          <p:nvPr/>
        </p:nvSpPr>
        <p:spPr>
          <a:xfrm>
            <a:off x="2138616" y="3450852"/>
            <a:ext cx="1413435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cs typeface="Calibri"/>
              </a:rPr>
              <a:t>Electronic valves</a:t>
            </a:r>
            <a:endParaRPr lang="en-US" dirty="0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F5C8C3E0-D8E1-468E-8FC5-80104B0DF2FF}"/>
              </a:ext>
            </a:extLst>
          </p:cNvPr>
          <p:cNvSpPr txBox="1"/>
          <p:nvPr/>
        </p:nvSpPr>
        <p:spPr>
          <a:xfrm>
            <a:off x="8449694" y="3446821"/>
            <a:ext cx="1603690" cy="369332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cs typeface="Calibri"/>
              </a:rPr>
              <a:t>Breadboard</a:t>
            </a:r>
          </a:p>
        </p:txBody>
      </p:sp>
      <p:sp>
        <p:nvSpPr>
          <p:cNvPr id="26" name="Date Placeholder 2">
            <a:extLst>
              <a:ext uri="{FF2B5EF4-FFF2-40B4-BE49-F238E27FC236}">
                <a16:creationId xmlns:a16="http://schemas.microsoft.com/office/drawing/2014/main" id="{17E38482-BB47-454D-968F-576DB114FC70}"/>
              </a:ext>
            </a:extLst>
          </p:cNvPr>
          <p:cNvSpPr txBox="1">
            <a:spLocks/>
          </p:cNvSpPr>
          <p:nvPr/>
        </p:nvSpPr>
        <p:spPr>
          <a:xfrm>
            <a:off x="7982200" y="6361752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21/05/2021</a:t>
            </a:r>
          </a:p>
        </p:txBody>
      </p:sp>
    </p:spTree>
    <p:extLst>
      <p:ext uri="{BB962C8B-B14F-4D97-AF65-F5344CB8AC3E}">
        <p14:creationId xmlns:p14="http://schemas.microsoft.com/office/powerpoint/2010/main" val="982104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 CuadroTexto">
            <a:extLst>
              <a:ext uri="{FF2B5EF4-FFF2-40B4-BE49-F238E27FC236}">
                <a16:creationId xmlns:a16="http://schemas.microsoft.com/office/drawing/2014/main" id="{A5258152-0E05-4F02-8091-BB0DC07ACC56}"/>
              </a:ext>
            </a:extLst>
          </p:cNvPr>
          <p:cNvSpPr txBox="1"/>
          <p:nvPr/>
        </p:nvSpPr>
        <p:spPr>
          <a:xfrm>
            <a:off x="255596" y="301249"/>
            <a:ext cx="1168518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cs typeface="Calibri"/>
              </a:rPr>
              <a:t>DUPLICATE THE SYSTEM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F2666896-D9ED-4F5B-B01C-94A213AF6BAB}"/>
              </a:ext>
            </a:extLst>
          </p:cNvPr>
          <p:cNvSpPr/>
          <p:nvPr/>
        </p:nvSpPr>
        <p:spPr>
          <a:xfrm>
            <a:off x="0" y="6223563"/>
            <a:ext cx="12195796" cy="6663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0AFCD8B-5EE3-46D8-AD44-B27805C7AD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96" y="6223563"/>
            <a:ext cx="1732575" cy="666375"/>
          </a:xfrm>
          <a:prstGeom prst="rect">
            <a:avLst/>
          </a:prstGeom>
        </p:spPr>
      </p:pic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6EDA7D24-4EC4-45EC-888E-1C1035105379}"/>
              </a:ext>
            </a:extLst>
          </p:cNvPr>
          <p:cNvSpPr txBox="1">
            <a:spLocks/>
          </p:cNvSpPr>
          <p:nvPr/>
        </p:nvSpPr>
        <p:spPr>
          <a:xfrm>
            <a:off x="4442293" y="6374187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Ana Karen </a:t>
            </a:r>
            <a:r>
              <a:rPr lang="en-US" dirty="0" err="1">
                <a:solidFill>
                  <a:schemeClr val="bg1"/>
                </a:solidFill>
              </a:rPr>
              <a:t>Reascos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Portilla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AFD896DA-3F5D-4BBB-869E-BD71BD6E6DF0}"/>
              </a:ext>
            </a:extLst>
          </p:cNvPr>
          <p:cNvSpPr txBox="1">
            <a:spLocks/>
          </p:cNvSpPr>
          <p:nvPr/>
        </p:nvSpPr>
        <p:spPr>
          <a:xfrm>
            <a:off x="11493605" y="6374187"/>
            <a:ext cx="63120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3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38AFCE6-ADC3-4AA9-97ED-4BDBDD1580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796" y="6223562"/>
            <a:ext cx="775321" cy="666376"/>
          </a:xfrm>
          <a:prstGeom prst="rect">
            <a:avLst/>
          </a:prstGeom>
        </p:spPr>
      </p:pic>
      <p:sp>
        <p:nvSpPr>
          <p:cNvPr id="22" name="CuadroTexto 11">
            <a:extLst>
              <a:ext uri="{FF2B5EF4-FFF2-40B4-BE49-F238E27FC236}">
                <a16:creationId xmlns:a16="http://schemas.microsoft.com/office/drawing/2014/main" id="{32AF5311-F21D-4562-9FF0-DDF035F18802}"/>
              </a:ext>
            </a:extLst>
          </p:cNvPr>
          <p:cNvSpPr txBox="1"/>
          <p:nvPr/>
        </p:nvSpPr>
        <p:spPr>
          <a:xfrm>
            <a:off x="255596" y="1380190"/>
            <a:ext cx="5659429" cy="40011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b="1" dirty="0">
                <a:cs typeface="Calibri"/>
              </a:rPr>
              <a:t>Agreement with University of Dundee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7920723-BD3A-4A26-AD9D-B6C3752B26A8}"/>
              </a:ext>
            </a:extLst>
          </p:cNvPr>
          <p:cNvSpPr txBox="1"/>
          <p:nvPr/>
        </p:nvSpPr>
        <p:spPr>
          <a:xfrm>
            <a:off x="6720429" y="2181141"/>
            <a:ext cx="4655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They want to apply the laser surface treatment.</a:t>
            </a:r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A0E7F8E-AC19-4D06-805A-B334CFC72C76}"/>
              </a:ext>
            </a:extLst>
          </p:cNvPr>
          <p:cNvSpPr txBox="1"/>
          <p:nvPr/>
        </p:nvSpPr>
        <p:spPr>
          <a:xfrm>
            <a:off x="6720429" y="3594503"/>
            <a:ext cx="1445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Hardware </a:t>
            </a:r>
            <a:endParaRPr lang="en-GB" dirty="0"/>
          </a:p>
        </p:txBody>
      </p:sp>
      <p:pic>
        <p:nvPicPr>
          <p:cNvPr id="1026" name="Picture 2" descr="Dundee Named Among Golden Age Elite : News : University of Dundee">
            <a:extLst>
              <a:ext uri="{FF2B5EF4-FFF2-40B4-BE49-F238E27FC236}">
                <a16:creationId xmlns:a16="http://schemas.microsoft.com/office/drawing/2014/main" id="{9B65A2DD-A07E-41F2-A21A-9EED74EE48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985" y="2295705"/>
            <a:ext cx="5659429" cy="3090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E0A1A4E0-4C82-4C69-B69E-41DBB1312E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2623" y="4876800"/>
            <a:ext cx="1377791" cy="509824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A3CF5E9A-472D-4D58-B1DD-CAE906805003}"/>
              </a:ext>
            </a:extLst>
          </p:cNvPr>
          <p:cNvSpPr txBox="1"/>
          <p:nvPr/>
        </p:nvSpPr>
        <p:spPr>
          <a:xfrm>
            <a:off x="6720429" y="4140911"/>
            <a:ext cx="1314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Software</a:t>
            </a:r>
            <a:endParaRPr lang="en-GB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9F9EB0D-5352-4895-BE87-C38E18EAB8F1}"/>
              </a:ext>
            </a:extLst>
          </p:cNvPr>
          <p:cNvSpPr txBox="1"/>
          <p:nvPr/>
        </p:nvSpPr>
        <p:spPr>
          <a:xfrm>
            <a:off x="6720429" y="4717329"/>
            <a:ext cx="1932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Documentation</a:t>
            </a:r>
            <a:endParaRPr lang="en-GB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1258737-BB42-43E7-8F3E-89E1B0E569A6}"/>
              </a:ext>
            </a:extLst>
          </p:cNvPr>
          <p:cNvSpPr txBox="1"/>
          <p:nvPr/>
        </p:nvSpPr>
        <p:spPr>
          <a:xfrm>
            <a:off x="6720429" y="2834778"/>
            <a:ext cx="5101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CERN will send all the elements to control the robot:</a:t>
            </a:r>
            <a:endParaRPr lang="en-GB" dirty="0"/>
          </a:p>
        </p:txBody>
      </p:sp>
      <p:sp>
        <p:nvSpPr>
          <p:cNvPr id="18" name="Date Placeholder 2">
            <a:extLst>
              <a:ext uri="{FF2B5EF4-FFF2-40B4-BE49-F238E27FC236}">
                <a16:creationId xmlns:a16="http://schemas.microsoft.com/office/drawing/2014/main" id="{E04AF942-8736-4841-98D2-375D5EDB0246}"/>
              </a:ext>
            </a:extLst>
          </p:cNvPr>
          <p:cNvSpPr txBox="1">
            <a:spLocks/>
          </p:cNvSpPr>
          <p:nvPr/>
        </p:nvSpPr>
        <p:spPr>
          <a:xfrm>
            <a:off x="7982200" y="6361752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21/05/2021</a:t>
            </a:r>
          </a:p>
        </p:txBody>
      </p:sp>
    </p:spTree>
    <p:extLst>
      <p:ext uri="{BB962C8B-B14F-4D97-AF65-F5344CB8AC3E}">
        <p14:creationId xmlns:p14="http://schemas.microsoft.com/office/powerpoint/2010/main" val="1719610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 CuadroTexto">
            <a:extLst>
              <a:ext uri="{FF2B5EF4-FFF2-40B4-BE49-F238E27FC236}">
                <a16:creationId xmlns:a16="http://schemas.microsoft.com/office/drawing/2014/main" id="{A5258152-0E05-4F02-8091-BB0DC07ACC56}"/>
              </a:ext>
            </a:extLst>
          </p:cNvPr>
          <p:cNvSpPr txBox="1"/>
          <p:nvPr/>
        </p:nvSpPr>
        <p:spPr>
          <a:xfrm>
            <a:off x="255596" y="301249"/>
            <a:ext cx="1168518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cs typeface="Calibri"/>
              </a:rPr>
              <a:t>DUPLICATE THE SYSTEM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F2666896-D9ED-4F5B-B01C-94A213AF6BAB}"/>
              </a:ext>
            </a:extLst>
          </p:cNvPr>
          <p:cNvSpPr/>
          <p:nvPr/>
        </p:nvSpPr>
        <p:spPr>
          <a:xfrm>
            <a:off x="-3796" y="6224638"/>
            <a:ext cx="12195796" cy="6663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0AFCD8B-5EE3-46D8-AD44-B27805C7AD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96" y="6223563"/>
            <a:ext cx="1732575" cy="666375"/>
          </a:xfrm>
          <a:prstGeom prst="rect">
            <a:avLst/>
          </a:prstGeom>
        </p:spPr>
      </p:pic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6EDA7D24-4EC4-45EC-888E-1C1035105379}"/>
              </a:ext>
            </a:extLst>
          </p:cNvPr>
          <p:cNvSpPr txBox="1">
            <a:spLocks/>
          </p:cNvSpPr>
          <p:nvPr/>
        </p:nvSpPr>
        <p:spPr>
          <a:xfrm>
            <a:off x="4442293" y="6374187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Ana Karen </a:t>
            </a:r>
            <a:r>
              <a:rPr lang="en-US" dirty="0" err="1">
                <a:solidFill>
                  <a:schemeClr val="bg1"/>
                </a:solidFill>
              </a:rPr>
              <a:t>Reascos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Portilla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AFD896DA-3F5D-4BBB-869E-BD71BD6E6DF0}"/>
              </a:ext>
            </a:extLst>
          </p:cNvPr>
          <p:cNvSpPr txBox="1">
            <a:spLocks/>
          </p:cNvSpPr>
          <p:nvPr/>
        </p:nvSpPr>
        <p:spPr>
          <a:xfrm>
            <a:off x="11493605" y="6374187"/>
            <a:ext cx="63120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4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38AFCE6-ADC3-4AA9-97ED-4BDBDD1580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796" y="6223562"/>
            <a:ext cx="775321" cy="66637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B907D13-C4EE-4233-B51B-9D17431687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1007" y="974018"/>
            <a:ext cx="9086850" cy="503872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EE95F088-AA4C-4260-9EF0-E924D205AD1F}"/>
              </a:ext>
            </a:extLst>
          </p:cNvPr>
          <p:cNvSpPr/>
          <p:nvPr/>
        </p:nvSpPr>
        <p:spPr>
          <a:xfrm>
            <a:off x="4107055" y="3876675"/>
            <a:ext cx="3790950" cy="857250"/>
          </a:xfrm>
          <a:prstGeom prst="rect">
            <a:avLst/>
          </a:prstGeom>
          <a:solidFill>
            <a:srgbClr val="FF0000">
              <a:alpha val="2313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2BF098F-695D-4688-AA56-25BA00829CE0}"/>
              </a:ext>
            </a:extLst>
          </p:cNvPr>
          <p:cNvSpPr/>
          <p:nvPr/>
        </p:nvSpPr>
        <p:spPr>
          <a:xfrm>
            <a:off x="3316480" y="1476375"/>
            <a:ext cx="6553199" cy="1504950"/>
          </a:xfrm>
          <a:prstGeom prst="rect">
            <a:avLst/>
          </a:prstGeom>
          <a:solidFill>
            <a:srgbClr val="FF0000">
              <a:alpha val="2313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F812F5F-2D4A-42CA-A443-A64C09C992E3}"/>
              </a:ext>
            </a:extLst>
          </p:cNvPr>
          <p:cNvSpPr/>
          <p:nvPr/>
        </p:nvSpPr>
        <p:spPr>
          <a:xfrm>
            <a:off x="5469132" y="2981324"/>
            <a:ext cx="2428874" cy="895351"/>
          </a:xfrm>
          <a:prstGeom prst="rect">
            <a:avLst/>
          </a:prstGeom>
          <a:solidFill>
            <a:srgbClr val="FF0000">
              <a:alpha val="2313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Date Placeholder 2">
            <a:extLst>
              <a:ext uri="{FF2B5EF4-FFF2-40B4-BE49-F238E27FC236}">
                <a16:creationId xmlns:a16="http://schemas.microsoft.com/office/drawing/2014/main" id="{2D3B5370-D9A2-4869-BD4A-BADDDFEED7C1}"/>
              </a:ext>
            </a:extLst>
          </p:cNvPr>
          <p:cNvSpPr txBox="1">
            <a:spLocks/>
          </p:cNvSpPr>
          <p:nvPr/>
        </p:nvSpPr>
        <p:spPr>
          <a:xfrm>
            <a:off x="7982200" y="6361752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21/05/2021</a:t>
            </a:r>
          </a:p>
        </p:txBody>
      </p:sp>
    </p:spTree>
    <p:extLst>
      <p:ext uri="{BB962C8B-B14F-4D97-AF65-F5344CB8AC3E}">
        <p14:creationId xmlns:p14="http://schemas.microsoft.com/office/powerpoint/2010/main" val="145294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 CuadroTexto">
            <a:extLst>
              <a:ext uri="{FF2B5EF4-FFF2-40B4-BE49-F238E27FC236}">
                <a16:creationId xmlns:a16="http://schemas.microsoft.com/office/drawing/2014/main" id="{A5258152-0E05-4F02-8091-BB0DC07ACC56}"/>
              </a:ext>
            </a:extLst>
          </p:cNvPr>
          <p:cNvSpPr txBox="1"/>
          <p:nvPr/>
        </p:nvSpPr>
        <p:spPr>
          <a:xfrm>
            <a:off x="255596" y="301249"/>
            <a:ext cx="1168518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cs typeface="Calibri"/>
              </a:rPr>
              <a:t>DUPLICATE THE SYSTEM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F2666896-D9ED-4F5B-B01C-94A213AF6BAB}"/>
              </a:ext>
            </a:extLst>
          </p:cNvPr>
          <p:cNvSpPr/>
          <p:nvPr/>
        </p:nvSpPr>
        <p:spPr>
          <a:xfrm>
            <a:off x="-3796" y="6224638"/>
            <a:ext cx="12195796" cy="6663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0AFCD8B-5EE3-46D8-AD44-B27805C7AD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96" y="6223563"/>
            <a:ext cx="1732575" cy="666375"/>
          </a:xfrm>
          <a:prstGeom prst="rect">
            <a:avLst/>
          </a:prstGeom>
        </p:spPr>
      </p:pic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6EDA7D24-4EC4-45EC-888E-1C1035105379}"/>
              </a:ext>
            </a:extLst>
          </p:cNvPr>
          <p:cNvSpPr txBox="1">
            <a:spLocks/>
          </p:cNvSpPr>
          <p:nvPr/>
        </p:nvSpPr>
        <p:spPr>
          <a:xfrm>
            <a:off x="4442293" y="6374187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Ana Karen </a:t>
            </a:r>
            <a:r>
              <a:rPr lang="en-US" dirty="0" err="1">
                <a:solidFill>
                  <a:schemeClr val="bg1"/>
                </a:solidFill>
              </a:rPr>
              <a:t>Reascos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Portilla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AFD896DA-3F5D-4BBB-869E-BD71BD6E6DF0}"/>
              </a:ext>
            </a:extLst>
          </p:cNvPr>
          <p:cNvSpPr txBox="1">
            <a:spLocks/>
          </p:cNvSpPr>
          <p:nvPr/>
        </p:nvSpPr>
        <p:spPr>
          <a:xfrm>
            <a:off x="11493605" y="6374187"/>
            <a:ext cx="63120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5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38AFCE6-ADC3-4AA9-97ED-4BDBDD1580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796" y="6223562"/>
            <a:ext cx="775321" cy="666376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0F015E2D-2D92-4FD2-8A20-A44FB1306EC8}"/>
              </a:ext>
            </a:extLst>
          </p:cNvPr>
          <p:cNvSpPr txBox="1"/>
          <p:nvPr/>
        </p:nvSpPr>
        <p:spPr>
          <a:xfrm>
            <a:off x="697790" y="1905521"/>
            <a:ext cx="192911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Hardware:</a:t>
            </a:r>
          </a:p>
          <a:p>
            <a:endParaRPr lang="en-US" sz="3200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823CD8DF-0F1D-487E-8982-614B8BA03C5E}"/>
              </a:ext>
            </a:extLst>
          </p:cNvPr>
          <p:cNvSpPr txBox="1"/>
          <p:nvPr/>
        </p:nvSpPr>
        <p:spPr>
          <a:xfrm>
            <a:off x="4329459" y="1905521"/>
            <a:ext cx="28907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Documentation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C919488D-4A66-4593-84F0-4C686B27B597}"/>
              </a:ext>
            </a:extLst>
          </p:cNvPr>
          <p:cNvSpPr txBox="1"/>
          <p:nvPr/>
        </p:nvSpPr>
        <p:spPr>
          <a:xfrm>
            <a:off x="9249668" y="1905520"/>
            <a:ext cx="16798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Software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B9FCFDBF-B71F-4052-A571-F86EA2DC05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8499" y="4291381"/>
            <a:ext cx="1280559" cy="1280559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C9609998-98E1-40C9-BBEE-CFAB564AC0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44249" y="4311768"/>
            <a:ext cx="1180995" cy="1158607"/>
          </a:xfrm>
          <a:prstGeom prst="rect">
            <a:avLst/>
          </a:prstGeom>
        </p:spPr>
      </p:pic>
      <p:sp>
        <p:nvSpPr>
          <p:cNvPr id="23" name="Date Placeholder 2">
            <a:extLst>
              <a:ext uri="{FF2B5EF4-FFF2-40B4-BE49-F238E27FC236}">
                <a16:creationId xmlns:a16="http://schemas.microsoft.com/office/drawing/2014/main" id="{458CE400-AD01-4170-B4C6-2605C41777CF}"/>
              </a:ext>
            </a:extLst>
          </p:cNvPr>
          <p:cNvSpPr txBox="1">
            <a:spLocks/>
          </p:cNvSpPr>
          <p:nvPr/>
        </p:nvSpPr>
        <p:spPr>
          <a:xfrm>
            <a:off x="7982200" y="6361752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21/05/2021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6D00C464-00EE-4574-9258-69CEFA1135CF}"/>
              </a:ext>
            </a:extLst>
          </p:cNvPr>
          <p:cNvSpPr txBox="1"/>
          <p:nvPr/>
        </p:nvSpPr>
        <p:spPr>
          <a:xfrm>
            <a:off x="644378" y="2712107"/>
            <a:ext cx="203594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en-US" dirty="0"/>
              <a:t>Compact RIO</a:t>
            </a:r>
          </a:p>
          <a:p>
            <a:pPr marL="457200" indent="-457200">
              <a:buFontTx/>
              <a:buChar char="-"/>
            </a:pPr>
            <a:r>
              <a:rPr lang="en-US" dirty="0"/>
              <a:t>Robot</a:t>
            </a:r>
          </a:p>
          <a:p>
            <a:pPr marL="457200" indent="-457200">
              <a:buFontTx/>
              <a:buChar char="-"/>
            </a:pPr>
            <a:r>
              <a:rPr lang="en-US" dirty="0"/>
              <a:t>Electronic box</a:t>
            </a:r>
          </a:p>
          <a:p>
            <a:pPr marL="457200" indent="-457200">
              <a:buFontTx/>
              <a:buChar char="-"/>
            </a:pPr>
            <a:r>
              <a:rPr lang="en-US" dirty="0"/>
              <a:t>Pneumatic box</a:t>
            </a:r>
          </a:p>
          <a:p>
            <a:pPr marL="457200" indent="-457200">
              <a:buFontTx/>
              <a:buChar char="-"/>
            </a:pPr>
            <a:r>
              <a:rPr lang="en-US" dirty="0"/>
              <a:t>Flow sensor</a:t>
            </a:r>
          </a:p>
          <a:p>
            <a:endParaRPr lang="en-US" dirty="0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6A4A1B5B-C36D-4BAE-B713-9E959553A593}"/>
              </a:ext>
            </a:extLst>
          </p:cNvPr>
          <p:cNvSpPr txBox="1"/>
          <p:nvPr/>
        </p:nvSpPr>
        <p:spPr>
          <a:xfrm>
            <a:off x="3970705" y="2712107"/>
            <a:ext cx="36656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en-US" dirty="0"/>
              <a:t>Hardware installation document</a:t>
            </a:r>
          </a:p>
          <a:p>
            <a:pPr marL="457200" indent="-457200">
              <a:buFontTx/>
              <a:buChar char="-"/>
            </a:pPr>
            <a:r>
              <a:rPr lang="en-US" dirty="0"/>
              <a:t>Software user manual</a:t>
            </a:r>
          </a:p>
          <a:p>
            <a:endParaRPr lang="en-US" dirty="0"/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71CDB26D-DEEC-4F1A-A626-45A8FCF677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3533" y="4229025"/>
            <a:ext cx="1280559" cy="1280559"/>
          </a:xfrm>
          <a:prstGeom prst="rect">
            <a:avLst/>
          </a:prstGeom>
        </p:spPr>
      </p:pic>
      <p:sp>
        <p:nvSpPr>
          <p:cNvPr id="27" name="CuadroTexto 26">
            <a:extLst>
              <a:ext uri="{FF2B5EF4-FFF2-40B4-BE49-F238E27FC236}">
                <a16:creationId xmlns:a16="http://schemas.microsoft.com/office/drawing/2014/main" id="{AFC08789-B31C-49CE-9F93-C1E815E226E4}"/>
              </a:ext>
            </a:extLst>
          </p:cNvPr>
          <p:cNvSpPr txBox="1"/>
          <p:nvPr/>
        </p:nvSpPr>
        <p:spPr>
          <a:xfrm>
            <a:off x="8454610" y="2645942"/>
            <a:ext cx="32699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en-US" dirty="0"/>
              <a:t>Modify some functionalities</a:t>
            </a:r>
          </a:p>
          <a:p>
            <a:pPr marL="457200" indent="-457200">
              <a:buFontTx/>
              <a:buChar char="-"/>
            </a:pPr>
            <a:r>
              <a:rPr lang="en-US" dirty="0"/>
              <a:t>Send the software.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7702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 CuadroTexto">
            <a:extLst>
              <a:ext uri="{FF2B5EF4-FFF2-40B4-BE49-F238E27FC236}">
                <a16:creationId xmlns:a16="http://schemas.microsoft.com/office/drawing/2014/main" id="{A5258152-0E05-4F02-8091-BB0DC07ACC56}"/>
              </a:ext>
            </a:extLst>
          </p:cNvPr>
          <p:cNvSpPr txBox="1"/>
          <p:nvPr/>
        </p:nvSpPr>
        <p:spPr>
          <a:xfrm>
            <a:off x="255596" y="301249"/>
            <a:ext cx="1168518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>
                <a:cs typeface="Calibri"/>
              </a:rPr>
              <a:t>CABLE EXTENSION</a:t>
            </a:r>
            <a:endParaRPr lang="en-US" sz="2800" dirty="0">
              <a:cs typeface="Calibri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9988607B-473A-4AF5-8CD4-A1E27FAA0872}"/>
              </a:ext>
            </a:extLst>
          </p:cNvPr>
          <p:cNvSpPr/>
          <p:nvPr/>
        </p:nvSpPr>
        <p:spPr>
          <a:xfrm>
            <a:off x="256674" y="1270000"/>
            <a:ext cx="8807116" cy="24063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chemeClr val="tx1"/>
              </a:solidFill>
              <a:cs typeface="Calibri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4FFECB67-178E-4B61-951A-117BFECFBCDB}"/>
              </a:ext>
            </a:extLst>
          </p:cNvPr>
          <p:cNvSpPr/>
          <p:nvPr/>
        </p:nvSpPr>
        <p:spPr>
          <a:xfrm>
            <a:off x="9930062" y="1278020"/>
            <a:ext cx="2013285" cy="24063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chemeClr val="tx1"/>
              </a:solidFill>
              <a:cs typeface="Calibri"/>
            </a:endParaRPr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8FC2EFC0-F36B-4DCA-9A67-9DF81ED27A44}"/>
              </a:ext>
            </a:extLst>
          </p:cNvPr>
          <p:cNvCxnSpPr/>
          <p:nvPr/>
        </p:nvCxnSpPr>
        <p:spPr>
          <a:xfrm>
            <a:off x="9062285" y="1164222"/>
            <a:ext cx="866273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05316BFF-8843-4F9E-92EE-CE760D6D772C}"/>
              </a:ext>
            </a:extLst>
          </p:cNvPr>
          <p:cNvCxnSpPr>
            <a:cxnSpLocks/>
          </p:cNvCxnSpPr>
          <p:nvPr/>
        </p:nvCxnSpPr>
        <p:spPr>
          <a:xfrm flipV="1">
            <a:off x="257872" y="1868243"/>
            <a:ext cx="8801011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>
            <a:extLst>
              <a:ext uri="{FF2B5EF4-FFF2-40B4-BE49-F238E27FC236}">
                <a16:creationId xmlns:a16="http://schemas.microsoft.com/office/drawing/2014/main" id="{8CA90B57-A5F2-4F7A-BA98-D57F1B4EAE39}"/>
              </a:ext>
            </a:extLst>
          </p:cNvPr>
          <p:cNvSpPr txBox="1"/>
          <p:nvPr/>
        </p:nvSpPr>
        <p:spPr>
          <a:xfrm>
            <a:off x="9201150" y="881546"/>
            <a:ext cx="655983" cy="3231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1500" dirty="0"/>
              <a:t>15 cm</a:t>
            </a:r>
            <a:endParaRPr lang="es-ES" sz="1500" dirty="0">
              <a:cs typeface="Calibri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5C249766-C272-4996-96FA-6F2CD23C6DE9}"/>
              </a:ext>
            </a:extLst>
          </p:cNvPr>
          <p:cNvSpPr txBox="1"/>
          <p:nvPr/>
        </p:nvSpPr>
        <p:spPr>
          <a:xfrm>
            <a:off x="4082498" y="1535873"/>
            <a:ext cx="1152939" cy="3231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1500" dirty="0"/>
              <a:t>15 m –20 m</a:t>
            </a:r>
            <a:endParaRPr lang="es-ES" sz="1500" dirty="0">
              <a:cs typeface="Calibri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77625A82-FF7A-4267-8A7A-EA5AF7321CB1}"/>
              </a:ext>
            </a:extLst>
          </p:cNvPr>
          <p:cNvSpPr txBox="1"/>
          <p:nvPr/>
        </p:nvSpPr>
        <p:spPr>
          <a:xfrm>
            <a:off x="9934596" y="2245171"/>
            <a:ext cx="2006047" cy="40011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2000" b="1" dirty="0">
                <a:cs typeface="Calibri"/>
              </a:rPr>
              <a:t>Robot + Cables</a:t>
            </a:r>
            <a:endParaRPr lang="es-ES"/>
          </a:p>
        </p:txBody>
      </p:sp>
      <p:sp>
        <p:nvSpPr>
          <p:cNvPr id="11" name="Flecha: hacia arriba 10">
            <a:extLst>
              <a:ext uri="{FF2B5EF4-FFF2-40B4-BE49-F238E27FC236}">
                <a16:creationId xmlns:a16="http://schemas.microsoft.com/office/drawing/2014/main" id="{C40EF8FE-23FC-4BC0-A302-8F67B800CE8E}"/>
              </a:ext>
            </a:extLst>
          </p:cNvPr>
          <p:cNvSpPr/>
          <p:nvPr/>
        </p:nvSpPr>
        <p:spPr>
          <a:xfrm>
            <a:off x="9241317" y="1533260"/>
            <a:ext cx="513520" cy="1109868"/>
          </a:xfrm>
          <a:prstGeom prst="up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368D252C-7B37-4A1C-9152-A25ADD12E5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972" y="2070463"/>
            <a:ext cx="6405452" cy="4145491"/>
          </a:xfrm>
          <a:prstGeom prst="rect">
            <a:avLst/>
          </a:prstGeom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17D65DC7-9B62-49FF-8147-875E193662B7}"/>
              </a:ext>
            </a:extLst>
          </p:cNvPr>
          <p:cNvSpPr/>
          <p:nvPr/>
        </p:nvSpPr>
        <p:spPr>
          <a:xfrm>
            <a:off x="6823506" y="2748123"/>
            <a:ext cx="13170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000" dirty="0" err="1">
                <a:cs typeface="Calibri"/>
              </a:rPr>
              <a:t>Electronics</a:t>
            </a:r>
            <a:endParaRPr lang="es-ES" sz="2000" dirty="0">
              <a:cs typeface="Calibri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F6CE719C-EF21-492B-872C-6496E06E88ED}"/>
              </a:ext>
            </a:extLst>
          </p:cNvPr>
          <p:cNvSpPr/>
          <p:nvPr/>
        </p:nvSpPr>
        <p:spPr>
          <a:xfrm>
            <a:off x="7409842" y="5615275"/>
            <a:ext cx="16490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000" dirty="0" err="1">
                <a:cs typeface="Calibri"/>
              </a:rPr>
              <a:t>Stainless</a:t>
            </a:r>
            <a:r>
              <a:rPr lang="es-ES" sz="2000" dirty="0">
                <a:cs typeface="Calibri"/>
              </a:rPr>
              <a:t> </a:t>
            </a:r>
            <a:r>
              <a:rPr lang="es-ES" sz="2000" dirty="0" err="1">
                <a:cs typeface="Calibri"/>
              </a:rPr>
              <a:t>steel</a:t>
            </a:r>
            <a:endParaRPr lang="es-ES" sz="2000" dirty="0">
              <a:cs typeface="Calibri"/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81C16243-A1C1-4020-A82C-D257A29BBB7D}"/>
              </a:ext>
            </a:extLst>
          </p:cNvPr>
          <p:cNvSpPr/>
          <p:nvPr/>
        </p:nvSpPr>
        <p:spPr>
          <a:xfrm>
            <a:off x="9327597" y="4913343"/>
            <a:ext cx="10590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err="1">
                <a:cs typeface="Calibri"/>
              </a:rPr>
              <a:t>Nitrogen</a:t>
            </a:r>
            <a:r>
              <a:rPr lang="es-ES" dirty="0">
                <a:cs typeface="Calibri"/>
              </a:rPr>
              <a:t> </a:t>
            </a:r>
            <a:endParaRPr lang="es-ES" b="1" dirty="0">
              <a:cs typeface="Calibri"/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9B8D7588-05F8-4C13-ADA2-EE8FD2EA7181}"/>
              </a:ext>
            </a:extLst>
          </p:cNvPr>
          <p:cNvSpPr/>
          <p:nvPr/>
        </p:nvSpPr>
        <p:spPr>
          <a:xfrm>
            <a:off x="7842829" y="3626312"/>
            <a:ext cx="13583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000" dirty="0" err="1"/>
              <a:t>O</a:t>
            </a:r>
            <a:r>
              <a:rPr lang="es-ES" dirty="0" err="1"/>
              <a:t>ptical</a:t>
            </a:r>
            <a:r>
              <a:rPr lang="es-ES" dirty="0"/>
              <a:t> fiber</a:t>
            </a:r>
            <a:endParaRPr lang="es-ES" sz="2000" dirty="0">
              <a:cs typeface="Calibri"/>
            </a:endParaRPr>
          </a:p>
        </p:txBody>
      </p: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1A7F7256-CC0D-4DAF-9483-BEF18BBC650D}"/>
              </a:ext>
            </a:extLst>
          </p:cNvPr>
          <p:cNvCxnSpPr>
            <a:cxnSpLocks/>
          </p:cNvCxnSpPr>
          <p:nvPr/>
        </p:nvCxnSpPr>
        <p:spPr>
          <a:xfrm flipH="1">
            <a:off x="4465674" y="3124004"/>
            <a:ext cx="2644911" cy="952554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B8CC4ED7-682A-4A57-9303-84141CD2484D}"/>
              </a:ext>
            </a:extLst>
          </p:cNvPr>
          <p:cNvCxnSpPr>
            <a:cxnSpLocks/>
          </p:cNvCxnSpPr>
          <p:nvPr/>
        </p:nvCxnSpPr>
        <p:spPr>
          <a:xfrm flipH="1">
            <a:off x="6294510" y="4044142"/>
            <a:ext cx="1846088" cy="719701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de flecha 22">
            <a:extLst>
              <a:ext uri="{FF2B5EF4-FFF2-40B4-BE49-F238E27FC236}">
                <a16:creationId xmlns:a16="http://schemas.microsoft.com/office/drawing/2014/main" id="{FBA0EE23-CFF9-4184-A138-838306C515F5}"/>
              </a:ext>
            </a:extLst>
          </p:cNvPr>
          <p:cNvCxnSpPr>
            <a:cxnSpLocks/>
          </p:cNvCxnSpPr>
          <p:nvPr/>
        </p:nvCxnSpPr>
        <p:spPr>
          <a:xfrm flipH="1">
            <a:off x="6656368" y="5113320"/>
            <a:ext cx="2584949" cy="0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5775E219-E056-41C7-BB58-98F6E758B407}"/>
              </a:ext>
            </a:extLst>
          </p:cNvPr>
          <p:cNvCxnSpPr>
            <a:cxnSpLocks/>
          </p:cNvCxnSpPr>
          <p:nvPr/>
        </p:nvCxnSpPr>
        <p:spPr>
          <a:xfrm flipH="1" flipV="1">
            <a:off x="2619586" y="4076558"/>
            <a:ext cx="4775982" cy="1806200"/>
          </a:xfrm>
          <a:prstGeom prst="straightConnector1">
            <a:avLst/>
          </a:prstGeom>
          <a:ln w="381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ángulo 20">
            <a:extLst>
              <a:ext uri="{FF2B5EF4-FFF2-40B4-BE49-F238E27FC236}">
                <a16:creationId xmlns:a16="http://schemas.microsoft.com/office/drawing/2014/main" id="{B428FE54-A158-42DF-9DF8-16A0420363DD}"/>
              </a:ext>
            </a:extLst>
          </p:cNvPr>
          <p:cNvSpPr/>
          <p:nvPr/>
        </p:nvSpPr>
        <p:spPr>
          <a:xfrm>
            <a:off x="-3796" y="6224638"/>
            <a:ext cx="12195796" cy="6663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1DDB8486-9928-453F-8C26-6A25806830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796" y="6223563"/>
            <a:ext cx="1732575" cy="666375"/>
          </a:xfrm>
          <a:prstGeom prst="rect">
            <a:avLst/>
          </a:prstGeom>
        </p:spPr>
      </p:pic>
      <p:sp>
        <p:nvSpPr>
          <p:cNvPr id="24" name="Date Placeholder 2">
            <a:extLst>
              <a:ext uri="{FF2B5EF4-FFF2-40B4-BE49-F238E27FC236}">
                <a16:creationId xmlns:a16="http://schemas.microsoft.com/office/drawing/2014/main" id="{06D62E3F-03C1-4A19-B186-92B0A64B95FB}"/>
              </a:ext>
            </a:extLst>
          </p:cNvPr>
          <p:cNvSpPr txBox="1">
            <a:spLocks/>
          </p:cNvSpPr>
          <p:nvPr/>
        </p:nvSpPr>
        <p:spPr>
          <a:xfrm>
            <a:off x="4442293" y="6374187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Ana Karen </a:t>
            </a:r>
            <a:r>
              <a:rPr lang="en-US" dirty="0" err="1">
                <a:solidFill>
                  <a:schemeClr val="bg1"/>
                </a:solidFill>
              </a:rPr>
              <a:t>Reascos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Portilla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" name="Date Placeholder 2">
            <a:extLst>
              <a:ext uri="{FF2B5EF4-FFF2-40B4-BE49-F238E27FC236}">
                <a16:creationId xmlns:a16="http://schemas.microsoft.com/office/drawing/2014/main" id="{A12A9A41-A22D-45D9-ABE3-D8FDE002F1CC}"/>
              </a:ext>
            </a:extLst>
          </p:cNvPr>
          <p:cNvSpPr txBox="1">
            <a:spLocks/>
          </p:cNvSpPr>
          <p:nvPr/>
        </p:nvSpPr>
        <p:spPr>
          <a:xfrm>
            <a:off x="11493605" y="6374187"/>
            <a:ext cx="63120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6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3659536F-736A-4FC6-9FAB-04198A847E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796" y="6223562"/>
            <a:ext cx="775321" cy="666376"/>
          </a:xfrm>
          <a:prstGeom prst="rect">
            <a:avLst/>
          </a:prstGeom>
        </p:spPr>
      </p:pic>
      <p:sp>
        <p:nvSpPr>
          <p:cNvPr id="29" name="Date Placeholder 2">
            <a:extLst>
              <a:ext uri="{FF2B5EF4-FFF2-40B4-BE49-F238E27FC236}">
                <a16:creationId xmlns:a16="http://schemas.microsoft.com/office/drawing/2014/main" id="{67F35979-D397-4DEE-B5FB-9F163C66C5EA}"/>
              </a:ext>
            </a:extLst>
          </p:cNvPr>
          <p:cNvSpPr txBox="1">
            <a:spLocks/>
          </p:cNvSpPr>
          <p:nvPr/>
        </p:nvSpPr>
        <p:spPr>
          <a:xfrm>
            <a:off x="7982200" y="6361752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21/05/2021</a:t>
            </a:r>
          </a:p>
        </p:txBody>
      </p:sp>
    </p:spTree>
    <p:extLst>
      <p:ext uri="{BB962C8B-B14F-4D97-AF65-F5344CB8AC3E}">
        <p14:creationId xmlns:p14="http://schemas.microsoft.com/office/powerpoint/2010/main" val="1869685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 CuadroTexto">
            <a:extLst>
              <a:ext uri="{FF2B5EF4-FFF2-40B4-BE49-F238E27FC236}">
                <a16:creationId xmlns:a16="http://schemas.microsoft.com/office/drawing/2014/main" id="{A5258152-0E05-4F02-8091-BB0DC07ACC56}"/>
              </a:ext>
            </a:extLst>
          </p:cNvPr>
          <p:cNvSpPr txBox="1"/>
          <p:nvPr/>
        </p:nvSpPr>
        <p:spPr>
          <a:xfrm>
            <a:off x="255596" y="301249"/>
            <a:ext cx="1168518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>
                <a:cs typeface="Calibri"/>
              </a:rPr>
              <a:t>CABLE EXTENSION</a:t>
            </a:r>
            <a:endParaRPr lang="en-US" sz="2800" dirty="0">
              <a:cs typeface="Calibri"/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9988607B-473A-4AF5-8CD4-A1E27FAA0872}"/>
              </a:ext>
            </a:extLst>
          </p:cNvPr>
          <p:cNvSpPr/>
          <p:nvPr/>
        </p:nvSpPr>
        <p:spPr>
          <a:xfrm>
            <a:off x="256674" y="1270000"/>
            <a:ext cx="8807116" cy="24063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chemeClr val="tx1"/>
              </a:solidFill>
              <a:cs typeface="Calibri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4FFECB67-178E-4B61-951A-117BFECFBCDB}"/>
              </a:ext>
            </a:extLst>
          </p:cNvPr>
          <p:cNvSpPr/>
          <p:nvPr/>
        </p:nvSpPr>
        <p:spPr>
          <a:xfrm>
            <a:off x="9930062" y="1278020"/>
            <a:ext cx="2013285" cy="24063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chemeClr val="tx1"/>
              </a:solidFill>
              <a:cs typeface="Calibri"/>
            </a:endParaRPr>
          </a:p>
        </p:txBody>
      </p:sp>
      <p:cxnSp>
        <p:nvCxnSpPr>
          <p:cNvPr id="6" name="Conector recto de flecha 5">
            <a:extLst>
              <a:ext uri="{FF2B5EF4-FFF2-40B4-BE49-F238E27FC236}">
                <a16:creationId xmlns:a16="http://schemas.microsoft.com/office/drawing/2014/main" id="{8FC2EFC0-F36B-4DCA-9A67-9DF81ED27A44}"/>
              </a:ext>
            </a:extLst>
          </p:cNvPr>
          <p:cNvCxnSpPr/>
          <p:nvPr/>
        </p:nvCxnSpPr>
        <p:spPr>
          <a:xfrm>
            <a:off x="9062285" y="1164222"/>
            <a:ext cx="866273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de flecha 6">
            <a:extLst>
              <a:ext uri="{FF2B5EF4-FFF2-40B4-BE49-F238E27FC236}">
                <a16:creationId xmlns:a16="http://schemas.microsoft.com/office/drawing/2014/main" id="{05316BFF-8843-4F9E-92EE-CE760D6D772C}"/>
              </a:ext>
            </a:extLst>
          </p:cNvPr>
          <p:cNvCxnSpPr>
            <a:cxnSpLocks/>
          </p:cNvCxnSpPr>
          <p:nvPr/>
        </p:nvCxnSpPr>
        <p:spPr>
          <a:xfrm flipV="1">
            <a:off x="257872" y="1868243"/>
            <a:ext cx="8801011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uadroTexto 7">
            <a:extLst>
              <a:ext uri="{FF2B5EF4-FFF2-40B4-BE49-F238E27FC236}">
                <a16:creationId xmlns:a16="http://schemas.microsoft.com/office/drawing/2014/main" id="{8CA90B57-A5F2-4F7A-BA98-D57F1B4EAE39}"/>
              </a:ext>
            </a:extLst>
          </p:cNvPr>
          <p:cNvSpPr txBox="1"/>
          <p:nvPr/>
        </p:nvSpPr>
        <p:spPr>
          <a:xfrm>
            <a:off x="9201150" y="881546"/>
            <a:ext cx="655983" cy="3231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1500" dirty="0"/>
              <a:t>15 cm</a:t>
            </a:r>
            <a:endParaRPr lang="es-ES" sz="1500" dirty="0">
              <a:cs typeface="Calibri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5C249766-C272-4996-96FA-6F2CD23C6DE9}"/>
              </a:ext>
            </a:extLst>
          </p:cNvPr>
          <p:cNvSpPr txBox="1"/>
          <p:nvPr/>
        </p:nvSpPr>
        <p:spPr>
          <a:xfrm>
            <a:off x="4082498" y="1535873"/>
            <a:ext cx="1152939" cy="3231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1500" dirty="0"/>
              <a:t>15 m –20 m</a:t>
            </a:r>
            <a:endParaRPr lang="es-ES" sz="1500" dirty="0">
              <a:cs typeface="Calibri"/>
            </a:endParaRPr>
          </a:p>
        </p:txBody>
      </p:sp>
      <p:sp>
        <p:nvSpPr>
          <p:cNvPr id="11" name="Flecha: hacia arriba 10">
            <a:extLst>
              <a:ext uri="{FF2B5EF4-FFF2-40B4-BE49-F238E27FC236}">
                <a16:creationId xmlns:a16="http://schemas.microsoft.com/office/drawing/2014/main" id="{C40EF8FE-23FC-4BC0-A302-8F67B800CE8E}"/>
              </a:ext>
            </a:extLst>
          </p:cNvPr>
          <p:cNvSpPr/>
          <p:nvPr/>
        </p:nvSpPr>
        <p:spPr>
          <a:xfrm>
            <a:off x="9241317" y="1533260"/>
            <a:ext cx="513520" cy="1109868"/>
          </a:xfrm>
          <a:prstGeom prst="up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B428FE54-A158-42DF-9DF8-16A0420363DD}"/>
              </a:ext>
            </a:extLst>
          </p:cNvPr>
          <p:cNvSpPr/>
          <p:nvPr/>
        </p:nvSpPr>
        <p:spPr>
          <a:xfrm>
            <a:off x="-3796" y="6224638"/>
            <a:ext cx="12195796" cy="6663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1DDB8486-9928-453F-8C26-6A25806830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96" y="6223563"/>
            <a:ext cx="1732575" cy="666375"/>
          </a:xfrm>
          <a:prstGeom prst="rect">
            <a:avLst/>
          </a:prstGeom>
        </p:spPr>
      </p:pic>
      <p:sp>
        <p:nvSpPr>
          <p:cNvPr id="24" name="Date Placeholder 2">
            <a:extLst>
              <a:ext uri="{FF2B5EF4-FFF2-40B4-BE49-F238E27FC236}">
                <a16:creationId xmlns:a16="http://schemas.microsoft.com/office/drawing/2014/main" id="{06D62E3F-03C1-4A19-B186-92B0A64B95FB}"/>
              </a:ext>
            </a:extLst>
          </p:cNvPr>
          <p:cNvSpPr txBox="1">
            <a:spLocks/>
          </p:cNvSpPr>
          <p:nvPr/>
        </p:nvSpPr>
        <p:spPr>
          <a:xfrm>
            <a:off x="4442293" y="6374187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Ana Karen </a:t>
            </a:r>
            <a:r>
              <a:rPr lang="en-US" dirty="0" err="1">
                <a:solidFill>
                  <a:schemeClr val="bg1"/>
                </a:solidFill>
              </a:rPr>
              <a:t>Reascos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Portilla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" name="Date Placeholder 2">
            <a:extLst>
              <a:ext uri="{FF2B5EF4-FFF2-40B4-BE49-F238E27FC236}">
                <a16:creationId xmlns:a16="http://schemas.microsoft.com/office/drawing/2014/main" id="{A12A9A41-A22D-45D9-ABE3-D8FDE002F1CC}"/>
              </a:ext>
            </a:extLst>
          </p:cNvPr>
          <p:cNvSpPr txBox="1">
            <a:spLocks/>
          </p:cNvSpPr>
          <p:nvPr/>
        </p:nvSpPr>
        <p:spPr>
          <a:xfrm>
            <a:off x="11493605" y="6374187"/>
            <a:ext cx="63120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7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3659536F-736A-4FC6-9FAB-04198A847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796" y="6223562"/>
            <a:ext cx="775321" cy="666376"/>
          </a:xfrm>
          <a:prstGeom prst="rect">
            <a:avLst/>
          </a:prstGeom>
        </p:spPr>
      </p:pic>
      <p:sp>
        <p:nvSpPr>
          <p:cNvPr id="28" name="CuadroTexto 2">
            <a:extLst>
              <a:ext uri="{FF2B5EF4-FFF2-40B4-BE49-F238E27FC236}">
                <a16:creationId xmlns:a16="http://schemas.microsoft.com/office/drawing/2014/main" id="{B5348A57-CDF5-4464-8F9F-5B40D2AAD3C8}"/>
              </a:ext>
            </a:extLst>
          </p:cNvPr>
          <p:cNvSpPr txBox="1"/>
          <p:nvPr/>
        </p:nvSpPr>
        <p:spPr>
          <a:xfrm>
            <a:off x="1170355" y="3354765"/>
            <a:ext cx="2743200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s-ES" dirty="0">
              <a:ea typeface="+mn-lt"/>
              <a:cs typeface="+mn-lt"/>
            </a:endParaRPr>
          </a:p>
          <a:p>
            <a:pPr marL="285750" indent="-285750">
              <a:buFont typeface="Wingdings"/>
              <a:buChar char="v"/>
            </a:pPr>
            <a:r>
              <a:rPr lang="es-ES" dirty="0" err="1">
                <a:ea typeface="+mn-lt"/>
                <a:cs typeface="+mn-lt"/>
              </a:rPr>
              <a:t>Number</a:t>
            </a:r>
            <a:r>
              <a:rPr lang="es-ES" dirty="0">
                <a:ea typeface="+mn-lt"/>
                <a:cs typeface="+mn-lt"/>
              </a:rPr>
              <a:t> </a:t>
            </a:r>
            <a:r>
              <a:rPr lang="es-ES" dirty="0" err="1">
                <a:ea typeface="+mn-lt"/>
                <a:cs typeface="+mn-lt"/>
              </a:rPr>
              <a:t>of</a:t>
            </a:r>
            <a:r>
              <a:rPr lang="es-ES" dirty="0">
                <a:ea typeface="+mn-lt"/>
                <a:cs typeface="+mn-lt"/>
              </a:rPr>
              <a:t> cables: 4</a:t>
            </a:r>
          </a:p>
          <a:p>
            <a:pPr marL="285750" indent="-285750">
              <a:buFont typeface="Wingdings"/>
              <a:buChar char="v"/>
            </a:pPr>
            <a:r>
              <a:rPr lang="es-ES" dirty="0" err="1">
                <a:ea typeface="+mn-lt"/>
                <a:cs typeface="+mn-lt"/>
              </a:rPr>
              <a:t>Diameter</a:t>
            </a:r>
            <a:r>
              <a:rPr lang="es-ES" dirty="0">
                <a:ea typeface="+mn-lt"/>
                <a:cs typeface="+mn-lt"/>
              </a:rPr>
              <a:t>: 0.8 mm</a:t>
            </a:r>
          </a:p>
          <a:p>
            <a:pPr marL="285750" indent="-285750">
              <a:buFont typeface="Wingdings"/>
              <a:buChar char="v"/>
            </a:pPr>
            <a:r>
              <a:rPr lang="es-ES" dirty="0" err="1">
                <a:ea typeface="+mn-lt"/>
                <a:cs typeface="+mn-lt"/>
              </a:rPr>
              <a:t>Polymer</a:t>
            </a:r>
            <a:r>
              <a:rPr lang="es-ES" dirty="0">
                <a:ea typeface="+mn-lt"/>
                <a:cs typeface="+mn-lt"/>
              </a:rPr>
              <a:t> </a:t>
            </a:r>
            <a:r>
              <a:rPr lang="es-ES" dirty="0" err="1">
                <a:ea typeface="+mn-lt"/>
                <a:cs typeface="+mn-lt"/>
              </a:rPr>
              <a:t>covering</a:t>
            </a:r>
          </a:p>
        </p:txBody>
      </p:sp>
      <p:sp>
        <p:nvSpPr>
          <p:cNvPr id="29" name="CuadroTexto 11">
            <a:extLst>
              <a:ext uri="{FF2B5EF4-FFF2-40B4-BE49-F238E27FC236}">
                <a16:creationId xmlns:a16="http://schemas.microsoft.com/office/drawing/2014/main" id="{EA172DAF-4B1A-4379-B8C9-473DCAA0A9AD}"/>
              </a:ext>
            </a:extLst>
          </p:cNvPr>
          <p:cNvSpPr txBox="1"/>
          <p:nvPr/>
        </p:nvSpPr>
        <p:spPr>
          <a:xfrm>
            <a:off x="1402267" y="2866090"/>
            <a:ext cx="2006047" cy="40011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2000" b="1" dirty="0" err="1">
                <a:cs typeface="Calibri"/>
              </a:rPr>
              <a:t>Stainless</a:t>
            </a:r>
            <a:r>
              <a:rPr lang="es-ES" sz="2000" b="1" dirty="0">
                <a:cs typeface="Calibri"/>
              </a:rPr>
              <a:t> </a:t>
            </a:r>
            <a:r>
              <a:rPr lang="es-ES" sz="2000" b="1" dirty="0" err="1">
                <a:cs typeface="Calibri"/>
              </a:rPr>
              <a:t>steel</a:t>
            </a:r>
          </a:p>
        </p:txBody>
      </p:sp>
      <p:sp>
        <p:nvSpPr>
          <p:cNvPr id="30" name="CuadroTexto 2">
            <a:extLst>
              <a:ext uri="{FF2B5EF4-FFF2-40B4-BE49-F238E27FC236}">
                <a16:creationId xmlns:a16="http://schemas.microsoft.com/office/drawing/2014/main" id="{D518050E-11AE-4850-AB0D-88B986D5037E}"/>
              </a:ext>
            </a:extLst>
          </p:cNvPr>
          <p:cNvSpPr txBox="1"/>
          <p:nvPr/>
        </p:nvSpPr>
        <p:spPr>
          <a:xfrm>
            <a:off x="4523155" y="3383340"/>
            <a:ext cx="2743200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s-ES" dirty="0">
              <a:ea typeface="+mn-lt"/>
              <a:cs typeface="+mn-lt"/>
            </a:endParaRPr>
          </a:p>
          <a:p>
            <a:pPr marL="285750" indent="-285750">
              <a:buFont typeface="Wingdings"/>
              <a:buChar char="v"/>
            </a:pPr>
            <a:r>
              <a:rPr lang="es-ES" dirty="0" err="1">
                <a:cs typeface="Calibri"/>
              </a:rPr>
              <a:t>Polypropylene</a:t>
            </a:r>
            <a:r>
              <a:rPr lang="es-ES" dirty="0">
                <a:cs typeface="Calibri"/>
              </a:rPr>
              <a:t> </a:t>
            </a:r>
            <a:r>
              <a:rPr lang="es-ES" dirty="0" err="1">
                <a:cs typeface="Calibri"/>
              </a:rPr>
              <a:t>tubing</a:t>
            </a:r>
            <a:endParaRPr lang="es-ES" dirty="0">
              <a:cs typeface="Calibri"/>
            </a:endParaRPr>
          </a:p>
          <a:p>
            <a:pPr marL="285750" indent="-285750">
              <a:buFont typeface="Wingdings"/>
              <a:buChar char="v"/>
            </a:pPr>
            <a:r>
              <a:rPr lang="es-ES" dirty="0" err="1">
                <a:ea typeface="+mn-lt"/>
                <a:cs typeface="+mn-lt"/>
              </a:rPr>
              <a:t>Number</a:t>
            </a:r>
            <a:r>
              <a:rPr lang="es-ES" dirty="0">
                <a:ea typeface="+mn-lt"/>
                <a:cs typeface="+mn-lt"/>
              </a:rPr>
              <a:t>: 3</a:t>
            </a:r>
          </a:p>
          <a:p>
            <a:pPr marL="285750" indent="-285750">
              <a:buFont typeface="Wingdings"/>
              <a:buChar char="v"/>
            </a:pPr>
            <a:endParaRPr lang="es-ES" dirty="0">
              <a:ea typeface="+mn-lt"/>
              <a:cs typeface="+mn-lt"/>
            </a:endParaRPr>
          </a:p>
        </p:txBody>
      </p:sp>
      <p:sp>
        <p:nvSpPr>
          <p:cNvPr id="31" name="CuadroTexto 11">
            <a:extLst>
              <a:ext uri="{FF2B5EF4-FFF2-40B4-BE49-F238E27FC236}">
                <a16:creationId xmlns:a16="http://schemas.microsoft.com/office/drawing/2014/main" id="{AE9A7F15-BE8D-4FBA-A338-953A89544EAC}"/>
              </a:ext>
            </a:extLst>
          </p:cNvPr>
          <p:cNvSpPr txBox="1"/>
          <p:nvPr/>
        </p:nvSpPr>
        <p:spPr>
          <a:xfrm>
            <a:off x="4755067" y="2894665"/>
            <a:ext cx="2006047" cy="40011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2000" b="1" dirty="0" err="1">
                <a:cs typeface="Calibri"/>
              </a:rPr>
              <a:t>Nitrogen</a:t>
            </a:r>
            <a:r>
              <a:rPr lang="es-ES" sz="2000" b="1" dirty="0">
                <a:cs typeface="Calibri"/>
              </a:rPr>
              <a:t> </a:t>
            </a:r>
            <a:r>
              <a:rPr lang="es-ES" sz="2000" b="1" dirty="0" err="1">
                <a:cs typeface="Calibri"/>
              </a:rPr>
              <a:t>flow</a:t>
            </a:r>
          </a:p>
        </p:txBody>
      </p:sp>
      <p:sp>
        <p:nvSpPr>
          <p:cNvPr id="32" name="CuadroTexto 2">
            <a:extLst>
              <a:ext uri="{FF2B5EF4-FFF2-40B4-BE49-F238E27FC236}">
                <a16:creationId xmlns:a16="http://schemas.microsoft.com/office/drawing/2014/main" id="{563FB233-36BB-4B84-A4E0-13FA53744103}"/>
              </a:ext>
            </a:extLst>
          </p:cNvPr>
          <p:cNvSpPr txBox="1"/>
          <p:nvPr/>
        </p:nvSpPr>
        <p:spPr>
          <a:xfrm>
            <a:off x="8237905" y="3383340"/>
            <a:ext cx="2743200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s-ES" dirty="0">
              <a:ea typeface="+mn-lt"/>
              <a:cs typeface="+mn-lt"/>
            </a:endParaRPr>
          </a:p>
          <a:p>
            <a:pPr marL="285750" indent="-285750">
              <a:buFont typeface="Wingdings"/>
              <a:buChar char="v"/>
            </a:pPr>
            <a:r>
              <a:rPr lang="es-ES" dirty="0" err="1">
                <a:cs typeface="Calibri"/>
              </a:rPr>
              <a:t>Number</a:t>
            </a:r>
            <a:r>
              <a:rPr lang="es-ES" dirty="0">
                <a:cs typeface="Calibri"/>
              </a:rPr>
              <a:t> </a:t>
            </a:r>
            <a:r>
              <a:rPr lang="es-ES" dirty="0" err="1">
                <a:cs typeface="Calibri"/>
              </a:rPr>
              <a:t>of</a:t>
            </a:r>
            <a:r>
              <a:rPr lang="es-ES" dirty="0">
                <a:cs typeface="Calibri"/>
              </a:rPr>
              <a:t> </a:t>
            </a:r>
            <a:r>
              <a:rPr lang="es-ES" dirty="0" err="1">
                <a:cs typeface="Calibri"/>
              </a:rPr>
              <a:t>cores</a:t>
            </a:r>
            <a:r>
              <a:rPr lang="es-ES" dirty="0">
                <a:cs typeface="Calibri"/>
              </a:rPr>
              <a:t>: 12</a:t>
            </a:r>
          </a:p>
          <a:p>
            <a:pPr marL="285750" indent="-285750">
              <a:buFont typeface="Wingdings"/>
              <a:buChar char="v"/>
            </a:pPr>
            <a:r>
              <a:rPr lang="es-ES" dirty="0" err="1">
                <a:ea typeface="+mn-lt"/>
                <a:cs typeface="+mn-lt"/>
              </a:rPr>
              <a:t>Area</a:t>
            </a:r>
            <a:r>
              <a:rPr lang="es-ES" dirty="0">
                <a:ea typeface="+mn-lt"/>
                <a:cs typeface="+mn-lt"/>
              </a:rPr>
              <a:t>: 0.25mm2</a:t>
            </a:r>
          </a:p>
          <a:p>
            <a:pPr marL="285750" indent="-285750">
              <a:buFont typeface="Wingdings"/>
              <a:buChar char="v"/>
            </a:pPr>
            <a:endParaRPr lang="es-ES" dirty="0">
              <a:ea typeface="+mn-lt"/>
              <a:cs typeface="+mn-lt"/>
            </a:endParaRPr>
          </a:p>
        </p:txBody>
      </p:sp>
      <p:sp>
        <p:nvSpPr>
          <p:cNvPr id="33" name="CuadroTexto 11">
            <a:extLst>
              <a:ext uri="{FF2B5EF4-FFF2-40B4-BE49-F238E27FC236}">
                <a16:creationId xmlns:a16="http://schemas.microsoft.com/office/drawing/2014/main" id="{86789D73-ACC9-42C4-81D1-38CE2ACC70D7}"/>
              </a:ext>
            </a:extLst>
          </p:cNvPr>
          <p:cNvSpPr txBox="1"/>
          <p:nvPr/>
        </p:nvSpPr>
        <p:spPr>
          <a:xfrm>
            <a:off x="8469817" y="2894665"/>
            <a:ext cx="2006047" cy="40011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s-ES" sz="2000" b="1" dirty="0" err="1">
                <a:cs typeface="Calibri"/>
              </a:rPr>
              <a:t>Electronics</a:t>
            </a:r>
          </a:p>
        </p:txBody>
      </p:sp>
      <p:pic>
        <p:nvPicPr>
          <p:cNvPr id="35" name="Imagen 14">
            <a:extLst>
              <a:ext uri="{FF2B5EF4-FFF2-40B4-BE49-F238E27FC236}">
                <a16:creationId xmlns:a16="http://schemas.microsoft.com/office/drawing/2014/main" id="{925C3816-5AA9-4922-8D46-2D81A31C25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5443" y="4805988"/>
            <a:ext cx="2199693" cy="612517"/>
          </a:xfrm>
          <a:prstGeom prst="rect">
            <a:avLst/>
          </a:prstGeom>
        </p:spPr>
      </p:pic>
      <p:pic>
        <p:nvPicPr>
          <p:cNvPr id="36" name="Imagen 17">
            <a:extLst>
              <a:ext uri="{FF2B5EF4-FFF2-40B4-BE49-F238E27FC236}">
                <a16:creationId xmlns:a16="http://schemas.microsoft.com/office/drawing/2014/main" id="{093CB2C4-6417-4649-B8F4-63523B9A45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35437" y="4571465"/>
            <a:ext cx="1266825" cy="571500"/>
          </a:xfrm>
          <a:prstGeom prst="rect">
            <a:avLst/>
          </a:prstGeom>
        </p:spPr>
      </p:pic>
      <p:pic>
        <p:nvPicPr>
          <p:cNvPr id="37" name="Imagen 18">
            <a:extLst>
              <a:ext uri="{FF2B5EF4-FFF2-40B4-BE49-F238E27FC236}">
                <a16:creationId xmlns:a16="http://schemas.microsoft.com/office/drawing/2014/main" id="{47B4CB2A-62F7-4E40-95C5-240A086B29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15402" y="5203064"/>
            <a:ext cx="1895475" cy="238125"/>
          </a:xfrm>
          <a:prstGeom prst="rect">
            <a:avLst/>
          </a:prstGeom>
        </p:spPr>
      </p:pic>
      <p:pic>
        <p:nvPicPr>
          <p:cNvPr id="38" name="Imagen 21" descr="Imagen que contiene nombre de la empresa&#10;&#10;Descripción generada automáticamente">
            <a:extLst>
              <a:ext uri="{FF2B5EF4-FFF2-40B4-BE49-F238E27FC236}">
                <a16:creationId xmlns:a16="http://schemas.microsoft.com/office/drawing/2014/main" id="{30C42E0D-119E-47AC-B9B6-E54D4342F3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67927" y="4458479"/>
            <a:ext cx="2409825" cy="1133475"/>
          </a:xfrm>
          <a:prstGeom prst="rect">
            <a:avLst/>
          </a:prstGeom>
        </p:spPr>
      </p:pic>
      <p:sp>
        <p:nvSpPr>
          <p:cNvPr id="39" name="Date Placeholder 2">
            <a:extLst>
              <a:ext uri="{FF2B5EF4-FFF2-40B4-BE49-F238E27FC236}">
                <a16:creationId xmlns:a16="http://schemas.microsoft.com/office/drawing/2014/main" id="{01674ACB-836B-4AE8-851C-7680F78A2A46}"/>
              </a:ext>
            </a:extLst>
          </p:cNvPr>
          <p:cNvSpPr txBox="1">
            <a:spLocks/>
          </p:cNvSpPr>
          <p:nvPr/>
        </p:nvSpPr>
        <p:spPr>
          <a:xfrm>
            <a:off x="7982200" y="6361752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21/05/2021</a:t>
            </a:r>
          </a:p>
        </p:txBody>
      </p:sp>
    </p:spTree>
    <p:extLst>
      <p:ext uri="{BB962C8B-B14F-4D97-AF65-F5344CB8AC3E}">
        <p14:creationId xmlns:p14="http://schemas.microsoft.com/office/powerpoint/2010/main" val="40858199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6 CuadroTexto">
            <a:extLst>
              <a:ext uri="{FF2B5EF4-FFF2-40B4-BE49-F238E27FC236}">
                <a16:creationId xmlns:a16="http://schemas.microsoft.com/office/drawing/2014/main" id="{A5258152-0E05-4F02-8091-BB0DC07ACC56}"/>
              </a:ext>
            </a:extLst>
          </p:cNvPr>
          <p:cNvSpPr txBox="1"/>
          <p:nvPr/>
        </p:nvSpPr>
        <p:spPr>
          <a:xfrm>
            <a:off x="255596" y="301249"/>
            <a:ext cx="1168518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cs typeface="Calibri"/>
              </a:rPr>
              <a:t>PROBLEMS WITH THE ROBOT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F2666896-D9ED-4F5B-B01C-94A213AF6BAB}"/>
              </a:ext>
            </a:extLst>
          </p:cNvPr>
          <p:cNvSpPr/>
          <p:nvPr/>
        </p:nvSpPr>
        <p:spPr>
          <a:xfrm>
            <a:off x="-3796" y="6224638"/>
            <a:ext cx="12195796" cy="66637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0AFCD8B-5EE3-46D8-AD44-B27805C7AD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96" y="6223563"/>
            <a:ext cx="1732575" cy="666375"/>
          </a:xfrm>
          <a:prstGeom prst="rect">
            <a:avLst/>
          </a:prstGeom>
        </p:spPr>
      </p:pic>
      <p:sp>
        <p:nvSpPr>
          <p:cNvPr id="5" name="Date Placeholder 2">
            <a:extLst>
              <a:ext uri="{FF2B5EF4-FFF2-40B4-BE49-F238E27FC236}">
                <a16:creationId xmlns:a16="http://schemas.microsoft.com/office/drawing/2014/main" id="{6EDA7D24-4EC4-45EC-888E-1C1035105379}"/>
              </a:ext>
            </a:extLst>
          </p:cNvPr>
          <p:cNvSpPr txBox="1">
            <a:spLocks/>
          </p:cNvSpPr>
          <p:nvPr/>
        </p:nvSpPr>
        <p:spPr>
          <a:xfrm>
            <a:off x="4442293" y="6374187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Ana Karen </a:t>
            </a:r>
            <a:r>
              <a:rPr lang="en-US" dirty="0" err="1">
                <a:solidFill>
                  <a:schemeClr val="bg1"/>
                </a:solidFill>
              </a:rPr>
              <a:t>Reascos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Portilla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AFD896DA-3F5D-4BBB-869E-BD71BD6E6DF0}"/>
              </a:ext>
            </a:extLst>
          </p:cNvPr>
          <p:cNvSpPr txBox="1">
            <a:spLocks/>
          </p:cNvSpPr>
          <p:nvPr/>
        </p:nvSpPr>
        <p:spPr>
          <a:xfrm>
            <a:off x="11493605" y="6374187"/>
            <a:ext cx="63120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8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38AFCE6-ADC3-4AA9-97ED-4BDBDD1580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796" y="6223562"/>
            <a:ext cx="775321" cy="66637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B1E75B1-FCBE-4DF0-A00B-517DF20C51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3619" y="2351306"/>
            <a:ext cx="4116186" cy="3105608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48D16D0F-FA34-488A-807E-F36DD7AB9CCB}"/>
              </a:ext>
            </a:extLst>
          </p:cNvPr>
          <p:cNvSpPr/>
          <p:nvPr/>
        </p:nvSpPr>
        <p:spPr>
          <a:xfrm>
            <a:off x="9563100" y="2869001"/>
            <a:ext cx="1304925" cy="123825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CuadroTexto 11">
            <a:extLst>
              <a:ext uri="{FF2B5EF4-FFF2-40B4-BE49-F238E27FC236}">
                <a16:creationId xmlns:a16="http://schemas.microsoft.com/office/drawing/2014/main" id="{C19EE977-5367-41E3-9C34-50D0F36D9EF1}"/>
              </a:ext>
            </a:extLst>
          </p:cNvPr>
          <p:cNvSpPr txBox="1"/>
          <p:nvPr/>
        </p:nvSpPr>
        <p:spPr>
          <a:xfrm>
            <a:off x="1427243" y="1389752"/>
            <a:ext cx="2664136" cy="40011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b="1" dirty="0">
                <a:cs typeface="Calibri"/>
              </a:rPr>
              <a:t>Connectivity problem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CE9B767-E063-4C73-B0CF-6AA7B6B8B352}"/>
              </a:ext>
            </a:extLst>
          </p:cNvPr>
          <p:cNvSpPr txBox="1"/>
          <p:nvPr/>
        </p:nvSpPr>
        <p:spPr>
          <a:xfrm>
            <a:off x="1733550" y="2163141"/>
            <a:ext cx="2119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Identify the problem</a:t>
            </a:r>
          </a:p>
        </p:txBody>
      </p:sp>
      <p:sp>
        <p:nvSpPr>
          <p:cNvPr id="17" name="CuadroTexto 11">
            <a:extLst>
              <a:ext uri="{FF2B5EF4-FFF2-40B4-BE49-F238E27FC236}">
                <a16:creationId xmlns:a16="http://schemas.microsoft.com/office/drawing/2014/main" id="{FA9AFBB0-F3DA-4F53-A258-3D4719AC34D6}"/>
              </a:ext>
            </a:extLst>
          </p:cNvPr>
          <p:cNvSpPr txBox="1"/>
          <p:nvPr/>
        </p:nvSpPr>
        <p:spPr>
          <a:xfrm>
            <a:off x="8055819" y="1389752"/>
            <a:ext cx="2664136" cy="40011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b="1" dirty="0">
                <a:cs typeface="Calibri"/>
              </a:rPr>
              <a:t>Broken part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8B60747-CB22-4EDD-B0DB-87440699020C}"/>
              </a:ext>
            </a:extLst>
          </p:cNvPr>
          <p:cNvSpPr txBox="1"/>
          <p:nvPr/>
        </p:nvSpPr>
        <p:spPr>
          <a:xfrm>
            <a:off x="1665454" y="3160819"/>
            <a:ext cx="2187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Robot electronic card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73E2928-FCC5-4A31-9079-71DAEF5892EE}"/>
              </a:ext>
            </a:extLst>
          </p:cNvPr>
          <p:cNvSpPr txBox="1"/>
          <p:nvPr/>
        </p:nvSpPr>
        <p:spPr>
          <a:xfrm>
            <a:off x="1634739" y="4158497"/>
            <a:ext cx="2317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Dismounting the robot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263C8D8-AC9C-4F4B-BBB1-983B15A38FAD}"/>
              </a:ext>
            </a:extLst>
          </p:cNvPr>
          <p:cNvSpPr txBox="1"/>
          <p:nvPr/>
        </p:nvSpPr>
        <p:spPr>
          <a:xfrm>
            <a:off x="1236361" y="5257030"/>
            <a:ext cx="3113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Send the robot to the company</a:t>
            </a:r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CAB7EE42-CA86-4A59-984C-6DF130123AF9}"/>
              </a:ext>
            </a:extLst>
          </p:cNvPr>
          <p:cNvSpPr/>
          <p:nvPr/>
        </p:nvSpPr>
        <p:spPr>
          <a:xfrm>
            <a:off x="2649773" y="2696053"/>
            <a:ext cx="219075" cy="3693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BC4BE5DF-D91A-44B5-AE49-335FC9937E92}"/>
              </a:ext>
            </a:extLst>
          </p:cNvPr>
          <p:cNvSpPr/>
          <p:nvPr/>
        </p:nvSpPr>
        <p:spPr>
          <a:xfrm>
            <a:off x="2683819" y="3666951"/>
            <a:ext cx="219075" cy="3693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Arrow: Down 24">
            <a:extLst>
              <a:ext uri="{FF2B5EF4-FFF2-40B4-BE49-F238E27FC236}">
                <a16:creationId xmlns:a16="http://schemas.microsoft.com/office/drawing/2014/main" id="{05B07F00-D8BF-4A68-B889-A3EC9C0F356D}"/>
              </a:ext>
            </a:extLst>
          </p:cNvPr>
          <p:cNvSpPr/>
          <p:nvPr/>
        </p:nvSpPr>
        <p:spPr>
          <a:xfrm>
            <a:off x="2683818" y="4773226"/>
            <a:ext cx="219075" cy="3693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Date Placeholder 2">
            <a:extLst>
              <a:ext uri="{FF2B5EF4-FFF2-40B4-BE49-F238E27FC236}">
                <a16:creationId xmlns:a16="http://schemas.microsoft.com/office/drawing/2014/main" id="{71A8006D-EB83-4E09-867B-41A6D4EB8220}"/>
              </a:ext>
            </a:extLst>
          </p:cNvPr>
          <p:cNvSpPr txBox="1">
            <a:spLocks/>
          </p:cNvSpPr>
          <p:nvPr/>
        </p:nvSpPr>
        <p:spPr>
          <a:xfrm>
            <a:off x="7982200" y="6361752"/>
            <a:ext cx="31940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>
                <a:solidFill>
                  <a:schemeClr val="bg1"/>
                </a:solidFill>
              </a:rPr>
              <a:t>21/05/2021</a:t>
            </a:r>
          </a:p>
        </p:txBody>
      </p:sp>
    </p:spTree>
    <p:extLst>
      <p:ext uri="{BB962C8B-B14F-4D97-AF65-F5344CB8AC3E}">
        <p14:creationId xmlns:p14="http://schemas.microsoft.com/office/powerpoint/2010/main" val="335910503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3513</TotalTime>
  <Words>378</Words>
  <Application>Microsoft Office PowerPoint</Application>
  <PresentationFormat>Panorámica</PresentationFormat>
  <Paragraphs>149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HP</dc:creator>
  <cp:lastModifiedBy>HP</cp:lastModifiedBy>
  <cp:revision>707</cp:revision>
  <dcterms:created xsi:type="dcterms:W3CDTF">2021-03-03T12:04:24Z</dcterms:created>
  <dcterms:modified xsi:type="dcterms:W3CDTF">2021-05-21T06:45:07Z</dcterms:modified>
</cp:coreProperties>
</file>