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notesMasterIdLst>
    <p:notesMasterId r:id="rId15"/>
  </p:notesMasterIdLst>
  <p:handoutMasterIdLst>
    <p:handoutMasterId r:id="rId16"/>
  </p:handoutMasterIdLst>
  <p:sldIdLst>
    <p:sldId id="328" r:id="rId2"/>
    <p:sldId id="364" r:id="rId3"/>
    <p:sldId id="401" r:id="rId4"/>
    <p:sldId id="368" r:id="rId5"/>
    <p:sldId id="420" r:id="rId6"/>
    <p:sldId id="367" r:id="rId7"/>
    <p:sldId id="421" r:id="rId8"/>
    <p:sldId id="422" r:id="rId9"/>
    <p:sldId id="423" r:id="rId10"/>
    <p:sldId id="424" r:id="rId11"/>
    <p:sldId id="374" r:id="rId12"/>
    <p:sldId id="365" r:id="rId13"/>
    <p:sldId id="366" r:id="rId14"/>
  </p:sldIdLst>
  <p:sldSz cx="12801600" cy="9601200" type="A3"/>
  <p:notesSz cx="6797675" cy="9928225"/>
  <p:defaultTextStyle>
    <a:defPPr>
      <a:defRPr lang="it-IT"/>
    </a:defPPr>
    <a:lvl1pPr marL="0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9618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9236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18855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58473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9809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37716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7733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116954" algn="l" defTabSz="1279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24">
          <p15:clr>
            <a:srgbClr val="A4A3A4"/>
          </p15:clr>
        </p15:guide>
        <p15:guide id="2" pos="40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000"/>
    <a:srgbClr val="7FAACF"/>
    <a:srgbClr val="7FD7A7"/>
    <a:srgbClr val="63EB87"/>
    <a:srgbClr val="FDFDFD"/>
    <a:srgbClr val="9F5FCF"/>
    <a:srgbClr val="E2AC00"/>
    <a:srgbClr val="008000"/>
    <a:srgbClr val="B8F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55" autoAdjust="0"/>
    <p:restoredTop sz="88602" autoAdjust="0"/>
  </p:normalViewPr>
  <p:slideViewPr>
    <p:cSldViewPr>
      <p:cViewPr varScale="1">
        <p:scale>
          <a:sx n="54" d="100"/>
          <a:sy n="54" d="100"/>
        </p:scale>
        <p:origin x="1853" y="82"/>
      </p:cViewPr>
      <p:guideLst>
        <p:guide orient="horz" pos="3024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1" d="100"/>
          <a:sy n="91" d="100"/>
        </p:scale>
        <p:origin x="3768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03D4A3-1263-46FA-9BFD-C2BC54A6CC98}" type="datetimeFigureOut">
              <a:rPr lang="en-GB" smtClean="0"/>
              <a:t>20/05/2021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8D993-435C-447B-871C-95808ECD8AA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03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C01BA-08AA-4AF5-ABAC-A7F26C347658}" type="datetimeFigureOut">
              <a:rPr lang="it-IT" smtClean="0"/>
              <a:t>20/05/2021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51F46C-ECCB-4801-8B4B-BE830DEA986C}" type="slidenum">
              <a:rPr lang="it-IT" smtClean="0"/>
              <a:t>‹#›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536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1pPr>
    <a:lvl2pPr marL="639618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2pPr>
    <a:lvl3pPr marL="1279236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3pPr>
    <a:lvl4pPr marL="1918855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4pPr>
    <a:lvl5pPr marL="2558473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5pPr>
    <a:lvl6pPr marL="319809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6pPr>
    <a:lvl7pPr marL="3837716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7pPr>
    <a:lvl8pPr marL="447733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8pPr>
    <a:lvl9pPr marL="5116954" algn="l" defTabSz="1279236" rtl="0" eaLnBrk="1" latinLnBrk="0" hangingPunct="1">
      <a:defRPr sz="1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28881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2232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8532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132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2792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39510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34286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1152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05161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66864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56074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51F46C-ECCB-4801-8B4B-BE830DEA986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8355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16" y="4199932"/>
            <a:ext cx="1543634" cy="152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598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779425" y="2387994"/>
            <a:ext cx="4275415" cy="1755331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31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82316" y="1123076"/>
            <a:ext cx="6663320" cy="666332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5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779428" y="4198271"/>
            <a:ext cx="4275412" cy="3728875"/>
          </a:xfrm>
        </p:spPr>
        <p:txBody>
          <a:bodyPr lIns="63966" rIns="63966"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700"/>
            </a:lvl2pPr>
            <a:lvl3pPr>
              <a:buFontTx/>
              <a:buNone/>
              <a:defRPr sz="1400"/>
            </a:lvl3pPr>
            <a:lvl4pPr>
              <a:buFontTx/>
              <a:buNone/>
              <a:defRPr sz="1300"/>
            </a:lvl4pPr>
            <a:lvl5pPr>
              <a:buFontTx/>
              <a:buNone/>
              <a:defRPr sz="13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745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104204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9281160" y="384502"/>
            <a:ext cx="2880360" cy="819213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40080" y="384502"/>
            <a:ext cx="8427720" cy="819213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368437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326" y="4029577"/>
            <a:ext cx="1710724" cy="215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2992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774" y="3784607"/>
            <a:ext cx="1641437" cy="2053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0240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326" y="4029577"/>
            <a:ext cx="1710724" cy="2150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855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266DF4F-DDDD-4C86-A616-E96584F817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71928" y="8936424"/>
            <a:ext cx="3744416" cy="5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4520" y="3522147"/>
            <a:ext cx="11572378" cy="2556908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kumimoji="0" lang="en-US" sz="64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4520" y="1861818"/>
            <a:ext cx="9281160" cy="1493363"/>
          </a:xfrm>
        </p:spPr>
        <p:txBody>
          <a:bodyPr lIns="63966" tIns="0" rIns="63966" bIns="0" anchor="b"/>
          <a:lstStyle>
            <a:lvl1pPr marL="0" indent="0" algn="l">
              <a:buNone/>
              <a:defRPr sz="2800">
                <a:solidFill>
                  <a:schemeClr val="tx1"/>
                </a:solidFill>
                <a:effectLst/>
              </a:defRPr>
            </a:lvl1pPr>
            <a:lvl2pPr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9587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493"/>
            <a:ext cx="10454640" cy="1600200"/>
          </a:xfrm>
          <a:prstGeom prst="rect">
            <a:avLst/>
          </a:prstGeo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120640" cy="63363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974080" y="2240282"/>
            <a:ext cx="5120640" cy="633634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1588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2273"/>
            <a:ext cx="11521440" cy="1251568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40080" y="7142754"/>
            <a:ext cx="5656263" cy="1173480"/>
          </a:xfrm>
        </p:spPr>
        <p:txBody>
          <a:bodyPr anchor="t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503044" y="7142754"/>
            <a:ext cx="5658485" cy="1173480"/>
          </a:xfrm>
        </p:spPr>
        <p:txBody>
          <a:bodyPr anchor="t"/>
          <a:lstStyle>
            <a:lvl1pPr marL="0" indent="0">
              <a:buNone/>
              <a:defRPr sz="3400" b="1">
                <a:solidFill>
                  <a:schemeClr val="tx1"/>
                </a:solidFill>
              </a:defRPr>
            </a:lvl1pPr>
            <a:lvl2pPr>
              <a:buNone/>
              <a:defRPr sz="2800" b="1"/>
            </a:lvl2pPr>
            <a:lvl3pPr>
              <a:buNone/>
              <a:defRPr sz="2500" b="1"/>
            </a:lvl3pPr>
            <a:lvl4pPr>
              <a:buNone/>
              <a:defRPr sz="2200" b="1"/>
            </a:lvl4pPr>
            <a:lvl5pPr>
              <a:buNone/>
              <a:defRPr sz="22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40080" y="1777697"/>
            <a:ext cx="5656263" cy="5161317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503044" y="1777697"/>
            <a:ext cx="5658485" cy="5161317"/>
          </a:xfrm>
        </p:spPr>
        <p:txBody>
          <a:bodyPr/>
          <a:lstStyle>
            <a:lvl1pPr>
              <a:defRPr sz="34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02670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384048"/>
            <a:ext cx="10458907" cy="1600200"/>
          </a:xfrm>
          <a:prstGeom prst="rect">
            <a:avLst/>
          </a:prstGeom>
        </p:spPr>
        <p:txBody>
          <a:bodyPr anchor="ctr"/>
          <a:lstStyle>
            <a:lvl1pPr algn="l">
              <a:defRPr sz="64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3789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7583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080" y="1659739"/>
            <a:ext cx="4480560" cy="10223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25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40080" y="300194"/>
            <a:ext cx="3840480" cy="1280160"/>
          </a:xfrm>
        </p:spPr>
        <p:txBody>
          <a:bodyPr lIns="63966" tIns="0" rIns="63966" bIns="0" anchor="b"/>
          <a:lstStyle>
            <a:lvl1pPr marL="0" indent="0" algn="l">
              <a:buNone/>
              <a:defRPr sz="20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40080" y="2773680"/>
            <a:ext cx="9921240" cy="5334000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43420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 userDrawn="1"/>
        </p:nvSpPr>
        <p:spPr bwMode="auto">
          <a:xfrm>
            <a:off x="1" y="8761041"/>
            <a:ext cx="12801600" cy="852860"/>
          </a:xfrm>
          <a:custGeom>
            <a:avLst/>
            <a:gdLst>
              <a:gd name="T0" fmla="*/ 0 w 9826"/>
              <a:gd name="T1" fmla="*/ 0 h 758"/>
              <a:gd name="T2" fmla="*/ 0 w 9826"/>
              <a:gd name="T3" fmla="*/ 0 h 758"/>
              <a:gd name="T4" fmla="*/ 9826 w 9826"/>
              <a:gd name="T5" fmla="*/ 0 h 758"/>
              <a:gd name="T6" fmla="*/ 9826 w 9826"/>
              <a:gd name="T7" fmla="*/ 758 h 758"/>
              <a:gd name="T8" fmla="*/ 0 w 9826"/>
              <a:gd name="T9" fmla="*/ 758 h 758"/>
              <a:gd name="T10" fmla="*/ 0 w 9826"/>
              <a:gd name="T11" fmla="*/ 0 h 7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26" h="758">
                <a:moveTo>
                  <a:pt x="0" y="0"/>
                </a:moveTo>
                <a:lnTo>
                  <a:pt x="0" y="0"/>
                </a:lnTo>
                <a:lnTo>
                  <a:pt x="9826" y="0"/>
                </a:lnTo>
                <a:lnTo>
                  <a:pt x="9826" y="758"/>
                </a:lnTo>
                <a:lnTo>
                  <a:pt x="0" y="758"/>
                </a:lnTo>
                <a:lnTo>
                  <a:pt x="0" y="0"/>
                </a:lnTo>
                <a:close/>
              </a:path>
            </a:pathLst>
          </a:custGeom>
          <a:solidFill>
            <a:srgbClr val="1E5AAE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40080" y="326892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40080" y="1855858"/>
            <a:ext cx="11484372" cy="6534389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AutoShape 3"/>
          <p:cNvSpPr>
            <a:spLocks noChangeAspect="1" noChangeArrowheads="1" noTextEdit="1"/>
          </p:cNvSpPr>
          <p:nvPr userDrawn="1"/>
        </p:nvSpPr>
        <p:spPr bwMode="auto">
          <a:xfrm>
            <a:off x="0" y="8610600"/>
            <a:ext cx="12801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pic>
        <p:nvPicPr>
          <p:cNvPr id="20" name="Image 4" descr="logooutline.eps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2" y="8856967"/>
            <a:ext cx="667717" cy="661007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962935" y="8845880"/>
            <a:ext cx="2376344" cy="683179"/>
          </a:xfrm>
          <a:prstGeom prst="rect">
            <a:avLst/>
          </a:prstGeom>
          <a:noFill/>
        </p:spPr>
        <p:txBody>
          <a:bodyPr wrap="square" lIns="127924" tIns="63966" rIns="127924" bIns="63966" rtlCol="0">
            <a:spAutoFit/>
          </a:bodyPr>
          <a:lstStyle/>
          <a:p>
            <a:pPr algn="ctr">
              <a:defRPr/>
            </a:pPr>
            <a:r>
              <a:rPr lang="en-GB" sz="1800" b="1" dirty="0">
                <a:solidFill>
                  <a:prstClr val="white"/>
                </a:solidFill>
                <a:latin typeface="Corbel" panose="020B0503020204020204" pitchFamily="34" charset="0"/>
              </a:rPr>
              <a:t>12</a:t>
            </a:r>
            <a:r>
              <a:rPr lang="en-GB" sz="1800" b="1" baseline="30000" dirty="0">
                <a:solidFill>
                  <a:prstClr val="white"/>
                </a:solidFill>
                <a:latin typeface="Corbel" panose="020B0503020204020204" pitchFamily="34" charset="0"/>
              </a:rPr>
              <a:t>th</a:t>
            </a:r>
            <a:r>
              <a:rPr lang="en-GB" sz="1800" b="1" dirty="0">
                <a:solidFill>
                  <a:prstClr val="white"/>
                </a:solidFill>
                <a:latin typeface="Corbel" panose="020B0503020204020204" pitchFamily="34" charset="0"/>
              </a:rPr>
              <a:t> FTEC Workshop</a:t>
            </a:r>
          </a:p>
          <a:p>
            <a:pPr algn="ctr">
              <a:defRPr/>
            </a:pPr>
            <a:fld id="{4D381063-B99C-4479-B1BA-46EC4C7DBD29}" type="datetime1">
              <a:rPr lang="en-GB" sz="1800" b="1" smtClean="0">
                <a:solidFill>
                  <a:prstClr val="white"/>
                </a:solidFill>
                <a:latin typeface="Corbel" panose="020B0503020204020204" pitchFamily="34" charset="0"/>
              </a:rPr>
              <a:pPr algn="ctr">
                <a:defRPr/>
              </a:pPr>
              <a:t>20/05/2021</a:t>
            </a:fld>
            <a:endParaRPr lang="en-GB" sz="1800" b="1" dirty="0">
              <a:solidFill>
                <a:prstClr val="white"/>
              </a:solidFill>
              <a:latin typeface="Corbel" panose="020B0503020204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12124452" y="8948943"/>
            <a:ext cx="577402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0FCD973-B77A-47D0-8782-23D79D07B773}" type="slidenum">
              <a:rPr lang="en-GB" smtClean="0">
                <a:solidFill>
                  <a:schemeClr val="bg1"/>
                </a:solidFill>
              </a:rPr>
              <a:t>‹#›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60C49E-76A5-4DE8-932E-F8475919BEDF}"/>
              </a:ext>
            </a:extLst>
          </p:cNvPr>
          <p:cNvSpPr txBox="1"/>
          <p:nvPr userDrawn="1"/>
        </p:nvSpPr>
        <p:spPr>
          <a:xfrm>
            <a:off x="4391858" y="9018193"/>
            <a:ext cx="71215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1279236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chemeClr val="bg1"/>
                </a:solidFill>
              </a:rPr>
              <a:t>	 </a:t>
            </a:r>
            <a:r>
              <a:rPr lang="en-GB" sz="16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Sergio Villanueva Martinez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0E549EB-9749-482B-A634-8FD2D221ECDB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4271928" y="8936424"/>
            <a:ext cx="3744416" cy="51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931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6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90782" indent="-639618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448" indent="-639618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691" indent="-479716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400" kern="1200">
          <a:solidFill>
            <a:schemeClr val="tx1"/>
          </a:solidFill>
          <a:latin typeface="+mn-lt"/>
          <a:ea typeface="+mn-ea"/>
          <a:cs typeface="+mn-cs"/>
        </a:defRPr>
      </a:lvl3pPr>
      <a:lvl4pPr marL="1938047" indent="-479716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309026" indent="-479716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379384" indent="-255847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686404" indent="-255847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5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993418" indent="-255847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3262056" indent="-255847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396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792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188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5584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1980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83771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47733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1169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8.png"/><Relationship Id="rId7" Type="http://schemas.microsoft.com/office/2007/relationships/hdphoto" Target="../media/hdphoto1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17.png"/><Relationship Id="rId10" Type="http://schemas.openxmlformats.org/officeDocument/2006/relationships/image" Target="../media/image14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png"/><Relationship Id="rId3" Type="http://schemas.openxmlformats.org/officeDocument/2006/relationships/image" Target="../media/image29.jpeg"/><Relationship Id="rId7" Type="http://schemas.openxmlformats.org/officeDocument/2006/relationships/image" Target="../media/image14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jpeg"/><Relationship Id="rId11" Type="http://schemas.openxmlformats.org/officeDocument/2006/relationships/image" Target="../media/image36.jpeg"/><Relationship Id="rId5" Type="http://schemas.openxmlformats.org/officeDocument/2006/relationships/image" Target="../media/image31.jpeg"/><Relationship Id="rId10" Type="http://schemas.openxmlformats.org/officeDocument/2006/relationships/image" Target="../media/image35.jpeg"/><Relationship Id="rId4" Type="http://schemas.openxmlformats.org/officeDocument/2006/relationships/image" Target="../media/image30.png"/><Relationship Id="rId9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9639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Siemens PLC s7-1500 at Rs 29000/unit | Siemens Programmable Logic  Controller, सीमेंस पीएलसी - KNH Automation, Ahmedabad | ID: 15547120091">
            <a:extLst>
              <a:ext uri="{FF2B5EF4-FFF2-40B4-BE49-F238E27FC236}">
                <a16:creationId xmlns:a16="http://schemas.microsoft.com/office/drawing/2014/main" id="{5ADDF325-79E1-4C81-A3E3-6A21B8747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627" y="1881592"/>
            <a:ext cx="1186354" cy="1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0" descr="SITRANS P310 | Pressure Measurement | Siemens Global">
            <a:extLst>
              <a:ext uri="{FF2B5EF4-FFF2-40B4-BE49-F238E27FC236}">
                <a16:creationId xmlns:a16="http://schemas.microsoft.com/office/drawing/2014/main" id="{1989DB89-1675-49F5-8608-F1E8C9F7C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804" y="5503692"/>
            <a:ext cx="1432247" cy="80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A8731AA6-0365-4284-8807-54E738871195}"/>
              </a:ext>
            </a:extLst>
          </p:cNvPr>
          <p:cNvSpPr txBox="1"/>
          <p:nvPr/>
        </p:nvSpPr>
        <p:spPr>
          <a:xfrm>
            <a:off x="7475097" y="1317550"/>
            <a:ext cx="46107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Simatic Compact Field Unit (CFU)</a:t>
            </a:r>
            <a:endParaRPr lang="en-GB" sz="2000" dirty="0"/>
          </a:p>
        </p:txBody>
      </p:sp>
      <p:pic>
        <p:nvPicPr>
          <p:cNvPr id="62" name="Picture 8" descr="Product">
            <a:extLst>
              <a:ext uri="{FF2B5EF4-FFF2-40B4-BE49-F238E27FC236}">
                <a16:creationId xmlns:a16="http://schemas.microsoft.com/office/drawing/2014/main" id="{CB04CEEE-BAFF-440E-ADBE-07A3CC8795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6"/>
          <a:stretch/>
        </p:blipFill>
        <p:spPr bwMode="auto">
          <a:xfrm>
            <a:off x="9868172" y="3600484"/>
            <a:ext cx="1928926" cy="149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34087A-DF2F-45C3-ACA8-FF5C4AAAE8D1}"/>
              </a:ext>
            </a:extLst>
          </p:cNvPr>
          <p:cNvCxnSpPr>
            <a:cxnSpLocks/>
          </p:cNvCxnSpPr>
          <p:nvPr/>
        </p:nvCxnSpPr>
        <p:spPr>
          <a:xfrm flipV="1">
            <a:off x="9215511" y="2867640"/>
            <a:ext cx="0" cy="1396724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086A367-58E0-4151-9ADF-5C77D1CF428D}"/>
              </a:ext>
            </a:extLst>
          </p:cNvPr>
          <p:cNvCxnSpPr>
            <a:cxnSpLocks/>
          </p:cNvCxnSpPr>
          <p:nvPr/>
        </p:nvCxnSpPr>
        <p:spPr>
          <a:xfrm flipH="1" flipV="1">
            <a:off x="9285494" y="2867640"/>
            <a:ext cx="6351" cy="1337532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B1CEA47-3DF7-4002-B15E-6E3B98E6BEF6}"/>
              </a:ext>
            </a:extLst>
          </p:cNvPr>
          <p:cNvCxnSpPr>
            <a:cxnSpLocks/>
          </p:cNvCxnSpPr>
          <p:nvPr/>
        </p:nvCxnSpPr>
        <p:spPr>
          <a:xfrm flipV="1">
            <a:off x="10211766" y="4108443"/>
            <a:ext cx="0" cy="155921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92B743C-5A02-49C5-BB52-7FE90D0198FE}"/>
              </a:ext>
            </a:extLst>
          </p:cNvPr>
          <p:cNvCxnSpPr>
            <a:cxnSpLocks/>
          </p:cNvCxnSpPr>
          <p:nvPr/>
        </p:nvCxnSpPr>
        <p:spPr>
          <a:xfrm flipH="1">
            <a:off x="9204225" y="4264365"/>
            <a:ext cx="1015200" cy="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E513CC-D49A-4117-9D21-AB784097ED2A}"/>
              </a:ext>
            </a:extLst>
          </p:cNvPr>
          <p:cNvCxnSpPr>
            <a:cxnSpLocks/>
          </p:cNvCxnSpPr>
          <p:nvPr/>
        </p:nvCxnSpPr>
        <p:spPr>
          <a:xfrm flipV="1">
            <a:off x="10170491" y="4101053"/>
            <a:ext cx="0" cy="10800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A4FDE3C-B53B-4723-B9F6-B9722A5D6DA3}"/>
              </a:ext>
            </a:extLst>
          </p:cNvPr>
          <p:cNvCxnSpPr>
            <a:cxnSpLocks/>
          </p:cNvCxnSpPr>
          <p:nvPr/>
        </p:nvCxnSpPr>
        <p:spPr>
          <a:xfrm flipH="1" flipV="1">
            <a:off x="9285494" y="4205171"/>
            <a:ext cx="889200" cy="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6" descr="Siemens SIPART PS2, 6DR5010 Proveedores y agente de posicionadores  electroneumáticos - Tipo, precio, bajo costo, original - Tebess">
            <a:extLst>
              <a:ext uri="{FF2B5EF4-FFF2-40B4-BE49-F238E27FC236}">
                <a16:creationId xmlns:a16="http://schemas.microsoft.com/office/drawing/2014/main" id="{4C71B3C2-A151-493C-B148-CE98EE315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592" y="5322810"/>
            <a:ext cx="555770" cy="102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7D091C7-105B-47F4-92D9-FA9F2641B8B9}"/>
              </a:ext>
            </a:extLst>
          </p:cNvPr>
          <p:cNvCxnSpPr>
            <a:cxnSpLocks/>
          </p:cNvCxnSpPr>
          <p:nvPr/>
        </p:nvCxnSpPr>
        <p:spPr>
          <a:xfrm flipH="1" flipV="1">
            <a:off x="10321429" y="4880708"/>
            <a:ext cx="0" cy="68400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0158D92-F15A-4FA0-8869-2C6BEF50651D}"/>
              </a:ext>
            </a:extLst>
          </p:cNvPr>
          <p:cNvCxnSpPr>
            <a:cxnSpLocks/>
          </p:cNvCxnSpPr>
          <p:nvPr/>
        </p:nvCxnSpPr>
        <p:spPr>
          <a:xfrm flipV="1">
            <a:off x="11335320" y="4993184"/>
            <a:ext cx="0" cy="39831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E6BD3C5-9297-4AA7-AE48-B033A6BB5908}"/>
              </a:ext>
            </a:extLst>
          </p:cNvPr>
          <p:cNvSpPr txBox="1"/>
          <p:nvPr/>
        </p:nvSpPr>
        <p:spPr>
          <a:xfrm>
            <a:off x="9243348" y="3047058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</a:rPr>
              <a:t>Profinet</a:t>
            </a:r>
            <a:r>
              <a:rPr lang="en-US" sz="1600" dirty="0">
                <a:solidFill>
                  <a:srgbClr val="00B050"/>
                </a:solidFill>
              </a:rPr>
              <a:t> PN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3CD75E0-5762-4E62-9041-4C2853FCE389}"/>
              </a:ext>
            </a:extLst>
          </p:cNvPr>
          <p:cNvSpPr txBox="1"/>
          <p:nvPr/>
        </p:nvSpPr>
        <p:spPr>
          <a:xfrm>
            <a:off x="8970373" y="4914646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Profibus PA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5881E6-95EE-49F6-9F17-AFBE410E306F}"/>
              </a:ext>
            </a:extLst>
          </p:cNvPr>
          <p:cNvSpPr txBox="1"/>
          <p:nvPr/>
        </p:nvSpPr>
        <p:spPr>
          <a:xfrm>
            <a:off x="10236981" y="3367129"/>
            <a:ext cx="17042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Simatic CFU</a:t>
            </a:r>
          </a:p>
        </p:txBody>
      </p:sp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D52F527D-E383-4526-AF5E-02292D780649}"/>
              </a:ext>
            </a:extLst>
          </p:cNvPr>
          <p:cNvGraphicFramePr>
            <a:graphicFrameLocks noGrp="1"/>
          </p:cNvGraphicFramePr>
          <p:nvPr/>
        </p:nvGraphicFramePr>
        <p:xfrm>
          <a:off x="6931449" y="5584392"/>
          <a:ext cx="2886692" cy="638175"/>
        </p:xfrm>
        <a:graphic>
          <a:graphicData uri="http://schemas.openxmlformats.org/drawingml/2006/table">
            <a:tbl>
              <a:tblPr/>
              <a:tblGrid>
                <a:gridCol w="2085897">
                  <a:extLst>
                    <a:ext uri="{9D8B030D-6E8A-4147-A177-3AD203B41FA5}">
                      <a16:colId xmlns:a16="http://schemas.microsoft.com/office/drawing/2014/main" val="2512591682"/>
                    </a:ext>
                  </a:extLst>
                </a:gridCol>
                <a:gridCol w="800795">
                  <a:extLst>
                    <a:ext uri="{9D8B030D-6E8A-4147-A177-3AD203B41FA5}">
                      <a16:colId xmlns:a16="http://schemas.microsoft.com/office/drawing/2014/main" val="350494564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Simatic CFU (with housing)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2000.00 €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064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8571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Simatic CFU (without housing)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1700.00 €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105755"/>
                  </a:ext>
                </a:extLst>
              </a:tr>
            </a:tbl>
          </a:graphicData>
        </a:graphic>
      </p:graphicFrame>
      <p:sp>
        <p:nvSpPr>
          <p:cNvPr id="76" name="TextBox 75">
            <a:extLst>
              <a:ext uri="{FF2B5EF4-FFF2-40B4-BE49-F238E27FC236}">
                <a16:creationId xmlns:a16="http://schemas.microsoft.com/office/drawing/2014/main" id="{370AA607-5464-4F46-A8D9-B4DF5B07606C}"/>
              </a:ext>
            </a:extLst>
          </p:cNvPr>
          <p:cNvSpPr txBox="1"/>
          <p:nvPr/>
        </p:nvSpPr>
        <p:spPr>
          <a:xfrm>
            <a:off x="8145828" y="7200403"/>
            <a:ext cx="4666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Easy HW and mapping in TIA Portal</a:t>
            </a:r>
            <a:endParaRPr lang="en-GB" sz="2000" dirty="0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0D56332B-BEF1-4A7F-A7E0-836AFA3553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3001" y="7274043"/>
            <a:ext cx="342789" cy="291924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F0867B5-6D59-41C1-ABF8-FDB79C74D188}"/>
              </a:ext>
            </a:extLst>
          </p:cNvPr>
          <p:cNvSpPr txBox="1"/>
          <p:nvPr/>
        </p:nvSpPr>
        <p:spPr>
          <a:xfrm>
            <a:off x="8145828" y="7612676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PDM Configuration and diagnose</a:t>
            </a:r>
            <a:endParaRPr lang="en-GB" sz="2000" dirty="0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9F689A5A-8A98-4CDB-ADF7-988FD7A97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3001" y="7686316"/>
            <a:ext cx="342789" cy="29192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7C11C648-FF32-493D-8BCC-27D122B86104}"/>
              </a:ext>
            </a:extLst>
          </p:cNvPr>
          <p:cNvSpPr txBox="1"/>
          <p:nvPr/>
        </p:nvSpPr>
        <p:spPr>
          <a:xfrm>
            <a:off x="8177446" y="8024949"/>
            <a:ext cx="4499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Cheaper for small networks</a:t>
            </a:r>
            <a:endParaRPr lang="en-GB" sz="20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42EF30E-7C50-4631-A449-BF4A6A536CF6}"/>
              </a:ext>
            </a:extLst>
          </p:cNvPr>
          <p:cNvSpPr txBox="1"/>
          <p:nvPr/>
        </p:nvSpPr>
        <p:spPr>
          <a:xfrm>
            <a:off x="8110353" y="6796662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Integration in 1 single module</a:t>
            </a:r>
            <a:endParaRPr lang="en-GB" sz="2000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10F7B2D5-DEF8-4E86-B8E1-3DD68B0ED8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7526" y="6870302"/>
            <a:ext cx="342789" cy="291924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D29BC400-D7D4-42DB-93A2-7CFC427CC8CD}"/>
              </a:ext>
            </a:extLst>
          </p:cNvPr>
          <p:cNvSpPr txBox="1"/>
          <p:nvPr/>
        </p:nvSpPr>
        <p:spPr>
          <a:xfrm>
            <a:off x="8100315" y="6400735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Faster speed + ring redundancy</a:t>
            </a:r>
            <a:endParaRPr lang="en-GB" sz="2000" dirty="0"/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5BAC906-91AB-42D6-8F2A-9D86A538AF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488" y="6474375"/>
            <a:ext cx="342789" cy="291924"/>
          </a:xfrm>
          <a:prstGeom prst="rect">
            <a:avLst/>
          </a:prstGeom>
        </p:spPr>
      </p:pic>
      <p:sp>
        <p:nvSpPr>
          <p:cNvPr id="85" name="Content Placeholder 2">
            <a:extLst>
              <a:ext uri="{FF2B5EF4-FFF2-40B4-BE49-F238E27FC236}">
                <a16:creationId xmlns:a16="http://schemas.microsoft.com/office/drawing/2014/main" id="{F7BE6CEA-1B71-45EC-853A-7192FF82C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1400" y="1165007"/>
            <a:ext cx="6291974" cy="1316621"/>
          </a:xfrm>
        </p:spPr>
        <p:txBody>
          <a:bodyPr>
            <a:normAutofit/>
          </a:bodyPr>
          <a:lstStyle/>
          <a:p>
            <a:pPr marL="51164" indent="0" algn="just">
              <a:buNone/>
            </a:pPr>
            <a:endParaRPr lang="en-US" sz="100" dirty="0"/>
          </a:p>
          <a:p>
            <a:pPr marL="51164" indent="0" algn="just">
              <a:buNone/>
            </a:pPr>
            <a:r>
              <a:rPr lang="en-US" sz="2400" b="1" dirty="0"/>
              <a:t>SC-Link </a:t>
            </a:r>
            <a:r>
              <a:rPr lang="en-US" sz="2400" dirty="0"/>
              <a:t>will be the first cryogenic project built with TIA Portal (CPU S7-1500).</a:t>
            </a:r>
            <a:endParaRPr lang="en-GB" sz="2400" dirty="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82F5AF72-51F1-446A-B36F-400F08178FD6}"/>
              </a:ext>
            </a:extLst>
          </p:cNvPr>
          <p:cNvSpPr txBox="1"/>
          <p:nvPr/>
        </p:nvSpPr>
        <p:spPr>
          <a:xfrm>
            <a:off x="10151243" y="2212264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S7-1500 CPU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7" name="Content Placeholder 2">
            <a:extLst>
              <a:ext uri="{FF2B5EF4-FFF2-40B4-BE49-F238E27FC236}">
                <a16:creationId xmlns:a16="http://schemas.microsoft.com/office/drawing/2014/main" id="{928AF5CB-0752-4986-967C-E68C247FF8AD}"/>
              </a:ext>
            </a:extLst>
          </p:cNvPr>
          <p:cNvSpPr txBox="1">
            <a:spLocks/>
          </p:cNvSpPr>
          <p:nvPr/>
        </p:nvSpPr>
        <p:spPr>
          <a:xfrm>
            <a:off x="237797" y="2291465"/>
            <a:ext cx="6291974" cy="1511185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>
            <a:lvl1pPr marL="690782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6448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8691" indent="-47971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8047" indent="-47971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9026" indent="-47971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9384" indent="-25584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86404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93418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2056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64" indent="0" algn="just" defTabSz="914400">
              <a:buFont typeface="Arial"/>
              <a:buNone/>
            </a:pPr>
            <a:endParaRPr lang="en-US" sz="100" dirty="0"/>
          </a:p>
          <a:p>
            <a:pPr marL="51164" indent="0" algn="just" defTabSz="914400">
              <a:buFont typeface="Arial"/>
              <a:buNone/>
            </a:pPr>
            <a:r>
              <a:rPr lang="en-US" sz="2400" dirty="0"/>
              <a:t>Many field devices (valve positioners and instruments) with be in a Profibus PA Network.</a:t>
            </a:r>
            <a:endParaRPr lang="en-GB" sz="2400" dirty="0"/>
          </a:p>
        </p:txBody>
      </p:sp>
      <p:sp>
        <p:nvSpPr>
          <p:cNvPr id="88" name="Content Placeholder 2">
            <a:extLst>
              <a:ext uri="{FF2B5EF4-FFF2-40B4-BE49-F238E27FC236}">
                <a16:creationId xmlns:a16="http://schemas.microsoft.com/office/drawing/2014/main" id="{D309236F-D438-4E60-9FFD-0A1C11FEEE59}"/>
              </a:ext>
            </a:extLst>
          </p:cNvPr>
          <p:cNvSpPr txBox="1">
            <a:spLocks/>
          </p:cNvSpPr>
          <p:nvPr/>
        </p:nvSpPr>
        <p:spPr>
          <a:xfrm>
            <a:off x="205953" y="3898799"/>
            <a:ext cx="6444667" cy="1511185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>
            <a:lvl1pPr marL="690782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6448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8691" indent="-47971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8047" indent="-47971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9026" indent="-47971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9384" indent="-25584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86404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93418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2056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64" indent="0" algn="just" defTabSz="914400">
              <a:buFont typeface="Arial"/>
              <a:buNone/>
            </a:pPr>
            <a:endParaRPr lang="en-US" sz="100" dirty="0"/>
          </a:p>
          <a:p>
            <a:pPr marL="51164" indent="0" algn="just" defTabSz="914400">
              <a:buFont typeface="Arial"/>
              <a:buNone/>
            </a:pPr>
            <a:r>
              <a:rPr lang="en-US" sz="2400" dirty="0"/>
              <a:t>Currently, a new distributor (SIMATIC CFU) is being tested to be integrated in future TIA Portal projects.</a:t>
            </a:r>
            <a:endParaRPr lang="en-GB" sz="2400" dirty="0"/>
          </a:p>
        </p:txBody>
      </p:sp>
      <p:sp>
        <p:nvSpPr>
          <p:cNvPr id="89" name="Title 1">
            <a:extLst>
              <a:ext uri="{FF2B5EF4-FFF2-40B4-BE49-F238E27FC236}">
                <a16:creationId xmlns:a16="http://schemas.microsoft.com/office/drawing/2014/main" id="{849866BF-0599-4706-84C6-A96625EA6609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601400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Ongoing Projects. PN-PA new architecture</a:t>
            </a:r>
            <a:endParaRPr lang="en-GB" sz="4800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CDC21E8D-B1C5-4FA8-B40C-340AEE730A7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2" r="9463"/>
          <a:stretch/>
        </p:blipFill>
        <p:spPr>
          <a:xfrm rot="16200000">
            <a:off x="1627179" y="4594650"/>
            <a:ext cx="3384156" cy="4666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6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B1A5E97-C4FB-488D-9F0A-9D78AA23CF1B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DE83D-85F0-43AD-AEEC-29B34A8329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23936" y="1632248"/>
            <a:ext cx="12529392" cy="6480720"/>
          </a:xfrm>
        </p:spPr>
        <p:txBody>
          <a:bodyPr>
            <a:normAutofit/>
          </a:bodyPr>
          <a:lstStyle/>
          <a:p>
            <a:pPr marL="51164" indent="0">
              <a:buNone/>
            </a:pPr>
            <a:endParaRPr lang="en-US" sz="100" dirty="0"/>
          </a:p>
          <a:p>
            <a:pPr algn="just"/>
            <a:r>
              <a:rPr lang="en-GB" sz="2800" b="1" dirty="0"/>
              <a:t>SPS-BA6 </a:t>
            </a:r>
            <a:r>
              <a:rPr lang="en-GB" sz="2800" b="1" dirty="0" err="1"/>
              <a:t>cryoplant</a:t>
            </a:r>
            <a:r>
              <a:rPr lang="en-GB" sz="2800" dirty="0"/>
              <a:t> software is nearly validated and will be ready to test on site soon with minor electrical modifications (depending on operation schedule)</a:t>
            </a:r>
            <a:endParaRPr lang="en-GB" sz="2800" u="sng" dirty="0"/>
          </a:p>
          <a:p>
            <a:pPr algn="just"/>
            <a:endParaRPr lang="en-GB" sz="2800" u="sng" dirty="0"/>
          </a:p>
          <a:p>
            <a:pPr algn="just"/>
            <a:endParaRPr lang="en-US" sz="1600" dirty="0"/>
          </a:p>
          <a:p>
            <a:pPr algn="just"/>
            <a:r>
              <a:rPr lang="en-US" sz="2800" b="1" dirty="0"/>
              <a:t>Neutrino Platform NP02</a:t>
            </a:r>
            <a:r>
              <a:rPr lang="en-US" sz="2800" dirty="0"/>
              <a:t> test box electrical design, software and SCADA preparation has already started (Commissioned in </a:t>
            </a:r>
            <a:r>
              <a:rPr lang="en-US" sz="2800" b="1" dirty="0"/>
              <a:t>August 2021</a:t>
            </a:r>
            <a:r>
              <a:rPr lang="en-US" sz="2800" dirty="0"/>
              <a:t>)</a:t>
            </a:r>
            <a:endParaRPr lang="en-US" sz="2800" b="1" dirty="0"/>
          </a:p>
          <a:p>
            <a:pPr marL="51164" indent="0" algn="just">
              <a:buNone/>
            </a:pPr>
            <a:endParaRPr lang="en-US" sz="2800" dirty="0"/>
          </a:p>
          <a:p>
            <a:pPr marL="51164" indent="0" algn="just">
              <a:buNone/>
            </a:pPr>
            <a:endParaRPr lang="en-US" sz="2800" dirty="0"/>
          </a:p>
          <a:p>
            <a:pPr algn="just"/>
            <a:r>
              <a:rPr lang="en-US" sz="2800" b="1" dirty="0"/>
              <a:t>SM18 SC-Link </a:t>
            </a:r>
            <a:r>
              <a:rPr lang="en-US" sz="2800" dirty="0"/>
              <a:t>Electrical schemas design is ongoing. Control will be prepared soon (October 2021) This testbench should be commissioned in </a:t>
            </a:r>
            <a:r>
              <a:rPr lang="en-US" sz="2800" b="1" dirty="0"/>
              <a:t>December 2021</a:t>
            </a:r>
            <a:r>
              <a:rPr lang="en-US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45960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2408" y="3864496"/>
            <a:ext cx="7704856" cy="1512168"/>
          </a:xfrm>
        </p:spPr>
        <p:txBody>
          <a:bodyPr/>
          <a:lstStyle/>
          <a:p>
            <a:pPr marL="51164" indent="0">
              <a:buNone/>
            </a:pPr>
            <a:r>
              <a:rPr lang="en-GB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165554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2183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942" y="465718"/>
            <a:ext cx="12007397" cy="1915413"/>
          </a:xfrm>
        </p:spPr>
        <p:txBody>
          <a:bodyPr>
            <a:noAutofit/>
          </a:bodyPr>
          <a:lstStyle/>
          <a:p>
            <a:pPr algn="ctr"/>
            <a:r>
              <a:rPr lang="en-GB" sz="3400" b="0" dirty="0"/>
              <a:t>TE-CRG-CE</a:t>
            </a:r>
            <a:br>
              <a:rPr lang="en-GB" sz="3400" b="0" dirty="0"/>
            </a:br>
            <a:r>
              <a:rPr lang="fr-CH" sz="2400" b="0" dirty="0"/>
              <a:t>Controls and Electrical Support </a:t>
            </a:r>
            <a:r>
              <a:rPr lang="en-GB" sz="2400" b="0" dirty="0"/>
              <a:t>for cryogenics</a:t>
            </a:r>
            <a:br>
              <a:rPr lang="en-GB" sz="2800" b="0" dirty="0"/>
            </a:br>
            <a:br>
              <a:rPr lang="en-GB" sz="2800" b="0" dirty="0"/>
            </a:br>
            <a:endParaRPr lang="en-GB" sz="28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5988" y="6384776"/>
            <a:ext cx="2641476" cy="17433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024536" y="5416310"/>
            <a:ext cx="4536504" cy="1144844"/>
          </a:xfrm>
          <a:prstGeom prst="rect">
            <a:avLst/>
          </a:prstGeom>
        </p:spPr>
        <p:txBody>
          <a:bodyPr wrap="square" lIns="127924" tIns="63966" rIns="127924" bIns="63966">
            <a:spAutoFit/>
          </a:bodyPr>
          <a:lstStyle/>
          <a:p>
            <a:pPr algn="ctr"/>
            <a:endParaRPr lang="fr-FR" sz="1600" b="1" i="1" u="sng" dirty="0"/>
          </a:p>
          <a:p>
            <a:r>
              <a:rPr lang="fr-FR" sz="1600" dirty="0"/>
              <a:t> </a:t>
            </a:r>
            <a:r>
              <a:rPr lang="fr-FR" i="1" dirty="0"/>
              <a:t>Sergio VILLANUEVA</a:t>
            </a:r>
            <a:endParaRPr lang="fr-FR" b="1" i="1" u="sng" dirty="0"/>
          </a:p>
          <a:p>
            <a:pPr algn="ctr"/>
            <a:r>
              <a:rPr lang="fr-FR" i="1" dirty="0" err="1"/>
              <a:t>Supervisor</a:t>
            </a:r>
            <a:r>
              <a:rPr lang="fr-FR" i="1" dirty="0"/>
              <a:t>: Marco PEZZETTI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35E7B37-EEBB-4B6C-B594-D876FA58D1B9}"/>
              </a:ext>
            </a:extLst>
          </p:cNvPr>
          <p:cNvSpPr txBox="1">
            <a:spLocks/>
          </p:cNvSpPr>
          <p:nvPr/>
        </p:nvSpPr>
        <p:spPr>
          <a:xfrm>
            <a:off x="0" y="2064296"/>
            <a:ext cx="12801600" cy="3528392"/>
          </a:xfrm>
          <a:prstGeom prst="rect">
            <a:avLst/>
          </a:prstGeom>
        </p:spPr>
        <p:txBody>
          <a:bodyPr vert="horz" lIns="63966" tIns="0" rIns="63966" bIns="0"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CH" sz="8000" b="0" dirty="0">
                <a:ea typeface="Calibri"/>
                <a:cs typeface="Times New Roman"/>
              </a:rPr>
              <a:t>SPS BA6</a:t>
            </a:r>
            <a:endParaRPr lang="en-GB" sz="8000" b="0" dirty="0">
              <a:ea typeface="Calibri"/>
              <a:cs typeface="Times New Roman"/>
            </a:endParaRPr>
          </a:p>
          <a:p>
            <a:pPr algn="ctr">
              <a:spcBef>
                <a:spcPts val="0"/>
              </a:spcBef>
            </a:pPr>
            <a:r>
              <a:rPr lang="fr-CH" sz="5400" dirty="0" err="1">
                <a:ea typeface="Calibri"/>
                <a:cs typeface="Times New Roman"/>
              </a:rPr>
              <a:t>Cryoplant</a:t>
            </a:r>
            <a:r>
              <a:rPr lang="fr-CH" sz="5400" dirty="0">
                <a:ea typeface="Calibri"/>
                <a:cs typeface="Times New Roman"/>
              </a:rPr>
              <a:t> </a:t>
            </a:r>
            <a:r>
              <a:rPr lang="fr-CH" sz="5400" dirty="0" err="1">
                <a:ea typeface="Calibri"/>
                <a:cs typeface="Times New Roman"/>
              </a:rPr>
              <a:t>Refurbishment</a:t>
            </a:r>
            <a:endParaRPr lang="fr-CH" sz="5400" dirty="0">
              <a:ea typeface="Calibri"/>
              <a:cs typeface="Times New Roman"/>
            </a:endParaRPr>
          </a:p>
          <a:p>
            <a:pPr algn="ctr">
              <a:spcBef>
                <a:spcPts val="0"/>
              </a:spcBef>
            </a:pPr>
            <a:r>
              <a:rPr lang="fr-CH" dirty="0"/>
              <a:t>for CPC6-UNICOS process control system</a:t>
            </a:r>
          </a:p>
          <a:p>
            <a:pPr algn="ctr">
              <a:spcBef>
                <a:spcPts val="0"/>
              </a:spcBef>
            </a:pPr>
            <a:endParaRPr lang="fr-CH" sz="1400" dirty="0"/>
          </a:p>
          <a:p>
            <a:pPr algn="ctr">
              <a:spcBef>
                <a:spcPts val="0"/>
              </a:spcBef>
            </a:pPr>
            <a:endParaRPr lang="fr-FR" sz="4000" dirty="0">
              <a:ea typeface="Calibri"/>
              <a:cs typeface="Times New Roman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C097BAE-F2DE-4C67-B97C-7D9378D190CC}"/>
              </a:ext>
            </a:extLst>
          </p:cNvPr>
          <p:cNvSpPr/>
          <p:nvPr/>
        </p:nvSpPr>
        <p:spPr>
          <a:xfrm>
            <a:off x="4024536" y="7032848"/>
            <a:ext cx="4536504" cy="806290"/>
          </a:xfrm>
          <a:prstGeom prst="rect">
            <a:avLst/>
          </a:prstGeom>
        </p:spPr>
        <p:txBody>
          <a:bodyPr wrap="square" lIns="127924" tIns="63966" rIns="127924" bIns="63966">
            <a:spAutoFit/>
          </a:bodyPr>
          <a:lstStyle/>
          <a:p>
            <a:pPr algn="ctr"/>
            <a:endParaRPr lang="fr-FR" sz="1600" b="1" i="1" u="sng" dirty="0">
              <a:solidFill>
                <a:srgbClr val="000000"/>
              </a:solidFill>
            </a:endParaRPr>
          </a:p>
          <a:p>
            <a:pPr algn="ctr"/>
            <a:r>
              <a:rPr lang="fr-FR" sz="2800" b="1" u="sng" dirty="0">
                <a:solidFill>
                  <a:srgbClr val="000000"/>
                </a:solidFill>
              </a:rPr>
              <a:t>12th FTEC Workshop</a:t>
            </a:r>
          </a:p>
        </p:txBody>
      </p:sp>
    </p:spTree>
    <p:extLst>
      <p:ext uri="{BB962C8B-B14F-4D97-AF65-F5344CB8AC3E}">
        <p14:creationId xmlns:p14="http://schemas.microsoft.com/office/powerpoint/2010/main" val="503391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36" y="1580"/>
            <a:ext cx="11517596" cy="1316620"/>
          </a:xfrm>
        </p:spPr>
        <p:txBody>
          <a:bodyPr/>
          <a:lstStyle/>
          <a:p>
            <a:r>
              <a:rPr lang="en-US" sz="4800" dirty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360" y="2116913"/>
            <a:ext cx="11484372" cy="5367373"/>
          </a:xfrm>
        </p:spPr>
        <p:txBody>
          <a:bodyPr>
            <a:normAutofit/>
          </a:bodyPr>
          <a:lstStyle/>
          <a:p>
            <a:r>
              <a:rPr lang="en-US" sz="3600" dirty="0"/>
              <a:t>Introduction</a:t>
            </a:r>
          </a:p>
          <a:p>
            <a:pPr marL="51164" indent="0">
              <a:buNone/>
            </a:pPr>
            <a:endParaRPr lang="en-US" sz="1800" dirty="0"/>
          </a:p>
          <a:p>
            <a:endParaRPr lang="en-US" sz="1800" dirty="0"/>
          </a:p>
          <a:p>
            <a:r>
              <a:rPr lang="en-US" sz="3600" dirty="0"/>
              <a:t>SPS BA6 </a:t>
            </a:r>
            <a:r>
              <a:rPr lang="en-US" sz="3600" dirty="0" err="1"/>
              <a:t>Cryoplant</a:t>
            </a:r>
            <a:r>
              <a:rPr lang="en-US" sz="3600" dirty="0"/>
              <a:t> status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3600" dirty="0"/>
              <a:t>Ongoing projects.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3600" dirty="0"/>
              <a:t>Conclusion.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843646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71A89A9-230D-4FC3-9C15-1215E63353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2" y="2496344"/>
            <a:ext cx="12788948" cy="591050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E662E6-7EA8-4FE7-B408-E39F69B9A8BF}"/>
              </a:ext>
            </a:extLst>
          </p:cNvPr>
          <p:cNvSpPr txBox="1"/>
          <p:nvPr/>
        </p:nvSpPr>
        <p:spPr>
          <a:xfrm>
            <a:off x="2368352" y="1377315"/>
            <a:ext cx="777870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Refurbishment of the CFB_BA6_QACR  </a:t>
            </a:r>
            <a:r>
              <a:rPr lang="en-US" sz="2400" dirty="0" err="1"/>
              <a:t>Cryoplant</a:t>
            </a:r>
            <a:endParaRPr lang="en-US" sz="2400" dirty="0"/>
          </a:p>
          <a:p>
            <a:pPr algn="ctr"/>
            <a:r>
              <a:rPr lang="en-US" sz="2400" dirty="0"/>
              <a:t>(HW + SW) to be integrated in UNICOS </a:t>
            </a:r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B3CBCED-B65C-4527-B0BC-C7231170C940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517596" cy="1316620"/>
          </a:xfrm>
          <a:prstGeom prst="rect">
            <a:avLst/>
          </a:prstGeom>
        </p:spPr>
        <p:txBody>
          <a:bodyPr vert="horz" lIns="63966" tIns="63966" rIns="63966" bIns="63966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SPS BA6 Layout</a:t>
            </a:r>
            <a:endParaRPr lang="en-GB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B4C0161-0CD9-412A-AFA4-965BE5550348}"/>
              </a:ext>
            </a:extLst>
          </p:cNvPr>
          <p:cNvSpPr/>
          <p:nvPr/>
        </p:nvSpPr>
        <p:spPr>
          <a:xfrm>
            <a:off x="9137104" y="3072408"/>
            <a:ext cx="1296144" cy="1152128"/>
          </a:xfrm>
          <a:prstGeom prst="ellipse">
            <a:avLst/>
          </a:prstGeom>
          <a:solidFill>
            <a:srgbClr val="FF0000">
              <a:alpha val="3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2B4FEE7-50A0-42E2-A1D6-51CF6772C214}"/>
              </a:ext>
            </a:extLst>
          </p:cNvPr>
          <p:cNvSpPr/>
          <p:nvPr/>
        </p:nvSpPr>
        <p:spPr>
          <a:xfrm>
            <a:off x="5392688" y="6960840"/>
            <a:ext cx="1152128" cy="981383"/>
          </a:xfrm>
          <a:prstGeom prst="ellipse">
            <a:avLst/>
          </a:prstGeom>
          <a:solidFill>
            <a:srgbClr val="FF0000">
              <a:alpha val="3000"/>
            </a:srgbClr>
          </a:solidFill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1487A73-2FBD-4FA0-B4D5-B638E86D8528}"/>
              </a:ext>
            </a:extLst>
          </p:cNvPr>
          <p:cNvCxnSpPr>
            <a:cxnSpLocks/>
          </p:cNvCxnSpPr>
          <p:nvPr/>
        </p:nvCxnSpPr>
        <p:spPr>
          <a:xfrm flipH="1" flipV="1">
            <a:off x="10318064" y="3975160"/>
            <a:ext cx="1123296" cy="399916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2BFA2D1-1F0B-4967-9D5A-8BCF769A9D7B}"/>
              </a:ext>
            </a:extLst>
          </p:cNvPr>
          <p:cNvCxnSpPr>
            <a:cxnSpLocks/>
          </p:cNvCxnSpPr>
          <p:nvPr/>
        </p:nvCxnSpPr>
        <p:spPr>
          <a:xfrm>
            <a:off x="4851690" y="7186559"/>
            <a:ext cx="561278" cy="95433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1D9F83A8-56C5-4C98-9585-5B3CC8FDC8B7}"/>
              </a:ext>
            </a:extLst>
          </p:cNvPr>
          <p:cNvSpPr txBox="1"/>
          <p:nvPr/>
        </p:nvSpPr>
        <p:spPr>
          <a:xfrm>
            <a:off x="11508142" y="3056062"/>
            <a:ext cx="10801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accent4">
                    <a:lumMod val="75000"/>
                  </a:schemeClr>
                </a:solidFill>
              </a:rPr>
              <a:t>Warm He</a:t>
            </a:r>
            <a:endParaRPr lang="en-GB" sz="1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C46AED-8198-4791-9516-DCAC231FC2A5}"/>
              </a:ext>
            </a:extLst>
          </p:cNvPr>
          <p:cNvSpPr/>
          <p:nvPr/>
        </p:nvSpPr>
        <p:spPr>
          <a:xfrm>
            <a:off x="1012726" y="3241476"/>
            <a:ext cx="720080" cy="18002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62F05E-ED3C-4C31-8778-46C970A6CF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6927" y="7958813"/>
            <a:ext cx="370137" cy="246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868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FFA47A72-FD3D-479E-9070-11D0D89D9D6C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1377264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SPS BA6 Control Architecture</a:t>
            </a:r>
            <a:endParaRPr lang="en-GB" sz="48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E93A4C7-9928-4771-A744-51B88F76C2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2328"/>
            <a:ext cx="12763500" cy="57245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6E2C08C-DD0B-4A2A-9F59-C756A25444D1}"/>
              </a:ext>
            </a:extLst>
          </p:cNvPr>
          <p:cNvSpPr/>
          <p:nvPr/>
        </p:nvSpPr>
        <p:spPr>
          <a:xfrm>
            <a:off x="204714" y="3631444"/>
            <a:ext cx="1083518" cy="1647800"/>
          </a:xfrm>
          <a:prstGeom prst="rect">
            <a:avLst/>
          </a:prstGeom>
          <a:noFill/>
          <a:ln w="28575" cap="flat" cmpd="sng" algn="ctr">
            <a:solidFill>
              <a:schemeClr val="tx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FE99069A-FC27-46C7-B641-189D5E243B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7244700" y="7776218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3722EFE2-C927-46D8-964F-CC6DD4033C05}"/>
              </a:ext>
            </a:extLst>
          </p:cNvPr>
          <p:cNvSpPr/>
          <p:nvPr/>
        </p:nvSpPr>
        <p:spPr>
          <a:xfrm>
            <a:off x="10505256" y="4296544"/>
            <a:ext cx="2258244" cy="3672408"/>
          </a:xfrm>
          <a:prstGeom prst="rect">
            <a:avLst/>
          </a:prstGeom>
          <a:noFill/>
          <a:ln w="28575" cap="flat" cmpd="sng" algn="ctr">
            <a:solidFill>
              <a:srgbClr val="00A44A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59EDFEA-6D8E-455C-ABCA-CFA8232A2CF6}"/>
              </a:ext>
            </a:extLst>
          </p:cNvPr>
          <p:cNvCxnSpPr>
            <a:cxnSpLocks/>
          </p:cNvCxnSpPr>
          <p:nvPr/>
        </p:nvCxnSpPr>
        <p:spPr>
          <a:xfrm flipH="1">
            <a:off x="1492946" y="6240760"/>
            <a:ext cx="3258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06A06C93-239C-4647-9E02-99653E3DE42F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0" cy="388843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8F86FB1-E381-4FD0-A41E-35545EFE0FA8}"/>
              </a:ext>
            </a:extLst>
          </p:cNvPr>
          <p:cNvCxnSpPr>
            <a:cxnSpLocks/>
          </p:cNvCxnSpPr>
          <p:nvPr/>
        </p:nvCxnSpPr>
        <p:spPr>
          <a:xfrm>
            <a:off x="1492946" y="2352328"/>
            <a:ext cx="894030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E7F8FC8-2C48-4942-BD4D-585445C3F12F}"/>
              </a:ext>
            </a:extLst>
          </p:cNvPr>
          <p:cNvCxnSpPr>
            <a:cxnSpLocks/>
          </p:cNvCxnSpPr>
          <p:nvPr/>
        </p:nvCxnSpPr>
        <p:spPr>
          <a:xfrm flipV="1">
            <a:off x="10433248" y="2352329"/>
            <a:ext cx="0" cy="632583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B9C4B41-35AC-48BA-8130-C85984F0DD3F}"/>
              </a:ext>
            </a:extLst>
          </p:cNvPr>
          <p:cNvCxnSpPr>
            <a:cxnSpLocks/>
          </p:cNvCxnSpPr>
          <p:nvPr/>
        </p:nvCxnSpPr>
        <p:spPr>
          <a:xfrm flipH="1">
            <a:off x="4744616" y="8678164"/>
            <a:ext cx="5688632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C3DE65A2-DAFF-44F2-93FD-4A3A405CB850}"/>
              </a:ext>
            </a:extLst>
          </p:cNvPr>
          <p:cNvCxnSpPr>
            <a:cxnSpLocks/>
          </p:cNvCxnSpPr>
          <p:nvPr/>
        </p:nvCxnSpPr>
        <p:spPr>
          <a:xfrm>
            <a:off x="4744616" y="6240759"/>
            <a:ext cx="6330" cy="2437405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ED65FA0-2F49-43FD-A6E1-5FB18F41AFFB}"/>
              </a:ext>
            </a:extLst>
          </p:cNvPr>
          <p:cNvCxnSpPr>
            <a:cxnSpLocks/>
          </p:cNvCxnSpPr>
          <p:nvPr/>
        </p:nvCxnSpPr>
        <p:spPr>
          <a:xfrm flipH="1" flipV="1">
            <a:off x="301326" y="5279246"/>
            <a:ext cx="155159" cy="1008110"/>
          </a:xfrm>
          <a:prstGeom prst="line">
            <a:avLst/>
          </a:prstGeom>
          <a:noFill/>
          <a:ln w="28575" cap="flat" cmpd="sng" algn="ctr">
            <a:solidFill>
              <a:srgbClr val="00B0F0"/>
            </a:solidFill>
            <a:prstDash val="solid"/>
            <a:round/>
            <a:headEnd type="stealth" w="lg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pic>
        <p:nvPicPr>
          <p:cNvPr id="49" name="Picture 48">
            <a:extLst>
              <a:ext uri="{FF2B5EF4-FFF2-40B4-BE49-F238E27FC236}">
                <a16:creationId xmlns:a16="http://schemas.microsoft.com/office/drawing/2014/main" id="{349D197D-5188-485A-A65E-92D9CA3699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39487" y="5718408"/>
            <a:ext cx="657064" cy="659489"/>
          </a:xfrm>
          <a:prstGeom prst="rect">
            <a:avLst/>
          </a:prstGeom>
        </p:spPr>
      </p:pic>
      <p:pic>
        <p:nvPicPr>
          <p:cNvPr id="51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E7CC1A44-FDEA-4CD2-87A6-1BBB36B2ED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11739487" y="4889129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AA44F83C-A709-4CA0-BDE6-8399DE04C4B3}"/>
              </a:ext>
            </a:extLst>
          </p:cNvPr>
          <p:cNvSpPr txBox="1"/>
          <p:nvPr/>
        </p:nvSpPr>
        <p:spPr>
          <a:xfrm>
            <a:off x="10505256" y="4365816"/>
            <a:ext cx="264613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A44A"/>
                </a:solidFill>
              </a:rPr>
              <a:t>CFP-BA6_QAICC</a:t>
            </a:r>
          </a:p>
          <a:p>
            <a:pPr algn="ctr"/>
            <a:r>
              <a:rPr lang="en-US" sz="1600" dirty="0">
                <a:solidFill>
                  <a:srgbClr val="00A44A"/>
                </a:solidFill>
              </a:rPr>
              <a:t> PLC</a:t>
            </a:r>
            <a:endParaRPr lang="en-GB" sz="1600" dirty="0">
              <a:solidFill>
                <a:srgbClr val="00A44A"/>
              </a:solidFill>
            </a:endParaRPr>
          </a:p>
        </p:txBody>
      </p:sp>
      <p:sp>
        <p:nvSpPr>
          <p:cNvPr id="58" name="AutoShape 2" descr="Sigma Control 2: Tecnología innovadora para controladores de aire comprimido">
            <a:extLst>
              <a:ext uri="{FF2B5EF4-FFF2-40B4-BE49-F238E27FC236}">
                <a16:creationId xmlns:a16="http://schemas.microsoft.com/office/drawing/2014/main" id="{A9F5D3B0-6E35-4933-A090-AFAC530BE03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46482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D0DBE144-F8ED-49D9-97FF-DC577CA05146}"/>
              </a:ext>
            </a:extLst>
          </p:cNvPr>
          <p:cNvGrpSpPr/>
          <p:nvPr/>
        </p:nvGrpSpPr>
        <p:grpSpPr>
          <a:xfrm>
            <a:off x="10747011" y="1278183"/>
            <a:ext cx="1702724" cy="1742234"/>
            <a:chOff x="9789275" y="1103342"/>
            <a:chExt cx="1702724" cy="1742234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B94442D2-ED46-4C53-A99C-C63D8D9F5A75}"/>
                </a:ext>
              </a:extLst>
            </p:cNvPr>
            <p:cNvSpPr/>
            <p:nvPr/>
          </p:nvSpPr>
          <p:spPr>
            <a:xfrm>
              <a:off x="9789275" y="1103342"/>
              <a:ext cx="1702724" cy="167142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CF5067A5-7A5B-4DBD-97FD-A0B2F83AD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0000" b="90000" l="10000" r="9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087439" y="1528957"/>
              <a:ext cx="1003138" cy="1316619"/>
            </a:xfrm>
            <a:prstGeom prst="rect">
              <a:avLst/>
            </a:prstGeom>
          </p:spPr>
        </p:pic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6B7DA79-6A6F-410B-9D48-2CA4680E7BC4}"/>
                </a:ext>
              </a:extLst>
            </p:cNvPr>
            <p:cNvSpPr txBox="1"/>
            <p:nvPr/>
          </p:nvSpPr>
          <p:spPr>
            <a:xfrm>
              <a:off x="9816387" y="1153790"/>
              <a:ext cx="1675612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accent6"/>
                  </a:solidFill>
                </a:rPr>
                <a:t>CS-CCR-COCA</a:t>
              </a:r>
              <a:endParaRPr lang="en-GB" sz="1600" dirty="0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4F0D27C-88E8-4775-B86D-36D79ADC4E58}"/>
                </a:ext>
              </a:extLst>
            </p:cNvPr>
            <p:cNvSpPr txBox="1"/>
            <p:nvPr/>
          </p:nvSpPr>
          <p:spPr>
            <a:xfrm>
              <a:off x="9974844" y="1376633"/>
              <a:ext cx="13942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dirty="0"/>
                <a:t>Data Server</a:t>
              </a:r>
              <a:endParaRPr lang="en-GB" sz="1400" b="1" dirty="0"/>
            </a:p>
          </p:txBody>
        </p:sp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4C84AC2-517E-45E5-B609-2A70E707DE94}"/>
              </a:ext>
            </a:extLst>
          </p:cNvPr>
          <p:cNvCxnSpPr>
            <a:cxnSpLocks/>
          </p:cNvCxnSpPr>
          <p:nvPr/>
        </p:nvCxnSpPr>
        <p:spPr>
          <a:xfrm flipV="1">
            <a:off x="12006684" y="2981459"/>
            <a:ext cx="1" cy="1276456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triangl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1DA92066-AFCA-4429-83FC-597F25419C2C}"/>
              </a:ext>
            </a:extLst>
          </p:cNvPr>
          <p:cNvSpPr txBox="1"/>
          <p:nvPr/>
        </p:nvSpPr>
        <p:spPr>
          <a:xfrm>
            <a:off x="10238893" y="3399075"/>
            <a:ext cx="19827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it-IT"/>
            </a:defPPr>
            <a:lvl1pPr algn="ctr">
              <a:defRPr sz="1600">
                <a:solidFill>
                  <a:srgbClr val="0070C0"/>
                </a:solidFill>
              </a:defRPr>
            </a:lvl1pPr>
          </a:lstStyle>
          <a:p>
            <a:r>
              <a:rPr lang="en-US" dirty="0">
                <a:solidFill>
                  <a:srgbClr val="DEA900"/>
                </a:solidFill>
              </a:rPr>
              <a:t>Communication</a:t>
            </a:r>
            <a:endParaRPr lang="en-GB" dirty="0">
              <a:solidFill>
                <a:srgbClr val="DEA90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46789C-F27A-4BE9-8803-C57DE220A9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12" y="6279641"/>
            <a:ext cx="1687674" cy="24823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EA256E-B472-4D3C-89E5-33A08A2472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45929" y="6305261"/>
            <a:ext cx="1489660" cy="243739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2CFA567-7AAF-45B9-ACCC-F95752AFF70C}"/>
              </a:ext>
            </a:extLst>
          </p:cNvPr>
          <p:cNvSpPr txBox="1"/>
          <p:nvPr/>
        </p:nvSpPr>
        <p:spPr>
          <a:xfrm>
            <a:off x="1773480" y="8127037"/>
            <a:ext cx="1932105" cy="584775"/>
          </a:xfrm>
          <a:prstGeom prst="rect">
            <a:avLst/>
          </a:prstGeom>
          <a:solidFill>
            <a:srgbClr val="FDFDFD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New Safety Chain 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+ Compressor I/O 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B6A9113-0735-4CD9-8065-74582885DB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1005" y="7862591"/>
            <a:ext cx="657064" cy="6594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A97ED4-708A-42FD-9F5C-870495149E9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6651" y="1692569"/>
            <a:ext cx="342789" cy="29192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804CF5FC-6F58-4D4B-AF5F-EA83BF42EFFE}"/>
              </a:ext>
            </a:extLst>
          </p:cNvPr>
          <p:cNvSpPr txBox="1"/>
          <p:nvPr/>
        </p:nvSpPr>
        <p:spPr>
          <a:xfrm>
            <a:off x="821817" y="1609800"/>
            <a:ext cx="599748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Full control/diagnose of all </a:t>
            </a:r>
            <a:r>
              <a:rPr lang="en-US" sz="2400" dirty="0" err="1"/>
              <a:t>equipments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9E5BACD-483D-431F-9A86-72D4F26FB7B1}"/>
              </a:ext>
            </a:extLst>
          </p:cNvPr>
          <p:cNvSpPr txBox="1"/>
          <p:nvPr/>
        </p:nvSpPr>
        <p:spPr>
          <a:xfrm>
            <a:off x="378905" y="1164918"/>
            <a:ext cx="1024517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After the integration, an UNICOS PLC software will control the </a:t>
            </a:r>
            <a:r>
              <a:rPr lang="en-US" sz="2400" dirty="0" err="1"/>
              <a:t>cryoplant</a:t>
            </a:r>
            <a:r>
              <a:rPr lang="en-US" sz="2400" dirty="0"/>
              <a:t> </a:t>
            </a:r>
            <a:endParaRPr lang="en-GB" sz="2400" b="1" dirty="0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EE74F7EF-BD89-4806-BD18-9B7F20DC064B}"/>
              </a:ext>
            </a:extLst>
          </p:cNvPr>
          <p:cNvCxnSpPr>
            <a:cxnSpLocks/>
          </p:cNvCxnSpPr>
          <p:nvPr/>
        </p:nvCxnSpPr>
        <p:spPr>
          <a:xfrm flipV="1">
            <a:off x="12042301" y="6389471"/>
            <a:ext cx="0" cy="194400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E519384-2BAF-47B2-BE91-CD4FB83E5C53}"/>
              </a:ext>
            </a:extLst>
          </p:cNvPr>
          <p:cNvCxnSpPr>
            <a:cxnSpLocks/>
          </p:cNvCxnSpPr>
          <p:nvPr/>
        </p:nvCxnSpPr>
        <p:spPr>
          <a:xfrm>
            <a:off x="7666690" y="2686608"/>
            <a:ext cx="3060000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D6199CA-6B87-4034-8169-3BE2AC354169}"/>
              </a:ext>
            </a:extLst>
          </p:cNvPr>
          <p:cNvCxnSpPr>
            <a:cxnSpLocks/>
          </p:cNvCxnSpPr>
          <p:nvPr/>
        </p:nvCxnSpPr>
        <p:spPr>
          <a:xfrm flipV="1">
            <a:off x="2584376" y="7459461"/>
            <a:ext cx="0" cy="67906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8177AA1-FAB0-462F-B44F-8E040A40BC53}"/>
              </a:ext>
            </a:extLst>
          </p:cNvPr>
          <p:cNvCxnSpPr>
            <a:cxnSpLocks/>
          </p:cNvCxnSpPr>
          <p:nvPr/>
        </p:nvCxnSpPr>
        <p:spPr>
          <a:xfrm>
            <a:off x="2584376" y="8138521"/>
            <a:ext cx="3797374" cy="0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826C6EE-3395-4FCF-8071-46FE9C28517E}"/>
              </a:ext>
            </a:extLst>
          </p:cNvPr>
          <p:cNvCxnSpPr>
            <a:cxnSpLocks/>
          </p:cNvCxnSpPr>
          <p:nvPr/>
        </p:nvCxnSpPr>
        <p:spPr>
          <a:xfrm flipH="1">
            <a:off x="7666691" y="2689296"/>
            <a:ext cx="0" cy="4973327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8A60BD1-303C-47F1-902D-51BBC7DF4F27}"/>
              </a:ext>
            </a:extLst>
          </p:cNvPr>
          <p:cNvSpPr txBox="1"/>
          <p:nvPr/>
        </p:nvSpPr>
        <p:spPr>
          <a:xfrm>
            <a:off x="5836046" y="7118363"/>
            <a:ext cx="206790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CFP-BA6-QACR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</a:rPr>
              <a:t>PLC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A54FABB-5813-4403-A6EA-E9E063B5588C}"/>
              </a:ext>
            </a:extLst>
          </p:cNvPr>
          <p:cNvCxnSpPr>
            <a:cxnSpLocks/>
          </p:cNvCxnSpPr>
          <p:nvPr/>
        </p:nvCxnSpPr>
        <p:spPr>
          <a:xfrm flipH="1">
            <a:off x="7840804" y="8323017"/>
            <a:ext cx="4191972" cy="8208"/>
          </a:xfrm>
          <a:prstGeom prst="line">
            <a:avLst/>
          </a:prstGeom>
          <a:noFill/>
          <a:ln w="28575" cap="flat" cmpd="sng" algn="ctr">
            <a:solidFill>
              <a:srgbClr val="FFC00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9DF0448-2E8B-4330-92F3-8DC6D298AC61}"/>
              </a:ext>
            </a:extLst>
          </p:cNvPr>
          <p:cNvGrpSpPr/>
          <p:nvPr/>
        </p:nvGrpSpPr>
        <p:grpSpPr>
          <a:xfrm>
            <a:off x="7182368" y="1627981"/>
            <a:ext cx="3121780" cy="477054"/>
            <a:chOff x="7168069" y="1615856"/>
            <a:chExt cx="3121780" cy="477054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CC849126-A63D-49D0-9B22-82A35D1B15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168069" y="1720911"/>
              <a:ext cx="342789" cy="291923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CBB91B4-1CB5-4461-81D2-7BF65CEC2E26}"/>
                </a:ext>
              </a:extLst>
            </p:cNvPr>
            <p:cNvSpPr txBox="1"/>
            <p:nvPr/>
          </p:nvSpPr>
          <p:spPr>
            <a:xfrm>
              <a:off x="7451170" y="1615856"/>
              <a:ext cx="2838679" cy="4770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dirty="0"/>
                <a:t>New supervision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766527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7C643DE7-371F-45B4-957D-950283530F78}"/>
              </a:ext>
            </a:extLst>
          </p:cNvPr>
          <p:cNvSpPr/>
          <p:nvPr/>
        </p:nvSpPr>
        <p:spPr>
          <a:xfrm>
            <a:off x="8514203" y="3409856"/>
            <a:ext cx="2752376" cy="340617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C1E610-A525-4644-AA7B-BE74D0F3DE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29" y="1996876"/>
            <a:ext cx="1800981" cy="12724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D934A1-E842-4DB5-9180-71EEE47A1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907" y="2325642"/>
            <a:ext cx="1798614" cy="127248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5CEBD4BF-8D4E-4BC8-99B1-5F82FD2C61D6}"/>
              </a:ext>
            </a:extLst>
          </p:cNvPr>
          <p:cNvSpPr/>
          <p:nvPr/>
        </p:nvSpPr>
        <p:spPr>
          <a:xfrm>
            <a:off x="3055039" y="3828218"/>
            <a:ext cx="1544458" cy="2068078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</a:rPr>
              <a:t>Logic Spec.</a:t>
            </a:r>
          </a:p>
          <a:p>
            <a:pPr algn="ctr"/>
            <a:endParaRPr lang="en-US" sz="16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</a:endParaRPr>
          </a:p>
          <a:p>
            <a:pPr algn="ctr"/>
            <a:r>
              <a:rPr lang="en-US" sz="1800" dirty="0">
                <a:solidFill>
                  <a:srgbClr val="11111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SPS BA6 Compressor station 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+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</a:endParaRPr>
          </a:p>
          <a:p>
            <a:pPr algn="ctr"/>
            <a:r>
              <a:rPr lang="en-US" sz="1800" dirty="0">
                <a:solidFill>
                  <a:srgbClr val="111111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Cold Box </a:t>
            </a:r>
            <a:endParaRPr lang="en-US" sz="1800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111111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5BA3C083-E787-4426-B3E2-1DE2803EC99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46633"/>
          <a:stretch/>
        </p:blipFill>
        <p:spPr>
          <a:xfrm>
            <a:off x="4872076" y="3969750"/>
            <a:ext cx="2653571" cy="1840790"/>
          </a:xfrm>
          <a:prstGeom prst="rect">
            <a:avLst/>
          </a:prstGeom>
        </p:spPr>
      </p:pic>
      <p:pic>
        <p:nvPicPr>
          <p:cNvPr id="1026" name="Picture 2" descr="Siemens 6ES73502AH010AE0 | 6ES7350-2AH01-0AE0, SIMATIC S7-300 ...">
            <a:extLst>
              <a:ext uri="{FF2B5EF4-FFF2-40B4-BE49-F238E27FC236}">
                <a16:creationId xmlns:a16="http://schemas.microsoft.com/office/drawing/2014/main" id="{013C932A-72BE-4A2F-9970-45500BFF132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69"/>
          <a:stretch/>
        </p:blipFill>
        <p:spPr bwMode="auto">
          <a:xfrm>
            <a:off x="11736977" y="4389105"/>
            <a:ext cx="605628" cy="829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77200A06-542E-4C65-B6F8-1E1776906118}"/>
              </a:ext>
            </a:extLst>
          </p:cNvPr>
          <p:cNvSpPr txBox="1"/>
          <p:nvPr/>
        </p:nvSpPr>
        <p:spPr>
          <a:xfrm>
            <a:off x="5354286" y="3323419"/>
            <a:ext cx="17468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Database + Logic definition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7123908" y="3323418"/>
            <a:ext cx="1683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latin typeface="+mj-lt"/>
                <a:ea typeface="+mj-ea"/>
                <a:cs typeface="+mj-cs"/>
              </a:rPr>
              <a:t>Unicos</a:t>
            </a:r>
            <a:r>
              <a:rPr lang="en-US" sz="1800" dirty="0">
                <a:latin typeface="+mj-lt"/>
                <a:ea typeface="+mj-ea"/>
                <a:cs typeface="+mj-cs"/>
              </a:rPr>
              <a:t> </a:t>
            </a:r>
          </a:p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generation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189F753-910F-4AA3-AB35-BB6DD8A49BB1}"/>
              </a:ext>
            </a:extLst>
          </p:cNvPr>
          <p:cNvSpPr txBox="1"/>
          <p:nvPr/>
        </p:nvSpPr>
        <p:spPr>
          <a:xfrm>
            <a:off x="11165092" y="3366553"/>
            <a:ext cx="16833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 err="1">
                <a:latin typeface="+mj-lt"/>
                <a:ea typeface="+mj-ea"/>
                <a:cs typeface="+mj-cs"/>
              </a:rPr>
              <a:t>WinCC</a:t>
            </a:r>
            <a:r>
              <a:rPr lang="en-US" sz="1800" dirty="0">
                <a:latin typeface="+mj-lt"/>
                <a:ea typeface="+mj-ea"/>
                <a:cs typeface="+mj-cs"/>
              </a:rPr>
              <a:t> OA / SW Ready to download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839E4AE-4B3F-4283-8CF4-1441119D4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190" y="1156880"/>
            <a:ext cx="12800700" cy="810976"/>
          </a:xfrm>
        </p:spPr>
        <p:txBody>
          <a:bodyPr>
            <a:normAutofit/>
          </a:bodyPr>
          <a:lstStyle/>
          <a:p>
            <a:pPr marL="51164" indent="0">
              <a:buNone/>
            </a:pPr>
            <a:endParaRPr lang="en-US" sz="200" dirty="0"/>
          </a:p>
          <a:p>
            <a:pPr marL="51164" indent="0">
              <a:buNone/>
            </a:pPr>
            <a:r>
              <a:rPr lang="en-US" sz="2800" dirty="0"/>
              <a:t>The following procedure has been followed during the development</a:t>
            </a:r>
            <a:endParaRPr lang="en-GB" sz="2800" dirty="0"/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175DD373-5167-4A25-BE42-7BB1E99413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9792" y="2606564"/>
            <a:ext cx="1486729" cy="10510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58411E2-8DC9-422E-A537-F47E77E7F81D}"/>
              </a:ext>
            </a:extLst>
          </p:cNvPr>
          <p:cNvSpPr txBox="1"/>
          <p:nvPr/>
        </p:nvSpPr>
        <p:spPr>
          <a:xfrm>
            <a:off x="156069" y="7021255"/>
            <a:ext cx="240431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- TE-CRG-CE standards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5BB41E-7E63-4F41-8EE2-B1FB4ECCC4BE}"/>
              </a:ext>
            </a:extLst>
          </p:cNvPr>
          <p:cNvSpPr txBox="1"/>
          <p:nvPr/>
        </p:nvSpPr>
        <p:spPr>
          <a:xfrm>
            <a:off x="153211" y="6603040"/>
            <a:ext cx="254589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- SM18 </a:t>
            </a:r>
            <a:r>
              <a:rPr lang="en-US" sz="1600" b="1" dirty="0"/>
              <a:t>35 g/s </a:t>
            </a:r>
            <a:r>
              <a:rPr lang="en-US" sz="1600" dirty="0"/>
              <a:t>experience</a:t>
            </a:r>
            <a:endParaRPr lang="en-GB" sz="16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41FB28C-793C-4FF9-A977-23109E532355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601400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SBS BA6 Software Continuous Integration</a:t>
            </a:r>
            <a:endParaRPr lang="en-GB" sz="48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58411E2-8DC9-422E-A537-F47E77E7F81D}"/>
              </a:ext>
            </a:extLst>
          </p:cNvPr>
          <p:cNvSpPr txBox="1"/>
          <p:nvPr/>
        </p:nvSpPr>
        <p:spPr>
          <a:xfrm>
            <a:off x="16838" y="7412504"/>
            <a:ext cx="2867447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-TE-CRG-OP / TE-CRG-ML process expertise</a:t>
            </a:r>
            <a:endParaRPr lang="en-GB" sz="1600" dirty="0"/>
          </a:p>
        </p:txBody>
      </p:sp>
      <p:pic>
        <p:nvPicPr>
          <p:cNvPr id="2" name="Picture 2" descr="hom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3977" y="4365491"/>
            <a:ext cx="736791" cy="73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5444FDE1-5D67-45BA-BE57-0BC6BE0D13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87114" y="3927841"/>
            <a:ext cx="2539168" cy="1870610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9015048" y="3472939"/>
            <a:ext cx="1683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Mirror tests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BA9AB30-FF48-4694-B8D6-7AF8668A36A4}"/>
              </a:ext>
            </a:extLst>
          </p:cNvPr>
          <p:cNvSpPr txBox="1"/>
          <p:nvPr/>
        </p:nvSpPr>
        <p:spPr>
          <a:xfrm>
            <a:off x="8593644" y="5954257"/>
            <a:ext cx="2913287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dirty="0">
                <a:latin typeface="+mj-lt"/>
                <a:ea typeface="+mj-ea"/>
                <a:cs typeface="+mj-cs"/>
              </a:rPr>
              <a:t>SW validated </a:t>
            </a:r>
            <a:r>
              <a:rPr lang="en-US" sz="1800" dirty="0">
                <a:latin typeface="+mj-lt"/>
                <a:ea typeface="+mj-ea"/>
                <a:cs typeface="+mj-cs"/>
              </a:rPr>
              <a:t>after </a:t>
            </a:r>
          </a:p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mirror test</a:t>
            </a:r>
          </a:p>
          <a:p>
            <a:pPr algn="ctr"/>
            <a:endParaRPr lang="en-GB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B012DCE-210E-43F2-A559-285C26D18A9A}"/>
              </a:ext>
            </a:extLst>
          </p:cNvPr>
          <p:cNvSpPr/>
          <p:nvPr/>
        </p:nvSpPr>
        <p:spPr>
          <a:xfrm>
            <a:off x="410757" y="5379942"/>
            <a:ext cx="2106893" cy="972732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111111"/>
                </a:solidFill>
              </a:rPr>
              <a:t>Logic Spec. Draft</a:t>
            </a:r>
          </a:p>
          <a:p>
            <a:pPr algn="ctr"/>
            <a:endParaRPr lang="en-US" sz="600" dirty="0">
              <a:solidFill>
                <a:srgbClr val="111111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(TE-CRG-OP)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3F278A9-DED7-40CC-8690-FED556C76D33}"/>
              </a:ext>
            </a:extLst>
          </p:cNvPr>
          <p:cNvSpPr txBox="1"/>
          <p:nvPr/>
        </p:nvSpPr>
        <p:spPr>
          <a:xfrm>
            <a:off x="-186832" y="3657605"/>
            <a:ext cx="2867447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+mj-lt"/>
                <a:ea typeface="+mj-ea"/>
                <a:cs typeface="+mj-cs"/>
              </a:rPr>
              <a:t>     - LINDE documentation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Alarm list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Functional Plan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Siemens Software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P&amp;ID</a:t>
            </a:r>
          </a:p>
          <a:p>
            <a:pPr marL="925368" lvl="1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  <a:ea typeface="+mj-ea"/>
                <a:cs typeface="+mj-cs"/>
              </a:rPr>
              <a:t>Electrical drawing</a:t>
            </a:r>
            <a:endParaRPr lang="en-GB" sz="1400" dirty="0">
              <a:latin typeface="+mj-lt"/>
              <a:ea typeface="+mj-ea"/>
              <a:cs typeface="+mj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DAE75FE-BAF4-498C-8707-09741FC16FEC}"/>
              </a:ext>
            </a:extLst>
          </p:cNvPr>
          <p:cNvSpPr/>
          <p:nvPr/>
        </p:nvSpPr>
        <p:spPr>
          <a:xfrm>
            <a:off x="143983" y="2033278"/>
            <a:ext cx="2590461" cy="6295714"/>
          </a:xfrm>
          <a:prstGeom prst="rect">
            <a:avLst/>
          </a:prstGeom>
          <a:noFill/>
          <a:ln w="28575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4691BA9-3F11-40D4-9CB3-3B702AFEBE52}"/>
              </a:ext>
            </a:extLst>
          </p:cNvPr>
          <p:cNvCxnSpPr>
            <a:cxnSpLocks/>
          </p:cNvCxnSpPr>
          <p:nvPr/>
        </p:nvCxnSpPr>
        <p:spPr>
          <a:xfrm flipV="1">
            <a:off x="2734444" y="4843207"/>
            <a:ext cx="320595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751965EA-2298-4802-9626-529DA0E768F1}"/>
              </a:ext>
            </a:extLst>
          </p:cNvPr>
          <p:cNvCxnSpPr>
            <a:cxnSpLocks/>
          </p:cNvCxnSpPr>
          <p:nvPr/>
        </p:nvCxnSpPr>
        <p:spPr>
          <a:xfrm flipV="1">
            <a:off x="4599497" y="4801297"/>
            <a:ext cx="360000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88FBF7C-89D2-47FD-88BA-1B4E67B15A26}"/>
              </a:ext>
            </a:extLst>
          </p:cNvPr>
          <p:cNvCxnSpPr>
            <a:cxnSpLocks/>
          </p:cNvCxnSpPr>
          <p:nvPr/>
        </p:nvCxnSpPr>
        <p:spPr>
          <a:xfrm>
            <a:off x="7215540" y="4786754"/>
            <a:ext cx="525488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F4E5693-0493-45FE-AA85-3084BD9F7EEF}"/>
              </a:ext>
            </a:extLst>
          </p:cNvPr>
          <p:cNvCxnSpPr>
            <a:cxnSpLocks/>
          </p:cNvCxnSpPr>
          <p:nvPr/>
        </p:nvCxnSpPr>
        <p:spPr>
          <a:xfrm flipV="1">
            <a:off x="8345016" y="4786754"/>
            <a:ext cx="324000" cy="0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65E0E2A-15F9-40C0-833F-B4D149236929}"/>
              </a:ext>
            </a:extLst>
          </p:cNvPr>
          <p:cNvCxnSpPr>
            <a:cxnSpLocks/>
            <a:endCxn id="1026" idx="1"/>
          </p:cNvCxnSpPr>
          <p:nvPr/>
        </p:nvCxnSpPr>
        <p:spPr>
          <a:xfrm>
            <a:off x="11036141" y="4801995"/>
            <a:ext cx="700836" cy="1749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pic>
        <p:nvPicPr>
          <p:cNvPr id="55" name="Picture 54">
            <a:extLst>
              <a:ext uri="{FF2B5EF4-FFF2-40B4-BE49-F238E27FC236}">
                <a16:creationId xmlns:a16="http://schemas.microsoft.com/office/drawing/2014/main" id="{325C419D-7E1E-48DB-B563-4E19907134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654561" y="6003237"/>
            <a:ext cx="342789" cy="291923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8EDB0BAF-C3F1-4DB0-BAF6-505B047244C6}"/>
              </a:ext>
            </a:extLst>
          </p:cNvPr>
          <p:cNvSpPr txBox="1"/>
          <p:nvPr/>
        </p:nvSpPr>
        <p:spPr>
          <a:xfrm>
            <a:off x="8374936" y="2634652"/>
            <a:ext cx="28639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Validation </a:t>
            </a:r>
            <a:r>
              <a:rPr lang="en-US" sz="18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in progress</a:t>
            </a:r>
            <a:r>
              <a:rPr lang="en-US" sz="18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</a:p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(ends </a:t>
            </a:r>
            <a:r>
              <a:rPr lang="en-US" sz="1800" b="1" dirty="0">
                <a:latin typeface="+mj-lt"/>
                <a:ea typeface="+mj-ea"/>
                <a:cs typeface="+mj-cs"/>
              </a:rPr>
              <a:t>June-2021</a:t>
            </a:r>
            <a:r>
              <a:rPr lang="en-US" sz="1800" dirty="0">
                <a:latin typeface="+mj-lt"/>
                <a:ea typeface="+mj-ea"/>
                <a:cs typeface="+mj-cs"/>
              </a:rPr>
              <a:t>)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D275DC8E-9E56-4AEF-A5C9-431934B007D3}"/>
              </a:ext>
            </a:extLst>
          </p:cNvPr>
          <p:cNvCxnSpPr>
            <a:cxnSpLocks/>
          </p:cNvCxnSpPr>
          <p:nvPr/>
        </p:nvCxnSpPr>
        <p:spPr>
          <a:xfrm flipV="1">
            <a:off x="6112768" y="5801686"/>
            <a:ext cx="0" cy="1369796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0819ABB-93CC-437E-8C1E-26540DDD4E8A}"/>
              </a:ext>
            </a:extLst>
          </p:cNvPr>
          <p:cNvCxnSpPr>
            <a:cxnSpLocks/>
          </p:cNvCxnSpPr>
          <p:nvPr/>
        </p:nvCxnSpPr>
        <p:spPr>
          <a:xfrm flipV="1">
            <a:off x="3827268" y="5925253"/>
            <a:ext cx="0" cy="1238574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lg" len="lg"/>
            <a:tailEnd type="triangle" w="lg" len="lg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65CC3C70-BB75-4EF9-B46B-538B1DC7B006}"/>
              </a:ext>
            </a:extLst>
          </p:cNvPr>
          <p:cNvCxnSpPr>
            <a:cxnSpLocks/>
          </p:cNvCxnSpPr>
          <p:nvPr/>
        </p:nvCxnSpPr>
        <p:spPr>
          <a:xfrm flipH="1">
            <a:off x="3827268" y="7157139"/>
            <a:ext cx="6223020" cy="6688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65DD9AA-2DD3-4AD0-8680-6843146FC988}"/>
              </a:ext>
            </a:extLst>
          </p:cNvPr>
          <p:cNvCxnSpPr>
            <a:cxnSpLocks/>
          </p:cNvCxnSpPr>
          <p:nvPr/>
        </p:nvCxnSpPr>
        <p:spPr>
          <a:xfrm flipV="1">
            <a:off x="10050287" y="6852600"/>
            <a:ext cx="0" cy="318882"/>
          </a:xfrm>
          <a:prstGeom prst="line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4D03140-A558-4D93-8FBE-ACC9AFB21FAD}"/>
              </a:ext>
            </a:extLst>
          </p:cNvPr>
          <p:cNvSpPr txBox="1"/>
          <p:nvPr/>
        </p:nvSpPr>
        <p:spPr>
          <a:xfrm>
            <a:off x="3827268" y="6460453"/>
            <a:ext cx="234683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Documentation </a:t>
            </a:r>
          </a:p>
          <a:p>
            <a:pPr algn="ctr"/>
            <a:r>
              <a:rPr lang="en-US" sz="1800" dirty="0">
                <a:latin typeface="+mj-lt"/>
                <a:ea typeface="+mj-ea"/>
                <a:cs typeface="+mj-cs"/>
              </a:rPr>
              <a:t>and software update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EA6C42D-4CD5-44AA-BF06-E421DEB4C36A}"/>
              </a:ext>
            </a:extLst>
          </p:cNvPr>
          <p:cNvSpPr txBox="1"/>
          <p:nvPr/>
        </p:nvSpPr>
        <p:spPr>
          <a:xfrm>
            <a:off x="4200631" y="7361111"/>
            <a:ext cx="76634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j-lt"/>
                <a:ea typeface="+mj-ea"/>
                <a:cs typeface="+mj-cs"/>
              </a:rPr>
              <a:t>Once the validation is finished, the software should be tested on site: 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latin typeface="+mj-lt"/>
                <a:ea typeface="+mj-ea"/>
                <a:cs typeface="+mj-cs"/>
              </a:rPr>
              <a:t>Equipment protection and safeties.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latin typeface="+mj-lt"/>
                <a:ea typeface="+mj-ea"/>
                <a:cs typeface="+mj-cs"/>
              </a:rPr>
              <a:t>Alarms and interlocks.</a:t>
            </a:r>
          </a:p>
          <a:p>
            <a:pPr marL="285750" indent="-285750">
              <a:buFontTx/>
              <a:buChar char="-"/>
            </a:pPr>
            <a:r>
              <a:rPr lang="en-US" sz="1800" dirty="0">
                <a:latin typeface="+mj-lt"/>
                <a:ea typeface="+mj-ea"/>
                <a:cs typeface="+mj-cs"/>
              </a:rPr>
              <a:t>Control logic (paying special attention in </a:t>
            </a:r>
            <a:r>
              <a:rPr lang="en-US" sz="1800" b="1" dirty="0">
                <a:latin typeface="+mj-lt"/>
                <a:ea typeface="+mj-ea"/>
                <a:cs typeface="+mj-cs"/>
              </a:rPr>
              <a:t>compressor/turbine </a:t>
            </a:r>
            <a:r>
              <a:rPr lang="en-US" sz="1800" dirty="0">
                <a:latin typeface="+mj-lt"/>
                <a:ea typeface="+mj-ea"/>
                <a:cs typeface="+mj-cs"/>
              </a:rPr>
              <a:t>system).</a:t>
            </a:r>
            <a:endParaRPr lang="en-GB" sz="1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34684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41FB28C-793C-4FF9-A977-23109E532355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601400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Ongoing Projects. NP02 Test box</a:t>
            </a:r>
            <a:endParaRPr lang="en-GB" sz="4800" dirty="0"/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1E7A0A7F-0403-491F-AE2B-C3FE458BF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754" y="3687311"/>
            <a:ext cx="5200988" cy="4573423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543AADE4-2F42-4AB4-8E3C-CC20B6118E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925"/>
          <a:stretch/>
        </p:blipFill>
        <p:spPr>
          <a:xfrm>
            <a:off x="6347128" y="5250486"/>
            <a:ext cx="5124908" cy="2999013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B697BE3C-4E62-4431-A257-C5CB96C38F21}"/>
              </a:ext>
            </a:extLst>
          </p:cNvPr>
          <p:cNvSpPr txBox="1"/>
          <p:nvPr/>
        </p:nvSpPr>
        <p:spPr>
          <a:xfrm>
            <a:off x="1271672" y="8271695"/>
            <a:ext cx="5075456" cy="3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NP02 new </a:t>
            </a:r>
            <a:r>
              <a:rPr lang="en-US" sz="1400" b="1" dirty="0"/>
              <a:t>Test box </a:t>
            </a:r>
            <a:r>
              <a:rPr lang="en-US" sz="1400" dirty="0"/>
              <a:t>instrumentation (56 I/O)</a:t>
            </a:r>
            <a:endParaRPr lang="en-GB" sz="1400" dirty="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9D426CA-7FD6-41BC-BE8F-223DD2978828}"/>
              </a:ext>
            </a:extLst>
          </p:cNvPr>
          <p:cNvSpPr txBox="1"/>
          <p:nvPr/>
        </p:nvSpPr>
        <p:spPr>
          <a:xfrm>
            <a:off x="7250499" y="8284910"/>
            <a:ext cx="4757947" cy="390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NP02 new </a:t>
            </a:r>
            <a:r>
              <a:rPr lang="en-US" sz="1400" b="1" dirty="0"/>
              <a:t>filter</a:t>
            </a:r>
            <a:r>
              <a:rPr lang="en-US" sz="1400" dirty="0"/>
              <a:t> instrumentation (12 I/O)</a:t>
            </a:r>
            <a:endParaRPr lang="en-GB" sz="1400" dirty="0"/>
          </a:p>
        </p:txBody>
      </p:sp>
      <p:pic>
        <p:nvPicPr>
          <p:cNvPr id="100" name="Picture 99" descr="A high angle view of a building&#10;&#10;Description automatically generated with low confidence">
            <a:extLst>
              <a:ext uri="{FF2B5EF4-FFF2-40B4-BE49-F238E27FC236}">
                <a16:creationId xmlns:a16="http://schemas.microsoft.com/office/drawing/2014/main" id="{8AECEE81-B2D0-4D42-A83D-68C2CBC6145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44371" y="1494477"/>
            <a:ext cx="4144601" cy="3112162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41A92674-818F-495A-B9EB-D37FADE885A7}"/>
              </a:ext>
            </a:extLst>
          </p:cNvPr>
          <p:cNvSpPr txBox="1"/>
          <p:nvPr/>
        </p:nvSpPr>
        <p:spPr>
          <a:xfrm>
            <a:off x="8805203" y="4779247"/>
            <a:ext cx="857863" cy="3123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Level S2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06B7708B-10CF-4B2D-8203-86EA166D5525}"/>
              </a:ext>
            </a:extLst>
          </p:cNvPr>
          <p:cNvSpPr txBox="1"/>
          <p:nvPr/>
        </p:nvSpPr>
        <p:spPr>
          <a:xfrm>
            <a:off x="8805202" y="1041865"/>
            <a:ext cx="949318" cy="3123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Level 1/2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34220C96-73E0-4B1D-A0CC-376DE976ED41}"/>
              </a:ext>
            </a:extLst>
          </p:cNvPr>
          <p:cNvSpPr txBox="1"/>
          <p:nvPr/>
        </p:nvSpPr>
        <p:spPr>
          <a:xfrm>
            <a:off x="8805203" y="2494330"/>
            <a:ext cx="949316" cy="3123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000" dirty="0"/>
              <a:t>Level S/R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9E5E12E-9E7B-4A2F-8588-E96452BD3F92}"/>
              </a:ext>
            </a:extLst>
          </p:cNvPr>
          <p:cNvSpPr txBox="1"/>
          <p:nvPr/>
        </p:nvSpPr>
        <p:spPr>
          <a:xfrm>
            <a:off x="9039136" y="3214716"/>
            <a:ext cx="20746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srgbClr val="FFFF00"/>
                </a:solidFill>
              </a:rPr>
              <a:t>New NP02 Test box will be located </a:t>
            </a:r>
            <a:r>
              <a:rPr lang="en-US" sz="1000" b="1" u="sng" dirty="0">
                <a:solidFill>
                  <a:srgbClr val="FFFF00"/>
                </a:solidFill>
              </a:rPr>
              <a:t>in the pit on 3 levels</a:t>
            </a:r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6B78AD4A-CA88-4C3A-A1E5-DBDD04A4B023}"/>
              </a:ext>
            </a:extLst>
          </p:cNvPr>
          <p:cNvGrpSpPr/>
          <p:nvPr/>
        </p:nvGrpSpPr>
        <p:grpSpPr>
          <a:xfrm>
            <a:off x="944809" y="2173296"/>
            <a:ext cx="9943709" cy="4276478"/>
            <a:chOff x="371768" y="1065901"/>
            <a:chExt cx="7829417" cy="3371205"/>
          </a:xfrm>
        </p:grpSpPr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4D7FB61-0F9D-4106-8B1E-AB76DA33E4F6}"/>
                </a:ext>
              </a:extLst>
            </p:cNvPr>
            <p:cNvGrpSpPr/>
            <p:nvPr/>
          </p:nvGrpSpPr>
          <p:grpSpPr>
            <a:xfrm>
              <a:off x="371768" y="1065901"/>
              <a:ext cx="7829417" cy="3371205"/>
              <a:chOff x="371768" y="1065901"/>
              <a:chExt cx="7829417" cy="3371205"/>
            </a:xfrm>
          </p:grpSpPr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0A5EFF2-31CE-447B-9250-0FF2272E2453}"/>
                  </a:ext>
                </a:extLst>
              </p:cNvPr>
              <p:cNvSpPr/>
              <p:nvPr/>
            </p:nvSpPr>
            <p:spPr>
              <a:xfrm>
                <a:off x="371768" y="2208104"/>
                <a:ext cx="1728192" cy="2229002"/>
              </a:xfrm>
              <a:prstGeom prst="rect">
                <a:avLst/>
              </a:prstGeom>
              <a:noFill/>
              <a:ln w="25400">
                <a:solidFill>
                  <a:srgbClr val="FFC000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2650216993">
                      <a:custGeom>
                        <a:avLst/>
                        <a:gdLst>
                          <a:gd name="connsiteX0" fmla="*/ 0 w 3604438"/>
                          <a:gd name="connsiteY0" fmla="*/ 0 h 1283582"/>
                          <a:gd name="connsiteX1" fmla="*/ 3604438 w 3604438"/>
                          <a:gd name="connsiteY1" fmla="*/ 0 h 1283582"/>
                          <a:gd name="connsiteX2" fmla="*/ 3604438 w 3604438"/>
                          <a:gd name="connsiteY2" fmla="*/ 1283582 h 1283582"/>
                          <a:gd name="connsiteX3" fmla="*/ 0 w 3604438"/>
                          <a:gd name="connsiteY3" fmla="*/ 1283582 h 1283582"/>
                          <a:gd name="connsiteX4" fmla="*/ 0 w 3604438"/>
                          <a:gd name="connsiteY4" fmla="*/ 0 h 12835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4438" h="1283582" extrusionOk="0">
                            <a:moveTo>
                              <a:pt x="0" y="0"/>
                            </a:moveTo>
                            <a:cubicBezTo>
                              <a:pt x="447444" y="-5264"/>
                              <a:pt x="2070835" y="84467"/>
                              <a:pt x="3604438" y="0"/>
                            </a:cubicBezTo>
                            <a:cubicBezTo>
                              <a:pt x="3717495" y="361492"/>
                              <a:pt x="3556244" y="802781"/>
                              <a:pt x="3604438" y="1283582"/>
                            </a:cubicBezTo>
                            <a:cubicBezTo>
                              <a:pt x="2836465" y="1389902"/>
                              <a:pt x="1197884" y="1275933"/>
                              <a:pt x="0" y="1283582"/>
                            </a:cubicBezTo>
                            <a:cubicBezTo>
                              <a:pt x="65135" y="813087"/>
                              <a:pt x="42318" y="20916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EA23C754-CA94-4877-9435-7F4BA0D43F5A}"/>
                  </a:ext>
                </a:extLst>
              </p:cNvPr>
              <p:cNvGrpSpPr/>
              <p:nvPr/>
            </p:nvGrpSpPr>
            <p:grpSpPr>
              <a:xfrm>
                <a:off x="6919008" y="1065901"/>
                <a:ext cx="1282177" cy="837713"/>
                <a:chOff x="6919008" y="1065901"/>
                <a:chExt cx="1282177" cy="837713"/>
              </a:xfrm>
            </p:grpSpPr>
            <p:cxnSp>
              <p:nvCxnSpPr>
                <p:cNvPr id="111" name="Straight Connector 110">
                  <a:extLst>
                    <a:ext uri="{FF2B5EF4-FFF2-40B4-BE49-F238E27FC236}">
                      <a16:creationId xmlns:a16="http://schemas.microsoft.com/office/drawing/2014/main" id="{FF668C5F-F43E-4EC4-8833-7510526AD1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919008" y="1065901"/>
                  <a:ext cx="15562" cy="719603"/>
                </a:xfrm>
                <a:prstGeom prst="line">
                  <a:avLst/>
                </a:prstGeom>
                <a:noFill/>
                <a:ln w="25400">
                  <a:solidFill>
                    <a:srgbClr val="FFC000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B47B452F-00D3-46A8-961E-86F92C7F65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201185" y="1311463"/>
                  <a:ext cx="0" cy="592151"/>
                </a:xfrm>
                <a:prstGeom prst="line">
                  <a:avLst/>
                </a:prstGeom>
                <a:noFill/>
                <a:ln w="25400">
                  <a:solidFill>
                    <a:srgbClr val="FFC000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348BB704-D08D-4528-B1C6-2F0645C98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19008" y="1065901"/>
                  <a:ext cx="1282177" cy="253075"/>
                </a:xfrm>
                <a:prstGeom prst="line">
                  <a:avLst/>
                </a:prstGeom>
                <a:noFill/>
                <a:ln w="25400">
                  <a:solidFill>
                    <a:srgbClr val="FFC000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14" name="Straight Connector 113">
                  <a:extLst>
                    <a:ext uri="{FF2B5EF4-FFF2-40B4-BE49-F238E27FC236}">
                      <a16:creationId xmlns:a16="http://schemas.microsoft.com/office/drawing/2014/main" id="{ABE4DED2-2DDB-4387-896B-963ED2DD60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919008" y="1785504"/>
                  <a:ext cx="1282177" cy="118110"/>
                </a:xfrm>
                <a:prstGeom prst="line">
                  <a:avLst/>
                </a:prstGeom>
                <a:noFill/>
                <a:ln w="25400">
                  <a:solidFill>
                    <a:srgbClr val="FFC000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3F99B109-E584-4FCC-8A91-3E7CA7A4D05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99633" y="1688308"/>
                <a:ext cx="4915126" cy="1330644"/>
              </a:xfrm>
              <a:prstGeom prst="straightConnector1">
                <a:avLst/>
              </a:prstGeom>
              <a:ln w="12700">
                <a:solidFill>
                  <a:srgbClr val="FFC000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B402FF6C-5DB8-4AA4-801D-3301C95C6D55}"/>
                </a:ext>
              </a:extLst>
            </p:cNvPr>
            <p:cNvSpPr txBox="1"/>
            <p:nvPr/>
          </p:nvSpPr>
          <p:spPr>
            <a:xfrm rot="20650814">
              <a:off x="4586981" y="2230422"/>
              <a:ext cx="887421" cy="2426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C000"/>
                  </a:solidFill>
                </a:rPr>
                <a:t>Condenser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FA60D93-2603-46F5-9ACA-124BF4D92201}"/>
              </a:ext>
            </a:extLst>
          </p:cNvPr>
          <p:cNvGrpSpPr/>
          <p:nvPr/>
        </p:nvGrpSpPr>
        <p:grpSpPr>
          <a:xfrm>
            <a:off x="3217246" y="1435145"/>
            <a:ext cx="8457794" cy="6814354"/>
            <a:chOff x="2161026" y="484007"/>
            <a:chExt cx="6659446" cy="5371847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14A4A207-9D11-46B3-8B19-9A989135503F}"/>
                </a:ext>
              </a:extLst>
            </p:cNvPr>
            <p:cNvGrpSpPr/>
            <p:nvPr/>
          </p:nvGrpSpPr>
          <p:grpSpPr>
            <a:xfrm>
              <a:off x="2161026" y="484007"/>
              <a:ext cx="6659446" cy="5371847"/>
              <a:chOff x="2161026" y="484007"/>
              <a:chExt cx="6659446" cy="5371847"/>
            </a:xfrm>
          </p:grpSpPr>
          <p:grpSp>
            <p:nvGrpSpPr>
              <p:cNvPr id="119" name="Group 118">
                <a:extLst>
                  <a:ext uri="{FF2B5EF4-FFF2-40B4-BE49-F238E27FC236}">
                    <a16:creationId xmlns:a16="http://schemas.microsoft.com/office/drawing/2014/main" id="{C32CAAB1-9F52-4A68-8C92-86572F62A573}"/>
                  </a:ext>
                </a:extLst>
              </p:cNvPr>
              <p:cNvGrpSpPr/>
              <p:nvPr/>
            </p:nvGrpSpPr>
            <p:grpSpPr>
              <a:xfrm>
                <a:off x="7181466" y="484007"/>
                <a:ext cx="1134950" cy="634675"/>
                <a:chOff x="7181466" y="484007"/>
                <a:chExt cx="1134950" cy="634675"/>
              </a:xfrm>
            </p:grpSpPr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74E97970-9BD6-4894-8164-C46A220D94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96559" y="484007"/>
                  <a:ext cx="919857" cy="419048"/>
                </a:xfrm>
                <a:prstGeom prst="line">
                  <a:avLst/>
                </a:prstGeom>
                <a:noFill/>
                <a:ln w="25400">
                  <a:solidFill>
                    <a:srgbClr val="FF66FF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4C9FADB3-37F1-48A2-A29D-FC159D364B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81466" y="490095"/>
                  <a:ext cx="233292" cy="292568"/>
                </a:xfrm>
                <a:prstGeom prst="line">
                  <a:avLst/>
                </a:prstGeom>
                <a:noFill/>
                <a:ln w="25400">
                  <a:solidFill>
                    <a:srgbClr val="FF66FF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A63C5488-B41B-4311-91BF-A31D1B52BE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181466" y="800628"/>
                  <a:ext cx="885893" cy="318054"/>
                </a:xfrm>
                <a:prstGeom prst="line">
                  <a:avLst/>
                </a:prstGeom>
                <a:noFill/>
                <a:ln w="25400">
                  <a:solidFill>
                    <a:srgbClr val="FF66FF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7DAB8BC7-8253-40D7-97F3-55E830ED9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8075241" y="903289"/>
                  <a:ext cx="237801" cy="215393"/>
                </a:xfrm>
                <a:prstGeom prst="line">
                  <a:avLst/>
                </a:prstGeom>
                <a:noFill/>
                <a:ln w="25400">
                  <a:solidFill>
                    <a:srgbClr val="FF66FF"/>
                  </a:solidFill>
                  <a:prstDash val="solid"/>
                  <a:extLst>
                    <a:ext uri="{C807C97D-BFC1-408E-A445-0C87EB9F89A2}">
                      <ask:lineSketchStyleProps xmlns:ask="http://schemas.microsoft.com/office/drawing/2018/sketchyshapes" sd="2650216993">
                        <a:custGeom>
                          <a:avLst/>
                          <a:gdLst>
                            <a:gd name="connsiteX0" fmla="*/ 0 w 3604438"/>
                            <a:gd name="connsiteY0" fmla="*/ 0 h 1283582"/>
                            <a:gd name="connsiteX1" fmla="*/ 3604438 w 3604438"/>
                            <a:gd name="connsiteY1" fmla="*/ 0 h 1283582"/>
                            <a:gd name="connsiteX2" fmla="*/ 3604438 w 3604438"/>
                            <a:gd name="connsiteY2" fmla="*/ 1283582 h 1283582"/>
                            <a:gd name="connsiteX3" fmla="*/ 0 w 3604438"/>
                            <a:gd name="connsiteY3" fmla="*/ 1283582 h 1283582"/>
                            <a:gd name="connsiteX4" fmla="*/ 0 w 3604438"/>
                            <a:gd name="connsiteY4" fmla="*/ 0 h 1283582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3604438" h="1283582" extrusionOk="0">
                              <a:moveTo>
                                <a:pt x="0" y="0"/>
                              </a:moveTo>
                              <a:cubicBezTo>
                                <a:pt x="447444" y="-5264"/>
                                <a:pt x="2070835" y="84467"/>
                                <a:pt x="3604438" y="0"/>
                              </a:cubicBezTo>
                              <a:cubicBezTo>
                                <a:pt x="3717495" y="361492"/>
                                <a:pt x="3556244" y="802781"/>
                                <a:pt x="3604438" y="1283582"/>
                              </a:cubicBezTo>
                              <a:cubicBezTo>
                                <a:pt x="2836465" y="1389902"/>
                                <a:pt x="1197884" y="1275933"/>
                                <a:pt x="0" y="1283582"/>
                              </a:cubicBezTo>
                              <a:cubicBezTo>
                                <a:pt x="65135" y="813087"/>
                                <a:pt x="42318" y="209161"/>
                                <a:pt x="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</p:cxnSp>
          </p:grpSp>
          <p:sp>
            <p:nvSpPr>
              <p:cNvPr id="120" name="Rectangle 119">
                <a:extLst>
                  <a:ext uri="{FF2B5EF4-FFF2-40B4-BE49-F238E27FC236}">
                    <a16:creationId xmlns:a16="http://schemas.microsoft.com/office/drawing/2014/main" id="{791FCF50-6527-4D45-AFAD-FD908BB3585F}"/>
                  </a:ext>
                </a:extLst>
              </p:cNvPr>
              <p:cNvSpPr/>
              <p:nvPr/>
            </p:nvSpPr>
            <p:spPr>
              <a:xfrm>
                <a:off x="4669588" y="3673496"/>
                <a:ext cx="4150884" cy="2182358"/>
              </a:xfrm>
              <a:prstGeom prst="rect">
                <a:avLst/>
              </a:prstGeom>
              <a:noFill/>
              <a:ln w="25400">
                <a:solidFill>
                  <a:srgbClr val="FF66FF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2650216993">
                      <a:custGeom>
                        <a:avLst/>
                        <a:gdLst>
                          <a:gd name="connsiteX0" fmla="*/ 0 w 3604438"/>
                          <a:gd name="connsiteY0" fmla="*/ 0 h 1283582"/>
                          <a:gd name="connsiteX1" fmla="*/ 3604438 w 3604438"/>
                          <a:gd name="connsiteY1" fmla="*/ 0 h 1283582"/>
                          <a:gd name="connsiteX2" fmla="*/ 3604438 w 3604438"/>
                          <a:gd name="connsiteY2" fmla="*/ 1283582 h 1283582"/>
                          <a:gd name="connsiteX3" fmla="*/ 0 w 3604438"/>
                          <a:gd name="connsiteY3" fmla="*/ 1283582 h 1283582"/>
                          <a:gd name="connsiteX4" fmla="*/ 0 w 3604438"/>
                          <a:gd name="connsiteY4" fmla="*/ 0 h 12835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4438" h="1283582" extrusionOk="0">
                            <a:moveTo>
                              <a:pt x="0" y="0"/>
                            </a:moveTo>
                            <a:cubicBezTo>
                              <a:pt x="447444" y="-5264"/>
                              <a:pt x="2070835" y="84467"/>
                              <a:pt x="3604438" y="0"/>
                            </a:cubicBezTo>
                            <a:cubicBezTo>
                              <a:pt x="3717495" y="361492"/>
                              <a:pt x="3556244" y="802781"/>
                              <a:pt x="3604438" y="1283582"/>
                            </a:cubicBezTo>
                            <a:cubicBezTo>
                              <a:pt x="2836465" y="1389902"/>
                              <a:pt x="1197884" y="1275933"/>
                              <a:pt x="0" y="1283582"/>
                            </a:cubicBezTo>
                            <a:cubicBezTo>
                              <a:pt x="65135" y="813087"/>
                              <a:pt x="42318" y="20916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E9B67A59-5692-4AE5-96A0-6E83C68CF1EA}"/>
                  </a:ext>
                </a:extLst>
              </p:cNvPr>
              <p:cNvSpPr/>
              <p:nvPr/>
            </p:nvSpPr>
            <p:spPr>
              <a:xfrm>
                <a:off x="2161026" y="2208110"/>
                <a:ext cx="1838947" cy="2229002"/>
              </a:xfrm>
              <a:prstGeom prst="rect">
                <a:avLst/>
              </a:prstGeom>
              <a:noFill/>
              <a:ln w="25400">
                <a:solidFill>
                  <a:srgbClr val="FF66FF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2650216993">
                      <a:custGeom>
                        <a:avLst/>
                        <a:gdLst>
                          <a:gd name="connsiteX0" fmla="*/ 0 w 3604438"/>
                          <a:gd name="connsiteY0" fmla="*/ 0 h 1283582"/>
                          <a:gd name="connsiteX1" fmla="*/ 3604438 w 3604438"/>
                          <a:gd name="connsiteY1" fmla="*/ 0 h 1283582"/>
                          <a:gd name="connsiteX2" fmla="*/ 3604438 w 3604438"/>
                          <a:gd name="connsiteY2" fmla="*/ 1283582 h 1283582"/>
                          <a:gd name="connsiteX3" fmla="*/ 0 w 3604438"/>
                          <a:gd name="connsiteY3" fmla="*/ 1283582 h 1283582"/>
                          <a:gd name="connsiteX4" fmla="*/ 0 w 3604438"/>
                          <a:gd name="connsiteY4" fmla="*/ 0 h 12835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4438" h="1283582" extrusionOk="0">
                            <a:moveTo>
                              <a:pt x="0" y="0"/>
                            </a:moveTo>
                            <a:cubicBezTo>
                              <a:pt x="447444" y="-5264"/>
                              <a:pt x="2070835" y="84467"/>
                              <a:pt x="3604438" y="0"/>
                            </a:cubicBezTo>
                            <a:cubicBezTo>
                              <a:pt x="3717495" y="361492"/>
                              <a:pt x="3556244" y="802781"/>
                              <a:pt x="3604438" y="1283582"/>
                            </a:cubicBezTo>
                            <a:cubicBezTo>
                              <a:pt x="2836465" y="1389902"/>
                              <a:pt x="1197884" y="1275933"/>
                              <a:pt x="0" y="1283582"/>
                            </a:cubicBezTo>
                            <a:cubicBezTo>
                              <a:pt x="65135" y="813087"/>
                              <a:pt x="42318" y="20916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F0B471E2-E41D-44E7-9BDE-2D5675488EF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08381" y="785020"/>
                <a:ext cx="1541425" cy="2874012"/>
              </a:xfrm>
              <a:prstGeom prst="straightConnector1">
                <a:avLst/>
              </a:prstGeom>
              <a:ln w="12700">
                <a:solidFill>
                  <a:srgbClr val="FF66FF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E787D874-9F20-4A55-B4C4-EBCCEF5A64AC}"/>
                  </a:ext>
                </a:extLst>
              </p:cNvPr>
              <p:cNvCxnSpPr/>
              <p:nvPr/>
            </p:nvCxnSpPr>
            <p:spPr>
              <a:xfrm flipV="1">
                <a:off x="3999973" y="782663"/>
                <a:ext cx="3181493" cy="1436115"/>
              </a:xfrm>
              <a:prstGeom prst="straightConnector1">
                <a:avLst/>
              </a:prstGeom>
              <a:ln w="15875">
                <a:solidFill>
                  <a:srgbClr val="FF66FF"/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3EA9BD1-BA32-4F32-BBF6-8722C7B0FF3C}"/>
                </a:ext>
              </a:extLst>
            </p:cNvPr>
            <p:cNvSpPr txBox="1"/>
            <p:nvPr/>
          </p:nvSpPr>
          <p:spPr>
            <a:xfrm rot="20031054">
              <a:off x="5262442" y="1494105"/>
              <a:ext cx="887421" cy="2426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66FF"/>
                  </a:solidFill>
                </a:rPr>
                <a:t>Purifier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16E3F175-AA32-4EB7-B35E-CBAAF31DB88E}"/>
                </a:ext>
              </a:extLst>
            </p:cNvPr>
            <p:cNvSpPr txBox="1"/>
            <p:nvPr/>
          </p:nvSpPr>
          <p:spPr>
            <a:xfrm rot="17939350">
              <a:off x="5256045" y="3180200"/>
              <a:ext cx="887421" cy="24233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66FF"/>
                  </a:solidFill>
                </a:rPr>
                <a:t>Filter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3B8E7E97-A7CF-4A0A-BD1E-00D92D88986B}"/>
              </a:ext>
            </a:extLst>
          </p:cNvPr>
          <p:cNvGrpSpPr/>
          <p:nvPr/>
        </p:nvGrpSpPr>
        <p:grpSpPr>
          <a:xfrm>
            <a:off x="974995" y="4717927"/>
            <a:ext cx="10415740" cy="3542808"/>
            <a:chOff x="395536" y="3071868"/>
            <a:chExt cx="8201082" cy="2792843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9ED7CDB9-7746-4565-87B9-C6272E521B77}"/>
                </a:ext>
              </a:extLst>
            </p:cNvPr>
            <p:cNvGrpSpPr/>
            <p:nvPr/>
          </p:nvGrpSpPr>
          <p:grpSpPr>
            <a:xfrm>
              <a:off x="395536" y="3071868"/>
              <a:ext cx="8201082" cy="2792843"/>
              <a:chOff x="395536" y="3071868"/>
              <a:chExt cx="8201082" cy="2792843"/>
            </a:xfrm>
          </p:grpSpPr>
          <p:sp>
            <p:nvSpPr>
              <p:cNvPr id="131" name="Parallelogram 130">
                <a:extLst>
                  <a:ext uri="{FF2B5EF4-FFF2-40B4-BE49-F238E27FC236}">
                    <a16:creationId xmlns:a16="http://schemas.microsoft.com/office/drawing/2014/main" id="{992C9EB4-EB0C-4013-9315-E61ACE6FC266}"/>
                  </a:ext>
                </a:extLst>
              </p:cNvPr>
              <p:cNvSpPr/>
              <p:nvPr/>
            </p:nvSpPr>
            <p:spPr>
              <a:xfrm rot="21158951" flipV="1">
                <a:off x="7054248" y="3071868"/>
                <a:ext cx="1542370" cy="221455"/>
              </a:xfrm>
              <a:prstGeom prst="parallelogram">
                <a:avLst>
                  <a:gd name="adj" fmla="val 313481"/>
                </a:avLst>
              </a:prstGeom>
              <a:noFill/>
              <a:ln w="25400">
                <a:solidFill>
                  <a:srgbClr val="00B0F0"/>
                </a:solidFill>
                <a:prstDash val="soli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FC600E36-359C-4ACB-ADA8-6AD3C7400BD2}"/>
                  </a:ext>
                </a:extLst>
              </p:cNvPr>
              <p:cNvSpPr/>
              <p:nvPr/>
            </p:nvSpPr>
            <p:spPr>
              <a:xfrm>
                <a:off x="395536" y="4581129"/>
                <a:ext cx="3604438" cy="1283582"/>
              </a:xfrm>
              <a:prstGeom prst="rect">
                <a:avLst/>
              </a:prstGeom>
              <a:noFill/>
              <a:ln w="25400">
                <a:solidFill>
                  <a:srgbClr val="00B0F0"/>
                </a:solidFill>
                <a:prstDash val="solid"/>
                <a:extLst>
                  <a:ext uri="{C807C97D-BFC1-408E-A445-0C87EB9F89A2}">
                    <ask:lineSketchStyleProps xmlns:ask="http://schemas.microsoft.com/office/drawing/2018/sketchyshapes" sd="2650216993">
                      <a:custGeom>
                        <a:avLst/>
                        <a:gdLst>
                          <a:gd name="connsiteX0" fmla="*/ 0 w 3604438"/>
                          <a:gd name="connsiteY0" fmla="*/ 0 h 1283582"/>
                          <a:gd name="connsiteX1" fmla="*/ 3604438 w 3604438"/>
                          <a:gd name="connsiteY1" fmla="*/ 0 h 1283582"/>
                          <a:gd name="connsiteX2" fmla="*/ 3604438 w 3604438"/>
                          <a:gd name="connsiteY2" fmla="*/ 1283582 h 1283582"/>
                          <a:gd name="connsiteX3" fmla="*/ 0 w 3604438"/>
                          <a:gd name="connsiteY3" fmla="*/ 1283582 h 1283582"/>
                          <a:gd name="connsiteX4" fmla="*/ 0 w 3604438"/>
                          <a:gd name="connsiteY4" fmla="*/ 0 h 128358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3604438" h="1283582" extrusionOk="0">
                            <a:moveTo>
                              <a:pt x="0" y="0"/>
                            </a:moveTo>
                            <a:cubicBezTo>
                              <a:pt x="447444" y="-5264"/>
                              <a:pt x="2070835" y="84467"/>
                              <a:pt x="3604438" y="0"/>
                            </a:cubicBezTo>
                            <a:cubicBezTo>
                              <a:pt x="3717495" y="361492"/>
                              <a:pt x="3556244" y="802781"/>
                              <a:pt x="3604438" y="1283582"/>
                            </a:cubicBezTo>
                            <a:cubicBezTo>
                              <a:pt x="2836465" y="1389902"/>
                              <a:pt x="1197884" y="1275933"/>
                              <a:pt x="0" y="1283582"/>
                            </a:cubicBezTo>
                            <a:cubicBezTo>
                              <a:pt x="65135" y="813087"/>
                              <a:pt x="42318" y="209161"/>
                              <a:pt x="0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3" name="Straight Arrow Connector 132">
                <a:extLst>
                  <a:ext uri="{FF2B5EF4-FFF2-40B4-BE49-F238E27FC236}">
                    <a16:creationId xmlns:a16="http://schemas.microsoft.com/office/drawing/2014/main" id="{65915FB4-BB06-416B-876D-45C7DA30E6F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995444" y="3243318"/>
                <a:ext cx="3466181" cy="1584769"/>
              </a:xfrm>
              <a:prstGeom prst="straightConnector1">
                <a:avLst/>
              </a:prstGeom>
              <a:ln w="12700">
                <a:solidFill>
                  <a:schemeClr val="tx1">
                    <a:lumMod val="40000"/>
                    <a:lumOff val="60000"/>
                  </a:schemeClr>
                </a:solidFill>
                <a:prstDash val="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A672A9DA-BEBB-4D8B-985E-2B9B08CCC931}"/>
                </a:ext>
              </a:extLst>
            </p:cNvPr>
            <p:cNvSpPr txBox="1"/>
            <p:nvPr/>
          </p:nvSpPr>
          <p:spPr>
            <a:xfrm rot="20102970">
              <a:off x="3908261" y="4431355"/>
              <a:ext cx="887421" cy="2426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Test box</a:t>
              </a:r>
            </a:p>
          </p:txBody>
        </p:sp>
      </p:grpSp>
      <p:pic>
        <p:nvPicPr>
          <p:cNvPr id="135" name="Picture 134" descr="A picture containing trash, dirty, miller&#10;&#10;Description automatically generated">
            <a:extLst>
              <a:ext uri="{FF2B5EF4-FFF2-40B4-BE49-F238E27FC236}">
                <a16:creationId xmlns:a16="http://schemas.microsoft.com/office/drawing/2014/main" id="{9DC8F741-FCCD-4D7F-A457-CA735113EC5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95" t="28945" r="27413" b="18955"/>
          <a:stretch/>
        </p:blipFill>
        <p:spPr>
          <a:xfrm>
            <a:off x="9538920" y="3770996"/>
            <a:ext cx="1976768" cy="1287188"/>
          </a:xfrm>
          <a:prstGeom prst="rect">
            <a:avLst/>
          </a:prstGeom>
          <a:ln w="38100">
            <a:solidFill>
              <a:schemeClr val="tx1">
                <a:lumMod val="60000"/>
                <a:lumOff val="40000"/>
              </a:schemeClr>
            </a:solidFill>
          </a:ln>
        </p:spPr>
      </p:pic>
      <p:sp>
        <p:nvSpPr>
          <p:cNvPr id="137" name="Content Placeholder 2">
            <a:extLst>
              <a:ext uri="{FF2B5EF4-FFF2-40B4-BE49-F238E27FC236}">
                <a16:creationId xmlns:a16="http://schemas.microsoft.com/office/drawing/2014/main" id="{F6100F7F-E128-44C3-A745-E80F5C637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7327" y="1115433"/>
            <a:ext cx="8647033" cy="2274027"/>
          </a:xfrm>
        </p:spPr>
        <p:txBody>
          <a:bodyPr>
            <a:normAutofit fontScale="92500" lnSpcReduction="10000"/>
          </a:bodyPr>
          <a:lstStyle/>
          <a:p>
            <a:pPr marL="51164" indent="0">
              <a:buNone/>
            </a:pPr>
            <a:r>
              <a:rPr lang="en-US" sz="2400"/>
              <a:t>The existing NP02 </a:t>
            </a:r>
            <a:r>
              <a:rPr lang="en-US" sz="2400" dirty="0"/>
              <a:t>PLC Program will be modified.</a:t>
            </a:r>
          </a:p>
          <a:p>
            <a:pPr marL="51164" indent="0">
              <a:buNone/>
            </a:pPr>
            <a:endParaRPr lang="en-US" sz="1500" dirty="0"/>
          </a:p>
          <a:p>
            <a:pPr marL="51164" indent="0">
              <a:buNone/>
            </a:pPr>
            <a:r>
              <a:rPr lang="en-US" sz="2400" dirty="0"/>
              <a:t>- 3 Electrical proposals already presented.</a:t>
            </a:r>
          </a:p>
          <a:p>
            <a:pPr marL="51164" indent="0">
              <a:buNone/>
            </a:pPr>
            <a:r>
              <a:rPr lang="en-US" sz="2400" dirty="0"/>
              <a:t>- Cabinets spare I/O channels will be used for this project</a:t>
            </a:r>
          </a:p>
          <a:p>
            <a:pPr marL="51164" indent="0">
              <a:buNone/>
            </a:pPr>
            <a:r>
              <a:rPr lang="en-US" sz="2400" dirty="0"/>
              <a:t>- Control preparation will start soon </a:t>
            </a:r>
          </a:p>
          <a:p>
            <a:pPr marL="51164" indent="0">
              <a:buNone/>
            </a:pPr>
            <a:r>
              <a:rPr lang="en-US" sz="2400" dirty="0"/>
              <a:t>- Commissioning in </a:t>
            </a:r>
            <a:r>
              <a:rPr lang="en-US" sz="2400" b="1" dirty="0">
                <a:solidFill>
                  <a:srgbClr val="FF0000"/>
                </a:solidFill>
              </a:rPr>
              <a:t>August 2021</a:t>
            </a:r>
            <a:r>
              <a:rPr lang="en-US" sz="2400" dirty="0"/>
              <a:t>.</a:t>
            </a:r>
          </a:p>
          <a:p>
            <a:pPr marL="51164" indent="0">
              <a:buNone/>
            </a:pPr>
            <a:endParaRPr lang="en-GB" sz="2400" dirty="0"/>
          </a:p>
        </p:txBody>
      </p:sp>
      <p:pic>
        <p:nvPicPr>
          <p:cNvPr id="138" name="Picture 137">
            <a:extLst>
              <a:ext uri="{FF2B5EF4-FFF2-40B4-BE49-F238E27FC236}">
                <a16:creationId xmlns:a16="http://schemas.microsoft.com/office/drawing/2014/main" id="{EC9D7C5A-EB03-4100-BAE9-00FB8E00EC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123" y="3996263"/>
            <a:ext cx="6877913" cy="4470644"/>
          </a:xfrm>
          <a:prstGeom prst="rect">
            <a:avLst/>
          </a:prstGeom>
        </p:spPr>
      </p:pic>
      <p:pic>
        <p:nvPicPr>
          <p:cNvPr id="139" name="Picture 138">
            <a:extLst>
              <a:ext uri="{FF2B5EF4-FFF2-40B4-BE49-F238E27FC236}">
                <a16:creationId xmlns:a16="http://schemas.microsoft.com/office/drawing/2014/main" id="{6EA11B6D-1B8F-481F-A4B7-DE04449ADFD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95731" y="3770996"/>
            <a:ext cx="5488158" cy="4870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95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839E4AE-4B3F-4283-8CF4-1441119D4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673" y="1345681"/>
            <a:ext cx="5544616" cy="1505290"/>
          </a:xfrm>
        </p:spPr>
        <p:txBody>
          <a:bodyPr>
            <a:noAutofit/>
          </a:bodyPr>
          <a:lstStyle/>
          <a:p>
            <a:pPr marL="51164" indent="0">
              <a:buNone/>
            </a:pPr>
            <a:r>
              <a:rPr lang="en-US" sz="2600" dirty="0"/>
              <a:t>Electrical design and control of the new </a:t>
            </a:r>
            <a:r>
              <a:rPr lang="en-US" sz="2600" b="1" dirty="0"/>
              <a:t>SC-Link</a:t>
            </a:r>
            <a:r>
              <a:rPr lang="en-US" sz="2600" dirty="0"/>
              <a:t> current leads test bench.</a:t>
            </a:r>
            <a:endParaRPr lang="en-GB" sz="260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41FB28C-793C-4FF9-A977-23109E532355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601400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Ongoing Projects. SM18 SC-Link</a:t>
            </a:r>
            <a:endParaRPr lang="en-GB" sz="4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896A0B-ACEC-4706-90BC-655E0CDA8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5688" y="963236"/>
            <a:ext cx="6696744" cy="4732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AE4D969-D3F3-49EA-95BE-A2D03A377D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4658" y="4091836"/>
            <a:ext cx="7200800" cy="4546128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B892D62-1D1F-4D3F-BEA6-93A60133F809}"/>
              </a:ext>
            </a:extLst>
          </p:cNvPr>
          <p:cNvSpPr txBox="1">
            <a:spLocks/>
          </p:cNvSpPr>
          <p:nvPr/>
        </p:nvSpPr>
        <p:spPr>
          <a:xfrm>
            <a:off x="8189647" y="5839704"/>
            <a:ext cx="4609745" cy="2995640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>
            <a:lvl1pPr marL="690782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6448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8691" indent="-47971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8047" indent="-47971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9026" indent="-47971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9384" indent="-25584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86404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93418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2056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64" indent="0" defTabSz="914400">
              <a:buFont typeface="Arial"/>
              <a:buNone/>
            </a:pPr>
            <a:endParaRPr lang="en-US" sz="200" dirty="0"/>
          </a:p>
          <a:p>
            <a:pPr marL="51164" indent="0" algn="ctr" defTabSz="914400">
              <a:buFont typeface="Arial"/>
              <a:buNone/>
            </a:pPr>
            <a:r>
              <a:rPr lang="en-US" sz="2800" dirty="0"/>
              <a:t>Planning 2021:</a:t>
            </a:r>
          </a:p>
          <a:p>
            <a:pPr marL="51164" indent="0" algn="ctr" defTabSz="914400">
              <a:buFont typeface="Arial"/>
              <a:buNone/>
            </a:pPr>
            <a:endParaRPr lang="en-US" sz="1200" dirty="0"/>
          </a:p>
          <a:p>
            <a:pPr marL="51164" indent="0" defTabSz="914400">
              <a:buNone/>
            </a:pPr>
            <a:r>
              <a:rPr lang="en-US" sz="2000" dirty="0"/>
              <a:t>May-June  Electrical schemas</a:t>
            </a:r>
          </a:p>
          <a:p>
            <a:pPr marL="51164" indent="0" defTabSz="914400">
              <a:buNone/>
            </a:pPr>
            <a:r>
              <a:rPr lang="en-US" sz="2000" dirty="0"/>
              <a:t>Aug-Sept   Cabinet construction	</a:t>
            </a:r>
          </a:p>
          <a:p>
            <a:pPr marL="51164" indent="0" defTabSz="914400">
              <a:buNone/>
            </a:pPr>
            <a:r>
              <a:rPr lang="en-US" sz="2000" dirty="0"/>
              <a:t> Oct-Nov    Electrical installation +</a:t>
            </a:r>
          </a:p>
          <a:p>
            <a:pPr marL="51164" indent="0" defTabSz="914400">
              <a:buNone/>
            </a:pPr>
            <a:r>
              <a:rPr lang="en-US" sz="2000" dirty="0"/>
              <a:t>	      </a:t>
            </a:r>
            <a:r>
              <a:rPr lang="en-US" sz="2000" b="1" dirty="0"/>
              <a:t>Control / SW preparation</a:t>
            </a:r>
          </a:p>
          <a:p>
            <a:pPr marL="51164" indent="0" defTabSz="914400">
              <a:buNone/>
            </a:pPr>
            <a:r>
              <a:rPr lang="en-US" sz="2000" b="1" dirty="0">
                <a:solidFill>
                  <a:srgbClr val="FF0000"/>
                </a:solidFill>
              </a:rPr>
              <a:t>Dec 2021       </a:t>
            </a:r>
            <a:r>
              <a:rPr lang="en-US" sz="2000" b="1" dirty="0"/>
              <a:t>Commissioning</a:t>
            </a:r>
          </a:p>
          <a:p>
            <a:pPr marL="51164" indent="0" defTabSz="914400">
              <a:buNone/>
            </a:pPr>
            <a:endParaRPr lang="en-US" sz="2000" dirty="0"/>
          </a:p>
          <a:p>
            <a:pPr marL="51164" indent="0" defTabSz="914400">
              <a:buNone/>
            </a:pPr>
            <a:endParaRPr lang="en-US" sz="20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28E0FA9-0BA7-4B5C-9E8C-E80745000F4F}"/>
              </a:ext>
            </a:extLst>
          </p:cNvPr>
          <p:cNvSpPr txBox="1">
            <a:spLocks/>
          </p:cNvSpPr>
          <p:nvPr/>
        </p:nvSpPr>
        <p:spPr>
          <a:xfrm>
            <a:off x="133673" y="2836309"/>
            <a:ext cx="4022253" cy="986044"/>
          </a:xfrm>
          <a:prstGeom prst="rect">
            <a:avLst/>
          </a:prstGeom>
        </p:spPr>
        <p:txBody>
          <a:bodyPr vert="horz" lIns="127924" tIns="63966" rIns="127924" bIns="63966">
            <a:normAutofit/>
          </a:bodyPr>
          <a:lstStyle>
            <a:lvl1pPr marL="690782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66448" indent="-63961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8691" indent="-479716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38047" indent="-479716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309026" indent="-479716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379384" indent="-255847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86404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93418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62056" indent="-255847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164" indent="0" defTabSz="914400">
              <a:buFont typeface="Arial"/>
              <a:buNone/>
            </a:pPr>
            <a:r>
              <a:rPr lang="en-US" sz="2600" dirty="0"/>
              <a:t>Brand new CPU S7-1500 for the control system.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216242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941FB28C-793C-4FF9-A977-23109E532355}"/>
              </a:ext>
            </a:extLst>
          </p:cNvPr>
          <p:cNvSpPr txBox="1">
            <a:spLocks/>
          </p:cNvSpPr>
          <p:nvPr/>
        </p:nvSpPr>
        <p:spPr>
          <a:xfrm>
            <a:off x="424136" y="1580"/>
            <a:ext cx="12601400" cy="1316620"/>
          </a:xfrm>
          <a:prstGeom prst="rect">
            <a:avLst/>
          </a:prstGeom>
        </p:spPr>
        <p:txBody>
          <a:bodyPr vert="horz" lIns="63966" tIns="63966" rIns="63966" bIns="63966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sz="4800" dirty="0"/>
              <a:t>Ongoing Projects. PN-PA new architecture</a:t>
            </a:r>
            <a:endParaRPr lang="en-GB" sz="4800" dirty="0"/>
          </a:p>
        </p:txBody>
      </p:sp>
      <p:pic>
        <p:nvPicPr>
          <p:cNvPr id="59" name="Picture 2" descr="Siemens PLC s7-1500 at Rs 29000/unit | Siemens Programmable Logic  Controller, सीमेंस पीएलसी - KNH Automation, Ahmedabad | ID: 15547120091">
            <a:extLst>
              <a:ext uri="{FF2B5EF4-FFF2-40B4-BE49-F238E27FC236}">
                <a16:creationId xmlns:a16="http://schemas.microsoft.com/office/drawing/2014/main" id="{5ADDF325-79E1-4C81-A3E3-6A21B8747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0627" y="1881592"/>
            <a:ext cx="1186354" cy="1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10" descr="SITRANS P310 | Pressure Measurement | Siemens Global">
            <a:extLst>
              <a:ext uri="{FF2B5EF4-FFF2-40B4-BE49-F238E27FC236}">
                <a16:creationId xmlns:a16="http://schemas.microsoft.com/office/drawing/2014/main" id="{1989DB89-1675-49F5-8608-F1E8C9F7CF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3804" y="5503692"/>
            <a:ext cx="1432247" cy="80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A8731AA6-0365-4284-8807-54E738871195}"/>
              </a:ext>
            </a:extLst>
          </p:cNvPr>
          <p:cNvSpPr txBox="1"/>
          <p:nvPr/>
        </p:nvSpPr>
        <p:spPr>
          <a:xfrm>
            <a:off x="7475097" y="1317550"/>
            <a:ext cx="46107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Simatic Compact Field Unit (CFU)</a:t>
            </a:r>
            <a:endParaRPr lang="en-GB" sz="2000" dirty="0"/>
          </a:p>
        </p:txBody>
      </p:sp>
      <p:pic>
        <p:nvPicPr>
          <p:cNvPr id="62" name="Picture 8" descr="Product">
            <a:extLst>
              <a:ext uri="{FF2B5EF4-FFF2-40B4-BE49-F238E27FC236}">
                <a16:creationId xmlns:a16="http://schemas.microsoft.com/office/drawing/2014/main" id="{CB04CEEE-BAFF-440E-ADBE-07A3CC8795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46"/>
          <a:stretch/>
        </p:blipFill>
        <p:spPr bwMode="auto">
          <a:xfrm>
            <a:off x="9868172" y="3600484"/>
            <a:ext cx="1928926" cy="1499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34087A-DF2F-45C3-ACA8-FF5C4AAAE8D1}"/>
              </a:ext>
            </a:extLst>
          </p:cNvPr>
          <p:cNvCxnSpPr>
            <a:cxnSpLocks/>
          </p:cNvCxnSpPr>
          <p:nvPr/>
        </p:nvCxnSpPr>
        <p:spPr>
          <a:xfrm flipV="1">
            <a:off x="9215511" y="2867640"/>
            <a:ext cx="0" cy="1396724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086A367-58E0-4151-9ADF-5C77D1CF428D}"/>
              </a:ext>
            </a:extLst>
          </p:cNvPr>
          <p:cNvCxnSpPr>
            <a:cxnSpLocks/>
          </p:cNvCxnSpPr>
          <p:nvPr/>
        </p:nvCxnSpPr>
        <p:spPr>
          <a:xfrm flipH="1" flipV="1">
            <a:off x="9285494" y="2867640"/>
            <a:ext cx="6351" cy="1337532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B1CEA47-3DF7-4002-B15E-6E3B98E6BEF6}"/>
              </a:ext>
            </a:extLst>
          </p:cNvPr>
          <p:cNvCxnSpPr>
            <a:cxnSpLocks/>
          </p:cNvCxnSpPr>
          <p:nvPr/>
        </p:nvCxnSpPr>
        <p:spPr>
          <a:xfrm flipV="1">
            <a:off x="10211766" y="4108443"/>
            <a:ext cx="0" cy="155921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92B743C-5A02-49C5-BB52-7FE90D0198FE}"/>
              </a:ext>
            </a:extLst>
          </p:cNvPr>
          <p:cNvCxnSpPr>
            <a:cxnSpLocks/>
          </p:cNvCxnSpPr>
          <p:nvPr/>
        </p:nvCxnSpPr>
        <p:spPr>
          <a:xfrm flipH="1">
            <a:off x="9204225" y="4264365"/>
            <a:ext cx="1015200" cy="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6BE513CC-D49A-4117-9D21-AB784097ED2A}"/>
              </a:ext>
            </a:extLst>
          </p:cNvPr>
          <p:cNvCxnSpPr>
            <a:cxnSpLocks/>
          </p:cNvCxnSpPr>
          <p:nvPr/>
        </p:nvCxnSpPr>
        <p:spPr>
          <a:xfrm flipV="1">
            <a:off x="10170491" y="4101053"/>
            <a:ext cx="0" cy="10800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FA4FDE3C-B53B-4723-B9F6-B9722A5D6DA3}"/>
              </a:ext>
            </a:extLst>
          </p:cNvPr>
          <p:cNvCxnSpPr>
            <a:cxnSpLocks/>
          </p:cNvCxnSpPr>
          <p:nvPr/>
        </p:nvCxnSpPr>
        <p:spPr>
          <a:xfrm flipH="1" flipV="1">
            <a:off x="9285494" y="4205171"/>
            <a:ext cx="889200" cy="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9" name="Picture 6" descr="Siemens SIPART PS2, 6DR5010 Proveedores y agente de posicionadores  electroneumáticos - Tipo, precio, bajo costo, original - Tebess">
            <a:extLst>
              <a:ext uri="{FF2B5EF4-FFF2-40B4-BE49-F238E27FC236}">
                <a16:creationId xmlns:a16="http://schemas.microsoft.com/office/drawing/2014/main" id="{4C71B3C2-A151-493C-B148-CE98EE315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2592" y="5322810"/>
            <a:ext cx="555770" cy="102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07D091C7-105B-47F4-92D9-FA9F2641B8B9}"/>
              </a:ext>
            </a:extLst>
          </p:cNvPr>
          <p:cNvCxnSpPr>
            <a:cxnSpLocks/>
          </p:cNvCxnSpPr>
          <p:nvPr/>
        </p:nvCxnSpPr>
        <p:spPr>
          <a:xfrm flipH="1" flipV="1">
            <a:off x="10321429" y="4880708"/>
            <a:ext cx="0" cy="68400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0158D92-F15A-4FA0-8869-2C6BEF50651D}"/>
              </a:ext>
            </a:extLst>
          </p:cNvPr>
          <p:cNvCxnSpPr>
            <a:cxnSpLocks/>
          </p:cNvCxnSpPr>
          <p:nvPr/>
        </p:nvCxnSpPr>
        <p:spPr>
          <a:xfrm flipV="1">
            <a:off x="11335320" y="4993184"/>
            <a:ext cx="0" cy="398318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>
            <a:extLst>
              <a:ext uri="{FF2B5EF4-FFF2-40B4-BE49-F238E27FC236}">
                <a16:creationId xmlns:a16="http://schemas.microsoft.com/office/drawing/2014/main" id="{3E6BD3C5-9297-4AA7-AE48-B033A6BB5908}"/>
              </a:ext>
            </a:extLst>
          </p:cNvPr>
          <p:cNvSpPr txBox="1"/>
          <p:nvPr/>
        </p:nvSpPr>
        <p:spPr>
          <a:xfrm>
            <a:off x="9243348" y="3047058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</a:rPr>
              <a:t>Profinet</a:t>
            </a:r>
            <a:r>
              <a:rPr lang="en-US" sz="1600" dirty="0">
                <a:solidFill>
                  <a:srgbClr val="00B050"/>
                </a:solidFill>
              </a:rPr>
              <a:t> PN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3CD75E0-5762-4E62-9041-4C2853FCE389}"/>
              </a:ext>
            </a:extLst>
          </p:cNvPr>
          <p:cNvSpPr txBox="1"/>
          <p:nvPr/>
        </p:nvSpPr>
        <p:spPr>
          <a:xfrm>
            <a:off x="8970373" y="4914646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Profibus PA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35881E6-95EE-49F6-9F17-AFBE410E306F}"/>
              </a:ext>
            </a:extLst>
          </p:cNvPr>
          <p:cNvSpPr txBox="1"/>
          <p:nvPr/>
        </p:nvSpPr>
        <p:spPr>
          <a:xfrm>
            <a:off x="10236981" y="3367129"/>
            <a:ext cx="17042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Simatic CFU</a:t>
            </a:r>
          </a:p>
        </p:txBody>
      </p:sp>
      <p:graphicFrame>
        <p:nvGraphicFramePr>
          <p:cNvPr id="75" name="Table 74">
            <a:extLst>
              <a:ext uri="{FF2B5EF4-FFF2-40B4-BE49-F238E27FC236}">
                <a16:creationId xmlns:a16="http://schemas.microsoft.com/office/drawing/2014/main" id="{D52F527D-E383-4526-AF5E-02292D7806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678520"/>
              </p:ext>
            </p:extLst>
          </p:nvPr>
        </p:nvGraphicFramePr>
        <p:xfrm>
          <a:off x="6931449" y="5584392"/>
          <a:ext cx="2886692" cy="638175"/>
        </p:xfrm>
        <a:graphic>
          <a:graphicData uri="http://schemas.openxmlformats.org/drawingml/2006/table">
            <a:tbl>
              <a:tblPr/>
              <a:tblGrid>
                <a:gridCol w="2085897">
                  <a:extLst>
                    <a:ext uri="{9D8B030D-6E8A-4147-A177-3AD203B41FA5}">
                      <a16:colId xmlns:a16="http://schemas.microsoft.com/office/drawing/2014/main" val="2512591682"/>
                    </a:ext>
                  </a:extLst>
                </a:gridCol>
                <a:gridCol w="800795">
                  <a:extLst>
                    <a:ext uri="{9D8B030D-6E8A-4147-A177-3AD203B41FA5}">
                      <a16:colId xmlns:a16="http://schemas.microsoft.com/office/drawing/2014/main" val="350494564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Simatic CFU (with housing)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2000.00 €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20648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8571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Simatic CFU (without housing)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1700.00 €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6105755"/>
                  </a:ext>
                </a:extLst>
              </a:tr>
            </a:tbl>
          </a:graphicData>
        </a:graphic>
      </p:graphicFrame>
      <p:sp>
        <p:nvSpPr>
          <p:cNvPr id="76" name="TextBox 75">
            <a:extLst>
              <a:ext uri="{FF2B5EF4-FFF2-40B4-BE49-F238E27FC236}">
                <a16:creationId xmlns:a16="http://schemas.microsoft.com/office/drawing/2014/main" id="{370AA607-5464-4F46-A8D9-B4DF5B07606C}"/>
              </a:ext>
            </a:extLst>
          </p:cNvPr>
          <p:cNvSpPr txBox="1"/>
          <p:nvPr/>
        </p:nvSpPr>
        <p:spPr>
          <a:xfrm>
            <a:off x="8145828" y="7200403"/>
            <a:ext cx="466676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Easy HW and mapping in TIA Portal</a:t>
            </a:r>
            <a:endParaRPr lang="en-GB" sz="2000" dirty="0"/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0D56332B-BEF1-4A7F-A7E0-836AFA3553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3001" y="7274043"/>
            <a:ext cx="342789" cy="291924"/>
          </a:xfrm>
          <a:prstGeom prst="rect">
            <a:avLst/>
          </a:prstGeom>
        </p:spPr>
      </p:pic>
      <p:sp>
        <p:nvSpPr>
          <p:cNvPr id="78" name="TextBox 77">
            <a:extLst>
              <a:ext uri="{FF2B5EF4-FFF2-40B4-BE49-F238E27FC236}">
                <a16:creationId xmlns:a16="http://schemas.microsoft.com/office/drawing/2014/main" id="{0F0867B5-6D59-41C1-ABF8-FDB79C74D188}"/>
              </a:ext>
            </a:extLst>
          </p:cNvPr>
          <p:cNvSpPr txBox="1"/>
          <p:nvPr/>
        </p:nvSpPr>
        <p:spPr>
          <a:xfrm>
            <a:off x="8145828" y="7612676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PDM Configuration and diagnose</a:t>
            </a:r>
            <a:endParaRPr lang="en-GB" sz="2000" dirty="0"/>
          </a:p>
        </p:txBody>
      </p:sp>
      <p:pic>
        <p:nvPicPr>
          <p:cNvPr id="79" name="Picture 78">
            <a:extLst>
              <a:ext uri="{FF2B5EF4-FFF2-40B4-BE49-F238E27FC236}">
                <a16:creationId xmlns:a16="http://schemas.microsoft.com/office/drawing/2014/main" id="{9F689A5A-8A98-4CDB-ADF7-988FD7A97E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3001" y="7686316"/>
            <a:ext cx="342789" cy="291924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7C11C648-FF32-493D-8BCC-27D122B86104}"/>
              </a:ext>
            </a:extLst>
          </p:cNvPr>
          <p:cNvSpPr txBox="1"/>
          <p:nvPr/>
        </p:nvSpPr>
        <p:spPr>
          <a:xfrm>
            <a:off x="8177446" y="8024949"/>
            <a:ext cx="44990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Cheaper for small networks</a:t>
            </a:r>
            <a:endParaRPr lang="en-GB" sz="20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42EF30E-7C50-4631-A449-BF4A6A536CF6}"/>
              </a:ext>
            </a:extLst>
          </p:cNvPr>
          <p:cNvSpPr txBox="1"/>
          <p:nvPr/>
        </p:nvSpPr>
        <p:spPr>
          <a:xfrm>
            <a:off x="8110353" y="6796662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Integration in 1 single module</a:t>
            </a:r>
            <a:endParaRPr lang="en-GB" sz="2000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10F7B2D5-DEF8-4E86-B8E1-3DD68B0ED8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7526" y="6870302"/>
            <a:ext cx="342789" cy="291924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D29BC400-D7D4-42DB-93A2-7CFC427CC8CD}"/>
              </a:ext>
            </a:extLst>
          </p:cNvPr>
          <p:cNvSpPr txBox="1"/>
          <p:nvPr/>
        </p:nvSpPr>
        <p:spPr>
          <a:xfrm>
            <a:off x="8100315" y="6400735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Faster speed + ring redundancy</a:t>
            </a:r>
            <a:endParaRPr lang="en-GB" sz="2000" dirty="0"/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35BAC906-91AB-42D6-8F2A-9D86A538AF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7488" y="6474375"/>
            <a:ext cx="342789" cy="291924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82F5AF72-51F1-446A-B36F-400F08178FD6}"/>
              </a:ext>
            </a:extLst>
          </p:cNvPr>
          <p:cNvSpPr txBox="1"/>
          <p:nvPr/>
        </p:nvSpPr>
        <p:spPr>
          <a:xfrm>
            <a:off x="10151243" y="2212264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S7-1500 CPU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06950DDF-68D2-4DDC-8895-CB29FBDBB3A0}"/>
              </a:ext>
            </a:extLst>
          </p:cNvPr>
          <p:cNvSpPr txBox="1"/>
          <p:nvPr/>
        </p:nvSpPr>
        <p:spPr>
          <a:xfrm>
            <a:off x="480800" y="1349304"/>
            <a:ext cx="434152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IE/PB link + 2x FDC157 PA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974B352-D374-4D1A-8F33-397E429DA3FA}"/>
              </a:ext>
            </a:extLst>
          </p:cNvPr>
          <p:cNvGrpSpPr/>
          <p:nvPr/>
        </p:nvGrpSpPr>
        <p:grpSpPr>
          <a:xfrm>
            <a:off x="1973998" y="2008919"/>
            <a:ext cx="2292164" cy="1071814"/>
            <a:chOff x="1973998" y="2008919"/>
            <a:chExt cx="2292164" cy="1071814"/>
          </a:xfrm>
        </p:grpSpPr>
        <p:pic>
          <p:nvPicPr>
            <p:cNvPr id="123" name="Picture 4" descr="FIELD DEVICE COUPLER FDC 157 | Fluitronic">
              <a:extLst>
                <a:ext uri="{FF2B5EF4-FFF2-40B4-BE49-F238E27FC236}">
                  <a16:creationId xmlns:a16="http://schemas.microsoft.com/office/drawing/2014/main" id="{2E8B5C58-6FED-4E9C-AB69-8A182F9483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9808" y="2008919"/>
              <a:ext cx="1186354" cy="9513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4" name="Picture 4" descr="FIELD DEVICE COUPLER FDC 157 | Fluitronic">
              <a:extLst>
                <a:ext uri="{FF2B5EF4-FFF2-40B4-BE49-F238E27FC236}">
                  <a16:creationId xmlns:a16="http://schemas.microsoft.com/office/drawing/2014/main" id="{E06FE15D-D00F-4F42-95DB-C26EB06979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8472" y="2042711"/>
              <a:ext cx="1089374" cy="1006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5" name="Picture 6" descr="Accesorios Alvins Cables Cable de Alimentación Teradek Adaptador  Convertidor en ángulo Recto de 2 Pin a CA Universal con enchufes de US UK  EU AU para Z CAM E2 Teradek Cube Hollyland">
              <a:extLst>
                <a:ext uri="{FF2B5EF4-FFF2-40B4-BE49-F238E27FC236}">
                  <a16:creationId xmlns:a16="http://schemas.microsoft.com/office/drawing/2014/main" id="{6E51B2C6-D4CA-4C2C-A176-5C95CCC886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998" y="2074514"/>
              <a:ext cx="1081038" cy="10062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6" name="Picture 2" descr="Siemens PLC s7-1500 at Rs 29000/unit | Siemens Programmable Logic  Controller, सीमेंस पीएलसी - KNH Automation, Ahmedabad | ID: 15547120091">
            <a:extLst>
              <a:ext uri="{FF2B5EF4-FFF2-40B4-BE49-F238E27FC236}">
                <a16:creationId xmlns:a16="http://schemas.microsoft.com/office/drawing/2014/main" id="{ECDAC1B5-1256-4528-A250-69FF4A0BC8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83" y="1929487"/>
            <a:ext cx="1110192" cy="111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748FFE3-4F35-4D95-87D1-23FCE250C2A9}"/>
              </a:ext>
            </a:extLst>
          </p:cNvPr>
          <p:cNvCxnSpPr>
            <a:cxnSpLocks/>
          </p:cNvCxnSpPr>
          <p:nvPr/>
        </p:nvCxnSpPr>
        <p:spPr>
          <a:xfrm flipV="1">
            <a:off x="823665" y="2867595"/>
            <a:ext cx="0" cy="250649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0449AAC5-92DC-46AF-863A-208C9025E2F8}"/>
              </a:ext>
            </a:extLst>
          </p:cNvPr>
          <p:cNvCxnSpPr>
            <a:cxnSpLocks/>
          </p:cNvCxnSpPr>
          <p:nvPr/>
        </p:nvCxnSpPr>
        <p:spPr>
          <a:xfrm flipH="1">
            <a:off x="821163" y="3118244"/>
            <a:ext cx="1777688" cy="0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BB3BD5F0-B244-4336-A45E-CFA92EB2CCF8}"/>
              </a:ext>
            </a:extLst>
          </p:cNvPr>
          <p:cNvCxnSpPr>
            <a:cxnSpLocks/>
          </p:cNvCxnSpPr>
          <p:nvPr/>
        </p:nvCxnSpPr>
        <p:spPr>
          <a:xfrm flipV="1">
            <a:off x="2598851" y="2761376"/>
            <a:ext cx="0" cy="356868"/>
          </a:xfrm>
          <a:prstGeom prst="line">
            <a:avLst/>
          </a:prstGeom>
          <a:ln>
            <a:solidFill>
              <a:srgbClr val="00A44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B798FF6-C202-4C53-9D3E-B41322D63B38}"/>
              </a:ext>
            </a:extLst>
          </p:cNvPr>
          <p:cNvCxnSpPr>
            <a:cxnSpLocks/>
          </p:cNvCxnSpPr>
          <p:nvPr/>
        </p:nvCxnSpPr>
        <p:spPr>
          <a:xfrm flipV="1">
            <a:off x="3413451" y="2972824"/>
            <a:ext cx="0" cy="432029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A0AA9906-3346-4321-B605-C0656A63F191}"/>
              </a:ext>
            </a:extLst>
          </p:cNvPr>
          <p:cNvCxnSpPr>
            <a:cxnSpLocks/>
          </p:cNvCxnSpPr>
          <p:nvPr/>
        </p:nvCxnSpPr>
        <p:spPr>
          <a:xfrm flipV="1">
            <a:off x="3790142" y="2902230"/>
            <a:ext cx="0" cy="1582743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5248BB24-F506-4280-9731-4B086A5BF8D1}"/>
              </a:ext>
            </a:extLst>
          </p:cNvPr>
          <p:cNvCxnSpPr>
            <a:cxnSpLocks/>
          </p:cNvCxnSpPr>
          <p:nvPr/>
        </p:nvCxnSpPr>
        <p:spPr>
          <a:xfrm flipH="1">
            <a:off x="821163" y="3394880"/>
            <a:ext cx="2599184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282E610F-A71E-4FA8-9AD5-074D5DF4DE3A}"/>
              </a:ext>
            </a:extLst>
          </p:cNvPr>
          <p:cNvCxnSpPr>
            <a:cxnSpLocks/>
          </p:cNvCxnSpPr>
          <p:nvPr/>
        </p:nvCxnSpPr>
        <p:spPr>
          <a:xfrm flipV="1">
            <a:off x="821163" y="3404854"/>
            <a:ext cx="0" cy="1073769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D9452098-52DE-4332-98F0-651502E637DE}"/>
              </a:ext>
            </a:extLst>
          </p:cNvPr>
          <p:cNvCxnSpPr>
            <a:cxnSpLocks/>
          </p:cNvCxnSpPr>
          <p:nvPr/>
        </p:nvCxnSpPr>
        <p:spPr>
          <a:xfrm flipH="1">
            <a:off x="821163" y="4478623"/>
            <a:ext cx="2968980" cy="0"/>
          </a:xfrm>
          <a:prstGeom prst="line">
            <a:avLst/>
          </a:prstGeom>
          <a:ln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5" name="Picture 134">
            <a:extLst>
              <a:ext uri="{FF2B5EF4-FFF2-40B4-BE49-F238E27FC236}">
                <a16:creationId xmlns:a16="http://schemas.microsoft.com/office/drawing/2014/main" id="{0B957E34-4523-44A3-9774-E125F23AC4E9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7425" y="3925233"/>
            <a:ext cx="2427695" cy="1179655"/>
          </a:xfrm>
          <a:prstGeom prst="rect">
            <a:avLst/>
          </a:prstGeom>
        </p:spPr>
      </p:pic>
      <p:pic>
        <p:nvPicPr>
          <p:cNvPr id="136" name="Picture 10" descr="SITRANS P310 | Pressure Measurement | Siemens Global">
            <a:extLst>
              <a:ext uri="{FF2B5EF4-FFF2-40B4-BE49-F238E27FC236}">
                <a16:creationId xmlns:a16="http://schemas.microsoft.com/office/drawing/2014/main" id="{562B0D96-F5F5-421D-9538-C99A65A37E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155" y="5504105"/>
            <a:ext cx="1432247" cy="808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7" name="Picture 6" descr="Siemens SIPART PS2, 6DR5010 Proveedores y agente de posicionadores  electroneumáticos - Tipo, precio, bajo costo, original - Tebess">
            <a:extLst>
              <a:ext uri="{FF2B5EF4-FFF2-40B4-BE49-F238E27FC236}">
                <a16:creationId xmlns:a16="http://schemas.microsoft.com/office/drawing/2014/main" id="{C3C3CE10-06FC-4162-8F68-D8A20CD5EE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850" y="5396086"/>
            <a:ext cx="555770" cy="1024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64401494-2032-410A-A7D9-7BF9CAA744BD}"/>
              </a:ext>
            </a:extLst>
          </p:cNvPr>
          <p:cNvCxnSpPr>
            <a:cxnSpLocks/>
          </p:cNvCxnSpPr>
          <p:nvPr/>
        </p:nvCxnSpPr>
        <p:spPr>
          <a:xfrm flipV="1">
            <a:off x="1790795" y="5017480"/>
            <a:ext cx="0" cy="54761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71EF6FA0-8E08-42B4-981D-A2790504E830}"/>
              </a:ext>
            </a:extLst>
          </p:cNvPr>
          <p:cNvCxnSpPr>
            <a:cxnSpLocks/>
          </p:cNvCxnSpPr>
          <p:nvPr/>
        </p:nvCxnSpPr>
        <p:spPr>
          <a:xfrm flipV="1">
            <a:off x="2818719" y="5017480"/>
            <a:ext cx="0" cy="54761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TextBox 139">
            <a:extLst>
              <a:ext uri="{FF2B5EF4-FFF2-40B4-BE49-F238E27FC236}">
                <a16:creationId xmlns:a16="http://schemas.microsoft.com/office/drawing/2014/main" id="{BDCA82A3-A302-41DD-A1CB-E6BBA4FE559F}"/>
              </a:ext>
            </a:extLst>
          </p:cNvPr>
          <p:cNvSpPr txBox="1"/>
          <p:nvPr/>
        </p:nvSpPr>
        <p:spPr>
          <a:xfrm>
            <a:off x="1023600" y="3066253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rgbClr val="00B050"/>
                </a:solidFill>
              </a:rPr>
              <a:t>Profinet</a:t>
            </a:r>
            <a:r>
              <a:rPr lang="en-US" sz="1600" dirty="0">
                <a:solidFill>
                  <a:srgbClr val="00B050"/>
                </a:solidFill>
              </a:rPr>
              <a:t> PN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E972543-1FDB-4679-95ED-1D5E9AA94D8F}"/>
              </a:ext>
            </a:extLst>
          </p:cNvPr>
          <p:cNvSpPr txBox="1"/>
          <p:nvPr/>
        </p:nvSpPr>
        <p:spPr>
          <a:xfrm>
            <a:off x="989470" y="3349883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7030A0"/>
                </a:solidFill>
              </a:rPr>
              <a:t>Profibus DP</a:t>
            </a:r>
            <a:endParaRPr lang="en-GB" sz="1600" dirty="0">
              <a:solidFill>
                <a:srgbClr val="7030A0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B5862424-6148-4279-96ED-4A6F889FD84C}"/>
              </a:ext>
            </a:extLst>
          </p:cNvPr>
          <p:cNvSpPr txBox="1"/>
          <p:nvPr/>
        </p:nvSpPr>
        <p:spPr>
          <a:xfrm>
            <a:off x="296065" y="5104407"/>
            <a:ext cx="162018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F0"/>
                </a:solidFill>
              </a:rPr>
              <a:t>Profibus PA</a:t>
            </a:r>
            <a:endParaRPr lang="en-GB" sz="1600" dirty="0">
              <a:solidFill>
                <a:srgbClr val="00B0F0"/>
              </a:solidFill>
            </a:endParaRP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2C641308-6859-4FFC-A2EA-B37A7BCA7650}"/>
              </a:ext>
            </a:extLst>
          </p:cNvPr>
          <p:cNvSpPr txBox="1"/>
          <p:nvPr/>
        </p:nvSpPr>
        <p:spPr>
          <a:xfrm>
            <a:off x="1433219" y="3657100"/>
            <a:ext cx="170426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Distributor AFD8</a:t>
            </a:r>
          </a:p>
        </p:txBody>
      </p:sp>
      <p:graphicFrame>
        <p:nvGraphicFramePr>
          <p:cNvPr id="144" name="Table 143">
            <a:extLst>
              <a:ext uri="{FF2B5EF4-FFF2-40B4-BE49-F238E27FC236}">
                <a16:creationId xmlns:a16="http://schemas.microsoft.com/office/drawing/2014/main" id="{316E8F74-A74F-4BEE-9A8C-470E6F1D68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689332"/>
              </p:ext>
            </p:extLst>
          </p:nvPr>
        </p:nvGraphicFramePr>
        <p:xfrm>
          <a:off x="3259338" y="5587857"/>
          <a:ext cx="2886692" cy="800100"/>
        </p:xfrm>
        <a:graphic>
          <a:graphicData uri="http://schemas.openxmlformats.org/drawingml/2006/table">
            <a:tbl>
              <a:tblPr/>
              <a:tblGrid>
                <a:gridCol w="1852785">
                  <a:extLst>
                    <a:ext uri="{9D8B030D-6E8A-4147-A177-3AD203B41FA5}">
                      <a16:colId xmlns:a16="http://schemas.microsoft.com/office/drawing/2014/main" val="108748526"/>
                    </a:ext>
                  </a:extLst>
                </a:gridCol>
                <a:gridCol w="1033907">
                  <a:extLst>
                    <a:ext uri="{9D8B030D-6E8A-4147-A177-3AD203B41FA5}">
                      <a16:colId xmlns:a16="http://schemas.microsoft.com/office/drawing/2014/main" val="89458846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IE/PB Link PN-PB Gateway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       870.00 €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9045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FDC157 PA Coupler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  2x 800.00 €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1054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AFD8 Distributor PA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       860.00 €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6004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     3330.00 €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6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1005849"/>
                  </a:ext>
                </a:extLst>
              </a:tr>
            </a:tbl>
          </a:graphicData>
        </a:graphic>
      </p:graphicFrame>
      <p:pic>
        <p:nvPicPr>
          <p:cNvPr id="145" name="Picture 144">
            <a:extLst>
              <a:ext uri="{FF2B5EF4-FFF2-40B4-BE49-F238E27FC236}">
                <a16:creationId xmlns:a16="http://schemas.microsoft.com/office/drawing/2014/main" id="{66DBAE7C-3526-4D8B-B244-882013B135C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8398" y="6915931"/>
            <a:ext cx="291917" cy="250658"/>
          </a:xfrm>
          <a:prstGeom prst="rect">
            <a:avLst/>
          </a:prstGeom>
        </p:spPr>
      </p:pic>
      <p:sp>
        <p:nvSpPr>
          <p:cNvPr id="146" name="TextBox 145">
            <a:extLst>
              <a:ext uri="{FF2B5EF4-FFF2-40B4-BE49-F238E27FC236}">
                <a16:creationId xmlns:a16="http://schemas.microsoft.com/office/drawing/2014/main" id="{C1DA8B1C-C820-4008-B140-5585E9D878AA}"/>
              </a:ext>
            </a:extLst>
          </p:cNvPr>
          <p:cNvSpPr txBox="1"/>
          <p:nvPr/>
        </p:nvSpPr>
        <p:spPr>
          <a:xfrm>
            <a:off x="597897" y="8024949"/>
            <a:ext cx="643261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Better price as the PA devices increases ( &gt;24xPA)</a:t>
            </a:r>
            <a:endParaRPr lang="en-GB" sz="2000" dirty="0"/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0B2DE140-3D52-440F-A87C-60005DF00734}"/>
              </a:ext>
            </a:extLst>
          </p:cNvPr>
          <p:cNvSpPr txBox="1"/>
          <p:nvPr/>
        </p:nvSpPr>
        <p:spPr>
          <a:xfrm>
            <a:off x="590050" y="6416291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Profibus ring redundancy</a:t>
            </a:r>
            <a:endParaRPr lang="en-GB" sz="2000" dirty="0"/>
          </a:p>
        </p:txBody>
      </p:sp>
      <p:pic>
        <p:nvPicPr>
          <p:cNvPr id="148" name="Picture 147">
            <a:extLst>
              <a:ext uri="{FF2B5EF4-FFF2-40B4-BE49-F238E27FC236}">
                <a16:creationId xmlns:a16="http://schemas.microsoft.com/office/drawing/2014/main" id="{59EA4C67-89A0-403D-AF4C-AA5F533C6A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223" y="6489931"/>
            <a:ext cx="342789" cy="291924"/>
          </a:xfrm>
          <a:prstGeom prst="rect">
            <a:avLst/>
          </a:prstGeom>
        </p:spPr>
      </p:pic>
      <p:sp>
        <p:nvSpPr>
          <p:cNvPr id="149" name="TextBox 148">
            <a:extLst>
              <a:ext uri="{FF2B5EF4-FFF2-40B4-BE49-F238E27FC236}">
                <a16:creationId xmlns:a16="http://schemas.microsoft.com/office/drawing/2014/main" id="{B9E93A62-362B-4FE8-9423-145EE501EDAD}"/>
              </a:ext>
            </a:extLst>
          </p:cNvPr>
          <p:cNvSpPr txBox="1"/>
          <p:nvPr/>
        </p:nvSpPr>
        <p:spPr>
          <a:xfrm>
            <a:off x="611876" y="7224884"/>
            <a:ext cx="566685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Profibus configured in S7 HW Config  (not TIA)</a:t>
            </a:r>
            <a:endParaRPr lang="en-GB" sz="2000" dirty="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35D380AA-DF82-47DF-8C6C-7CC301EB6C1B}"/>
              </a:ext>
            </a:extLst>
          </p:cNvPr>
          <p:cNvSpPr txBox="1"/>
          <p:nvPr/>
        </p:nvSpPr>
        <p:spPr>
          <a:xfrm>
            <a:off x="597897" y="7606343"/>
            <a:ext cx="42877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PDM Configuration and diagnose</a:t>
            </a:r>
            <a:endParaRPr lang="en-GB" sz="2000" dirty="0"/>
          </a:p>
        </p:txBody>
      </p:sp>
      <p:pic>
        <p:nvPicPr>
          <p:cNvPr id="151" name="Picture 150">
            <a:extLst>
              <a:ext uri="{FF2B5EF4-FFF2-40B4-BE49-F238E27FC236}">
                <a16:creationId xmlns:a16="http://schemas.microsoft.com/office/drawing/2014/main" id="{2CC20A47-F6AB-493F-BB22-6EDEF14C8E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5070" y="7679983"/>
            <a:ext cx="342789" cy="291924"/>
          </a:xfrm>
          <a:prstGeom prst="rect">
            <a:avLst/>
          </a:prstGeom>
        </p:spPr>
      </p:pic>
      <p:pic>
        <p:nvPicPr>
          <p:cNvPr id="152" name="Picture 151">
            <a:extLst>
              <a:ext uri="{FF2B5EF4-FFF2-40B4-BE49-F238E27FC236}">
                <a16:creationId xmlns:a16="http://schemas.microsoft.com/office/drawing/2014/main" id="{EB0C3033-93B8-4270-86D8-E56E97F434D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59049" y="7289102"/>
            <a:ext cx="291917" cy="250658"/>
          </a:xfrm>
          <a:prstGeom prst="rect">
            <a:avLst/>
          </a:prstGeom>
        </p:spPr>
      </p:pic>
      <p:sp>
        <p:nvSpPr>
          <p:cNvPr id="159" name="Oval 158">
            <a:extLst>
              <a:ext uri="{FF2B5EF4-FFF2-40B4-BE49-F238E27FC236}">
                <a16:creationId xmlns:a16="http://schemas.microsoft.com/office/drawing/2014/main" id="{44D09D4D-05DF-45CB-9E52-2F34981FAD3D}"/>
              </a:ext>
            </a:extLst>
          </p:cNvPr>
          <p:cNvSpPr/>
          <p:nvPr/>
        </p:nvSpPr>
        <p:spPr>
          <a:xfrm>
            <a:off x="9623827" y="3332030"/>
            <a:ext cx="2462004" cy="185107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dk1"/>
              </a:solidFill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31D35A9-F2D1-43D7-84B9-576C00736558}"/>
              </a:ext>
            </a:extLst>
          </p:cNvPr>
          <p:cNvSpPr txBox="1"/>
          <p:nvPr/>
        </p:nvSpPr>
        <p:spPr>
          <a:xfrm>
            <a:off x="587859" y="6790904"/>
            <a:ext cx="660502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Extra Hardware in the topology (Gateway + coupler)</a:t>
            </a:r>
            <a:endParaRPr lang="en-GB" sz="2000" dirty="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04ED1911-5FC9-4DCE-B6FA-BEB7ABFB7AB0}"/>
              </a:ext>
            </a:extLst>
          </p:cNvPr>
          <p:cNvSpPr txBox="1"/>
          <p:nvPr/>
        </p:nvSpPr>
        <p:spPr>
          <a:xfrm>
            <a:off x="4725701" y="3246541"/>
            <a:ext cx="381818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2 different architectures </a:t>
            </a:r>
          </a:p>
          <a:p>
            <a:pPr algn="ctr"/>
            <a:r>
              <a:rPr lang="en-US" sz="2000" dirty="0"/>
              <a:t>(up to </a:t>
            </a:r>
            <a:r>
              <a:rPr lang="en-US" sz="2000" b="1" dirty="0"/>
              <a:t>8 PA slaves </a:t>
            </a:r>
            <a:r>
              <a:rPr lang="en-US" sz="2000" dirty="0"/>
              <a:t>per module)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52308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78440</TotalTime>
  <Words>739</Words>
  <Application>Microsoft Office PowerPoint</Application>
  <PresentationFormat>A3 Paper (297x420 mm)</PresentationFormat>
  <Paragraphs>176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Corbel</vt:lpstr>
      <vt:lpstr>Tahoma</vt:lpstr>
      <vt:lpstr>CERNPre¦üsentation1</vt:lpstr>
      <vt:lpstr>PowerPoint Presentation</vt:lpstr>
      <vt:lpstr>TE-CRG-CE Controls and Electrical Support for cryogenics  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CERN</dc:title>
  <dc:creator>Sergio Villanueva Martinez</dc:creator>
  <cp:lastModifiedBy>Sergio Villanueva Martinez</cp:lastModifiedBy>
  <cp:revision>3897</cp:revision>
  <cp:lastPrinted>2015-09-02T09:02:59Z</cp:lastPrinted>
  <dcterms:created xsi:type="dcterms:W3CDTF">2013-10-23T07:42:15Z</dcterms:created>
  <dcterms:modified xsi:type="dcterms:W3CDTF">2021-05-20T13:55:46Z</dcterms:modified>
</cp:coreProperties>
</file>