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98" r:id="rId2"/>
    <p:sldId id="294" r:id="rId3"/>
    <p:sldId id="309" r:id="rId4"/>
    <p:sldId id="310" r:id="rId5"/>
    <p:sldId id="308" r:id="rId6"/>
    <p:sldId id="311" r:id="rId7"/>
    <p:sldId id="312" r:id="rId8"/>
    <p:sldId id="313" r:id="rId9"/>
    <p:sldId id="314" r:id="rId10"/>
    <p:sldId id="30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DEDE0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83521" autoAdjust="0"/>
  </p:normalViewPr>
  <p:slideViewPr>
    <p:cSldViewPr snapToObjects="1">
      <p:cViewPr varScale="1">
        <p:scale>
          <a:sx n="72" d="100"/>
          <a:sy n="72" d="100"/>
        </p:scale>
        <p:origin x="1094" y="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64466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190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5/20/2021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5/20/2021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5/20/2021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6.jp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png"/><Relationship Id="rId5" Type="http://schemas.openxmlformats.org/officeDocument/2006/relationships/image" Target="../media/image13.JPG"/><Relationship Id="rId4" Type="http://schemas.openxmlformats.org/officeDocument/2006/relationships/image" Target="../media/image5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89693" y="2996952"/>
            <a:ext cx="11376025" cy="1440159"/>
          </a:xfrm>
        </p:spPr>
        <p:txBody>
          <a:bodyPr/>
          <a:lstStyle/>
          <a:p>
            <a:r>
              <a:rPr lang="en-US" sz="3200" dirty="0">
                <a:solidFill>
                  <a:schemeClr val="tx1"/>
                </a:solidFill>
              </a:rPr>
              <a:t>Consolidation and Redesign of the CERN Industrials Controls Frameworks (FTEC2019-10)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9692" y="5157192"/>
            <a:ext cx="11376026" cy="1317447"/>
          </a:xfrm>
        </p:spPr>
        <p:txBody>
          <a:bodyPr/>
          <a:lstStyle/>
          <a:p>
            <a:pPr algn="l"/>
            <a:r>
              <a:rPr lang="en-US" sz="1400" dirty="0">
                <a:solidFill>
                  <a:srgbClr val="2F2F2F"/>
                </a:solidFill>
              </a:rPr>
              <a:t>Juan Manuel Pablo Rodríguez</a:t>
            </a:r>
          </a:p>
          <a:p>
            <a:pPr algn="l"/>
            <a:r>
              <a:rPr lang="en-US" sz="1400" dirty="0">
                <a:solidFill>
                  <a:srgbClr val="2F2F2F"/>
                </a:solidFill>
              </a:rPr>
              <a:t>Supervisors: Fernando Varela Rodríguez, Piotr </a:t>
            </a:r>
            <a:r>
              <a:rPr lang="en-US" sz="1400" dirty="0" err="1">
                <a:solidFill>
                  <a:srgbClr val="2F2F2F"/>
                </a:solidFill>
              </a:rPr>
              <a:t>Golonka</a:t>
            </a:r>
            <a:endParaRPr lang="en-US" sz="1400" dirty="0">
              <a:solidFill>
                <a:srgbClr val="2F2F2F"/>
              </a:solidFill>
            </a:endParaRPr>
          </a:p>
          <a:p>
            <a:pPr algn="l"/>
            <a:r>
              <a:rPr lang="en-US" sz="1400" dirty="0">
                <a:solidFill>
                  <a:srgbClr val="2F2F2F"/>
                </a:solidFill>
              </a:rPr>
              <a:t>Date: 21/05/2021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39A6CEE-4B3D-4FAC-A872-ECC447185F88}"/>
              </a:ext>
            </a:extLst>
          </p:cNvPr>
          <p:cNvSpPr txBox="1"/>
          <p:nvPr/>
        </p:nvSpPr>
        <p:spPr>
          <a:xfrm>
            <a:off x="387060" y="4174340"/>
            <a:ext cx="11160621" cy="3385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s-ES" sz="2200" dirty="0"/>
              <a:t>BE-ICS-FT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88A5AAB-CDCB-4132-8C4B-4467AC56BF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0204" y="570097"/>
            <a:ext cx="2046694" cy="1260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10C7A30E-2E46-4177-91D5-134F5E4052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6277" y="566304"/>
            <a:ext cx="1064900" cy="1059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4479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0444266" cy="5148039"/>
          </a:xfrm>
        </p:spPr>
        <p:txBody>
          <a:bodyPr/>
          <a:lstStyle/>
          <a:p>
            <a:pPr lvl="1">
              <a:buFont typeface="Arial" panose="020B0604020202020204" pitchFamily="34" charset="0"/>
              <a:buChar char="•"/>
            </a:pPr>
            <a:endParaRPr lang="en-US" dirty="0"/>
          </a:p>
          <a:p>
            <a:pPr lvl="1"/>
            <a:endParaRPr lang="en-US" u="sn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2255" y="6359857"/>
            <a:ext cx="631160" cy="399598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21/05/2021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589" y="6349374"/>
            <a:ext cx="8480062" cy="399241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Juan Manuel Pablo Rodríguez | Consolidation and Redesign of the CERN Industrials Controls Frameworks (FTEC2019-10)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0641B0F-8C9A-4417-B7D5-96389DCA3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65" y="6349730"/>
            <a:ext cx="468381" cy="44410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EFE0CC78-9024-4239-8D16-1DBE76976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6349730"/>
            <a:ext cx="792088" cy="41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uadroTexto 9">
            <a:extLst>
              <a:ext uri="{FF2B5EF4-FFF2-40B4-BE49-F238E27FC236}">
                <a16:creationId xmlns:a16="http://schemas.microsoft.com/office/drawing/2014/main" id="{0E65312C-9C44-4990-BFFB-8A428FC9BF56}"/>
              </a:ext>
            </a:extLst>
          </p:cNvPr>
          <p:cNvSpPr txBox="1"/>
          <p:nvPr/>
        </p:nvSpPr>
        <p:spPr>
          <a:xfrm>
            <a:off x="1501592" y="657225"/>
            <a:ext cx="8856984" cy="230832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800" dirty="0"/>
              <a:t>Thanks for your attention</a:t>
            </a:r>
          </a:p>
          <a:p>
            <a:pPr algn="ctr"/>
            <a:endParaRPr lang="en-US" sz="5400" dirty="0"/>
          </a:p>
          <a:p>
            <a:pPr algn="ctr"/>
            <a:r>
              <a:rPr lang="en-US" sz="4800" dirty="0"/>
              <a:t>Questions?</a:t>
            </a:r>
          </a:p>
        </p:txBody>
      </p:sp>
      <p:pic>
        <p:nvPicPr>
          <p:cNvPr id="11" name="Picture 2" descr="http://www.montgomeryserves.org/sites/default/files/images/Volunteer%20Center/Question-Mark-Man2.jpg">
            <a:extLst>
              <a:ext uri="{FF2B5EF4-FFF2-40B4-BE49-F238E27FC236}">
                <a16:creationId xmlns:a16="http://schemas.microsoft.com/office/drawing/2014/main" id="{D83C5189-C72A-4750-AB72-01C745D61F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87230" y="3268727"/>
            <a:ext cx="2857500" cy="285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129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52736"/>
            <a:ext cx="11075426" cy="5148039"/>
          </a:xfrm>
        </p:spPr>
        <p:txBody>
          <a:bodyPr/>
          <a:lstStyle/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303030"/>
                </a:solidFill>
              </a:rPr>
              <a:t>UNICOS Human Machine Interface (HMI)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303030"/>
              </a:solidFill>
            </a:endParaRP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303030"/>
                </a:solidFill>
              </a:rPr>
              <a:t>Infor EAM Integration Prototype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sz="2400" dirty="0">
              <a:solidFill>
                <a:srgbClr val="303030"/>
              </a:solidFill>
            </a:endParaRPr>
          </a:p>
          <a:p>
            <a:pPr lvl="3">
              <a:buFont typeface="Wingdings" panose="05000000000000000000" pitchFamily="2" charset="2"/>
              <a:buChar char="Ø"/>
            </a:pPr>
            <a:r>
              <a:rPr lang="en-US" sz="2200" dirty="0">
                <a:solidFill>
                  <a:srgbClr val="303030"/>
                </a:solidFill>
              </a:rPr>
              <a:t>Future Work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39183"/>
          </a:xfrm>
        </p:spPr>
        <p:txBody>
          <a:bodyPr/>
          <a:lstStyle/>
          <a:p>
            <a:r>
              <a:rPr lang="en-US" sz="4400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2255" y="6359857"/>
            <a:ext cx="631160" cy="399598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21/05/2021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589" y="6349374"/>
            <a:ext cx="8480062" cy="399241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Juan Manuel Pablo Rodríguez | Consolidation and Redesign of the CERN Industrials Controls Frameworks (FTEC2019-10)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0641B0F-8C9A-4417-B7D5-96389DCA3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65" y="6349730"/>
            <a:ext cx="468381" cy="44410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EFE0CC78-9024-4239-8D16-1DBE76976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6349730"/>
            <a:ext cx="792088" cy="41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39183"/>
          </a:xfrm>
        </p:spPr>
        <p:txBody>
          <a:bodyPr/>
          <a:lstStyle/>
          <a:p>
            <a:r>
              <a:rPr lang="en-US" sz="4400" dirty="0"/>
              <a:t>UNICOS Human Machine Interface (HMI)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2255" y="6359857"/>
            <a:ext cx="631160" cy="399598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21/05/2021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589" y="6349374"/>
            <a:ext cx="8480062" cy="399241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Juan Manuel Pablo Rodríguez | Consolidation and Redesign of the CERN Industrials Controls Frameworks (FTEC2019-10)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0641B0F-8C9A-4417-B7D5-96389DCA3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65" y="6349730"/>
            <a:ext cx="468381" cy="44410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EFE0CC78-9024-4239-8D16-1DBE76976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6349730"/>
            <a:ext cx="792088" cy="41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F9BE68F5-D9C4-4245-AFC6-1ADA3EA39A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12776"/>
            <a:ext cx="4967931" cy="4787999"/>
          </a:xfrm>
        </p:spPr>
        <p:txBody>
          <a:bodyPr/>
          <a:lstStyle/>
          <a:p>
            <a:pPr lvl="1"/>
            <a:r>
              <a:rPr lang="en-US" sz="2200" dirty="0"/>
              <a:t>Supervise the control systems of experiments and projects.</a:t>
            </a:r>
          </a:p>
          <a:p>
            <a:pPr lvl="1"/>
            <a:endParaRPr lang="en-US" sz="2200" dirty="0"/>
          </a:p>
          <a:p>
            <a:pPr lvl="1"/>
            <a:r>
              <a:rPr lang="en-US" sz="2200" dirty="0"/>
              <a:t>Used by the Cryogenics group in the CERN Control Center (CCC) with large screen resolution.</a:t>
            </a:r>
          </a:p>
          <a:p>
            <a:pPr lvl="1"/>
            <a:endParaRPr lang="en-US" sz="2200" dirty="0"/>
          </a:p>
          <a:p>
            <a:pPr lvl="1"/>
            <a:r>
              <a:rPr lang="en-US" sz="2200" dirty="0"/>
              <a:t>Recently adopted by operators in the Magnet workshops with touchpad smaller screens.</a:t>
            </a:r>
          </a:p>
          <a:p>
            <a:pPr lvl="1"/>
            <a:endParaRPr lang="en-US" sz="2200" dirty="0"/>
          </a:p>
          <a:p>
            <a:pPr lvl="1"/>
            <a:endParaRPr lang="en-US" dirty="0"/>
          </a:p>
        </p:txBody>
      </p:sp>
      <p:pic>
        <p:nvPicPr>
          <p:cNvPr id="14" name="Imagen 13">
            <a:extLst>
              <a:ext uri="{FF2B5EF4-FFF2-40B4-BE49-F238E27FC236}">
                <a16:creationId xmlns:a16="http://schemas.microsoft.com/office/drawing/2014/main" id="{5582346E-E4A2-4359-9BFA-D1773DB9B9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63952" y="1394280"/>
            <a:ext cx="5617259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6252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00690"/>
            <a:ext cx="4463875" cy="4800085"/>
          </a:xfrm>
        </p:spPr>
        <p:txBody>
          <a:bodyPr/>
          <a:lstStyle/>
          <a:p>
            <a:pPr marL="0" lvl="1" indent="0">
              <a:buNone/>
            </a:pPr>
            <a:r>
              <a:rPr lang="en-US" sz="2200" dirty="0"/>
              <a:t>Release of version 1.1.1 including:</a:t>
            </a:r>
          </a:p>
          <a:p>
            <a:pPr marL="0" lvl="1" indent="0">
              <a:buNone/>
            </a:pPr>
            <a:endParaRPr lang="en-US" sz="2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New detailed User Manual and Reference Guide.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Save/load view port zoom and position functionality.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 err="1"/>
              <a:t>ALT+</a:t>
            </a:r>
            <a:r>
              <a:rPr lang="en-US" sz="2200" i="1" dirty="0" err="1"/>
              <a:t>number</a:t>
            </a:r>
            <a:r>
              <a:rPr lang="en-US" sz="2200" dirty="0"/>
              <a:t> keyboard open module shortcut.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Mouse-wheel zoom in/out.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Preview modules hidden automatically in split mode.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sz="2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39183"/>
          </a:xfrm>
        </p:spPr>
        <p:txBody>
          <a:bodyPr/>
          <a:lstStyle/>
          <a:p>
            <a:r>
              <a:rPr lang="en-US" sz="4400" dirty="0"/>
              <a:t>UNICOS Human Machine Interface (HMI)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2255" y="6359857"/>
            <a:ext cx="631160" cy="399598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21/05/2021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589" y="6349374"/>
            <a:ext cx="8480062" cy="399241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Juan Manuel Pablo Rodríguez | Consolidation and Redesign of the CERN Industrials Controls Frameworks (FTEC2019-10)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0641B0F-8C9A-4417-B7D5-96389DCA3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65" y="6349730"/>
            <a:ext cx="468381" cy="44410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EFE0CC78-9024-4239-8D16-1DBE76976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6349730"/>
            <a:ext cx="792088" cy="41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1BDBC7FC-85BD-4441-A9F9-438AFC87C8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0646" y="1412776"/>
            <a:ext cx="6046900" cy="4800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7599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39183"/>
          </a:xfrm>
        </p:spPr>
        <p:txBody>
          <a:bodyPr/>
          <a:lstStyle/>
          <a:p>
            <a:r>
              <a:rPr lang="en-US" sz="4400" dirty="0"/>
              <a:t>UNICOS Human Machine Interface (HMI)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2255" y="6359857"/>
            <a:ext cx="631160" cy="399598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21/05/2021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589" y="6349374"/>
            <a:ext cx="8480062" cy="399241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Juan Manuel Pablo Rodríguez | Consolidation and Redesign of the CERN Industrials Controls Frameworks (FTEC2019-10)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0641B0F-8C9A-4417-B7D5-96389DCA3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65" y="6349730"/>
            <a:ext cx="468381" cy="44410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EFE0CC78-9024-4239-8D16-1DBE76976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6349730"/>
            <a:ext cx="792088" cy="41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6B19915-6019-4760-8D9B-CA61D60FF5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1904" y="1400690"/>
            <a:ext cx="5760640" cy="4836622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7ECB9AA-D471-451A-8AEB-AA5FFF99F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00690"/>
            <a:ext cx="4751907" cy="4800085"/>
          </a:xfrm>
        </p:spPr>
        <p:txBody>
          <a:bodyPr/>
          <a:lstStyle/>
          <a:p>
            <a:pPr marL="0" lvl="1" indent="0">
              <a:buNone/>
            </a:pPr>
            <a:r>
              <a:rPr lang="en-US" sz="2200" dirty="0"/>
              <a:t>Other tasks:</a:t>
            </a:r>
          </a:p>
          <a:p>
            <a:pPr marL="0" lvl="1" indent="0">
              <a:buNone/>
            </a:pPr>
            <a:endParaRPr lang="en-US" sz="2200" dirty="0"/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Cryogenics’ feedback consideration from previous HMI version deployed.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Communication about required improvements with Magnet workshops.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200" dirty="0"/>
              <a:t>Research and compatibility tests against ETM WinCC OA 3.18 software recently released. </a:t>
            </a:r>
          </a:p>
        </p:txBody>
      </p:sp>
    </p:spTree>
    <p:extLst>
      <p:ext uri="{BB962C8B-B14F-4D97-AF65-F5344CB8AC3E}">
        <p14:creationId xmlns:p14="http://schemas.microsoft.com/office/powerpoint/2010/main" val="3855452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39183"/>
          </a:xfrm>
        </p:spPr>
        <p:txBody>
          <a:bodyPr/>
          <a:lstStyle/>
          <a:p>
            <a:r>
              <a:rPr lang="en-US" sz="4400" dirty="0"/>
              <a:t>Infor EAM Integration Prototype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2255" y="6359857"/>
            <a:ext cx="631160" cy="399598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21/05/2021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589" y="6349374"/>
            <a:ext cx="8480062" cy="399241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Juan Manuel Pablo Rodríguez | Consolidation and Redesign of the CERN Industrials Controls Frameworks (FTEC2019-10)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0641B0F-8C9A-4417-B7D5-96389DCA3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65" y="6349730"/>
            <a:ext cx="468381" cy="44410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EFE0CC78-9024-4239-8D16-1DBE76976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6349730"/>
            <a:ext cx="792088" cy="41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7ECB9AA-D471-451A-8AEB-AA5FFF99F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00690"/>
            <a:ext cx="11232627" cy="4800085"/>
          </a:xfrm>
        </p:spPr>
        <p:txBody>
          <a:bodyPr/>
          <a:lstStyle/>
          <a:p>
            <a:pPr lvl="1"/>
            <a:r>
              <a:rPr lang="en-US" sz="2200" dirty="0"/>
              <a:t>Software for managing materials and assets in operation and production, and for maintenance.</a:t>
            </a:r>
          </a:p>
          <a:p>
            <a:pPr lvl="1"/>
            <a:endParaRPr lang="en-US" sz="2200" dirty="0"/>
          </a:p>
          <a:p>
            <a:pPr lvl="1"/>
            <a:r>
              <a:rPr lang="en-US" sz="2200" dirty="0"/>
              <a:t>Used to keep track of equipment installed in the experiments.</a:t>
            </a:r>
          </a:p>
          <a:p>
            <a:pPr lvl="1"/>
            <a:endParaRPr lang="en-US" sz="2200" dirty="0"/>
          </a:p>
          <a:p>
            <a:pPr lvl="1"/>
            <a:r>
              <a:rPr lang="en-US" sz="2200" dirty="0"/>
              <a:t>Critical and detailed information introduced in Infor EAM databases automatically (bar code scan). Other additional data inserted by operators.</a:t>
            </a:r>
          </a:p>
          <a:p>
            <a:pPr lvl="1"/>
            <a:endParaRPr lang="en-US" sz="2200" dirty="0"/>
          </a:p>
          <a:p>
            <a:pPr lvl="1"/>
            <a:r>
              <a:rPr lang="en-US" sz="2200" dirty="0"/>
              <a:t>Main goal: Develop a prototype that integrates Infor EAM database information into the UNICOS framework.</a:t>
            </a:r>
          </a:p>
        </p:txBody>
      </p:sp>
    </p:spTree>
    <p:extLst>
      <p:ext uri="{BB962C8B-B14F-4D97-AF65-F5344CB8AC3E}">
        <p14:creationId xmlns:p14="http://schemas.microsoft.com/office/powerpoint/2010/main" val="2051405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39183"/>
          </a:xfrm>
        </p:spPr>
        <p:txBody>
          <a:bodyPr/>
          <a:lstStyle/>
          <a:p>
            <a:r>
              <a:rPr lang="en-US" sz="4400" dirty="0"/>
              <a:t>Infor EAM Integration Prototype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2255" y="6359857"/>
            <a:ext cx="631160" cy="399598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21/05/2021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589" y="6349374"/>
            <a:ext cx="8480062" cy="399241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Juan Manuel Pablo Rodríguez | Consolidation and Redesign of the CERN Industrials Controls Frameworks (FTEC2019-10)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0641B0F-8C9A-4417-B7D5-96389DCA3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65" y="6349730"/>
            <a:ext cx="468381" cy="44410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EFE0CC78-9024-4239-8D16-1DBE76976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6349730"/>
            <a:ext cx="792088" cy="41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D15A181B-D79F-44DB-8E88-930BD5A3B862}"/>
              </a:ext>
            </a:extLst>
          </p:cNvPr>
          <p:cNvCxnSpPr>
            <a:cxnSpLocks/>
          </p:cNvCxnSpPr>
          <p:nvPr/>
        </p:nvCxnSpPr>
        <p:spPr>
          <a:xfrm>
            <a:off x="2943139" y="2151394"/>
            <a:ext cx="2592000" cy="75212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70DC1926-8FE2-4EC2-83F8-6051D7043008}"/>
              </a:ext>
            </a:extLst>
          </p:cNvPr>
          <p:cNvCxnSpPr>
            <a:cxnSpLocks/>
          </p:cNvCxnSpPr>
          <p:nvPr/>
        </p:nvCxnSpPr>
        <p:spPr>
          <a:xfrm rot="10800000">
            <a:off x="2943139" y="1862022"/>
            <a:ext cx="2592000" cy="752128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ector recto de flecha 21">
            <a:extLst>
              <a:ext uri="{FF2B5EF4-FFF2-40B4-BE49-F238E27FC236}">
                <a16:creationId xmlns:a16="http://schemas.microsoft.com/office/drawing/2014/main" id="{28B5068D-C9A3-433D-AFEF-95C32BB9F659}"/>
              </a:ext>
            </a:extLst>
          </p:cNvPr>
          <p:cNvCxnSpPr>
            <a:cxnSpLocks/>
          </p:cNvCxnSpPr>
          <p:nvPr/>
        </p:nvCxnSpPr>
        <p:spPr>
          <a:xfrm flipH="1">
            <a:off x="3503712" y="3936936"/>
            <a:ext cx="2087944" cy="99194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11C2EC94-16A5-43CB-97C0-EE92A99C12E8}"/>
              </a:ext>
            </a:extLst>
          </p:cNvPr>
          <p:cNvCxnSpPr>
            <a:cxnSpLocks/>
          </p:cNvCxnSpPr>
          <p:nvPr/>
        </p:nvCxnSpPr>
        <p:spPr>
          <a:xfrm rot="10800000" flipH="1">
            <a:off x="3575720" y="4214025"/>
            <a:ext cx="2087944" cy="991949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3F90CAB-FDD4-45F9-B3AE-9A91B2CB1C59}"/>
              </a:ext>
            </a:extLst>
          </p:cNvPr>
          <p:cNvSpPr txBox="1"/>
          <p:nvPr/>
        </p:nvSpPr>
        <p:spPr>
          <a:xfrm rot="989467">
            <a:off x="3194523" y="1919584"/>
            <a:ext cx="217831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1. SQL query request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F937388-4E9D-416B-9E36-61F0EDB69C21}"/>
              </a:ext>
            </a:extLst>
          </p:cNvPr>
          <p:cNvSpPr txBox="1"/>
          <p:nvPr/>
        </p:nvSpPr>
        <p:spPr>
          <a:xfrm rot="960311">
            <a:off x="2994744" y="2638021"/>
            <a:ext cx="237597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2. SQL query response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86E0EF9-E34C-4649-80BB-ADCABE3B5617}"/>
              </a:ext>
            </a:extLst>
          </p:cNvPr>
          <p:cNvSpPr txBox="1"/>
          <p:nvPr/>
        </p:nvSpPr>
        <p:spPr>
          <a:xfrm rot="20052971">
            <a:off x="3636505" y="4747600"/>
            <a:ext cx="231186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4. REST API response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D87BC60D-C55D-443E-A4F4-1C2D78E513DF}"/>
              </a:ext>
            </a:extLst>
          </p:cNvPr>
          <p:cNvSpPr txBox="1"/>
          <p:nvPr/>
        </p:nvSpPr>
        <p:spPr>
          <a:xfrm rot="20070094">
            <a:off x="3358239" y="4061473"/>
            <a:ext cx="2191261" cy="2824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3. REST API request</a:t>
            </a:r>
          </a:p>
        </p:txBody>
      </p:sp>
      <p:pic>
        <p:nvPicPr>
          <p:cNvPr id="33" name="Imagen 32">
            <a:extLst>
              <a:ext uri="{FF2B5EF4-FFF2-40B4-BE49-F238E27FC236}">
                <a16:creationId xmlns:a16="http://schemas.microsoft.com/office/drawing/2014/main" id="{B9367C42-0BB8-402F-8C07-B9DF5C9A75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35671" y="2401892"/>
            <a:ext cx="2466975" cy="1847850"/>
          </a:xfrm>
          <a:prstGeom prst="rect">
            <a:avLst/>
          </a:prstGeom>
        </p:spPr>
      </p:pic>
      <p:pic>
        <p:nvPicPr>
          <p:cNvPr id="35" name="Imagen 34">
            <a:extLst>
              <a:ext uri="{FF2B5EF4-FFF2-40B4-BE49-F238E27FC236}">
                <a16:creationId xmlns:a16="http://schemas.microsoft.com/office/drawing/2014/main" id="{E52A6BD4-14BE-4846-A041-7D1C66CAA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99456" y="1203013"/>
            <a:ext cx="1599667" cy="1219200"/>
          </a:xfrm>
          <a:prstGeom prst="rect">
            <a:avLst/>
          </a:prstGeom>
        </p:spPr>
      </p:pic>
      <p:pic>
        <p:nvPicPr>
          <p:cNvPr id="37" name="Imagen 36">
            <a:extLst>
              <a:ext uri="{FF2B5EF4-FFF2-40B4-BE49-F238E27FC236}">
                <a16:creationId xmlns:a16="http://schemas.microsoft.com/office/drawing/2014/main" id="{5F4326E5-E1FA-408C-862A-4D2936D417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99456" y="4545445"/>
            <a:ext cx="2232248" cy="1219200"/>
          </a:xfrm>
          <a:prstGeom prst="rect">
            <a:avLst/>
          </a:prstGeom>
        </p:spPr>
      </p:pic>
      <p:sp>
        <p:nvSpPr>
          <p:cNvPr id="38" name="Flecha: a la derecha 37">
            <a:extLst>
              <a:ext uri="{FF2B5EF4-FFF2-40B4-BE49-F238E27FC236}">
                <a16:creationId xmlns:a16="http://schemas.microsoft.com/office/drawing/2014/main" id="{0E1E2828-2560-4176-A7CA-29899CC59123}"/>
              </a:ext>
            </a:extLst>
          </p:cNvPr>
          <p:cNvSpPr/>
          <p:nvPr/>
        </p:nvSpPr>
        <p:spPr>
          <a:xfrm>
            <a:off x="8274653" y="3118346"/>
            <a:ext cx="1277731" cy="399241"/>
          </a:xfrm>
          <a:prstGeom prst="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>
              <a:highlight>
                <a:srgbClr val="FF0000"/>
              </a:highlight>
            </a:endParaRP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A2EB1E4F-F7A3-40F8-8F2A-24A3F43B59EA}"/>
              </a:ext>
            </a:extLst>
          </p:cNvPr>
          <p:cNvSpPr txBox="1"/>
          <p:nvPr/>
        </p:nvSpPr>
        <p:spPr>
          <a:xfrm>
            <a:off x="9696323" y="3152001"/>
            <a:ext cx="151224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chemeClr val="tx2"/>
                </a:solidFill>
              </a:rPr>
              <a:t>5. Final Result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9017E17B-C25F-462D-A12E-A78F2A7A3D61}"/>
              </a:ext>
            </a:extLst>
          </p:cNvPr>
          <p:cNvSpPr txBox="1"/>
          <p:nvPr/>
        </p:nvSpPr>
        <p:spPr>
          <a:xfrm>
            <a:off x="5735671" y="2044748"/>
            <a:ext cx="253898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UNICOS Application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9AFAB55C-EAA0-4F52-822C-5690B45D0C3A}"/>
              </a:ext>
            </a:extLst>
          </p:cNvPr>
          <p:cNvSpPr txBox="1"/>
          <p:nvPr/>
        </p:nvSpPr>
        <p:spPr>
          <a:xfrm>
            <a:off x="1199456" y="2576525"/>
            <a:ext cx="154315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Infor EAM Database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ED879A85-1FF5-4C94-A16E-4625D44845C9}"/>
              </a:ext>
            </a:extLst>
          </p:cNvPr>
          <p:cNvSpPr txBox="1"/>
          <p:nvPr/>
        </p:nvSpPr>
        <p:spPr>
          <a:xfrm>
            <a:off x="983432" y="5870758"/>
            <a:ext cx="270791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chemeClr val="tx2"/>
                </a:solidFill>
              </a:rPr>
              <a:t>Infor EAM Web Services</a:t>
            </a:r>
          </a:p>
        </p:txBody>
      </p:sp>
    </p:spTree>
    <p:extLst>
      <p:ext uri="{BB962C8B-B14F-4D97-AF65-F5344CB8AC3E}">
        <p14:creationId xmlns:p14="http://schemas.microsoft.com/office/powerpoint/2010/main" val="41686652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39183"/>
          </a:xfrm>
        </p:spPr>
        <p:txBody>
          <a:bodyPr/>
          <a:lstStyle/>
          <a:p>
            <a:r>
              <a:rPr lang="en-US" sz="4400" dirty="0"/>
              <a:t>Infor EAM Integration Prototype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2255" y="6359857"/>
            <a:ext cx="631160" cy="399598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21/05/2021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589" y="6349374"/>
            <a:ext cx="8480062" cy="399241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Juan Manuel Pablo Rodríguez | Consolidation and Redesign of the CERN Industrials Controls Frameworks (FTEC2019-10)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0641B0F-8C9A-4417-B7D5-96389DCA3B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8365" y="6349730"/>
            <a:ext cx="468381" cy="44410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EFE0CC78-9024-4239-8D16-1DBE76976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6349730"/>
            <a:ext cx="792088" cy="41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Imagen 23">
            <a:extLst>
              <a:ext uri="{FF2B5EF4-FFF2-40B4-BE49-F238E27FC236}">
                <a16:creationId xmlns:a16="http://schemas.microsoft.com/office/drawing/2014/main" id="{6C9317A8-F598-4A0F-A540-0A899B2588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7988" y="1124744"/>
            <a:ext cx="11016604" cy="3883527"/>
          </a:xfrm>
          <a:prstGeom prst="rect">
            <a:avLst/>
          </a:prstGeom>
        </p:spPr>
      </p:pic>
      <p:pic>
        <p:nvPicPr>
          <p:cNvPr id="25" name="Imagen 24">
            <a:extLst>
              <a:ext uri="{FF2B5EF4-FFF2-40B4-BE49-F238E27FC236}">
                <a16:creationId xmlns:a16="http://schemas.microsoft.com/office/drawing/2014/main" id="{6120E927-DB40-4F62-8004-8688C8F24A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8" y="5085184"/>
            <a:ext cx="11016604" cy="1187633"/>
          </a:xfrm>
          <a:prstGeom prst="rect">
            <a:avLst/>
          </a:prstGeom>
        </p:spPr>
      </p:pic>
      <p:pic>
        <p:nvPicPr>
          <p:cNvPr id="34" name="Imagen 33">
            <a:extLst>
              <a:ext uri="{FF2B5EF4-FFF2-40B4-BE49-F238E27FC236}">
                <a16:creationId xmlns:a16="http://schemas.microsoft.com/office/drawing/2014/main" id="{1B30D0BB-8B30-43BD-9770-39DE98B45C7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7988" y="1124744"/>
            <a:ext cx="11288711" cy="5148073"/>
          </a:xfrm>
          <a:prstGeom prst="rect">
            <a:avLst/>
          </a:prstGeom>
        </p:spPr>
      </p:pic>
      <p:pic>
        <p:nvPicPr>
          <p:cNvPr id="36" name="Imagen 35">
            <a:extLst>
              <a:ext uri="{FF2B5EF4-FFF2-40B4-BE49-F238E27FC236}">
                <a16:creationId xmlns:a16="http://schemas.microsoft.com/office/drawing/2014/main" id="{D175C697-1587-4B97-A43C-A5AF041DAE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7989" y="1124744"/>
            <a:ext cx="11288710" cy="5148073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20450C73-EB12-4190-B801-68C4664B03F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7989" y="1124745"/>
            <a:ext cx="11288709" cy="51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389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39183"/>
          </a:xfrm>
        </p:spPr>
        <p:txBody>
          <a:bodyPr/>
          <a:lstStyle/>
          <a:p>
            <a:r>
              <a:rPr lang="en-US" sz="4400" dirty="0"/>
              <a:t>Future work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0852255" y="6359857"/>
            <a:ext cx="631160" cy="399598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21/05/2021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032589" y="6349374"/>
            <a:ext cx="8480062" cy="399241"/>
          </a:xfrm>
        </p:spPr>
        <p:txBody>
          <a:bodyPr/>
          <a:lstStyle/>
          <a:p>
            <a:r>
              <a:rPr lang="en-US" dirty="0">
                <a:solidFill>
                  <a:srgbClr val="2F2F2F"/>
                </a:solidFill>
              </a:rPr>
              <a:t>Juan Manuel Pablo Rodríguez | Consolidation and Redesign of the CERN Industrials Controls Frameworks (FTEC2019-10)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0641B0F-8C9A-4417-B7D5-96389DCA3B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8365" y="6349730"/>
            <a:ext cx="468381" cy="44410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EFE0CC78-9024-4239-8D16-1DBE76976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1424" y="6349730"/>
            <a:ext cx="792088" cy="419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7ECB9AA-D471-451A-8AEB-AA5FFF99FE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400690"/>
            <a:ext cx="11232627" cy="4800085"/>
          </a:xfrm>
        </p:spPr>
        <p:txBody>
          <a:bodyPr/>
          <a:lstStyle/>
          <a:p>
            <a:pPr lvl="1"/>
            <a:r>
              <a:rPr lang="en-US" sz="2200" dirty="0"/>
              <a:t>Provide support for the HMI, implement features requested by clients, release new incremental versions, and research functionalities included in WinCC OA 3.18.</a:t>
            </a:r>
          </a:p>
          <a:p>
            <a:pPr lvl="1"/>
            <a:endParaRPr lang="en-US" sz="2200" dirty="0"/>
          </a:p>
          <a:p>
            <a:pPr lvl="1"/>
            <a:r>
              <a:rPr lang="en-US" sz="2200" dirty="0"/>
              <a:t>Show the current state of the Infor EAM prototype to the UNICOS users, and explain the many possibilities that this project presents for the future.</a:t>
            </a:r>
          </a:p>
          <a:p>
            <a:pPr lvl="1"/>
            <a:endParaRPr lang="en-US" sz="2200" dirty="0"/>
          </a:p>
          <a:p>
            <a:pPr lvl="1"/>
            <a:r>
              <a:rPr lang="en-US" sz="2200" dirty="0"/>
              <a:t>Consolidate and deploy in production the Infor EAM integration code.</a:t>
            </a:r>
          </a:p>
          <a:p>
            <a:pPr marL="0" lvl="1" indent="0">
              <a:buNone/>
            </a:pPr>
            <a:endParaRPr lang="en-US" sz="2200" dirty="0"/>
          </a:p>
          <a:p>
            <a:pPr lvl="1"/>
            <a:r>
              <a:rPr lang="en-US" sz="2200" dirty="0"/>
              <a:t>Discuss and collect ideas from users and developers for future considerations. </a:t>
            </a:r>
          </a:p>
        </p:txBody>
      </p:sp>
    </p:spTree>
    <p:extLst>
      <p:ext uri="{BB962C8B-B14F-4D97-AF65-F5344CB8AC3E}">
        <p14:creationId xmlns:p14="http://schemas.microsoft.com/office/powerpoint/2010/main" val="551804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-9_2.pptx" id="{E67B27A3-BB16-A84C-8E4F-0FAC85B1269E}" vid="{5912DB02-F027-B74E-AF84-9BBEE74F8CF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1325</TotalTime>
  <Words>553</Words>
  <Application>Microsoft Office PowerPoint</Application>
  <PresentationFormat>Panorámica</PresentationFormat>
  <Paragraphs>91</Paragraphs>
  <Slides>10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Tema de Office</vt:lpstr>
      <vt:lpstr>Consolidation and Redesign of the CERN Industrials Controls Frameworks (FTEC2019-10)</vt:lpstr>
      <vt:lpstr>Outline</vt:lpstr>
      <vt:lpstr>UNICOS Human Machine Interface (HMI) </vt:lpstr>
      <vt:lpstr>UNICOS Human Machine Interface (HMI) </vt:lpstr>
      <vt:lpstr>UNICOS Human Machine Interface (HMI) </vt:lpstr>
      <vt:lpstr>Infor EAM Integration Prototype</vt:lpstr>
      <vt:lpstr>Infor EAM Integration Prototype</vt:lpstr>
      <vt:lpstr>Infor EAM Integration Prototype</vt:lpstr>
      <vt:lpstr>Future work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Consolidation and Redesign of the CERN Industrials Controls Frameworks</dc:title>
  <dc:creator>Juan Manuel Pablo Rodríguez</dc:creator>
  <cp:lastModifiedBy>Juanma</cp:lastModifiedBy>
  <cp:revision>121</cp:revision>
  <cp:lastPrinted>2020-01-30T13:49:18Z</cp:lastPrinted>
  <dcterms:created xsi:type="dcterms:W3CDTF">2020-11-27T09:59:22Z</dcterms:created>
  <dcterms:modified xsi:type="dcterms:W3CDTF">2021-05-20T07:16:10Z</dcterms:modified>
</cp:coreProperties>
</file>