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7" r:id="rId2"/>
    <p:sldId id="261" r:id="rId3"/>
    <p:sldId id="262" r:id="rId4"/>
    <p:sldId id="2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5F6D64-A102-470F-892E-4B289637E451}" type="doc">
      <dgm:prSet loTypeId="urn:microsoft.com/office/officeart/2005/8/layout/lProcess3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21C6010-9C6B-44B9-B7CB-062F94BFF6B3}">
      <dgm:prSet phldrT="[Text]" custT="1"/>
      <dgm:spPr/>
      <dgm:t>
        <a:bodyPr/>
        <a:lstStyle/>
        <a:p>
          <a:r>
            <a:rPr lang="en-US" sz="2800" dirty="0" smtClean="0"/>
            <a:t>Future steps</a:t>
          </a:r>
          <a:endParaRPr lang="en-US" sz="2800" dirty="0"/>
        </a:p>
      </dgm:t>
    </dgm:pt>
    <dgm:pt modelId="{A747A57D-7BFA-4FA5-8DB3-46722C8BE8E1}" type="parTrans" cxnId="{9294D7E1-649B-47D1-9925-18C91C1B490F}">
      <dgm:prSet/>
      <dgm:spPr/>
      <dgm:t>
        <a:bodyPr/>
        <a:lstStyle/>
        <a:p>
          <a:endParaRPr lang="en-US" sz="1400"/>
        </a:p>
      </dgm:t>
    </dgm:pt>
    <dgm:pt modelId="{354F082F-15D5-4DE6-81E5-56536DDDE16B}" type="sibTrans" cxnId="{9294D7E1-649B-47D1-9925-18C91C1B490F}">
      <dgm:prSet/>
      <dgm:spPr/>
      <dgm:t>
        <a:bodyPr/>
        <a:lstStyle/>
        <a:p>
          <a:endParaRPr lang="en-US" sz="1400"/>
        </a:p>
      </dgm:t>
    </dgm:pt>
    <dgm:pt modelId="{BFA717E3-C82F-4152-B587-13E1E12538B0}">
      <dgm:prSet phldrT="[Text]" custT="1"/>
      <dgm:spPr/>
      <dgm:t>
        <a:bodyPr/>
        <a:lstStyle/>
        <a:p>
          <a:r>
            <a:rPr lang="en-US" sz="1600" dirty="0" smtClean="0"/>
            <a:t>Fellow in SY-RF</a:t>
          </a:r>
          <a:endParaRPr lang="en-US" sz="1600" dirty="0"/>
        </a:p>
      </dgm:t>
    </dgm:pt>
    <dgm:pt modelId="{A7383DB9-31B3-4A79-8042-C0A1DBC28557}" type="parTrans" cxnId="{61B57AD8-6882-4B3D-B07B-2B050DA3D8EA}">
      <dgm:prSet/>
      <dgm:spPr/>
      <dgm:t>
        <a:bodyPr/>
        <a:lstStyle/>
        <a:p>
          <a:endParaRPr lang="en-US" sz="1400"/>
        </a:p>
      </dgm:t>
    </dgm:pt>
    <dgm:pt modelId="{5C1FB1A1-302F-44DD-92C1-99088B8668EF}" type="sibTrans" cxnId="{61B57AD8-6882-4B3D-B07B-2B050DA3D8EA}">
      <dgm:prSet/>
      <dgm:spPr/>
      <dgm:t>
        <a:bodyPr/>
        <a:lstStyle/>
        <a:p>
          <a:endParaRPr lang="en-US" sz="1400"/>
        </a:p>
      </dgm:t>
    </dgm:pt>
    <dgm:pt modelId="{97DDC90E-5511-41EF-A4F5-5E9D48246D6A}" type="pres">
      <dgm:prSet presAssocID="{785F6D64-A102-470F-892E-4B289637E451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1F7ED2C8-6878-49CA-A5F9-4972F08F108D}" type="pres">
      <dgm:prSet presAssocID="{F21C6010-9C6B-44B9-B7CB-062F94BFF6B3}" presName="horFlow" presStyleCnt="0"/>
      <dgm:spPr/>
    </dgm:pt>
    <dgm:pt modelId="{1DE21687-B471-4752-8E93-90F8EEC484A9}" type="pres">
      <dgm:prSet presAssocID="{F21C6010-9C6B-44B9-B7CB-062F94BFF6B3}" presName="bigChev" presStyleLbl="node1" presStyleIdx="0" presStyleCnt="1" custScaleX="379656"/>
      <dgm:spPr/>
      <dgm:t>
        <a:bodyPr/>
        <a:lstStyle/>
        <a:p>
          <a:endParaRPr lang="en-US"/>
        </a:p>
      </dgm:t>
    </dgm:pt>
    <dgm:pt modelId="{4C77CB94-3681-4095-B419-039732B83889}" type="pres">
      <dgm:prSet presAssocID="{A7383DB9-31B3-4A79-8042-C0A1DBC28557}" presName="parTrans" presStyleCnt="0"/>
      <dgm:spPr/>
    </dgm:pt>
    <dgm:pt modelId="{7984593B-F558-408D-B473-CF7956169FFF}" type="pres">
      <dgm:prSet presAssocID="{BFA717E3-C82F-4152-B587-13E1E12538B0}" presName="node" presStyleLbl="alignAccFollowNode1" presStyleIdx="0" presStyleCnt="1" custScaleX="374743">
        <dgm:presLayoutVars>
          <dgm:bulletEnabled val="1"/>
        </dgm:presLayoutVars>
      </dgm:prSet>
      <dgm:spPr/>
    </dgm:pt>
  </dgm:ptLst>
  <dgm:cxnLst>
    <dgm:cxn modelId="{61B57AD8-6882-4B3D-B07B-2B050DA3D8EA}" srcId="{F21C6010-9C6B-44B9-B7CB-062F94BFF6B3}" destId="{BFA717E3-C82F-4152-B587-13E1E12538B0}" srcOrd="0" destOrd="0" parTransId="{A7383DB9-31B3-4A79-8042-C0A1DBC28557}" sibTransId="{5C1FB1A1-302F-44DD-92C1-99088B8668EF}"/>
    <dgm:cxn modelId="{6F07D997-22C9-4927-9519-693082993409}" type="presOf" srcId="{785F6D64-A102-470F-892E-4B289637E451}" destId="{97DDC90E-5511-41EF-A4F5-5E9D48246D6A}" srcOrd="0" destOrd="0" presId="urn:microsoft.com/office/officeart/2005/8/layout/lProcess3"/>
    <dgm:cxn modelId="{5FC20311-F10B-46B4-99AD-AFF54EE7BA44}" type="presOf" srcId="{BFA717E3-C82F-4152-B587-13E1E12538B0}" destId="{7984593B-F558-408D-B473-CF7956169FFF}" srcOrd="0" destOrd="0" presId="urn:microsoft.com/office/officeart/2005/8/layout/lProcess3"/>
    <dgm:cxn modelId="{0EEFBC44-22E0-42BA-A9B7-1E2525670E41}" type="presOf" srcId="{F21C6010-9C6B-44B9-B7CB-062F94BFF6B3}" destId="{1DE21687-B471-4752-8E93-90F8EEC484A9}" srcOrd="0" destOrd="0" presId="urn:microsoft.com/office/officeart/2005/8/layout/lProcess3"/>
    <dgm:cxn modelId="{9294D7E1-649B-47D1-9925-18C91C1B490F}" srcId="{785F6D64-A102-470F-892E-4B289637E451}" destId="{F21C6010-9C6B-44B9-B7CB-062F94BFF6B3}" srcOrd="0" destOrd="0" parTransId="{A747A57D-7BFA-4FA5-8DB3-46722C8BE8E1}" sibTransId="{354F082F-15D5-4DE6-81E5-56536DDDE16B}"/>
    <dgm:cxn modelId="{AA8CC8D0-D849-4D7A-8959-E8855505F2D0}" type="presParOf" srcId="{97DDC90E-5511-41EF-A4F5-5E9D48246D6A}" destId="{1F7ED2C8-6878-49CA-A5F9-4972F08F108D}" srcOrd="0" destOrd="0" presId="urn:microsoft.com/office/officeart/2005/8/layout/lProcess3"/>
    <dgm:cxn modelId="{881167EE-4F4F-472C-A7B3-AF3C740A9877}" type="presParOf" srcId="{1F7ED2C8-6878-49CA-A5F9-4972F08F108D}" destId="{1DE21687-B471-4752-8E93-90F8EEC484A9}" srcOrd="0" destOrd="0" presId="urn:microsoft.com/office/officeart/2005/8/layout/lProcess3"/>
    <dgm:cxn modelId="{D54BA501-E099-4C3A-823D-D9681954C5C4}" type="presParOf" srcId="{1F7ED2C8-6878-49CA-A5F9-4972F08F108D}" destId="{4C77CB94-3681-4095-B419-039732B83889}" srcOrd="1" destOrd="0" presId="urn:microsoft.com/office/officeart/2005/8/layout/lProcess3"/>
    <dgm:cxn modelId="{1622B7E9-E0CD-41D0-8173-5BAA78EF2CF0}" type="presParOf" srcId="{1F7ED2C8-6878-49CA-A5F9-4972F08F108D}" destId="{7984593B-F558-408D-B473-CF7956169FFF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E21687-B471-4752-8E93-90F8EEC484A9}">
      <dsp:nvSpPr>
        <dsp:cNvPr id="0" name=""/>
        <dsp:cNvSpPr/>
      </dsp:nvSpPr>
      <dsp:spPr>
        <a:xfrm>
          <a:off x="1807596" y="33"/>
          <a:ext cx="3737772" cy="39380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Future steps</a:t>
          </a:r>
          <a:endParaRPr lang="en-US" sz="2800" kern="1200" dirty="0"/>
        </a:p>
      </dsp:txBody>
      <dsp:txXfrm>
        <a:off x="2004499" y="33"/>
        <a:ext cx="3343966" cy="393806"/>
      </dsp:txXfrm>
    </dsp:sp>
    <dsp:sp modelId="{7984593B-F558-408D-B473-CF7956169FFF}">
      <dsp:nvSpPr>
        <dsp:cNvPr id="0" name=""/>
        <dsp:cNvSpPr/>
      </dsp:nvSpPr>
      <dsp:spPr>
        <a:xfrm>
          <a:off x="5417381" y="33507"/>
          <a:ext cx="3062204" cy="326859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Fellow in SY-RF</a:t>
          </a:r>
          <a:endParaRPr lang="en-US" sz="1600" kern="1200" dirty="0"/>
        </a:p>
      </dsp:txBody>
      <dsp:txXfrm>
        <a:off x="5580811" y="33507"/>
        <a:ext cx="2735345" cy="326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B7D6-7C6F-4E0A-A4F1-4CCB0F23B07B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806AA-8275-41ED-B23E-D21EED217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678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473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674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401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911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322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16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33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633091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714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089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02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41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35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83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5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diagramData" Target="../diagrams/data1.xml"/><Relationship Id="rId18" Type="http://schemas.openxmlformats.org/officeDocument/2006/relationships/image" Target="../media/image26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12" Type="http://schemas.openxmlformats.org/officeDocument/2006/relationships/image" Target="../media/image25.jpeg"/><Relationship Id="rId17" Type="http://schemas.microsoft.com/office/2007/relationships/diagramDrawing" Target="../diagrams/drawing1.xml"/><Relationship Id="rId2" Type="http://schemas.openxmlformats.org/officeDocument/2006/relationships/slideLayout" Target="../slideLayouts/slideLayout7.xml"/><Relationship Id="rId16" Type="http://schemas.openxmlformats.org/officeDocument/2006/relationships/diagramColors" Target="../diagrams/colors1.xml"/><Relationship Id="rId1" Type="http://schemas.openxmlformats.org/officeDocument/2006/relationships/tags" Target="../tags/tag2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diagramQuickStyle" Target="../diagrams/quickStyle1.xml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992" y="1444150"/>
            <a:ext cx="5319824" cy="1318483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4400" b="1" dirty="0" smtClean="0">
                <a:solidFill>
                  <a:srgbClr val="0070C0"/>
                </a:solidFill>
              </a:rPr>
              <a:t>RF characterization of </a:t>
            </a:r>
            <a:r>
              <a:rPr lang="en-GB" sz="4400" b="1" dirty="0">
                <a:solidFill>
                  <a:srgbClr val="0070C0"/>
                </a:solidFill>
              </a:rPr>
              <a:t>superconducting </a:t>
            </a:r>
            <a:r>
              <a:rPr lang="en-GB" sz="4400" b="1" dirty="0" smtClean="0">
                <a:solidFill>
                  <a:srgbClr val="0070C0"/>
                </a:solidFill>
              </a:rPr>
              <a:t>samples- REF264H</a:t>
            </a:r>
            <a:r>
              <a:rPr lang="en-GB" sz="4400" b="1" dirty="0" smtClean="0">
                <a:solidFill>
                  <a:srgbClr val="0070C0"/>
                </a:solidFill>
              </a:rPr>
              <a:t/>
            </a:r>
            <a:br>
              <a:rPr lang="en-GB" sz="4400" b="1" dirty="0" smtClean="0">
                <a:solidFill>
                  <a:srgbClr val="0070C0"/>
                </a:solidFill>
              </a:rPr>
            </a:b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16992" y="4711773"/>
            <a:ext cx="8526379" cy="131274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i="1" dirty="0"/>
              <a:t>Section: </a:t>
            </a:r>
            <a:r>
              <a:rPr lang="en-GB" sz="2400" dirty="0" smtClean="0"/>
              <a:t>SY/RF/SRF</a:t>
            </a:r>
            <a:endParaRPr lang="en-GB" sz="2400" dirty="0"/>
          </a:p>
          <a:p>
            <a:pPr marL="36576" indent="0">
              <a:buNone/>
            </a:pPr>
            <a:r>
              <a:rPr lang="en-GB" sz="2000" i="1" dirty="0"/>
              <a:t>Supervisors</a:t>
            </a:r>
            <a:r>
              <a:rPr lang="en-GB" sz="2000" dirty="0"/>
              <a:t>: </a:t>
            </a:r>
            <a:r>
              <a:rPr lang="en-GB" sz="2400" dirty="0"/>
              <a:t>G. </a:t>
            </a:r>
            <a:r>
              <a:rPr lang="en-GB" sz="2400" dirty="0" smtClean="0"/>
              <a:t>Vandoni, W</a:t>
            </a:r>
            <a:r>
              <a:rPr lang="en-GB" sz="2400" dirty="0"/>
              <a:t>. </a:t>
            </a:r>
            <a:r>
              <a:rPr lang="en-GB" sz="2400" dirty="0" smtClean="0"/>
              <a:t>Venturini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8331200" y="6356350"/>
            <a:ext cx="3860800" cy="365125"/>
          </a:xfr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FTEC Workshop 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</p:spPr>
        <p:txBody>
          <a:bodyPr/>
          <a:lstStyle/>
          <a:p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79270" y="4541468"/>
            <a:ext cx="109031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816992" y="3786389"/>
            <a:ext cx="3657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GB" sz="3200" dirty="0">
                <a:solidFill>
                  <a:srgbClr val="4D4D4D"/>
                </a:solidFill>
                <a:latin typeface="Arial"/>
              </a:rPr>
              <a:t>Lorena VEGA CID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363" y="940526"/>
            <a:ext cx="4571383" cy="343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843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998"/>
    </mc:Choice>
    <mc:Fallback>
      <p:transition spd="slow" advTm="1099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363" y="179643"/>
            <a:ext cx="10969139" cy="71067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Performed activities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657" y="1483970"/>
            <a:ext cx="2112001" cy="15083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5923" y="3109411"/>
            <a:ext cx="3082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EC0A0A"/>
                </a:solidFill>
              </a:rPr>
              <a:t>Quench initiation</a:t>
            </a:r>
            <a:endParaRPr lang="en-GB" sz="1400" dirty="0">
              <a:solidFill>
                <a:srgbClr val="EC0A0A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259054" y="2339662"/>
            <a:ext cx="60750" cy="781940"/>
          </a:xfrm>
          <a:prstGeom prst="straightConnector1">
            <a:avLst/>
          </a:prstGeom>
          <a:ln>
            <a:solidFill>
              <a:srgbClr val="EC0A0A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359499" y="891426"/>
            <a:ext cx="3683726" cy="5195865"/>
          </a:xfrm>
          <a:prstGeom prst="roundRect">
            <a:avLst>
              <a:gd name="adj" fmla="val 496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93399" y="890316"/>
            <a:ext cx="3265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Thermal mapping of SRF cavities  for quench localization</a:t>
            </a: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99" y="4909106"/>
            <a:ext cx="1358976" cy="56168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3149569" y="3194397"/>
            <a:ext cx="83721" cy="8690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2312337" y="3162426"/>
            <a:ext cx="1802928" cy="2448776"/>
            <a:chOff x="609600" y="1537074"/>
            <a:chExt cx="2812609" cy="324743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15" t="7295" b="12467"/>
            <a:stretch/>
          </p:blipFill>
          <p:spPr>
            <a:xfrm>
              <a:off x="609600" y="1537074"/>
              <a:ext cx="2576621" cy="3247433"/>
            </a:xfrm>
            <a:prstGeom prst="rect">
              <a:avLst/>
            </a:prstGeom>
          </p:spPr>
        </p:pic>
        <p:sp>
          <p:nvSpPr>
            <p:cNvPr id="17" name="Oval 16"/>
            <p:cNvSpPr/>
            <p:nvPr/>
          </p:nvSpPr>
          <p:spPr>
            <a:xfrm>
              <a:off x="687635" y="2493967"/>
              <a:ext cx="857280" cy="918700"/>
            </a:xfrm>
            <a:prstGeom prst="ellipse">
              <a:avLst/>
            </a:prstGeom>
            <a:noFill/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1891354" y="3606583"/>
              <a:ext cx="683404" cy="706891"/>
            </a:xfrm>
            <a:prstGeom prst="ellipse">
              <a:avLst/>
            </a:prstGeom>
            <a:noFill/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41845" y="2371840"/>
              <a:ext cx="1280166" cy="476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</a:rPr>
                <a:t>TES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75543" y="3359644"/>
              <a:ext cx="1046666" cy="476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</a:rPr>
                <a:t>OST</a:t>
              </a:r>
            </a:p>
          </p:txBody>
        </p:sp>
      </p:grpSp>
      <p:pic>
        <p:nvPicPr>
          <p:cNvPr id="21" name="Content Placeholder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6" t="495" r="7314" b="33795"/>
          <a:stretch/>
        </p:blipFill>
        <p:spPr>
          <a:xfrm>
            <a:off x="740828" y="3974713"/>
            <a:ext cx="839410" cy="553760"/>
          </a:xfrm>
          <a:prstGeom prst="rect">
            <a:avLst/>
          </a:prstGeom>
        </p:spPr>
      </p:pic>
      <p:cxnSp>
        <p:nvCxnSpPr>
          <p:cNvPr id="23" name="Straight Arrow Connector 22"/>
          <p:cNvCxnSpPr>
            <a:endCxn id="21" idx="3"/>
          </p:cNvCxnSpPr>
          <p:nvPr/>
        </p:nvCxnSpPr>
        <p:spPr>
          <a:xfrm flipH="1">
            <a:off x="1580238" y="4162290"/>
            <a:ext cx="780029" cy="89303"/>
          </a:xfrm>
          <a:prstGeom prst="straightConnector1">
            <a:avLst/>
          </a:prstGeom>
          <a:noFill/>
          <a:ln w="19050" cap="flat" cmpd="sng" algn="ctr">
            <a:solidFill>
              <a:srgbClr val="0055A0"/>
            </a:solidFill>
            <a:prstDash val="solid"/>
            <a:tailEnd type="triangle"/>
          </a:ln>
          <a:effectLst>
            <a:glow rad="635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4" name="Straight Arrow Connector 23"/>
          <p:cNvCxnSpPr>
            <a:endCxn id="12" idx="3"/>
          </p:cNvCxnSpPr>
          <p:nvPr/>
        </p:nvCxnSpPr>
        <p:spPr>
          <a:xfrm flipH="1">
            <a:off x="2052375" y="5017770"/>
            <a:ext cx="1070794" cy="172179"/>
          </a:xfrm>
          <a:prstGeom prst="straightConnector1">
            <a:avLst/>
          </a:prstGeom>
          <a:noFill/>
          <a:ln w="19050" cap="flat" cmpd="sng" algn="ctr">
            <a:solidFill>
              <a:srgbClr val="0055A0"/>
            </a:solidFill>
            <a:prstDash val="solid"/>
            <a:tailEnd type="triangle"/>
          </a:ln>
          <a:effectLst>
            <a:glow rad="635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9" name="Rounded Rectangle 28"/>
          <p:cNvSpPr/>
          <p:nvPr/>
        </p:nvSpPr>
        <p:spPr>
          <a:xfrm>
            <a:off x="4217787" y="890316"/>
            <a:ext cx="7369526" cy="5196975"/>
          </a:xfrm>
          <a:prstGeom prst="roundRect">
            <a:avLst>
              <a:gd name="adj" fmla="val 33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Content Placeholder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74" r="6078"/>
          <a:stretch/>
        </p:blipFill>
        <p:spPr>
          <a:xfrm>
            <a:off x="6145482" y="2076624"/>
            <a:ext cx="1093061" cy="1224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Pentagon 33"/>
          <p:cNvSpPr/>
          <p:nvPr/>
        </p:nvSpPr>
        <p:spPr>
          <a:xfrm>
            <a:off x="4407739" y="1339082"/>
            <a:ext cx="3091303" cy="330022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Measurements of flat samples in QPR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7712318" y="1322479"/>
            <a:ext cx="3432672" cy="333722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Measurement of 1.3 GHz cavity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070" y="1865755"/>
            <a:ext cx="2255924" cy="150468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361489" y="934403"/>
            <a:ext cx="5183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RF characterization of superconducting thin films</a:t>
            </a:r>
            <a:endParaRPr lang="en-GB" sz="16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3192" y="1839098"/>
            <a:ext cx="1424862" cy="1741922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 flipH="1">
            <a:off x="5146766" y="2388114"/>
            <a:ext cx="1523205" cy="7043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284" y="1724499"/>
            <a:ext cx="1367936" cy="1825775"/>
          </a:xfrm>
          <a:prstGeom prst="rect">
            <a:avLst/>
          </a:prstGeom>
        </p:spPr>
      </p:pic>
      <p:pic>
        <p:nvPicPr>
          <p:cNvPr id="44" name="Content Placeholder 3"/>
          <p:cNvPicPr>
            <a:picLocks noGrp="1" noChangeAspect="1"/>
          </p:cNvPicPr>
          <p:nvPr>
            <p:ph idx="1"/>
          </p:nvPr>
        </p:nvPicPr>
        <p:blipFill>
          <a:blip r:embed="rId11"/>
          <a:stretch>
            <a:fillRect/>
          </a:stretch>
        </p:blipFill>
        <p:spPr>
          <a:xfrm>
            <a:off x="7785424" y="4051654"/>
            <a:ext cx="1907216" cy="120813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87"/>
          <a:stretch/>
        </p:blipFill>
        <p:spPr>
          <a:xfrm>
            <a:off x="9459546" y="4659136"/>
            <a:ext cx="1935674" cy="1333203"/>
          </a:xfrm>
          <a:prstGeom prst="rect">
            <a:avLst/>
          </a:prstGeom>
        </p:spPr>
      </p:pic>
      <p:sp>
        <p:nvSpPr>
          <p:cNvPr id="47" name="Chevron 46"/>
          <p:cNvSpPr/>
          <p:nvPr/>
        </p:nvSpPr>
        <p:spPr>
          <a:xfrm>
            <a:off x="4452193" y="3618573"/>
            <a:ext cx="3046849" cy="333722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New QPR commissioning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419" y="3988540"/>
            <a:ext cx="1496375" cy="1997203"/>
          </a:xfrm>
          <a:prstGeom prst="rect">
            <a:avLst/>
          </a:prstGeom>
        </p:spPr>
      </p:pic>
      <p:sp>
        <p:nvSpPr>
          <p:cNvPr id="49" name="Chevron 48"/>
          <p:cNvSpPr/>
          <p:nvPr/>
        </p:nvSpPr>
        <p:spPr>
          <a:xfrm>
            <a:off x="7866986" y="3618573"/>
            <a:ext cx="3046849" cy="333722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Coupled RF-thermal simulations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7541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6020"/>
    </mc:Choice>
    <mc:Fallback>
      <p:transition spd="slow" advTm="1960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 animBg="1"/>
      <p:bldP spid="35" grpId="0" animBg="1"/>
      <p:bldP spid="47" grpId="0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/>
        </p:nvSpPr>
        <p:spPr>
          <a:xfrm>
            <a:off x="6132497" y="2812836"/>
            <a:ext cx="5675239" cy="2449513"/>
          </a:xfrm>
          <a:prstGeom prst="roundRect">
            <a:avLst>
              <a:gd name="adj" fmla="val 496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582163" y="1869720"/>
            <a:ext cx="5364687" cy="3392630"/>
          </a:xfrm>
          <a:prstGeom prst="roundRect">
            <a:avLst>
              <a:gd name="adj" fmla="val 496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7"/>
          <a:stretch/>
        </p:blipFill>
        <p:spPr>
          <a:xfrm>
            <a:off x="9802942" y="3263491"/>
            <a:ext cx="1936398" cy="1823053"/>
          </a:xfrm>
        </p:spPr>
      </p:pic>
      <p:sp>
        <p:nvSpPr>
          <p:cNvPr id="17" name="Rounded Rectangle 16"/>
          <p:cNvSpPr/>
          <p:nvPr/>
        </p:nvSpPr>
        <p:spPr>
          <a:xfrm>
            <a:off x="6105529" y="756359"/>
            <a:ext cx="5675239" cy="1908183"/>
          </a:xfrm>
          <a:prstGeom prst="roundRect">
            <a:avLst>
              <a:gd name="adj" fmla="val 496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313" y="3274381"/>
            <a:ext cx="1359550" cy="181458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82163" y="756360"/>
            <a:ext cx="5352723" cy="1023165"/>
          </a:xfrm>
          <a:prstGeom prst="roundRect">
            <a:avLst>
              <a:gd name="adj" fmla="val 151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284312" y="2865128"/>
            <a:ext cx="5015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Gain knowledge in particle accelerators’ technologies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195" y="1534977"/>
            <a:ext cx="2419007" cy="10608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76040" y="828896"/>
            <a:ext cx="560121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Participate in international workshops and conferences</a:t>
            </a:r>
          </a:p>
          <a:p>
            <a:r>
              <a:rPr lang="en-US" sz="1400" dirty="0" smtClean="0"/>
              <a:t>-</a:t>
            </a:r>
            <a:r>
              <a:rPr lang="en-US" sz="1100" dirty="0" smtClean="0"/>
              <a:t>Invited talk at Tesla Technology Collaboration TTC 2020</a:t>
            </a:r>
          </a:p>
          <a:p>
            <a:r>
              <a:rPr lang="en-US" sz="1100" dirty="0" smtClean="0"/>
              <a:t>-Presentation at Workshop during </a:t>
            </a:r>
            <a:r>
              <a:rPr lang="en-GB" sz="1100" dirty="0" smtClean="0"/>
              <a:t>School on applied superconductivity</a:t>
            </a:r>
          </a:p>
          <a:p>
            <a:r>
              <a:rPr lang="en-US" sz="1600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47537" y="806260"/>
            <a:ext cx="48219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 new skills by attending courses</a:t>
            </a:r>
            <a:endParaRPr lang="en-GB" sz="1400" dirty="0" smtClean="0"/>
          </a:p>
          <a:p>
            <a:pPr marL="285750" indent="-285750">
              <a:buFontTx/>
              <a:buChar char="-"/>
            </a:pPr>
            <a:r>
              <a:rPr lang="en-GB" sz="1100" dirty="0" smtClean="0"/>
              <a:t>French course</a:t>
            </a:r>
          </a:p>
          <a:p>
            <a:pPr marL="285750" indent="-285750">
              <a:buFontTx/>
              <a:buChar char="-"/>
            </a:pPr>
            <a:r>
              <a:rPr lang="en-GB" sz="1100" dirty="0" smtClean="0"/>
              <a:t>Octave course</a:t>
            </a:r>
          </a:p>
          <a:p>
            <a:pPr marL="285750" indent="-285750">
              <a:buFontTx/>
              <a:buChar char="-"/>
            </a:pPr>
            <a:r>
              <a:rPr lang="en-US" sz="1100" dirty="0" smtClean="0"/>
              <a:t>CERN Accelerator School: RF for accelerators: CANCELLED</a:t>
            </a:r>
            <a:endParaRPr lang="en-GB" sz="1100" dirty="0" smtClean="0"/>
          </a:p>
          <a:p>
            <a:pPr marL="285750" indent="-285750">
              <a:buFontTx/>
              <a:buChar char="-"/>
            </a:pPr>
            <a:r>
              <a:rPr lang="en-GB" sz="1100" dirty="0" err="1" smtClean="0"/>
              <a:t>EASISchool</a:t>
            </a:r>
            <a:r>
              <a:rPr lang="en-GB" sz="1100" dirty="0" smtClean="0"/>
              <a:t> 3: School on applied superconductivity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2736" y="1984608"/>
            <a:ext cx="55339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Get involved in an international community</a:t>
            </a:r>
            <a:endParaRPr lang="en-GB" sz="1400" dirty="0" smtClean="0"/>
          </a:p>
          <a:p>
            <a:pPr marL="285750" indent="-285750">
              <a:buFontTx/>
              <a:buChar char="-"/>
            </a:pPr>
            <a:r>
              <a:rPr lang="en-GB" sz="1100" dirty="0" smtClean="0"/>
              <a:t>Periodic collaboration meetings with colleagues from other institutions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endParaRPr lang="en-GB" sz="1400" dirty="0" smtClean="0"/>
          </a:p>
          <a:p>
            <a:endParaRPr lang="en-GB" sz="1400" dirty="0" smtClean="0"/>
          </a:p>
          <a:p>
            <a:pPr marL="285750" indent="-285750">
              <a:buFontTx/>
              <a:buChar char="-"/>
            </a:pPr>
            <a:r>
              <a:rPr lang="en-GB" sz="1200" dirty="0" smtClean="0"/>
              <a:t>Social events.</a:t>
            </a:r>
          </a:p>
          <a:p>
            <a:pPr marL="285750" indent="-285750">
              <a:buFontTx/>
              <a:buChar char="-"/>
            </a:pPr>
            <a:endParaRPr lang="en-GB" sz="1400" dirty="0" smtClean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351" y="2523964"/>
            <a:ext cx="2745413" cy="53342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317" y="2483446"/>
            <a:ext cx="860270" cy="55173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60"/>
          <a:stretch/>
        </p:blipFill>
        <p:spPr>
          <a:xfrm>
            <a:off x="678023" y="3254967"/>
            <a:ext cx="1605069" cy="108074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101" y="4121130"/>
            <a:ext cx="1416860" cy="106264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012" y="3254967"/>
            <a:ext cx="1832876" cy="10306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956" y="4143627"/>
            <a:ext cx="1356870" cy="1017652"/>
          </a:xfrm>
          <a:prstGeom prst="rect">
            <a:avLst/>
          </a:prstGeom>
        </p:spPr>
      </p:pic>
      <p:pic>
        <p:nvPicPr>
          <p:cNvPr id="35" name="Picture 34" descr="IMG_20150410_095754 (2)"/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" r="8487"/>
          <a:stretch/>
        </p:blipFill>
        <p:spPr bwMode="auto">
          <a:xfrm>
            <a:off x="7744661" y="3269660"/>
            <a:ext cx="2005382" cy="1816884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itle 1"/>
          <p:cNvSpPr txBox="1">
            <a:spLocks/>
          </p:cNvSpPr>
          <p:nvPr/>
        </p:nvSpPr>
        <p:spPr>
          <a:xfrm>
            <a:off x="582163" y="110547"/>
            <a:ext cx="10969139" cy="5690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The FTEC position has been a great opportunity to…</a:t>
            </a:r>
            <a:endParaRPr lang="en-GB" sz="2400" dirty="0"/>
          </a:p>
        </p:txBody>
      </p:sp>
      <p:graphicFrame>
        <p:nvGraphicFramePr>
          <p:cNvPr id="39" name="Diagram 38"/>
          <p:cNvGraphicFramePr/>
          <p:nvPr>
            <p:extLst>
              <p:ext uri="{D42A27DB-BD31-4B8C-83A1-F6EECF244321}">
                <p14:modId xmlns:p14="http://schemas.microsoft.com/office/powerpoint/2010/main" val="2197001450"/>
              </p:ext>
            </p:extLst>
          </p:nvPr>
        </p:nvGraphicFramePr>
        <p:xfrm>
          <a:off x="-407828" y="5528734"/>
          <a:ext cx="10287183" cy="39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42" name="Picture 4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212683" y="5304242"/>
            <a:ext cx="1349327" cy="83441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2572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7480"/>
    </mc:Choice>
    <mc:Fallback>
      <p:transition spd="slow" advTm="1374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1" grpId="0" animBg="1"/>
      <p:bldP spid="17" grpId="0" animBg="1"/>
      <p:bldP spid="11" grpId="0" animBg="1"/>
      <p:bldP spid="12" grpId="0"/>
      <p:bldP spid="14" grpId="0"/>
      <p:bldP spid="16" grpId="0"/>
      <p:bldP spid="19" grpId="0"/>
      <p:bldGraphic spid="3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11th February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730138" y="1828887"/>
            <a:ext cx="6966616" cy="282148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Many thanks</a:t>
            </a:r>
            <a:endParaRPr lang="en-GB" sz="4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8108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37"/>
    </mc:Choice>
    <mc:Fallback>
      <p:transition spd="slow" advTm="15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1|80.8|31.3|12.8|3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16.8|21.1|56.8|32.3|5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172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Optima</vt:lpstr>
      <vt:lpstr>CERNCorporate4-3</vt:lpstr>
      <vt:lpstr>RF characterization of superconducting samples- REF264H </vt:lpstr>
      <vt:lpstr>Performed activities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Lorena Vega Cid</dc:creator>
  <cp:lastModifiedBy>Lorena Vega Cid</cp:lastModifiedBy>
  <cp:revision>23</cp:revision>
  <dcterms:created xsi:type="dcterms:W3CDTF">2021-02-10T17:49:11Z</dcterms:created>
  <dcterms:modified xsi:type="dcterms:W3CDTF">2021-02-11T00:08:36Z</dcterms:modified>
</cp:coreProperties>
</file>