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notesMasterIdLst>
    <p:notesMasterId r:id="rId16"/>
  </p:notesMasterIdLst>
  <p:handoutMasterIdLst>
    <p:handoutMasterId r:id="rId17"/>
  </p:handoutMasterIdLst>
  <p:sldIdLst>
    <p:sldId id="328" r:id="rId2"/>
    <p:sldId id="364" r:id="rId3"/>
    <p:sldId id="401" r:id="rId4"/>
    <p:sldId id="368" r:id="rId5"/>
    <p:sldId id="370" r:id="rId6"/>
    <p:sldId id="420" r:id="rId7"/>
    <p:sldId id="424" r:id="rId8"/>
    <p:sldId id="367" r:id="rId9"/>
    <p:sldId id="422" r:id="rId10"/>
    <p:sldId id="423" r:id="rId11"/>
    <p:sldId id="417" r:id="rId12"/>
    <p:sldId id="374" r:id="rId13"/>
    <p:sldId id="365" r:id="rId14"/>
    <p:sldId id="366" r:id="rId15"/>
  </p:sldIdLst>
  <p:sldSz cx="12801600" cy="9601200" type="A3"/>
  <p:notesSz cx="6797675" cy="9928225"/>
  <p:defaultTextStyle>
    <a:defPPr>
      <a:defRPr lang="it-IT"/>
    </a:defPPr>
    <a:lvl1pPr marL="0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618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236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8855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8473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809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7716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733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695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000"/>
    <a:srgbClr val="7FAACF"/>
    <a:srgbClr val="7FD7A7"/>
    <a:srgbClr val="63EB87"/>
    <a:srgbClr val="FDFDFD"/>
    <a:srgbClr val="9F5FCF"/>
    <a:srgbClr val="E2AC00"/>
    <a:srgbClr val="008000"/>
    <a:srgbClr val="B8F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88363" autoAdjust="0"/>
  </p:normalViewPr>
  <p:slideViewPr>
    <p:cSldViewPr>
      <p:cViewPr varScale="1">
        <p:scale>
          <a:sx n="83" d="100"/>
          <a:sy n="83" d="100"/>
        </p:scale>
        <p:origin x="774" y="84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3768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3D4A3-1263-46FA-9BFD-C2BC54A6CC98}" type="datetimeFigureOut">
              <a:rPr lang="en-GB" smtClean="0"/>
              <a:t>09/12/2020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8D993-435C-447B-871C-95808ECD8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0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C01BA-08AA-4AF5-ABAC-A7F26C347658}" type="datetimeFigureOut">
              <a:rPr lang="it-IT" smtClean="0"/>
              <a:t>09/12/2020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1F46C-ECCB-4801-8B4B-BE830DEA986C}" type="slidenum">
              <a:rPr lang="it-IT" smtClean="0"/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3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9618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9236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8855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8473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809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7716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733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1695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881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6301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8150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53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13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792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951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4286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1613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152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793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51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792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359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16" y="4199932"/>
            <a:ext cx="1543634" cy="152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98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79425" y="2387994"/>
            <a:ext cx="4275415" cy="1755331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31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82316" y="1123076"/>
            <a:ext cx="6663320" cy="666332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5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779428" y="4198271"/>
            <a:ext cx="4275412" cy="3728875"/>
          </a:xfrm>
        </p:spPr>
        <p:txBody>
          <a:bodyPr lIns="63966" rIns="63966"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700"/>
            </a:lvl2pPr>
            <a:lvl3pPr>
              <a:buFontTx/>
              <a:buNone/>
              <a:defRPr sz="1400"/>
            </a:lvl3pPr>
            <a:lvl4pPr>
              <a:buFontTx/>
              <a:buNone/>
              <a:defRPr sz="1300"/>
            </a:lvl4pPr>
            <a:lvl5pPr>
              <a:buFontTx/>
              <a:buNone/>
              <a:defRPr sz="13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745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04204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81160" y="384502"/>
            <a:ext cx="2880360" cy="819213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0080" y="384502"/>
            <a:ext cx="8427720" cy="819213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6843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326" y="4029577"/>
            <a:ext cx="1710724" cy="215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99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74" y="3784607"/>
            <a:ext cx="1641437" cy="20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24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326" y="4029577"/>
            <a:ext cx="1710724" cy="215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85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6DF4F-DDDD-4C86-A616-E96584F817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71928" y="8936424"/>
            <a:ext cx="3744416" cy="5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4520" y="3522147"/>
            <a:ext cx="11572378" cy="255690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64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4520" y="1861818"/>
            <a:ext cx="9281160" cy="1493363"/>
          </a:xfrm>
        </p:spPr>
        <p:txBody>
          <a:bodyPr lIns="63966" tIns="0" rIns="63966" bIns="0" anchor="b"/>
          <a:lstStyle>
            <a:lvl1pPr marL="0" indent="0" algn="l">
              <a:buNone/>
              <a:defRPr sz="2800">
                <a:solidFill>
                  <a:schemeClr val="tx1"/>
                </a:solidFill>
                <a:effectLst/>
              </a:defRPr>
            </a:lvl1pPr>
            <a:lvl2pPr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587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0454640" cy="16002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120640" cy="63363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74080" y="2240282"/>
            <a:ext cx="5120640" cy="63363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588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2273"/>
            <a:ext cx="11521440" cy="1251568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7142754"/>
            <a:ext cx="5656263" cy="1173480"/>
          </a:xfrm>
        </p:spPr>
        <p:txBody>
          <a:bodyPr anchor="t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503044" y="7142754"/>
            <a:ext cx="5658485" cy="1173480"/>
          </a:xfrm>
        </p:spPr>
        <p:txBody>
          <a:bodyPr anchor="t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40080" y="1777697"/>
            <a:ext cx="5656263" cy="5161317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44" y="1777697"/>
            <a:ext cx="5658485" cy="5161317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267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048"/>
            <a:ext cx="10458907" cy="1600200"/>
          </a:xfrm>
          <a:prstGeom prst="rect">
            <a:avLst/>
          </a:prstGeom>
        </p:spPr>
        <p:txBody>
          <a:bodyPr anchor="ctr"/>
          <a:lstStyle>
            <a:lvl1pPr algn="l">
              <a:defRPr sz="64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78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58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1659739"/>
            <a:ext cx="4480560" cy="10223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25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40080" y="300194"/>
            <a:ext cx="3840480" cy="1280160"/>
          </a:xfrm>
        </p:spPr>
        <p:txBody>
          <a:bodyPr lIns="63966" tIns="0" rIns="63966" bIns="0" anchor="b"/>
          <a:lstStyle>
            <a:lvl1pPr marL="0" indent="0" algn="l">
              <a:buNone/>
              <a:defRPr sz="20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40080" y="2773680"/>
            <a:ext cx="9921240" cy="533400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342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 userDrawn="1"/>
        </p:nvSpPr>
        <p:spPr bwMode="auto">
          <a:xfrm>
            <a:off x="1" y="8761041"/>
            <a:ext cx="12801600" cy="852860"/>
          </a:xfrm>
          <a:custGeom>
            <a:avLst/>
            <a:gdLst>
              <a:gd name="T0" fmla="*/ 0 w 9826"/>
              <a:gd name="T1" fmla="*/ 0 h 758"/>
              <a:gd name="T2" fmla="*/ 0 w 9826"/>
              <a:gd name="T3" fmla="*/ 0 h 758"/>
              <a:gd name="T4" fmla="*/ 9826 w 9826"/>
              <a:gd name="T5" fmla="*/ 0 h 758"/>
              <a:gd name="T6" fmla="*/ 9826 w 9826"/>
              <a:gd name="T7" fmla="*/ 758 h 758"/>
              <a:gd name="T8" fmla="*/ 0 w 9826"/>
              <a:gd name="T9" fmla="*/ 758 h 758"/>
              <a:gd name="T10" fmla="*/ 0 w 9826"/>
              <a:gd name="T1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26" h="758">
                <a:moveTo>
                  <a:pt x="0" y="0"/>
                </a:moveTo>
                <a:lnTo>
                  <a:pt x="0" y="0"/>
                </a:lnTo>
                <a:lnTo>
                  <a:pt x="9826" y="0"/>
                </a:lnTo>
                <a:lnTo>
                  <a:pt x="9826" y="758"/>
                </a:lnTo>
                <a:lnTo>
                  <a:pt x="0" y="758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40080" y="1855858"/>
            <a:ext cx="11484372" cy="6534389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8610600"/>
            <a:ext cx="1280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0" name="Image 4" descr="logooutline.eps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2" y="8856967"/>
            <a:ext cx="667717" cy="661007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962935" y="8845880"/>
            <a:ext cx="2376344" cy="683179"/>
          </a:xfrm>
          <a:prstGeom prst="rect">
            <a:avLst/>
          </a:prstGeom>
          <a:noFill/>
        </p:spPr>
        <p:txBody>
          <a:bodyPr wrap="square" lIns="127924" tIns="63966" rIns="127924" bIns="63966" rtlCol="0">
            <a:spAutoFit/>
          </a:bodyPr>
          <a:lstStyle/>
          <a:p>
            <a:pPr algn="ctr">
              <a:defRPr/>
            </a:pPr>
            <a:r>
              <a:rPr lang="en-GB" sz="1800" b="1" dirty="0">
                <a:solidFill>
                  <a:prstClr val="white"/>
                </a:solidFill>
                <a:latin typeface="Corbel" panose="020B0503020204020204" pitchFamily="34" charset="0"/>
              </a:rPr>
              <a:t>11</a:t>
            </a:r>
            <a:r>
              <a:rPr lang="en-GB" sz="1800" b="1" baseline="30000" dirty="0">
                <a:solidFill>
                  <a:prstClr val="white"/>
                </a:solidFill>
                <a:latin typeface="Corbel" panose="020B0503020204020204" pitchFamily="34" charset="0"/>
              </a:rPr>
              <a:t>th</a:t>
            </a:r>
            <a:r>
              <a:rPr lang="en-GB" sz="1800" b="1" dirty="0">
                <a:solidFill>
                  <a:prstClr val="white"/>
                </a:solidFill>
                <a:latin typeface="Corbel" panose="020B0503020204020204" pitchFamily="34" charset="0"/>
              </a:rPr>
              <a:t> FTEC Workshop</a:t>
            </a:r>
          </a:p>
          <a:p>
            <a:pPr algn="ctr">
              <a:defRPr/>
            </a:pPr>
            <a:fld id="{4D381063-B99C-4479-B1BA-46EC4C7DBD29}" type="datetime1">
              <a:rPr lang="en-GB" sz="1800" b="1" smtClean="0">
                <a:solidFill>
                  <a:prstClr val="white"/>
                </a:solidFill>
                <a:latin typeface="Corbel" panose="020B0503020204020204" pitchFamily="34" charset="0"/>
              </a:rPr>
              <a:pPr algn="ctr">
                <a:defRPr/>
              </a:pPr>
              <a:t>09/12/2020</a:t>
            </a:fld>
            <a:endParaRPr lang="en-GB" sz="1800" b="1" dirty="0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2124452" y="8948943"/>
            <a:ext cx="57740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0FCD973-B77A-47D0-8782-23D79D07B773}" type="slidenum">
              <a:rPr lang="en-GB" smtClean="0">
                <a:solidFill>
                  <a:schemeClr val="bg1"/>
                </a:solidFill>
              </a:rPr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0C49E-76A5-4DE8-932E-F8475919BEDF}"/>
              </a:ext>
            </a:extLst>
          </p:cNvPr>
          <p:cNvSpPr txBox="1"/>
          <p:nvPr userDrawn="1"/>
        </p:nvSpPr>
        <p:spPr>
          <a:xfrm>
            <a:off x="4391858" y="9018193"/>
            <a:ext cx="7121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792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chemeClr val="bg1"/>
                </a:solidFill>
              </a:rPr>
              <a:t>	 </a:t>
            </a:r>
            <a:r>
              <a: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Sergio Villanueva Martinez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E549EB-9749-482B-A634-8FD2D221ECD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4271928" y="8936424"/>
            <a:ext cx="3744416" cy="5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3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0782" indent="-639618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448" indent="-639618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691" indent="-47971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1938047" indent="-47971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309026" indent="-47971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379384" indent="-25584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686404" indent="-25584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5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93418" indent="-25584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3262056" indent="-25584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396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79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188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558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1980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8377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4773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1169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30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jpeg"/><Relationship Id="rId10" Type="http://schemas.microsoft.com/office/2007/relationships/hdphoto" Target="../media/hdphoto1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10.jpe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639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4EC1D-69BD-41AE-B384-1C608E80BE8C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Implementation in BA6 turbine string</a:t>
            </a:r>
            <a:endParaRPr lang="en-GB" sz="4800" dirty="0"/>
          </a:p>
        </p:txBody>
      </p:sp>
      <p:sp>
        <p:nvSpPr>
          <p:cNvPr id="428" name="Content Placeholder 2">
            <a:extLst>
              <a:ext uri="{FF2B5EF4-FFF2-40B4-BE49-F238E27FC236}">
                <a16:creationId xmlns:a16="http://schemas.microsoft.com/office/drawing/2014/main" id="{C9721137-E8F3-4E38-BB2E-F9813E25A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112" y="1108338"/>
            <a:ext cx="12025336" cy="1324040"/>
          </a:xfrm>
        </p:spPr>
        <p:txBody>
          <a:bodyPr>
            <a:normAutofit/>
          </a:bodyPr>
          <a:lstStyle/>
          <a:p>
            <a:pPr marL="51164" indent="0">
              <a:buNone/>
            </a:pPr>
            <a:r>
              <a:rPr lang="en-US" sz="3200" dirty="0"/>
              <a:t>- Turbines TU1,TU2 in series. 2 turbine blocks: </a:t>
            </a:r>
            <a:endParaRPr lang="en-US" sz="3200" b="1" dirty="0"/>
          </a:p>
          <a:p>
            <a:pPr marL="51164" indent="0">
              <a:buNone/>
            </a:pPr>
            <a:r>
              <a:rPr lang="en-US" sz="3200" dirty="0"/>
              <a:t>- Inlet valve </a:t>
            </a:r>
            <a:r>
              <a:rPr lang="en-US" sz="3200" b="1" dirty="0"/>
              <a:t>1CV210</a:t>
            </a:r>
            <a:r>
              <a:rPr lang="en-US" sz="3200" dirty="0"/>
              <a:t> output (%) limited by:</a:t>
            </a:r>
            <a:endParaRPr lang="en-US" sz="100" dirty="0"/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105F1680-93C4-4E98-9473-05E67500311A}"/>
              </a:ext>
            </a:extLst>
          </p:cNvPr>
          <p:cNvSpPr txBox="1"/>
          <p:nvPr/>
        </p:nvSpPr>
        <p:spPr>
          <a:xfrm>
            <a:off x="7952928" y="1732460"/>
            <a:ext cx="484867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○  calculated </a:t>
            </a:r>
            <a:r>
              <a:rPr lang="en-US" sz="2800" u="sng" dirty="0"/>
              <a:t>increments</a:t>
            </a:r>
            <a:r>
              <a:rPr lang="en-US" sz="2800" dirty="0"/>
              <a:t> </a:t>
            </a:r>
          </a:p>
          <a:p>
            <a:r>
              <a:rPr lang="en-US" sz="2800" dirty="0"/>
              <a:t>○  TT219 cooldown limitation</a:t>
            </a:r>
            <a:endParaRPr lang="en-GB" sz="2800" dirty="0"/>
          </a:p>
          <a:p>
            <a:r>
              <a:rPr lang="en-US" sz="2800" dirty="0"/>
              <a:t>○  Out high limit parameter</a:t>
            </a:r>
            <a:endParaRPr lang="en-GB" dirty="0"/>
          </a:p>
        </p:txBody>
      </p:sp>
      <p:grpSp>
        <p:nvGrpSpPr>
          <p:cNvPr id="449" name="Groupe 291">
            <a:extLst>
              <a:ext uri="{FF2B5EF4-FFF2-40B4-BE49-F238E27FC236}">
                <a16:creationId xmlns:a16="http://schemas.microsoft.com/office/drawing/2014/main" id="{665229F6-E349-4B5A-B280-86DE7696CE5F}"/>
              </a:ext>
            </a:extLst>
          </p:cNvPr>
          <p:cNvGrpSpPr/>
          <p:nvPr/>
        </p:nvGrpSpPr>
        <p:grpSpPr>
          <a:xfrm>
            <a:off x="8979841" y="1191185"/>
            <a:ext cx="615431" cy="584784"/>
            <a:chOff x="1423900" y="3813840"/>
            <a:chExt cx="468000" cy="468000"/>
          </a:xfrm>
          <a:solidFill>
            <a:srgbClr val="92D050"/>
          </a:solidFill>
        </p:grpSpPr>
        <p:sp>
          <p:nvSpPr>
            <p:cNvPr id="450" name="Organigramme : Connecteur 293">
              <a:extLst>
                <a:ext uri="{FF2B5EF4-FFF2-40B4-BE49-F238E27FC236}">
                  <a16:creationId xmlns:a16="http://schemas.microsoft.com/office/drawing/2014/main" id="{73CB6B71-D6CA-441D-9CAD-ECC8C53643F0}"/>
                </a:ext>
              </a:extLst>
            </p:cNvPr>
            <p:cNvSpPr/>
            <p:nvPr/>
          </p:nvSpPr>
          <p:spPr>
            <a:xfrm>
              <a:off x="1423900" y="3813840"/>
              <a:ext cx="468000" cy="468000"/>
            </a:xfrm>
            <a:prstGeom prst="flowChartConnector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cxnSp>
          <p:nvCxnSpPr>
            <p:cNvPr id="451" name="Connecteur droit 294">
              <a:extLst>
                <a:ext uri="{FF2B5EF4-FFF2-40B4-BE49-F238E27FC236}">
                  <a16:creationId xmlns:a16="http://schemas.microsoft.com/office/drawing/2014/main" id="{C6C56572-9D61-4967-AC19-21ED865DC0E0}"/>
                </a:ext>
              </a:extLst>
            </p:cNvPr>
            <p:cNvCxnSpPr>
              <a:stCxn id="450" idx="2"/>
              <a:endCxn id="450" idx="6"/>
            </p:cNvCxnSpPr>
            <p:nvPr/>
          </p:nvCxnSpPr>
          <p:spPr>
            <a:xfrm>
              <a:off x="1423900" y="4047840"/>
              <a:ext cx="468000" cy="0"/>
            </a:xfrm>
            <a:prstGeom prst="lin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ZoneTexte 292">
            <a:extLst>
              <a:ext uri="{FF2B5EF4-FFF2-40B4-BE49-F238E27FC236}">
                <a16:creationId xmlns:a16="http://schemas.microsoft.com/office/drawing/2014/main" id="{B77C3E31-6552-4975-957C-DE1FB2720178}"/>
              </a:ext>
            </a:extLst>
          </p:cNvPr>
          <p:cNvSpPr txBox="1"/>
          <p:nvPr/>
        </p:nvSpPr>
        <p:spPr>
          <a:xfrm>
            <a:off x="8974938" y="1188260"/>
            <a:ext cx="615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1UC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210</a:t>
            </a:r>
          </a:p>
        </p:txBody>
      </p:sp>
      <p:grpSp>
        <p:nvGrpSpPr>
          <p:cNvPr id="458" name="Groupe 291">
            <a:extLst>
              <a:ext uri="{FF2B5EF4-FFF2-40B4-BE49-F238E27FC236}">
                <a16:creationId xmlns:a16="http://schemas.microsoft.com/office/drawing/2014/main" id="{54B62CEB-07B4-4782-BBD7-B555AE27284F}"/>
              </a:ext>
            </a:extLst>
          </p:cNvPr>
          <p:cNvGrpSpPr/>
          <p:nvPr/>
        </p:nvGrpSpPr>
        <p:grpSpPr>
          <a:xfrm>
            <a:off x="9811296" y="1192876"/>
            <a:ext cx="615431" cy="584784"/>
            <a:chOff x="1423900" y="3813840"/>
            <a:chExt cx="468000" cy="468000"/>
          </a:xfrm>
          <a:solidFill>
            <a:srgbClr val="92D050"/>
          </a:solidFill>
        </p:grpSpPr>
        <p:sp>
          <p:nvSpPr>
            <p:cNvPr id="459" name="Organigramme : Connecteur 293">
              <a:extLst>
                <a:ext uri="{FF2B5EF4-FFF2-40B4-BE49-F238E27FC236}">
                  <a16:creationId xmlns:a16="http://schemas.microsoft.com/office/drawing/2014/main" id="{AC8731CB-09E7-41E9-A583-5A9D1E5E43B1}"/>
                </a:ext>
              </a:extLst>
            </p:cNvPr>
            <p:cNvSpPr/>
            <p:nvPr/>
          </p:nvSpPr>
          <p:spPr>
            <a:xfrm>
              <a:off x="1423900" y="3813840"/>
              <a:ext cx="468000" cy="468000"/>
            </a:xfrm>
            <a:prstGeom prst="flowChartConnector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cxnSp>
          <p:nvCxnSpPr>
            <p:cNvPr id="460" name="Connecteur droit 294">
              <a:extLst>
                <a:ext uri="{FF2B5EF4-FFF2-40B4-BE49-F238E27FC236}">
                  <a16:creationId xmlns:a16="http://schemas.microsoft.com/office/drawing/2014/main" id="{8385BF36-4756-49D6-881B-25A5CF0882FC}"/>
                </a:ext>
              </a:extLst>
            </p:cNvPr>
            <p:cNvCxnSpPr>
              <a:stCxn id="459" idx="2"/>
              <a:endCxn id="459" idx="6"/>
            </p:cNvCxnSpPr>
            <p:nvPr/>
          </p:nvCxnSpPr>
          <p:spPr>
            <a:xfrm>
              <a:off x="1423900" y="4047840"/>
              <a:ext cx="468000" cy="0"/>
            </a:xfrm>
            <a:prstGeom prst="line">
              <a:avLst/>
            </a:prstGeom>
            <a:grpFill/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ZoneTexte 292">
            <a:extLst>
              <a:ext uri="{FF2B5EF4-FFF2-40B4-BE49-F238E27FC236}">
                <a16:creationId xmlns:a16="http://schemas.microsoft.com/office/drawing/2014/main" id="{F4D33297-BCE9-447A-A8E5-ED0227E442A3}"/>
              </a:ext>
            </a:extLst>
          </p:cNvPr>
          <p:cNvSpPr txBox="1"/>
          <p:nvPr/>
        </p:nvSpPr>
        <p:spPr>
          <a:xfrm>
            <a:off x="9806852" y="1207863"/>
            <a:ext cx="615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2UC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210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7EC632-E001-4ABD-B532-C51BFA108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16" y="3069026"/>
            <a:ext cx="11537155" cy="52142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B32034-D0AB-4605-BFE2-D4BFCE378D38}"/>
              </a:ext>
            </a:extLst>
          </p:cNvPr>
          <p:cNvSpPr txBox="1"/>
          <p:nvPr/>
        </p:nvSpPr>
        <p:spPr>
          <a:xfrm>
            <a:off x="9736436" y="8205808"/>
            <a:ext cx="9864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LP He</a:t>
            </a:r>
            <a:endParaRPr lang="en-GB" sz="20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1630E3-AE3C-4078-B6DD-E81CF65EE4B0}"/>
              </a:ext>
            </a:extLst>
          </p:cNvPr>
          <p:cNvSpPr txBox="1"/>
          <p:nvPr/>
        </p:nvSpPr>
        <p:spPr>
          <a:xfrm>
            <a:off x="3295210" y="7621438"/>
            <a:ext cx="15841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HP He</a:t>
            </a:r>
            <a:endParaRPr lang="en-GB" sz="20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CA8AB6-7B78-4934-AB7B-4E06BE2243C9}"/>
              </a:ext>
            </a:extLst>
          </p:cNvPr>
          <p:cNvSpPr/>
          <p:nvPr/>
        </p:nvSpPr>
        <p:spPr>
          <a:xfrm>
            <a:off x="5104656" y="5941153"/>
            <a:ext cx="288032" cy="400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91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2AF906C-0BF4-4815-B680-8822646DB351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02533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Integrating Compressor protection</a:t>
            </a:r>
            <a:endParaRPr lang="en-GB" sz="1800" dirty="0"/>
          </a:p>
        </p:txBody>
      </p:sp>
      <p:sp>
        <p:nvSpPr>
          <p:cNvPr id="108" name="Content Placeholder 2">
            <a:extLst>
              <a:ext uri="{FF2B5EF4-FFF2-40B4-BE49-F238E27FC236}">
                <a16:creationId xmlns:a16="http://schemas.microsoft.com/office/drawing/2014/main" id="{EDC8941D-033D-4CED-A4DA-1919EBF8CDF9}"/>
              </a:ext>
            </a:extLst>
          </p:cNvPr>
          <p:cNvSpPr txBox="1">
            <a:spLocks/>
          </p:cNvSpPr>
          <p:nvPr/>
        </p:nvSpPr>
        <p:spPr>
          <a:xfrm>
            <a:off x="208112" y="1221811"/>
            <a:ext cx="12593488" cy="3074733"/>
          </a:xfrm>
          <a:prstGeom prst="rect">
            <a:avLst/>
          </a:prstGeom>
          <a:solidFill>
            <a:schemeClr val="bg1"/>
          </a:solidFill>
        </p:spPr>
        <p:txBody>
          <a:bodyPr vert="horz" lIns="127924" tIns="63966" rIns="127924" bIns="63966">
            <a:normAutofit fontScale="92500" lnSpcReduction="10000"/>
          </a:bodyPr>
          <a:lstStyle>
            <a:lvl1pPr marL="690782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6448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8691" indent="-47971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8047" indent="-47971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9026" indent="-47971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9384" indent="-25584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86404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93418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2056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64" indent="0" defTabSz="914400">
              <a:buFont typeface="Arial"/>
              <a:buNone/>
            </a:pPr>
            <a:r>
              <a:rPr lang="en-US" sz="2800" dirty="0" err="1"/>
              <a:t>Kaeser</a:t>
            </a:r>
            <a:r>
              <a:rPr lang="en-US" sz="2800" dirty="0"/>
              <a:t> Compressor requires special and dedicated protection</a:t>
            </a:r>
          </a:p>
          <a:p>
            <a:pPr marL="51164" indent="0" defTabSz="914400">
              <a:buFont typeface="Arial"/>
              <a:buNone/>
            </a:pPr>
            <a:endParaRPr lang="en-US" sz="2800" dirty="0"/>
          </a:p>
          <a:p>
            <a:pPr marL="51164" indent="0" defTabSz="914400">
              <a:buFont typeface="Arial"/>
              <a:buNone/>
            </a:pPr>
            <a:r>
              <a:rPr lang="en-US" sz="2800" dirty="0"/>
              <a:t>Currently protected by an external equipment, Sigma Control  (SC)</a:t>
            </a:r>
          </a:p>
          <a:p>
            <a:pPr marL="51164" indent="0" defTabSz="914400">
              <a:buFont typeface="Arial"/>
              <a:buNone/>
            </a:pPr>
            <a:r>
              <a:rPr lang="en-US" sz="2800" dirty="0"/>
              <a:t>          +100 alarms/warnings                       Hard to diagnose</a:t>
            </a:r>
          </a:p>
          <a:p>
            <a:pPr marL="51164" indent="0" defTabSz="914400">
              <a:buFont typeface="Arial"/>
              <a:buNone/>
            </a:pPr>
            <a:endParaRPr lang="en-US" sz="2800" dirty="0"/>
          </a:p>
          <a:p>
            <a:pPr marL="51164" indent="0" defTabSz="914400">
              <a:buFont typeface="Arial"/>
              <a:buNone/>
            </a:pPr>
            <a:r>
              <a:rPr lang="en-US" sz="2800" dirty="0"/>
              <a:t>2 proposed solutions : </a:t>
            </a:r>
            <a:r>
              <a:rPr lang="en-US" sz="500" dirty="0"/>
              <a:t> </a:t>
            </a:r>
            <a:r>
              <a:rPr lang="en-US" sz="2800" dirty="0"/>
              <a:t>- Keep SC:      fastest solution, limited for operation			                           - Remove SC: full integration, electrical modification required</a:t>
            </a:r>
            <a:endParaRPr lang="en-GB" sz="3200" dirty="0"/>
          </a:p>
          <a:p>
            <a:pPr marL="51164" indent="0" defTabSz="914400">
              <a:buFont typeface="Arial"/>
              <a:buNone/>
            </a:pPr>
            <a:endParaRPr lang="en-GB" sz="3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034C94A-7B82-4C55-ACE5-9F12C9D4CE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4" b="4321"/>
          <a:stretch/>
        </p:blipFill>
        <p:spPr>
          <a:xfrm>
            <a:off x="8752426" y="4368552"/>
            <a:ext cx="3375329" cy="3833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5D66ED-B214-455A-903E-D22FC2E5A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81" y="5144730"/>
            <a:ext cx="2775152" cy="1769931"/>
          </a:xfrm>
          <a:prstGeom prst="rect">
            <a:avLst/>
          </a:prstGeom>
        </p:spPr>
      </p:pic>
      <p:pic>
        <p:nvPicPr>
          <p:cNvPr id="10" name="Picture 9" descr="A circuit board&#10;&#10;Description automatically generated">
            <a:extLst>
              <a:ext uri="{FF2B5EF4-FFF2-40B4-BE49-F238E27FC236}">
                <a16:creationId xmlns:a16="http://schemas.microsoft.com/office/drawing/2014/main" id="{BD6A7389-C80B-4AD4-9B80-0C13BA5516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45" y="4368552"/>
            <a:ext cx="2828087" cy="377078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AB9887F-48F1-4D40-AB5B-830A8FCB26EF}"/>
              </a:ext>
            </a:extLst>
          </p:cNvPr>
          <p:cNvSpPr/>
          <p:nvPr/>
        </p:nvSpPr>
        <p:spPr>
          <a:xfrm>
            <a:off x="4882397" y="5770926"/>
            <a:ext cx="656258" cy="208674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9E7DFA-578D-4A87-A4DE-C5D4B12A3F43}"/>
              </a:ext>
            </a:extLst>
          </p:cNvPr>
          <p:cNvSpPr txBox="1"/>
          <p:nvPr/>
        </p:nvSpPr>
        <p:spPr>
          <a:xfrm>
            <a:off x="4840411" y="4451204"/>
            <a:ext cx="13266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I/O Signals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to the PLC</a:t>
            </a:r>
          </a:p>
          <a:p>
            <a:r>
              <a:rPr lang="en-US" sz="1600" dirty="0">
                <a:solidFill>
                  <a:srgbClr val="FF0000"/>
                </a:solidFill>
              </a:rPr>
              <a:t>by Profibus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955E7C-8F0E-4FEC-A5C9-EAC5B5345B78}"/>
              </a:ext>
            </a:extLst>
          </p:cNvPr>
          <p:cNvSpPr txBox="1"/>
          <p:nvPr/>
        </p:nvSpPr>
        <p:spPr>
          <a:xfrm>
            <a:off x="502616" y="7013170"/>
            <a:ext cx="32737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 Sigma Control display 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BBFFC5-EDEE-4A50-B999-0249281C7926}"/>
              </a:ext>
            </a:extLst>
          </p:cNvPr>
          <p:cNvSpPr txBox="1"/>
          <p:nvPr/>
        </p:nvSpPr>
        <p:spPr>
          <a:xfrm>
            <a:off x="3910746" y="8296404"/>
            <a:ext cx="4671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Compressor protection instrumentation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5CD7D-E574-4A6E-9A3E-D031495EB12C}"/>
              </a:ext>
            </a:extLst>
          </p:cNvPr>
          <p:cNvSpPr txBox="1"/>
          <p:nvPr/>
        </p:nvSpPr>
        <p:spPr>
          <a:xfrm>
            <a:off x="8842509" y="8327967"/>
            <a:ext cx="32737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Compressor motor VFD</a:t>
            </a:r>
            <a:endParaRPr lang="en-GB" sz="2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1A7D7A-AC08-407E-A5CD-10526C4148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184" y="2606516"/>
            <a:ext cx="291917" cy="2506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BBD66F4-BDC2-4E3E-B33C-CC4AD1DC90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3284" y="2606516"/>
            <a:ext cx="291917" cy="25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85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1A5E97-C4FB-488D-9F0A-9D78AA23CF1B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DE83D-85F0-43AD-AEEC-29B34A832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04" y="1560240"/>
            <a:ext cx="12277364" cy="6480720"/>
          </a:xfrm>
        </p:spPr>
        <p:txBody>
          <a:bodyPr>
            <a:normAutofit/>
          </a:bodyPr>
          <a:lstStyle/>
          <a:p>
            <a:pPr marL="51164" indent="0">
              <a:buNone/>
            </a:pPr>
            <a:endParaRPr lang="en-US" sz="100" dirty="0"/>
          </a:p>
          <a:p>
            <a:pPr algn="just"/>
            <a:r>
              <a:rPr lang="en-GB" sz="2800" b="1" dirty="0"/>
              <a:t>SPS-BA6 </a:t>
            </a:r>
            <a:r>
              <a:rPr lang="en-GB" sz="2800" b="1" dirty="0" err="1"/>
              <a:t>cryoplant</a:t>
            </a:r>
            <a:r>
              <a:rPr lang="en-GB" sz="2800" dirty="0"/>
              <a:t> will be ready for commissioning at the beginning of </a:t>
            </a:r>
            <a:r>
              <a:rPr lang="en-GB" sz="2800" u="sng" dirty="0"/>
              <a:t>January 2021</a:t>
            </a:r>
            <a:r>
              <a:rPr lang="en-GB" sz="2800" dirty="0"/>
              <a:t>.</a:t>
            </a:r>
            <a:endParaRPr lang="en-GB" sz="2800" u="sng" dirty="0"/>
          </a:p>
          <a:p>
            <a:pPr algn="just"/>
            <a:endParaRPr lang="en-GB" sz="2800" u="sng" dirty="0"/>
          </a:p>
          <a:p>
            <a:pPr algn="just"/>
            <a:endParaRPr lang="en-US" sz="1600" dirty="0"/>
          </a:p>
          <a:p>
            <a:pPr algn="just"/>
            <a:r>
              <a:rPr lang="en-US" sz="2800" b="1" dirty="0"/>
              <a:t>Turbine</a:t>
            </a:r>
            <a:r>
              <a:rPr lang="en-US" sz="2800" dirty="0"/>
              <a:t> </a:t>
            </a:r>
            <a:r>
              <a:rPr lang="en-US" sz="2800" b="1" dirty="0"/>
              <a:t>control</a:t>
            </a:r>
            <a:r>
              <a:rPr lang="en-US" sz="2800" dirty="0"/>
              <a:t> will be implemented relying on the experience in SM18 35g/s turbines.</a:t>
            </a:r>
            <a:endParaRPr lang="en-US" sz="2800" b="1" dirty="0"/>
          </a:p>
          <a:p>
            <a:pPr marL="51164" indent="0" algn="just">
              <a:buNone/>
            </a:pPr>
            <a:endParaRPr lang="en-US" sz="2800" dirty="0"/>
          </a:p>
          <a:p>
            <a:pPr algn="just"/>
            <a:r>
              <a:rPr lang="en-US" sz="2800" dirty="0"/>
              <a:t>We can easily </a:t>
            </a:r>
            <a:r>
              <a:rPr lang="en-US" sz="2800" b="1" dirty="0"/>
              <a:t>switch</a:t>
            </a:r>
            <a:r>
              <a:rPr lang="en-US" sz="2800" dirty="0"/>
              <a:t> the software to communicate with Sigma control or read instrumentation from the CP and control to VFD.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After several </a:t>
            </a:r>
            <a:r>
              <a:rPr lang="en-US" sz="2800" b="1" dirty="0"/>
              <a:t>mirror</a:t>
            </a:r>
            <a:r>
              <a:rPr lang="en-US" sz="2800" dirty="0"/>
              <a:t> tests, it has been obtained a PLC software that guarantees the most efficient </a:t>
            </a:r>
            <a:r>
              <a:rPr lang="en-US" sz="2800" b="1" dirty="0"/>
              <a:t>quality control system.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596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2408" y="3864496"/>
            <a:ext cx="7704856" cy="1512168"/>
          </a:xfrm>
        </p:spPr>
        <p:txBody>
          <a:bodyPr/>
          <a:lstStyle/>
          <a:p>
            <a:pPr marL="51164" indent="0">
              <a:buNone/>
            </a:pPr>
            <a:r>
              <a:rPr lang="en-GB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65554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183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942" y="465718"/>
            <a:ext cx="12007397" cy="1915413"/>
          </a:xfrm>
        </p:spPr>
        <p:txBody>
          <a:bodyPr>
            <a:noAutofit/>
          </a:bodyPr>
          <a:lstStyle/>
          <a:p>
            <a:pPr algn="ctr"/>
            <a:r>
              <a:rPr lang="en-GB" sz="3400" b="0" dirty="0"/>
              <a:t>TE-CRG-CE</a:t>
            </a:r>
            <a:br>
              <a:rPr lang="en-GB" sz="3400" b="0" dirty="0"/>
            </a:br>
            <a:r>
              <a:rPr lang="fr-CH" sz="2400" b="0" dirty="0"/>
              <a:t>Controls and Electrical Support </a:t>
            </a:r>
            <a:r>
              <a:rPr lang="en-GB" sz="2400" b="0" dirty="0"/>
              <a:t>for cryogenics</a:t>
            </a:r>
            <a:br>
              <a:rPr lang="en-GB" sz="2800" b="0" dirty="0"/>
            </a:br>
            <a:br>
              <a:rPr lang="en-GB" sz="2800" b="0" dirty="0"/>
            </a:br>
            <a:endParaRPr lang="en-GB" sz="2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988" y="6384776"/>
            <a:ext cx="2641476" cy="17433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24536" y="5416310"/>
            <a:ext cx="4536504" cy="1144844"/>
          </a:xfrm>
          <a:prstGeom prst="rect">
            <a:avLst/>
          </a:prstGeom>
        </p:spPr>
        <p:txBody>
          <a:bodyPr wrap="square" lIns="127924" tIns="63966" rIns="127924" bIns="63966">
            <a:spAutoFit/>
          </a:bodyPr>
          <a:lstStyle/>
          <a:p>
            <a:pPr algn="ctr"/>
            <a:endParaRPr lang="fr-FR" sz="1600" b="1" i="1" u="sng" dirty="0"/>
          </a:p>
          <a:p>
            <a:r>
              <a:rPr lang="fr-FR" sz="1600" dirty="0"/>
              <a:t> </a:t>
            </a:r>
            <a:r>
              <a:rPr lang="fr-FR" i="1" dirty="0"/>
              <a:t>Sergio VILLANUEVA</a:t>
            </a:r>
            <a:endParaRPr lang="fr-FR" b="1" i="1" u="sng" dirty="0"/>
          </a:p>
          <a:p>
            <a:pPr algn="ctr"/>
            <a:r>
              <a:rPr lang="fr-FR" i="1" dirty="0" err="1"/>
              <a:t>Supervisor</a:t>
            </a:r>
            <a:r>
              <a:rPr lang="fr-FR" i="1" dirty="0"/>
              <a:t>: Marco PEZZETTI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35E7B37-EEBB-4B6C-B594-D876FA58D1B9}"/>
              </a:ext>
            </a:extLst>
          </p:cNvPr>
          <p:cNvSpPr txBox="1">
            <a:spLocks/>
          </p:cNvSpPr>
          <p:nvPr/>
        </p:nvSpPr>
        <p:spPr>
          <a:xfrm>
            <a:off x="0" y="2064296"/>
            <a:ext cx="12801600" cy="3528392"/>
          </a:xfrm>
          <a:prstGeom prst="rect">
            <a:avLst/>
          </a:prstGeom>
        </p:spPr>
        <p:txBody>
          <a:bodyPr vert="horz" lIns="63966" tIns="0" rIns="63966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CH" sz="8000" b="0" dirty="0">
                <a:ea typeface="Calibri"/>
                <a:cs typeface="Times New Roman"/>
              </a:rPr>
              <a:t>SPS BA6</a:t>
            </a:r>
            <a:endParaRPr lang="en-GB" sz="8000" b="0" dirty="0">
              <a:ea typeface="Calibri"/>
              <a:cs typeface="Times New Roman"/>
            </a:endParaRPr>
          </a:p>
          <a:p>
            <a:pPr algn="ctr">
              <a:spcBef>
                <a:spcPts val="0"/>
              </a:spcBef>
            </a:pPr>
            <a:r>
              <a:rPr lang="fr-CH" sz="5400" dirty="0" err="1">
                <a:ea typeface="Calibri"/>
                <a:cs typeface="Times New Roman"/>
              </a:rPr>
              <a:t>Cryoplant</a:t>
            </a:r>
            <a:r>
              <a:rPr lang="fr-CH" sz="5400" dirty="0">
                <a:ea typeface="Calibri"/>
                <a:cs typeface="Times New Roman"/>
              </a:rPr>
              <a:t> </a:t>
            </a:r>
            <a:r>
              <a:rPr lang="fr-CH" sz="5400" dirty="0" err="1">
                <a:ea typeface="Calibri"/>
                <a:cs typeface="Times New Roman"/>
              </a:rPr>
              <a:t>Refurbishment</a:t>
            </a:r>
            <a:endParaRPr lang="fr-CH" sz="5400" dirty="0">
              <a:ea typeface="Calibri"/>
              <a:cs typeface="Times New Roman"/>
            </a:endParaRPr>
          </a:p>
          <a:p>
            <a:pPr algn="ctr">
              <a:spcBef>
                <a:spcPts val="0"/>
              </a:spcBef>
            </a:pPr>
            <a:r>
              <a:rPr lang="fr-CH" dirty="0"/>
              <a:t>for CPC6-UNICOS process control system</a:t>
            </a:r>
          </a:p>
          <a:p>
            <a:pPr algn="ctr">
              <a:spcBef>
                <a:spcPts val="0"/>
              </a:spcBef>
            </a:pPr>
            <a:endParaRPr lang="fr-CH" sz="1400" dirty="0"/>
          </a:p>
          <a:p>
            <a:pPr algn="ctr">
              <a:spcBef>
                <a:spcPts val="0"/>
              </a:spcBef>
            </a:pPr>
            <a:endParaRPr lang="fr-FR" sz="4000" dirty="0">
              <a:ea typeface="Calibri"/>
              <a:cs typeface="Times New Roman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097BAE-F2DE-4C67-B97C-7D9378D190CC}"/>
              </a:ext>
            </a:extLst>
          </p:cNvPr>
          <p:cNvSpPr/>
          <p:nvPr/>
        </p:nvSpPr>
        <p:spPr>
          <a:xfrm>
            <a:off x="4024536" y="7032848"/>
            <a:ext cx="4536504" cy="806290"/>
          </a:xfrm>
          <a:prstGeom prst="rect">
            <a:avLst/>
          </a:prstGeom>
        </p:spPr>
        <p:txBody>
          <a:bodyPr wrap="square" lIns="127924" tIns="63966" rIns="127924" bIns="63966">
            <a:spAutoFit/>
          </a:bodyPr>
          <a:lstStyle/>
          <a:p>
            <a:pPr algn="ctr"/>
            <a:endParaRPr lang="fr-FR" sz="1600" b="1" i="1" u="sng" dirty="0">
              <a:solidFill>
                <a:srgbClr val="000000"/>
              </a:solidFill>
            </a:endParaRPr>
          </a:p>
          <a:p>
            <a:pPr algn="ctr"/>
            <a:r>
              <a:rPr lang="fr-FR" sz="2800" b="1" u="sng" dirty="0">
                <a:solidFill>
                  <a:srgbClr val="000000"/>
                </a:solidFill>
              </a:rPr>
              <a:t>11th FTEC Workshop</a:t>
            </a:r>
          </a:p>
        </p:txBody>
      </p:sp>
    </p:spTree>
    <p:extLst>
      <p:ext uri="{BB962C8B-B14F-4D97-AF65-F5344CB8AC3E}">
        <p14:creationId xmlns:p14="http://schemas.microsoft.com/office/powerpoint/2010/main" val="50339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36" y="1580"/>
            <a:ext cx="11517596" cy="1316620"/>
          </a:xfrm>
        </p:spPr>
        <p:txBody>
          <a:bodyPr/>
          <a:lstStyle/>
          <a:p>
            <a:r>
              <a:rPr lang="en-US" sz="4800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360" y="1318200"/>
            <a:ext cx="11484372" cy="7136469"/>
          </a:xfrm>
        </p:spPr>
        <p:txBody>
          <a:bodyPr>
            <a:normAutofit/>
          </a:bodyPr>
          <a:lstStyle/>
          <a:p>
            <a:r>
              <a:rPr lang="en-US" sz="3600" dirty="0"/>
              <a:t>Introduction</a:t>
            </a:r>
          </a:p>
          <a:p>
            <a:endParaRPr lang="en-US" sz="1800" dirty="0"/>
          </a:p>
          <a:p>
            <a:r>
              <a:rPr lang="en-US" sz="3600" dirty="0"/>
              <a:t>Control Architecture</a:t>
            </a:r>
          </a:p>
          <a:p>
            <a:endParaRPr lang="en-US" sz="1800" dirty="0"/>
          </a:p>
          <a:p>
            <a:r>
              <a:rPr lang="en-US" sz="3600" dirty="0"/>
              <a:t>Software refurbishment methodology</a:t>
            </a:r>
          </a:p>
          <a:p>
            <a:pPr lvl="1"/>
            <a:r>
              <a:rPr lang="en-US" sz="2800" dirty="0"/>
              <a:t>Turbine control</a:t>
            </a:r>
            <a:endParaRPr lang="en-US" sz="1800" dirty="0"/>
          </a:p>
          <a:p>
            <a:pPr lvl="1"/>
            <a:r>
              <a:rPr lang="en-US" sz="2800" dirty="0"/>
              <a:t>Compressor protection: Sigma Control</a:t>
            </a:r>
          </a:p>
          <a:p>
            <a:pPr lvl="1"/>
            <a:endParaRPr lang="en-US" sz="1800" dirty="0"/>
          </a:p>
          <a:p>
            <a:r>
              <a:rPr lang="en-US" sz="3600" dirty="0"/>
              <a:t>Conclusion</a:t>
            </a:r>
          </a:p>
          <a:p>
            <a:endParaRPr lang="en-US" sz="1800" dirty="0"/>
          </a:p>
          <a:p>
            <a:r>
              <a:rPr lang="en-US" sz="3600" dirty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198436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71A89A9-230D-4FC3-9C15-1215E6335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2" y="2496344"/>
            <a:ext cx="12788948" cy="59105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E662E6-7EA8-4FE7-B408-E39F69B9A8BF}"/>
              </a:ext>
            </a:extLst>
          </p:cNvPr>
          <p:cNvSpPr txBox="1"/>
          <p:nvPr/>
        </p:nvSpPr>
        <p:spPr>
          <a:xfrm>
            <a:off x="2368352" y="1377315"/>
            <a:ext cx="7778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Refurbishment of the CFB_BA6_QACR  </a:t>
            </a:r>
            <a:r>
              <a:rPr lang="en-US" sz="2400" dirty="0" err="1"/>
              <a:t>Cryoplant</a:t>
            </a:r>
            <a:endParaRPr lang="en-US" sz="2400" dirty="0"/>
          </a:p>
          <a:p>
            <a:pPr algn="ctr"/>
            <a:r>
              <a:rPr lang="en-US" sz="2400" dirty="0"/>
              <a:t>(HW + SW) to be integrated in UNICOS </a:t>
            </a: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B3CBCED-B65C-4527-B0BC-C7231170C940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Introduction: SPS BA6 Layout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B4C0161-0CD9-412A-AFA4-965BE5550348}"/>
              </a:ext>
            </a:extLst>
          </p:cNvPr>
          <p:cNvSpPr/>
          <p:nvPr/>
        </p:nvSpPr>
        <p:spPr>
          <a:xfrm>
            <a:off x="9137104" y="3072408"/>
            <a:ext cx="1296144" cy="1152128"/>
          </a:xfrm>
          <a:prstGeom prst="ellipse">
            <a:avLst/>
          </a:prstGeom>
          <a:solidFill>
            <a:srgbClr val="FF0000">
              <a:alpha val="3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4FEE7-50A0-42E2-A1D6-51CF6772C214}"/>
              </a:ext>
            </a:extLst>
          </p:cNvPr>
          <p:cNvSpPr/>
          <p:nvPr/>
        </p:nvSpPr>
        <p:spPr>
          <a:xfrm>
            <a:off x="5392688" y="6960840"/>
            <a:ext cx="1152128" cy="981383"/>
          </a:xfrm>
          <a:prstGeom prst="ellipse">
            <a:avLst/>
          </a:prstGeom>
          <a:solidFill>
            <a:srgbClr val="FF0000">
              <a:alpha val="3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1487A73-2FBD-4FA0-B4D5-B638E86D8528}"/>
              </a:ext>
            </a:extLst>
          </p:cNvPr>
          <p:cNvCxnSpPr>
            <a:cxnSpLocks/>
          </p:cNvCxnSpPr>
          <p:nvPr/>
        </p:nvCxnSpPr>
        <p:spPr>
          <a:xfrm flipH="1" flipV="1">
            <a:off x="10318064" y="3975160"/>
            <a:ext cx="1123296" cy="399916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2BFA2D1-1F0B-4967-9D5A-8BCF769A9D7B}"/>
              </a:ext>
            </a:extLst>
          </p:cNvPr>
          <p:cNvCxnSpPr>
            <a:cxnSpLocks/>
          </p:cNvCxnSpPr>
          <p:nvPr/>
        </p:nvCxnSpPr>
        <p:spPr>
          <a:xfrm>
            <a:off x="4851690" y="7186559"/>
            <a:ext cx="561278" cy="95433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D9F83A8-56C5-4C98-9585-5B3CC8FDC8B7}"/>
              </a:ext>
            </a:extLst>
          </p:cNvPr>
          <p:cNvSpPr txBox="1"/>
          <p:nvPr/>
        </p:nvSpPr>
        <p:spPr>
          <a:xfrm>
            <a:off x="11508142" y="3056062"/>
            <a:ext cx="10801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Warm He</a:t>
            </a:r>
            <a:endParaRPr lang="en-GB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C46AED-8198-4791-9516-DCAC231FC2A5}"/>
              </a:ext>
            </a:extLst>
          </p:cNvPr>
          <p:cNvSpPr/>
          <p:nvPr/>
        </p:nvSpPr>
        <p:spPr>
          <a:xfrm>
            <a:off x="1012726" y="3241476"/>
            <a:ext cx="720080" cy="1800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62F05E-ED3C-4C31-8778-46C970A6C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927" y="7958813"/>
            <a:ext cx="370137" cy="24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FA47A72-FD3D-479E-9070-11D0D89D9D6C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SPS BA6 Control Architecture</a:t>
            </a:r>
            <a:endParaRPr lang="en-GB" sz="4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93A4C7-9928-4771-A744-51B88F76C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2328"/>
            <a:ext cx="12763500" cy="57245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E2C08C-DD0B-4A2A-9F59-C756A25444D1}"/>
              </a:ext>
            </a:extLst>
          </p:cNvPr>
          <p:cNvSpPr/>
          <p:nvPr/>
        </p:nvSpPr>
        <p:spPr>
          <a:xfrm>
            <a:off x="204714" y="3631444"/>
            <a:ext cx="1083518" cy="1647800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98D425C-01C6-4196-99A1-0C373370E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537" y="7937744"/>
            <a:ext cx="969155" cy="483381"/>
          </a:xfrm>
          <a:prstGeom prst="rect">
            <a:avLst/>
          </a:prstGeom>
        </p:spPr>
      </p:pic>
      <p:pic>
        <p:nvPicPr>
          <p:cNvPr id="18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FE99069A-FC27-46C7-B641-189D5E243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7244700" y="7776218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2FAF81B-1640-4541-B9F8-45C96051D3CE}"/>
              </a:ext>
            </a:extLst>
          </p:cNvPr>
          <p:cNvSpPr txBox="1"/>
          <p:nvPr/>
        </p:nvSpPr>
        <p:spPr>
          <a:xfrm>
            <a:off x="6264452" y="7122555"/>
            <a:ext cx="1512168" cy="585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non-UNICOS 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LINDE PLC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22EFE2-C927-46D8-964F-CC6DD4033C05}"/>
              </a:ext>
            </a:extLst>
          </p:cNvPr>
          <p:cNvSpPr/>
          <p:nvPr/>
        </p:nvSpPr>
        <p:spPr>
          <a:xfrm>
            <a:off x="10505256" y="4296544"/>
            <a:ext cx="2258244" cy="3672408"/>
          </a:xfrm>
          <a:prstGeom prst="rect">
            <a:avLst/>
          </a:prstGeom>
          <a:noFill/>
          <a:ln w="28575" cap="flat" cmpd="sng" algn="ctr">
            <a:solidFill>
              <a:srgbClr val="00A44A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9EDFEA-6D8E-455C-ABCA-CFA8232A2CF6}"/>
              </a:ext>
            </a:extLst>
          </p:cNvPr>
          <p:cNvCxnSpPr>
            <a:cxnSpLocks/>
          </p:cNvCxnSpPr>
          <p:nvPr/>
        </p:nvCxnSpPr>
        <p:spPr>
          <a:xfrm flipH="1">
            <a:off x="1492946" y="6240760"/>
            <a:ext cx="3258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A06C93-239C-4647-9E02-99653E3DE42F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0" cy="388843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F86FB1-E381-4FD0-A41E-35545EFE0FA8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894030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7F8FC8-2C48-4942-BD4D-585445C3F12F}"/>
              </a:ext>
            </a:extLst>
          </p:cNvPr>
          <p:cNvCxnSpPr>
            <a:cxnSpLocks/>
          </p:cNvCxnSpPr>
          <p:nvPr/>
        </p:nvCxnSpPr>
        <p:spPr>
          <a:xfrm flipV="1">
            <a:off x="10433248" y="2352329"/>
            <a:ext cx="0" cy="632583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B9C4B41-35AC-48BA-8130-C85984F0DD3F}"/>
              </a:ext>
            </a:extLst>
          </p:cNvPr>
          <p:cNvCxnSpPr>
            <a:cxnSpLocks/>
          </p:cNvCxnSpPr>
          <p:nvPr/>
        </p:nvCxnSpPr>
        <p:spPr>
          <a:xfrm flipH="1">
            <a:off x="4744616" y="8678164"/>
            <a:ext cx="568863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DE65A2-DAFF-44F2-93FD-4A3A405CB850}"/>
              </a:ext>
            </a:extLst>
          </p:cNvPr>
          <p:cNvCxnSpPr>
            <a:cxnSpLocks/>
          </p:cNvCxnSpPr>
          <p:nvPr/>
        </p:nvCxnSpPr>
        <p:spPr>
          <a:xfrm>
            <a:off x="4744616" y="6240759"/>
            <a:ext cx="6330" cy="243740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ED65FA0-2F49-43FD-A6E1-5FB18F41AFFB}"/>
              </a:ext>
            </a:extLst>
          </p:cNvPr>
          <p:cNvCxnSpPr>
            <a:cxnSpLocks/>
          </p:cNvCxnSpPr>
          <p:nvPr/>
        </p:nvCxnSpPr>
        <p:spPr>
          <a:xfrm flipH="1" flipV="1">
            <a:off x="301326" y="5279246"/>
            <a:ext cx="155159" cy="1008110"/>
          </a:xfrm>
          <a:prstGeom prst="lin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349D197D-5188-485A-A65E-92D9CA3699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39487" y="5718408"/>
            <a:ext cx="657064" cy="659489"/>
          </a:xfrm>
          <a:prstGeom prst="rect">
            <a:avLst/>
          </a:prstGeom>
        </p:spPr>
      </p:pic>
      <p:pic>
        <p:nvPicPr>
          <p:cNvPr id="51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E7CC1A44-FDEA-4CD2-87A6-1BBB36B2E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11739487" y="4889129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AA44F83C-A709-4CA0-BDE6-8399DE04C4B3}"/>
              </a:ext>
            </a:extLst>
          </p:cNvPr>
          <p:cNvSpPr txBox="1"/>
          <p:nvPr/>
        </p:nvSpPr>
        <p:spPr>
          <a:xfrm>
            <a:off x="10505256" y="4365816"/>
            <a:ext cx="26461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A44A"/>
                </a:solidFill>
              </a:rPr>
              <a:t>CFP-BA6_QAICC</a:t>
            </a:r>
          </a:p>
          <a:p>
            <a:pPr algn="ctr"/>
            <a:r>
              <a:rPr lang="en-US" sz="1600" dirty="0">
                <a:solidFill>
                  <a:srgbClr val="00A44A"/>
                </a:solidFill>
              </a:rPr>
              <a:t> PLC</a:t>
            </a:r>
            <a:endParaRPr lang="en-GB" sz="1600" dirty="0">
              <a:solidFill>
                <a:srgbClr val="00A44A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D64FC4-1CC6-44C1-A8DE-683F77F5A309}"/>
              </a:ext>
            </a:extLst>
          </p:cNvPr>
          <p:cNvSpPr txBox="1"/>
          <p:nvPr/>
        </p:nvSpPr>
        <p:spPr>
          <a:xfrm>
            <a:off x="1181476" y="6622751"/>
            <a:ext cx="157296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rgbClr val="0070C0"/>
                </a:solidFill>
              </a:rPr>
              <a:t>Kaeser</a:t>
            </a:r>
            <a:r>
              <a:rPr lang="en-US" sz="1600" dirty="0">
                <a:solidFill>
                  <a:srgbClr val="0070C0"/>
                </a:solidFill>
              </a:rPr>
              <a:t> Compressor</a:t>
            </a:r>
          </a:p>
          <a:p>
            <a:pPr algn="ctr"/>
            <a:endParaRPr lang="en-US" sz="1200" dirty="0">
              <a:solidFill>
                <a:srgbClr val="0070C0"/>
              </a:solidFill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+</a:t>
            </a:r>
          </a:p>
          <a:p>
            <a:pPr algn="ctr"/>
            <a:endParaRPr lang="en-US" sz="1200" dirty="0">
              <a:solidFill>
                <a:srgbClr val="0070C0"/>
              </a:solidFill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 Sigma Control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B7113BB-BE00-498A-A784-4C08E1B4F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70" y="6313373"/>
            <a:ext cx="1210813" cy="1008110"/>
          </a:xfrm>
          <a:prstGeom prst="rect">
            <a:avLst/>
          </a:prstGeom>
        </p:spPr>
      </p:pic>
      <p:sp>
        <p:nvSpPr>
          <p:cNvPr id="58" name="AutoShape 2" descr="Sigma Control 2: Tecnología innovadora para controladores de aire comprimido">
            <a:extLst>
              <a:ext uri="{FF2B5EF4-FFF2-40B4-BE49-F238E27FC236}">
                <a16:creationId xmlns:a16="http://schemas.microsoft.com/office/drawing/2014/main" id="{A9F5D3B0-6E35-4933-A090-AFAC530BE0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4648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2347BE5-A425-4DC7-A2FF-B3AED2FB88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54" y="7482727"/>
            <a:ext cx="1270102" cy="81004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2727B9D-6778-49BE-9171-1F6A8B444C73}"/>
              </a:ext>
            </a:extLst>
          </p:cNvPr>
          <p:cNvSpPr txBox="1"/>
          <p:nvPr/>
        </p:nvSpPr>
        <p:spPr>
          <a:xfrm>
            <a:off x="768658" y="8108107"/>
            <a:ext cx="24529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(Compressor </a:t>
            </a:r>
          </a:p>
          <a:p>
            <a:r>
              <a:rPr lang="en-US" dirty="0"/>
              <a:t>Protection)</a:t>
            </a:r>
            <a:endParaRPr lang="en-GB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0DBE144-F8ED-49D9-97FF-DC577CA05146}"/>
              </a:ext>
            </a:extLst>
          </p:cNvPr>
          <p:cNvGrpSpPr/>
          <p:nvPr/>
        </p:nvGrpSpPr>
        <p:grpSpPr>
          <a:xfrm>
            <a:off x="10747011" y="1278183"/>
            <a:ext cx="1702724" cy="1742234"/>
            <a:chOff x="9789275" y="1103342"/>
            <a:chExt cx="1702724" cy="174223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94442D2-ED46-4C53-A99C-C63D8D9F5A75}"/>
                </a:ext>
              </a:extLst>
            </p:cNvPr>
            <p:cNvSpPr/>
            <p:nvPr/>
          </p:nvSpPr>
          <p:spPr>
            <a:xfrm>
              <a:off x="9789275" y="1103342"/>
              <a:ext cx="1702724" cy="16714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F5067A5-7A5B-4DBD-97FD-A0B2F83AD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087439" y="1528957"/>
              <a:ext cx="1003138" cy="1316619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6B7DA79-6A6F-410B-9D48-2CA4680E7BC4}"/>
                </a:ext>
              </a:extLst>
            </p:cNvPr>
            <p:cNvSpPr txBox="1"/>
            <p:nvPr/>
          </p:nvSpPr>
          <p:spPr>
            <a:xfrm>
              <a:off x="9816387" y="1153790"/>
              <a:ext cx="16756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</a:rPr>
                <a:t>CS-CCR-COCA</a:t>
              </a:r>
              <a:endParaRPr lang="en-GB" sz="16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F0D27C-88E8-4775-B86D-36D79ADC4E58}"/>
                </a:ext>
              </a:extLst>
            </p:cNvPr>
            <p:cNvSpPr txBox="1"/>
            <p:nvPr/>
          </p:nvSpPr>
          <p:spPr>
            <a:xfrm>
              <a:off x="9974844" y="1376633"/>
              <a:ext cx="13942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/>
                <a:t>Data Server</a:t>
              </a:r>
              <a:endParaRPr lang="en-GB" sz="1400" b="1" dirty="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2472B9-C7FC-4020-BA57-08A2F91B3159}"/>
              </a:ext>
            </a:extLst>
          </p:cNvPr>
          <p:cNvCxnSpPr>
            <a:cxnSpLocks/>
          </p:cNvCxnSpPr>
          <p:nvPr/>
        </p:nvCxnSpPr>
        <p:spPr>
          <a:xfrm flipH="1">
            <a:off x="1323984" y="8101463"/>
            <a:ext cx="4788784" cy="30141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4C84AC2-517E-45E5-B609-2A70E707DE94}"/>
              </a:ext>
            </a:extLst>
          </p:cNvPr>
          <p:cNvCxnSpPr>
            <a:cxnSpLocks/>
          </p:cNvCxnSpPr>
          <p:nvPr/>
        </p:nvCxnSpPr>
        <p:spPr>
          <a:xfrm flipV="1">
            <a:off x="12006684" y="2981459"/>
            <a:ext cx="1" cy="1276456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DA92066-AFCA-4429-83FC-597F25419C2C}"/>
              </a:ext>
            </a:extLst>
          </p:cNvPr>
          <p:cNvSpPr txBox="1"/>
          <p:nvPr/>
        </p:nvSpPr>
        <p:spPr>
          <a:xfrm>
            <a:off x="10238893" y="3399075"/>
            <a:ext cx="19827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srgbClr val="0070C0"/>
                </a:solidFill>
              </a:defRPr>
            </a:lvl1pPr>
          </a:lstStyle>
          <a:p>
            <a:r>
              <a:rPr lang="en-US" dirty="0">
                <a:solidFill>
                  <a:srgbClr val="DEA900"/>
                </a:solidFill>
              </a:rPr>
              <a:t>Communication</a:t>
            </a:r>
            <a:endParaRPr lang="en-GB" dirty="0">
              <a:solidFill>
                <a:srgbClr val="DEA900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A6133F2-722A-4AD1-BC7E-0B303426FCBC}"/>
              </a:ext>
            </a:extLst>
          </p:cNvPr>
          <p:cNvSpPr txBox="1"/>
          <p:nvPr/>
        </p:nvSpPr>
        <p:spPr>
          <a:xfrm>
            <a:off x="378905" y="1164918"/>
            <a:ext cx="91320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Linde PLC and the </a:t>
            </a:r>
            <a:r>
              <a:rPr lang="en-US" sz="2400" dirty="0" err="1"/>
              <a:t>Kaeser</a:t>
            </a:r>
            <a:r>
              <a:rPr lang="en-US" sz="2400" dirty="0"/>
              <a:t> compressor are currently </a:t>
            </a:r>
            <a:r>
              <a:rPr lang="en-US" sz="2400" b="1" dirty="0"/>
              <a:t>black boxes.</a:t>
            </a:r>
            <a:endParaRPr lang="en-GB" b="1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916F4EE-D31D-4F25-A8B2-2D9D39F91211}"/>
              </a:ext>
            </a:extLst>
          </p:cNvPr>
          <p:cNvSpPr txBox="1"/>
          <p:nvPr/>
        </p:nvSpPr>
        <p:spPr>
          <a:xfrm>
            <a:off x="821817" y="1609800"/>
            <a:ext cx="5997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Hard to </a:t>
            </a:r>
            <a:r>
              <a:rPr lang="en-US" sz="2400" b="1" u="sng" dirty="0"/>
              <a:t>operate</a:t>
            </a:r>
            <a:r>
              <a:rPr lang="en-US" sz="2400" b="1" dirty="0"/>
              <a:t>,</a:t>
            </a:r>
            <a:r>
              <a:rPr lang="en-US" sz="2400" dirty="0"/>
              <a:t> maintain and diagnose</a:t>
            </a:r>
            <a:endParaRPr lang="en-GB" dirty="0"/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527EFDDE-F684-42FD-932F-87599DBD6D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0834" y="1728170"/>
            <a:ext cx="291917" cy="250658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C1BE59FB-F2A3-4937-B358-94CA020B5D83}"/>
              </a:ext>
            </a:extLst>
          </p:cNvPr>
          <p:cNvSpPr txBox="1"/>
          <p:nvPr/>
        </p:nvSpPr>
        <p:spPr>
          <a:xfrm>
            <a:off x="7451170" y="1615856"/>
            <a:ext cx="283867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Limited supervision</a:t>
            </a:r>
            <a:endParaRPr lang="en-GB" dirty="0"/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AAA34C6D-9C12-430E-BF74-C94559EE61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9020" y="1733834"/>
            <a:ext cx="291917" cy="250658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BA29123-6AF9-4882-A558-F60ADB7E69DD}"/>
              </a:ext>
            </a:extLst>
          </p:cNvPr>
          <p:cNvCxnSpPr>
            <a:cxnSpLocks/>
          </p:cNvCxnSpPr>
          <p:nvPr/>
        </p:nvCxnSpPr>
        <p:spPr>
          <a:xfrm flipV="1">
            <a:off x="12042301" y="6377897"/>
            <a:ext cx="0" cy="1953328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F9E3B54-B76B-4CF3-8240-73CA142D4220}"/>
              </a:ext>
            </a:extLst>
          </p:cNvPr>
          <p:cNvCxnSpPr>
            <a:cxnSpLocks/>
          </p:cNvCxnSpPr>
          <p:nvPr/>
        </p:nvCxnSpPr>
        <p:spPr>
          <a:xfrm flipH="1">
            <a:off x="7840804" y="8323017"/>
            <a:ext cx="4191972" cy="8208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4269964-CA82-4E82-A07F-833277966092}"/>
              </a:ext>
            </a:extLst>
          </p:cNvPr>
          <p:cNvSpPr txBox="1"/>
          <p:nvPr/>
        </p:nvSpPr>
        <p:spPr>
          <a:xfrm>
            <a:off x="7798766" y="7686480"/>
            <a:ext cx="244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Linde PLC is not UNICOS CERN like.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15A8BEAC-C9CE-4513-BDAA-F9C88CDC27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17954" y="7763122"/>
            <a:ext cx="291917" cy="25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52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FA47A72-FD3D-479E-9070-11D0D89D9D6C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SPS BA6 Control Architecture</a:t>
            </a:r>
            <a:endParaRPr lang="en-GB" sz="4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93A4C7-9928-4771-A744-51B88F76C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2328"/>
            <a:ext cx="12763500" cy="57245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E2C08C-DD0B-4A2A-9F59-C756A25444D1}"/>
              </a:ext>
            </a:extLst>
          </p:cNvPr>
          <p:cNvSpPr/>
          <p:nvPr/>
        </p:nvSpPr>
        <p:spPr>
          <a:xfrm>
            <a:off x="204714" y="3631444"/>
            <a:ext cx="1083518" cy="1647800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FE99069A-FC27-46C7-B641-189D5E243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7244700" y="7776218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722EFE2-C927-46D8-964F-CC6DD4033C05}"/>
              </a:ext>
            </a:extLst>
          </p:cNvPr>
          <p:cNvSpPr/>
          <p:nvPr/>
        </p:nvSpPr>
        <p:spPr>
          <a:xfrm>
            <a:off x="10505256" y="4296544"/>
            <a:ext cx="2258244" cy="3672408"/>
          </a:xfrm>
          <a:prstGeom prst="rect">
            <a:avLst/>
          </a:prstGeom>
          <a:noFill/>
          <a:ln w="28575" cap="flat" cmpd="sng" algn="ctr">
            <a:solidFill>
              <a:srgbClr val="00A44A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9EDFEA-6D8E-455C-ABCA-CFA8232A2CF6}"/>
              </a:ext>
            </a:extLst>
          </p:cNvPr>
          <p:cNvCxnSpPr>
            <a:cxnSpLocks/>
          </p:cNvCxnSpPr>
          <p:nvPr/>
        </p:nvCxnSpPr>
        <p:spPr>
          <a:xfrm flipH="1">
            <a:off x="1492946" y="6240760"/>
            <a:ext cx="3258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A06C93-239C-4647-9E02-99653E3DE42F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0" cy="388843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F86FB1-E381-4FD0-A41E-35545EFE0FA8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894030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7F8FC8-2C48-4942-BD4D-585445C3F12F}"/>
              </a:ext>
            </a:extLst>
          </p:cNvPr>
          <p:cNvCxnSpPr>
            <a:cxnSpLocks/>
          </p:cNvCxnSpPr>
          <p:nvPr/>
        </p:nvCxnSpPr>
        <p:spPr>
          <a:xfrm flipV="1">
            <a:off x="10433248" y="2352329"/>
            <a:ext cx="0" cy="632583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B9C4B41-35AC-48BA-8130-C85984F0DD3F}"/>
              </a:ext>
            </a:extLst>
          </p:cNvPr>
          <p:cNvCxnSpPr>
            <a:cxnSpLocks/>
          </p:cNvCxnSpPr>
          <p:nvPr/>
        </p:nvCxnSpPr>
        <p:spPr>
          <a:xfrm flipH="1">
            <a:off x="4744616" y="8678164"/>
            <a:ext cx="568863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DE65A2-DAFF-44F2-93FD-4A3A405CB850}"/>
              </a:ext>
            </a:extLst>
          </p:cNvPr>
          <p:cNvCxnSpPr>
            <a:cxnSpLocks/>
          </p:cNvCxnSpPr>
          <p:nvPr/>
        </p:nvCxnSpPr>
        <p:spPr>
          <a:xfrm>
            <a:off x="4744616" y="6240759"/>
            <a:ext cx="6330" cy="243740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ED65FA0-2F49-43FD-A6E1-5FB18F41AFFB}"/>
              </a:ext>
            </a:extLst>
          </p:cNvPr>
          <p:cNvCxnSpPr>
            <a:cxnSpLocks/>
          </p:cNvCxnSpPr>
          <p:nvPr/>
        </p:nvCxnSpPr>
        <p:spPr>
          <a:xfrm flipH="1" flipV="1">
            <a:off x="301326" y="5279246"/>
            <a:ext cx="155159" cy="1008110"/>
          </a:xfrm>
          <a:prstGeom prst="lin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349D197D-5188-485A-A65E-92D9CA369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9487" y="5718408"/>
            <a:ext cx="657064" cy="659489"/>
          </a:xfrm>
          <a:prstGeom prst="rect">
            <a:avLst/>
          </a:prstGeom>
        </p:spPr>
      </p:pic>
      <p:pic>
        <p:nvPicPr>
          <p:cNvPr id="51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E7CC1A44-FDEA-4CD2-87A6-1BBB36B2E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11739487" y="4889129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AA44F83C-A709-4CA0-BDE6-8399DE04C4B3}"/>
              </a:ext>
            </a:extLst>
          </p:cNvPr>
          <p:cNvSpPr txBox="1"/>
          <p:nvPr/>
        </p:nvSpPr>
        <p:spPr>
          <a:xfrm>
            <a:off x="10505256" y="4365816"/>
            <a:ext cx="26461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A44A"/>
                </a:solidFill>
              </a:rPr>
              <a:t>CFP-BA6_QAICC</a:t>
            </a:r>
          </a:p>
          <a:p>
            <a:pPr algn="ctr"/>
            <a:r>
              <a:rPr lang="en-US" sz="1600" dirty="0">
                <a:solidFill>
                  <a:srgbClr val="00A44A"/>
                </a:solidFill>
              </a:rPr>
              <a:t> PLC</a:t>
            </a:r>
            <a:endParaRPr lang="en-GB" sz="1600" dirty="0">
              <a:solidFill>
                <a:srgbClr val="00A44A"/>
              </a:solidFill>
            </a:endParaRPr>
          </a:p>
        </p:txBody>
      </p:sp>
      <p:sp>
        <p:nvSpPr>
          <p:cNvPr id="58" name="AutoShape 2" descr="Sigma Control 2: Tecnología innovadora para controladores de aire comprimido">
            <a:extLst>
              <a:ext uri="{FF2B5EF4-FFF2-40B4-BE49-F238E27FC236}">
                <a16:creationId xmlns:a16="http://schemas.microsoft.com/office/drawing/2014/main" id="{A9F5D3B0-6E35-4933-A090-AFAC530BE0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4648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0DBE144-F8ED-49D9-97FF-DC577CA05146}"/>
              </a:ext>
            </a:extLst>
          </p:cNvPr>
          <p:cNvGrpSpPr/>
          <p:nvPr/>
        </p:nvGrpSpPr>
        <p:grpSpPr>
          <a:xfrm>
            <a:off x="10747011" y="1278183"/>
            <a:ext cx="1702724" cy="1742234"/>
            <a:chOff x="9789275" y="1103342"/>
            <a:chExt cx="1702724" cy="174223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94442D2-ED46-4C53-A99C-C63D8D9F5A75}"/>
                </a:ext>
              </a:extLst>
            </p:cNvPr>
            <p:cNvSpPr/>
            <p:nvPr/>
          </p:nvSpPr>
          <p:spPr>
            <a:xfrm>
              <a:off x="9789275" y="1103342"/>
              <a:ext cx="1702724" cy="16714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F5067A5-7A5B-4DBD-97FD-A0B2F83AD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087439" y="1528957"/>
              <a:ext cx="1003138" cy="1316619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6B7DA79-6A6F-410B-9D48-2CA4680E7BC4}"/>
                </a:ext>
              </a:extLst>
            </p:cNvPr>
            <p:cNvSpPr txBox="1"/>
            <p:nvPr/>
          </p:nvSpPr>
          <p:spPr>
            <a:xfrm>
              <a:off x="9816387" y="1153790"/>
              <a:ext cx="16756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</a:rPr>
                <a:t>CS-CCR-COCA</a:t>
              </a:r>
              <a:endParaRPr lang="en-GB" sz="16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F0D27C-88E8-4775-B86D-36D79ADC4E58}"/>
                </a:ext>
              </a:extLst>
            </p:cNvPr>
            <p:cNvSpPr txBox="1"/>
            <p:nvPr/>
          </p:nvSpPr>
          <p:spPr>
            <a:xfrm>
              <a:off x="9974844" y="1376633"/>
              <a:ext cx="13942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/>
                <a:t>Data Server</a:t>
              </a:r>
              <a:endParaRPr lang="en-GB" sz="1400" b="1" dirty="0"/>
            </a:p>
          </p:txBody>
        </p:sp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4C84AC2-517E-45E5-B609-2A70E707DE94}"/>
              </a:ext>
            </a:extLst>
          </p:cNvPr>
          <p:cNvCxnSpPr>
            <a:cxnSpLocks/>
          </p:cNvCxnSpPr>
          <p:nvPr/>
        </p:nvCxnSpPr>
        <p:spPr>
          <a:xfrm flipV="1">
            <a:off x="12006684" y="2981459"/>
            <a:ext cx="1" cy="1276456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DA92066-AFCA-4429-83FC-597F25419C2C}"/>
              </a:ext>
            </a:extLst>
          </p:cNvPr>
          <p:cNvSpPr txBox="1"/>
          <p:nvPr/>
        </p:nvSpPr>
        <p:spPr>
          <a:xfrm>
            <a:off x="10238893" y="3399075"/>
            <a:ext cx="19827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srgbClr val="0070C0"/>
                </a:solidFill>
              </a:defRPr>
            </a:lvl1pPr>
          </a:lstStyle>
          <a:p>
            <a:r>
              <a:rPr lang="en-US" dirty="0">
                <a:solidFill>
                  <a:srgbClr val="DEA900"/>
                </a:solidFill>
              </a:rPr>
              <a:t>Communication</a:t>
            </a:r>
            <a:endParaRPr lang="en-GB" dirty="0">
              <a:solidFill>
                <a:srgbClr val="DEA9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46789C-F27A-4BE9-8803-C57DE220A9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12" y="6279641"/>
            <a:ext cx="1687674" cy="24823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EA256E-B472-4D3C-89E5-33A08A2472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5929" y="6305261"/>
            <a:ext cx="1489660" cy="24373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CFA567-7AAF-45B9-ACCC-F95752AFF70C}"/>
              </a:ext>
            </a:extLst>
          </p:cNvPr>
          <p:cNvSpPr txBox="1"/>
          <p:nvPr/>
        </p:nvSpPr>
        <p:spPr>
          <a:xfrm>
            <a:off x="1773480" y="8127037"/>
            <a:ext cx="1932105" cy="584775"/>
          </a:xfrm>
          <a:prstGeom prst="rect">
            <a:avLst/>
          </a:prstGeom>
          <a:solidFill>
            <a:srgbClr val="FDFDFD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New Safety Chain 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+ Compressor I/O 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6A9113-0735-4CD9-8065-74582885DB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1005" y="7862591"/>
            <a:ext cx="657064" cy="6594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A97ED4-708A-42FD-9F5C-870495149E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651" y="1692569"/>
            <a:ext cx="342789" cy="29192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04CF5FC-6F58-4D4B-AF5F-EA83BF42EFFE}"/>
              </a:ext>
            </a:extLst>
          </p:cNvPr>
          <p:cNvSpPr txBox="1"/>
          <p:nvPr/>
        </p:nvSpPr>
        <p:spPr>
          <a:xfrm>
            <a:off x="821817" y="1609800"/>
            <a:ext cx="5997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Full control/diagnose of all </a:t>
            </a:r>
            <a:r>
              <a:rPr lang="en-US" sz="2400" dirty="0" err="1"/>
              <a:t>equipments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E5BACD-483D-431F-9A86-72D4F26FB7B1}"/>
              </a:ext>
            </a:extLst>
          </p:cNvPr>
          <p:cNvSpPr txBox="1"/>
          <p:nvPr/>
        </p:nvSpPr>
        <p:spPr>
          <a:xfrm>
            <a:off x="378905" y="1164918"/>
            <a:ext cx="10245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After the integration, an UNICOS PLC software will control the </a:t>
            </a:r>
            <a:r>
              <a:rPr lang="en-US" sz="2400" dirty="0" err="1"/>
              <a:t>cryoplant</a:t>
            </a:r>
            <a:r>
              <a:rPr lang="en-US" sz="2400" dirty="0"/>
              <a:t> </a:t>
            </a:r>
            <a:endParaRPr lang="en-GB" sz="2400" b="1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E74F7EF-BD89-4806-BD18-9B7F20DC064B}"/>
              </a:ext>
            </a:extLst>
          </p:cNvPr>
          <p:cNvCxnSpPr>
            <a:cxnSpLocks/>
          </p:cNvCxnSpPr>
          <p:nvPr/>
        </p:nvCxnSpPr>
        <p:spPr>
          <a:xfrm flipV="1">
            <a:off x="12042301" y="6389471"/>
            <a:ext cx="0" cy="194400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519384-2BAF-47B2-BE91-CD4FB83E5C53}"/>
              </a:ext>
            </a:extLst>
          </p:cNvPr>
          <p:cNvCxnSpPr>
            <a:cxnSpLocks/>
          </p:cNvCxnSpPr>
          <p:nvPr/>
        </p:nvCxnSpPr>
        <p:spPr>
          <a:xfrm>
            <a:off x="7666690" y="2686608"/>
            <a:ext cx="306000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D6199CA-6B87-4034-8169-3BE2AC354169}"/>
              </a:ext>
            </a:extLst>
          </p:cNvPr>
          <p:cNvCxnSpPr>
            <a:cxnSpLocks/>
          </p:cNvCxnSpPr>
          <p:nvPr/>
        </p:nvCxnSpPr>
        <p:spPr>
          <a:xfrm flipV="1">
            <a:off x="2584376" y="7459461"/>
            <a:ext cx="0" cy="67906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177AA1-FAB0-462F-B44F-8E040A40BC53}"/>
              </a:ext>
            </a:extLst>
          </p:cNvPr>
          <p:cNvCxnSpPr>
            <a:cxnSpLocks/>
          </p:cNvCxnSpPr>
          <p:nvPr/>
        </p:nvCxnSpPr>
        <p:spPr>
          <a:xfrm>
            <a:off x="2584376" y="8138521"/>
            <a:ext cx="3797374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826C6EE-3395-4FCF-8071-46FE9C28517E}"/>
              </a:ext>
            </a:extLst>
          </p:cNvPr>
          <p:cNvCxnSpPr>
            <a:cxnSpLocks/>
          </p:cNvCxnSpPr>
          <p:nvPr/>
        </p:nvCxnSpPr>
        <p:spPr>
          <a:xfrm flipH="1">
            <a:off x="7666691" y="2689296"/>
            <a:ext cx="0" cy="4973327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8A60BD1-303C-47F1-902D-51BBC7DF4F27}"/>
              </a:ext>
            </a:extLst>
          </p:cNvPr>
          <p:cNvSpPr txBox="1"/>
          <p:nvPr/>
        </p:nvSpPr>
        <p:spPr>
          <a:xfrm>
            <a:off x="5836046" y="7118363"/>
            <a:ext cx="206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CFP-BA6-QACR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PLC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A54FABB-5813-4403-A6EA-E9E063B5588C}"/>
              </a:ext>
            </a:extLst>
          </p:cNvPr>
          <p:cNvCxnSpPr>
            <a:cxnSpLocks/>
          </p:cNvCxnSpPr>
          <p:nvPr/>
        </p:nvCxnSpPr>
        <p:spPr>
          <a:xfrm flipH="1">
            <a:off x="7840804" y="8323017"/>
            <a:ext cx="4191972" cy="8208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9DF0448-2E8B-4330-92F3-8DC6D298AC61}"/>
              </a:ext>
            </a:extLst>
          </p:cNvPr>
          <p:cNvGrpSpPr/>
          <p:nvPr/>
        </p:nvGrpSpPr>
        <p:grpSpPr>
          <a:xfrm>
            <a:off x="7182368" y="1627981"/>
            <a:ext cx="3121780" cy="477054"/>
            <a:chOff x="7168069" y="1615856"/>
            <a:chExt cx="3121780" cy="477054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C849126-A63D-49D0-9B22-82A35D1B1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168069" y="1720911"/>
              <a:ext cx="342789" cy="291923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CBB91B4-1CB5-4461-81D2-7BF65CEC2E26}"/>
                </a:ext>
              </a:extLst>
            </p:cNvPr>
            <p:cNvSpPr txBox="1"/>
            <p:nvPr/>
          </p:nvSpPr>
          <p:spPr>
            <a:xfrm>
              <a:off x="7451170" y="1615856"/>
              <a:ext cx="2838679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New supervision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66527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FA47A72-FD3D-479E-9070-11D0D89D9D6C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SPS BA6 Control Architecture</a:t>
            </a:r>
            <a:endParaRPr lang="en-GB" sz="4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B91BD1-EAF5-4D8C-A5CD-DC264FDCD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798" y="1915462"/>
            <a:ext cx="10134562" cy="66812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2D2833-1ABA-468C-982A-66908301F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519" y="1931940"/>
            <a:ext cx="10134562" cy="666008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200E10C3-34FC-4669-BE5B-F9B88D14B339}"/>
              </a:ext>
            </a:extLst>
          </p:cNvPr>
          <p:cNvSpPr txBox="1"/>
          <p:nvPr/>
        </p:nvSpPr>
        <p:spPr>
          <a:xfrm>
            <a:off x="1546746" y="1214726"/>
            <a:ext cx="91320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Updated SCADAs for Compressor and Cold Box.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6615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C1E610-A525-4644-AA7B-BE74D0F3D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29" y="1996876"/>
            <a:ext cx="1800981" cy="1272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D934A1-E842-4DB5-9180-71EEE47A1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07" y="2325642"/>
            <a:ext cx="1798614" cy="127248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CEBD4BF-8D4E-4BC8-99B1-5F82FD2C61D6}"/>
              </a:ext>
            </a:extLst>
          </p:cNvPr>
          <p:cNvSpPr/>
          <p:nvPr/>
        </p:nvSpPr>
        <p:spPr>
          <a:xfrm>
            <a:off x="3055039" y="3828218"/>
            <a:ext cx="1544458" cy="2068078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</a:rPr>
              <a:t>Logic Spec.</a:t>
            </a:r>
          </a:p>
          <a:p>
            <a:pPr algn="ctr"/>
            <a:endParaRPr lang="en-US" sz="16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</a:endParaRPr>
          </a:p>
          <a:p>
            <a:pPr algn="ctr"/>
            <a:r>
              <a:rPr lang="en-US" sz="1800" dirty="0">
                <a:solidFill>
                  <a:srgbClr val="11111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SPS BA6 Compressor station 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+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</a:endParaRPr>
          </a:p>
          <a:p>
            <a:pPr algn="ctr"/>
            <a:r>
              <a:rPr lang="en-US" sz="1800" dirty="0">
                <a:solidFill>
                  <a:srgbClr val="11111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Cold Box 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A3C083-E787-4426-B3E2-1DE2803EC9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46633"/>
          <a:stretch/>
        </p:blipFill>
        <p:spPr>
          <a:xfrm>
            <a:off x="4872076" y="3969750"/>
            <a:ext cx="2653571" cy="1840790"/>
          </a:xfrm>
          <a:prstGeom prst="rect">
            <a:avLst/>
          </a:prstGeom>
        </p:spPr>
      </p:pic>
      <p:pic>
        <p:nvPicPr>
          <p:cNvPr id="1026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013C932A-72BE-4A2F-9970-45500BFF13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11736977" y="4389105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7200A06-542E-4C65-B6F8-1E1776906118}"/>
              </a:ext>
            </a:extLst>
          </p:cNvPr>
          <p:cNvSpPr txBox="1"/>
          <p:nvPr/>
        </p:nvSpPr>
        <p:spPr>
          <a:xfrm>
            <a:off x="5354286" y="3323419"/>
            <a:ext cx="1746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Database + Logic definition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7215540" y="3310658"/>
            <a:ext cx="1683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latin typeface="+mj-lt"/>
                <a:ea typeface="+mj-ea"/>
                <a:cs typeface="+mj-cs"/>
              </a:rPr>
              <a:t>Unicos</a:t>
            </a:r>
            <a:r>
              <a:rPr lang="en-US" sz="1800" dirty="0">
                <a:latin typeface="+mj-lt"/>
                <a:ea typeface="+mj-ea"/>
                <a:cs typeface="+mj-cs"/>
              </a:rPr>
              <a:t> </a:t>
            </a:r>
          </a:p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generation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89F753-910F-4AA3-AB35-BB6DD8A49BB1}"/>
              </a:ext>
            </a:extLst>
          </p:cNvPr>
          <p:cNvSpPr txBox="1"/>
          <p:nvPr/>
        </p:nvSpPr>
        <p:spPr>
          <a:xfrm>
            <a:off x="11165092" y="3366553"/>
            <a:ext cx="16833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latin typeface="+mj-lt"/>
                <a:ea typeface="+mj-ea"/>
                <a:cs typeface="+mj-cs"/>
              </a:rPr>
              <a:t>WinCC</a:t>
            </a:r>
            <a:r>
              <a:rPr lang="en-US" sz="1800" dirty="0">
                <a:latin typeface="+mj-lt"/>
                <a:ea typeface="+mj-ea"/>
                <a:cs typeface="+mj-cs"/>
              </a:rPr>
              <a:t> OA / SW Ready to download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839E4AE-4B3F-4283-8CF4-1441119D4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16912"/>
            <a:ext cx="12800700" cy="810976"/>
          </a:xfrm>
        </p:spPr>
        <p:txBody>
          <a:bodyPr>
            <a:normAutofit/>
          </a:bodyPr>
          <a:lstStyle/>
          <a:p>
            <a:pPr marL="51164" indent="0">
              <a:buNone/>
            </a:pPr>
            <a:endParaRPr lang="en-US" sz="200" dirty="0"/>
          </a:p>
          <a:p>
            <a:pPr marL="51164" indent="0">
              <a:buNone/>
            </a:pPr>
            <a:r>
              <a:rPr lang="en-US" sz="3200" dirty="0"/>
              <a:t>The following procedure has been followed during the development</a:t>
            </a:r>
            <a:endParaRPr lang="en-GB" sz="3200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175DD373-5167-4A25-BE42-7BB1E9941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792" y="2606564"/>
            <a:ext cx="1486729" cy="10510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411E2-8DC9-422E-A537-F47E77E7F81D}"/>
              </a:ext>
            </a:extLst>
          </p:cNvPr>
          <p:cNvSpPr txBox="1"/>
          <p:nvPr/>
        </p:nvSpPr>
        <p:spPr>
          <a:xfrm>
            <a:off x="156069" y="7021255"/>
            <a:ext cx="240431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- TE-CRG-CE standards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5BB41E-7E63-4F41-8EE2-B1FB4ECCC4BE}"/>
              </a:ext>
            </a:extLst>
          </p:cNvPr>
          <p:cNvSpPr txBox="1"/>
          <p:nvPr/>
        </p:nvSpPr>
        <p:spPr>
          <a:xfrm>
            <a:off x="153211" y="6603040"/>
            <a:ext cx="254589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- SM18 </a:t>
            </a:r>
            <a:r>
              <a:rPr lang="en-US" sz="1600" b="1" dirty="0"/>
              <a:t>35 g/s </a:t>
            </a:r>
            <a:r>
              <a:rPr lang="en-US" sz="1600" dirty="0"/>
              <a:t>experience</a:t>
            </a:r>
            <a:endParaRPr lang="en-GB" sz="16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41FB28C-793C-4FF9-A977-23109E532355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Methodology to upgrade to UNICOS</a:t>
            </a:r>
            <a:endParaRPr lang="en-GB" sz="4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8411E2-8DC9-422E-A537-F47E77E7F81D}"/>
              </a:ext>
            </a:extLst>
          </p:cNvPr>
          <p:cNvSpPr txBox="1"/>
          <p:nvPr/>
        </p:nvSpPr>
        <p:spPr>
          <a:xfrm>
            <a:off x="16838" y="7412504"/>
            <a:ext cx="286744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-TE-CRG-OP / TE-CRG-ML process expertise</a:t>
            </a:r>
            <a:endParaRPr lang="en-GB" sz="1600" dirty="0"/>
          </a:p>
        </p:txBody>
      </p:sp>
      <p:pic>
        <p:nvPicPr>
          <p:cNvPr id="2" name="Picture 2" descr="ho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977" y="4365491"/>
            <a:ext cx="736791" cy="73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444FDE1-5D67-45BA-BE57-0BC6BE0D13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87114" y="3927841"/>
            <a:ext cx="2539168" cy="187061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9169381" y="3429067"/>
            <a:ext cx="168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Mirror tests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7640065" y="6005753"/>
            <a:ext cx="4626399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latin typeface="+mj-lt"/>
                <a:ea typeface="+mj-ea"/>
                <a:cs typeface="+mj-cs"/>
              </a:rPr>
              <a:t>           </a:t>
            </a:r>
            <a:r>
              <a:rPr lang="en-US" sz="1800" b="1" dirty="0">
                <a:latin typeface="+mj-lt"/>
                <a:ea typeface="+mj-ea"/>
                <a:cs typeface="+mj-cs"/>
              </a:rPr>
              <a:t>SW validated </a:t>
            </a:r>
            <a:r>
              <a:rPr lang="en-US" sz="1800" dirty="0">
                <a:latin typeface="+mj-lt"/>
                <a:ea typeface="+mj-ea"/>
                <a:cs typeface="+mj-cs"/>
              </a:rPr>
              <a:t>after mirror test</a:t>
            </a:r>
          </a:p>
          <a:p>
            <a:pPr lvl="2" algn="just"/>
            <a:r>
              <a:rPr lang="en-US" sz="1800" dirty="0">
                <a:latin typeface="+mj-lt"/>
                <a:ea typeface="+mj-ea"/>
                <a:cs typeface="+mj-cs"/>
              </a:rPr>
              <a:t>   (</a:t>
            </a:r>
            <a:r>
              <a:rPr lang="en-US" sz="1800" dirty="0"/>
              <a:t>TE-CRG-ML</a:t>
            </a:r>
            <a:r>
              <a:rPr lang="en-US" sz="1800" dirty="0">
                <a:latin typeface="+mj-lt"/>
                <a:ea typeface="+mj-ea"/>
                <a:cs typeface="+mj-cs"/>
              </a:rPr>
              <a:t>)  </a:t>
            </a:r>
          </a:p>
          <a:p>
            <a:pPr lvl="2" algn="just"/>
            <a:r>
              <a:rPr lang="en-US" sz="1800" dirty="0">
                <a:latin typeface="+mj-lt"/>
                <a:ea typeface="+mj-ea"/>
                <a:cs typeface="+mj-cs"/>
              </a:rPr>
              <a:t>   (</a:t>
            </a:r>
            <a:r>
              <a:rPr lang="en-US" sz="1800" dirty="0"/>
              <a:t>TE-CRG-OP</a:t>
            </a:r>
            <a:r>
              <a:rPr lang="en-US" sz="1800" dirty="0">
                <a:latin typeface="+mj-lt"/>
                <a:ea typeface="+mj-ea"/>
                <a:cs typeface="+mj-cs"/>
              </a:rPr>
              <a:t>) </a:t>
            </a:r>
          </a:p>
          <a:p>
            <a:pPr algn="ctr"/>
            <a:endParaRPr lang="en-GB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012DCE-210E-43F2-A559-285C26D18A9A}"/>
              </a:ext>
            </a:extLst>
          </p:cNvPr>
          <p:cNvSpPr/>
          <p:nvPr/>
        </p:nvSpPr>
        <p:spPr>
          <a:xfrm>
            <a:off x="410757" y="5379942"/>
            <a:ext cx="2106893" cy="972732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</a:rPr>
              <a:t>Logic Spec. Draft</a:t>
            </a:r>
          </a:p>
          <a:p>
            <a:pPr algn="ctr"/>
            <a:endParaRPr lang="en-US" sz="600" dirty="0">
              <a:solidFill>
                <a:srgbClr val="111111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(TE-CRG-OP)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F278A9-DED7-40CC-8690-FED556C76D33}"/>
              </a:ext>
            </a:extLst>
          </p:cNvPr>
          <p:cNvSpPr txBox="1"/>
          <p:nvPr/>
        </p:nvSpPr>
        <p:spPr>
          <a:xfrm>
            <a:off x="-186832" y="3657605"/>
            <a:ext cx="2867447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+mj-ea"/>
                <a:cs typeface="+mj-cs"/>
              </a:rPr>
              <a:t>     - LINDE documentation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Alarm list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Functional Plan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Siemens Software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P&amp;ID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Electrical drawing</a:t>
            </a:r>
            <a:endParaRPr lang="en-GB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DAE75FE-BAF4-498C-8707-09741FC16FEC}"/>
              </a:ext>
            </a:extLst>
          </p:cNvPr>
          <p:cNvSpPr/>
          <p:nvPr/>
        </p:nvSpPr>
        <p:spPr>
          <a:xfrm>
            <a:off x="143983" y="2033278"/>
            <a:ext cx="2590461" cy="6295714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691BA9-3F11-40D4-9CB3-3B702AFEBE52}"/>
              </a:ext>
            </a:extLst>
          </p:cNvPr>
          <p:cNvCxnSpPr>
            <a:cxnSpLocks/>
          </p:cNvCxnSpPr>
          <p:nvPr/>
        </p:nvCxnSpPr>
        <p:spPr>
          <a:xfrm flipV="1">
            <a:off x="2734444" y="4843207"/>
            <a:ext cx="320595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51965EA-2298-4802-9626-529DA0E768F1}"/>
              </a:ext>
            </a:extLst>
          </p:cNvPr>
          <p:cNvCxnSpPr>
            <a:cxnSpLocks/>
          </p:cNvCxnSpPr>
          <p:nvPr/>
        </p:nvCxnSpPr>
        <p:spPr>
          <a:xfrm flipV="1">
            <a:off x="4599497" y="4801297"/>
            <a:ext cx="360000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88FBF7C-89D2-47FD-88BA-1B4E67B15A26}"/>
              </a:ext>
            </a:extLst>
          </p:cNvPr>
          <p:cNvCxnSpPr>
            <a:cxnSpLocks/>
          </p:cNvCxnSpPr>
          <p:nvPr/>
        </p:nvCxnSpPr>
        <p:spPr>
          <a:xfrm>
            <a:off x="7215540" y="4786754"/>
            <a:ext cx="525488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4E5693-0493-45FE-AA85-3084BD9F7EEF}"/>
              </a:ext>
            </a:extLst>
          </p:cNvPr>
          <p:cNvCxnSpPr>
            <a:cxnSpLocks/>
          </p:cNvCxnSpPr>
          <p:nvPr/>
        </p:nvCxnSpPr>
        <p:spPr>
          <a:xfrm flipV="1">
            <a:off x="8345016" y="4786754"/>
            <a:ext cx="324000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65E0E2A-15F9-40C0-833F-B4D149236929}"/>
              </a:ext>
            </a:extLst>
          </p:cNvPr>
          <p:cNvCxnSpPr>
            <a:cxnSpLocks/>
          </p:cNvCxnSpPr>
          <p:nvPr/>
        </p:nvCxnSpPr>
        <p:spPr>
          <a:xfrm flipV="1">
            <a:off x="11036141" y="4792283"/>
            <a:ext cx="765259" cy="9711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325C419D-7E1E-48DB-B563-4E19907134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1032" y="6031231"/>
            <a:ext cx="342789" cy="29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84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42949" y="3453432"/>
            <a:ext cx="5159613" cy="3774910"/>
            <a:chOff x="1747383" y="1070908"/>
            <a:chExt cx="5213533" cy="4047093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7383" y="1412776"/>
              <a:ext cx="4991100" cy="370522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1796142" y="1530196"/>
              <a:ext cx="1529437" cy="117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Bearing Valve</a:t>
              </a:r>
            </a:p>
            <a:p>
              <a:pPr algn="ctr"/>
              <a:endParaRPr lang="en-US" sz="1470" dirty="0">
                <a:solidFill>
                  <a:schemeClr val="accent6"/>
                </a:solidFill>
              </a:endParaRPr>
            </a:p>
            <a:p>
              <a:pPr algn="ctr"/>
              <a:endParaRPr lang="en-US" sz="1680" dirty="0">
                <a:solidFill>
                  <a:schemeClr val="accent6"/>
                </a:solidFill>
              </a:endParaRPr>
            </a:p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PV215</a:t>
              </a:r>
              <a:endParaRPr lang="en-GB" sz="1680" dirty="0">
                <a:solidFill>
                  <a:schemeClr val="accent6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78757" y="3933056"/>
              <a:ext cx="1187668" cy="1092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Inlet Valve</a:t>
              </a:r>
            </a:p>
            <a:p>
              <a:pPr algn="ctr"/>
              <a:endParaRPr lang="en-US" sz="1680" dirty="0">
                <a:solidFill>
                  <a:schemeClr val="accent6"/>
                </a:solidFill>
              </a:endParaRPr>
            </a:p>
            <a:p>
              <a:pPr algn="ctr"/>
              <a:endParaRPr lang="en-US" sz="980" dirty="0">
                <a:solidFill>
                  <a:schemeClr val="accent6"/>
                </a:solidFill>
              </a:endParaRPr>
            </a:p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CV210</a:t>
              </a:r>
              <a:endParaRPr lang="en-GB" sz="1680" dirty="0">
                <a:solidFill>
                  <a:schemeClr val="accent6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14511" y="1070908"/>
              <a:ext cx="1346405" cy="11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Brake Valve</a:t>
              </a:r>
            </a:p>
            <a:p>
              <a:pPr algn="ctr"/>
              <a:endParaRPr lang="en-US" sz="1680" dirty="0">
                <a:solidFill>
                  <a:schemeClr val="accent6"/>
                </a:solidFill>
              </a:endParaRPr>
            </a:p>
            <a:p>
              <a:pPr algn="ctr"/>
              <a:endParaRPr lang="en-US" sz="1400" dirty="0">
                <a:solidFill>
                  <a:schemeClr val="accent6"/>
                </a:solidFill>
              </a:endParaRPr>
            </a:p>
            <a:p>
              <a:pPr algn="ctr"/>
              <a:r>
                <a:rPr lang="en-US" sz="1680" dirty="0">
                  <a:solidFill>
                    <a:schemeClr val="accent6"/>
                  </a:solidFill>
                </a:rPr>
                <a:t>CV211</a:t>
              </a:r>
              <a:endParaRPr lang="en-GB" sz="1680" dirty="0">
                <a:solidFill>
                  <a:schemeClr val="accent6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27985" y="2409991"/>
              <a:ext cx="2037458" cy="37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3"/>
                  </a:solidFill>
                </a:rPr>
                <a:t>Brake Temperature</a:t>
              </a:r>
              <a:endParaRPr lang="en-GB" sz="1680" dirty="0">
                <a:solidFill>
                  <a:schemeClr val="accent3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80948" y="3816053"/>
              <a:ext cx="1610361" cy="37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3"/>
                  </a:solidFill>
                </a:rPr>
                <a:t>Turbine Speed</a:t>
              </a:r>
              <a:endParaRPr lang="en-GB" sz="168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155983" y="5607856"/>
            <a:ext cx="1180131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dirty="0">
                <a:solidFill>
                  <a:schemeClr val="accent6"/>
                </a:solidFill>
              </a:rPr>
              <a:t>Command</a:t>
            </a:r>
            <a:endParaRPr lang="en-GB" sz="1680" dirty="0">
              <a:solidFill>
                <a:schemeClr val="accent6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550551" y="2908733"/>
            <a:ext cx="781295" cy="5151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</a:t>
            </a:r>
            <a:endParaRPr lang="en-GB" sz="2000" dirty="0"/>
          </a:p>
        </p:txBody>
      </p:sp>
      <p:sp>
        <p:nvSpPr>
          <p:cNvPr id="107" name="Rectangle 106"/>
          <p:cNvSpPr/>
          <p:nvPr/>
        </p:nvSpPr>
        <p:spPr>
          <a:xfrm>
            <a:off x="9065096" y="2136304"/>
            <a:ext cx="830729" cy="5151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TC</a:t>
            </a:r>
            <a:endParaRPr lang="en-GB" sz="2400" dirty="0"/>
          </a:p>
        </p:txBody>
      </p:sp>
      <p:sp>
        <p:nvSpPr>
          <p:cNvPr id="117" name="Rectangle 116"/>
          <p:cNvSpPr/>
          <p:nvPr/>
        </p:nvSpPr>
        <p:spPr>
          <a:xfrm>
            <a:off x="10463850" y="2430539"/>
            <a:ext cx="964641" cy="5151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MAX</a:t>
            </a:r>
            <a:endParaRPr lang="en-GB" sz="2400" dirty="0"/>
          </a:p>
        </p:txBody>
      </p:sp>
      <p:cxnSp>
        <p:nvCxnSpPr>
          <p:cNvPr id="174" name="Straight Arrow Connector 80"/>
          <p:cNvCxnSpPr>
            <a:cxnSpLocks/>
            <a:stCxn id="40" idx="3"/>
            <a:endCxn id="47" idx="2"/>
          </p:cNvCxnSpPr>
          <p:nvPr/>
        </p:nvCxnSpPr>
        <p:spPr>
          <a:xfrm>
            <a:off x="4762375" y="6682960"/>
            <a:ext cx="3297248" cy="458869"/>
          </a:xfrm>
          <a:prstGeom prst="bentConnector4">
            <a:avLst>
              <a:gd name="adj1" fmla="val 41088"/>
              <a:gd name="adj2" fmla="val 149818"/>
            </a:avLst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5155982" y="6326330"/>
            <a:ext cx="1143262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dirty="0">
                <a:solidFill>
                  <a:schemeClr val="accent6"/>
                </a:solidFill>
              </a:rPr>
              <a:t>Increment</a:t>
            </a:r>
            <a:endParaRPr lang="en-GB" sz="1680" dirty="0">
              <a:solidFill>
                <a:schemeClr val="accent6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5155983" y="4872034"/>
            <a:ext cx="97654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dirty="0" err="1">
                <a:solidFill>
                  <a:schemeClr val="accent6"/>
                </a:solidFill>
              </a:rPr>
              <a:t>Setpoint</a:t>
            </a:r>
            <a:endParaRPr lang="en-GB" sz="1680" dirty="0">
              <a:solidFill>
                <a:schemeClr val="accent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83174" y="4424017"/>
            <a:ext cx="3236502" cy="2783893"/>
          </a:xfrm>
          <a:prstGeom prst="rect">
            <a:avLst/>
          </a:prstGeom>
          <a:solidFill>
            <a:schemeClr val="dk1">
              <a:alpha val="50000"/>
            </a:schemeClr>
          </a:solidFill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200" dirty="0"/>
              <a:t>Turbine block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2040473" y="4985757"/>
            <a:ext cx="2721902" cy="50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Speed </a:t>
            </a:r>
            <a:r>
              <a:rPr lang="en-US" sz="2400" dirty="0" err="1"/>
              <a:t>Sp</a:t>
            </a:r>
            <a:endParaRPr lang="en-GB" sz="2400" dirty="0"/>
          </a:p>
        </p:txBody>
      </p:sp>
      <p:sp>
        <p:nvSpPr>
          <p:cNvPr id="39" name="Rectangle 38"/>
          <p:cNvSpPr/>
          <p:nvPr/>
        </p:nvSpPr>
        <p:spPr>
          <a:xfrm>
            <a:off x="2040473" y="5708358"/>
            <a:ext cx="2721902" cy="50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Bearing Control</a:t>
            </a:r>
            <a:endParaRPr lang="en-GB" sz="2400" dirty="0"/>
          </a:p>
        </p:txBody>
      </p:sp>
      <p:sp>
        <p:nvSpPr>
          <p:cNvPr id="40" name="Rectangle 39"/>
          <p:cNvSpPr/>
          <p:nvPr/>
        </p:nvSpPr>
        <p:spPr>
          <a:xfrm>
            <a:off x="2040473" y="6430960"/>
            <a:ext cx="2721902" cy="50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Inlet Increment</a:t>
            </a:r>
            <a:endParaRPr lang="en-GB" sz="2400" dirty="0"/>
          </a:p>
        </p:txBody>
      </p:sp>
      <p:cxnSp>
        <p:nvCxnSpPr>
          <p:cNvPr id="43" name="Straight Arrow Connector 80"/>
          <p:cNvCxnSpPr>
            <a:cxnSpLocks/>
            <a:stCxn id="39" idx="3"/>
            <a:endCxn id="46" idx="2"/>
          </p:cNvCxnSpPr>
          <p:nvPr/>
        </p:nvCxnSpPr>
        <p:spPr>
          <a:xfrm flipV="1">
            <a:off x="4762375" y="4975977"/>
            <a:ext cx="3285639" cy="984381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80"/>
          <p:cNvCxnSpPr>
            <a:cxnSpLocks/>
            <a:stCxn id="5" idx="3"/>
            <a:endCxn id="98" idx="1"/>
          </p:cNvCxnSpPr>
          <p:nvPr/>
        </p:nvCxnSpPr>
        <p:spPr>
          <a:xfrm flipV="1">
            <a:off x="4762375" y="3166325"/>
            <a:ext cx="3788176" cy="2071433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80"/>
          <p:cNvCxnSpPr>
            <a:cxnSpLocks/>
            <a:stCxn id="55" idx="1"/>
            <a:endCxn id="98" idx="2"/>
          </p:cNvCxnSpPr>
          <p:nvPr/>
        </p:nvCxnSpPr>
        <p:spPr>
          <a:xfrm rot="10800000">
            <a:off x="8941199" y="3423916"/>
            <a:ext cx="116352" cy="2765473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Straight Arrow Connector 80"/>
          <p:cNvCxnSpPr>
            <a:cxnSpLocks/>
            <a:stCxn id="49" idx="1"/>
            <a:endCxn id="107" idx="2"/>
          </p:cNvCxnSpPr>
          <p:nvPr/>
        </p:nvCxnSpPr>
        <p:spPr>
          <a:xfrm rot="10800000">
            <a:off x="9480461" y="2651487"/>
            <a:ext cx="415366" cy="2226403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Straight Arrow Connector 80"/>
          <p:cNvCxnSpPr>
            <a:cxnSpLocks/>
            <a:stCxn id="117" idx="3"/>
            <a:endCxn id="48" idx="0"/>
          </p:cNvCxnSpPr>
          <p:nvPr/>
        </p:nvCxnSpPr>
        <p:spPr>
          <a:xfrm>
            <a:off x="11428491" y="2688130"/>
            <a:ext cx="307831" cy="765302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Straight Arrow Connector 80"/>
          <p:cNvCxnSpPr>
            <a:cxnSpLocks/>
            <a:stCxn id="107" idx="3"/>
          </p:cNvCxnSpPr>
          <p:nvPr/>
        </p:nvCxnSpPr>
        <p:spPr>
          <a:xfrm>
            <a:off x="9895825" y="2393895"/>
            <a:ext cx="562682" cy="166519"/>
          </a:xfrm>
          <a:prstGeom prst="bentConnector3">
            <a:avLst>
              <a:gd name="adj1" fmla="val 36874"/>
            </a:avLst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Arrow Connector 80"/>
          <p:cNvCxnSpPr>
            <a:cxnSpLocks/>
            <a:stCxn id="98" idx="3"/>
          </p:cNvCxnSpPr>
          <p:nvPr/>
        </p:nvCxnSpPr>
        <p:spPr>
          <a:xfrm flipV="1">
            <a:off x="9331847" y="2814048"/>
            <a:ext cx="1090263" cy="352276"/>
          </a:xfrm>
          <a:prstGeom prst="bentConnector3">
            <a:avLst>
              <a:gd name="adj1" fmla="val 65806"/>
            </a:avLst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U-Turn Arrow 33"/>
          <p:cNvSpPr/>
          <p:nvPr/>
        </p:nvSpPr>
        <p:spPr>
          <a:xfrm rot="10800000">
            <a:off x="3855052" y="7284880"/>
            <a:ext cx="6872303" cy="949979"/>
          </a:xfrm>
          <a:prstGeom prst="uturnArrow">
            <a:avLst>
              <a:gd name="adj1" fmla="val 21671"/>
              <a:gd name="adj2" fmla="val 25000"/>
              <a:gd name="adj3" fmla="val 41962"/>
              <a:gd name="adj4" fmla="val 24696"/>
              <a:gd name="adj5" fmla="val 100000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GB" sz="35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32532" y="7603492"/>
            <a:ext cx="2424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Turbine Signals</a:t>
            </a:r>
            <a:endParaRPr lang="en-GB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25255" y="2448023"/>
            <a:ext cx="4166525" cy="170816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Geometry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Helium property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Thrust calculation</a:t>
            </a:r>
            <a:endParaRPr lang="en-GB" sz="3500" dirty="0"/>
          </a:p>
        </p:txBody>
      </p:sp>
      <p:sp>
        <p:nvSpPr>
          <p:cNvPr id="7" name="Bent Arrow 6"/>
          <p:cNvSpPr/>
          <p:nvPr/>
        </p:nvSpPr>
        <p:spPr>
          <a:xfrm rot="10800000" flipH="1">
            <a:off x="793399" y="4156183"/>
            <a:ext cx="915467" cy="1736914"/>
          </a:xfrm>
          <a:prstGeom prst="bentArrow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50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3F366B9-AFC5-45B8-9209-D208A314075A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Integrating 35g/s Turbines</a:t>
            </a:r>
            <a:endParaRPr lang="en-GB" sz="4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A98087-30CE-4121-8BB5-4C4127165E40}"/>
              </a:ext>
            </a:extLst>
          </p:cNvPr>
          <p:cNvSpPr txBox="1"/>
          <p:nvPr/>
        </p:nvSpPr>
        <p:spPr>
          <a:xfrm>
            <a:off x="8494207" y="7401284"/>
            <a:ext cx="1809660" cy="110444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>
              <a:defRPr sz="2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1400" dirty="0"/>
              <a:t>Turbine Speed</a:t>
            </a:r>
          </a:p>
          <a:p>
            <a:pPr algn="l"/>
            <a:r>
              <a:rPr lang="en-US" sz="1400" dirty="0"/>
              <a:t>Inlet Pressure</a:t>
            </a:r>
            <a:endParaRPr lang="en-GB" sz="1400" dirty="0"/>
          </a:p>
          <a:p>
            <a:pPr algn="l"/>
            <a:r>
              <a:rPr lang="en-US" sz="1400" dirty="0"/>
              <a:t>Inlet Temperature</a:t>
            </a:r>
          </a:p>
          <a:p>
            <a:pPr algn="l"/>
            <a:r>
              <a:rPr lang="en-US" sz="1400" dirty="0"/>
              <a:t>Outlet Pressure</a:t>
            </a:r>
          </a:p>
          <a:p>
            <a:pPr algn="l"/>
            <a:r>
              <a:rPr lang="en-US" sz="1400" dirty="0"/>
              <a:t>Outlet Temperature</a:t>
            </a:r>
            <a:endParaRPr lang="en-GB" sz="1400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E97B86B1-0DB6-4C94-8D05-51B863143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74" y="975991"/>
            <a:ext cx="12537622" cy="1288898"/>
          </a:xfrm>
        </p:spPr>
        <p:txBody>
          <a:bodyPr>
            <a:normAutofit fontScale="62500" lnSpcReduction="20000"/>
          </a:bodyPr>
          <a:lstStyle/>
          <a:p>
            <a:pPr marL="51164" indent="0">
              <a:buNone/>
            </a:pPr>
            <a:endParaRPr lang="en-US" sz="100" dirty="0"/>
          </a:p>
          <a:p>
            <a:pPr marL="51164" indent="0">
              <a:buNone/>
            </a:pPr>
            <a:r>
              <a:rPr lang="en-US" sz="4000" dirty="0"/>
              <a:t>A new PLC </a:t>
            </a:r>
            <a:r>
              <a:rPr lang="en-US" sz="4000" b="1" dirty="0"/>
              <a:t>Function Block </a:t>
            </a:r>
            <a:r>
              <a:rPr lang="en-US" sz="4000" dirty="0"/>
              <a:t>has been created to manage all turbine signals / valves</a:t>
            </a:r>
          </a:p>
          <a:p>
            <a:pPr marL="51164" indent="0">
              <a:buNone/>
            </a:pPr>
            <a:endParaRPr lang="en-US" sz="1600" dirty="0"/>
          </a:p>
          <a:p>
            <a:pPr marL="51164" indent="0">
              <a:buNone/>
            </a:pPr>
            <a:r>
              <a:rPr lang="en-US" sz="4000" dirty="0"/>
              <a:t>Thermodynamic calculations implemented with Turbine Operational Parameters (TOP)</a:t>
            </a:r>
            <a:endParaRPr lang="en-GB" sz="4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29878E4-CC6F-413D-B960-502BC90DD8DA}"/>
              </a:ext>
            </a:extLst>
          </p:cNvPr>
          <p:cNvSpPr txBox="1"/>
          <p:nvPr/>
        </p:nvSpPr>
        <p:spPr>
          <a:xfrm>
            <a:off x="294077" y="8255201"/>
            <a:ext cx="7046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SM18 35 g/s </a:t>
            </a:r>
            <a:r>
              <a:rPr lang="en-US" sz="2400" dirty="0"/>
              <a:t>turbine control taken as a reference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8210998" y="470743"/>
            <a:ext cx="35253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https://edms.cern.ch/document/2337647/1</a:t>
            </a:r>
          </a:p>
        </p:txBody>
      </p:sp>
    </p:spTree>
    <p:extLst>
      <p:ext uri="{BB962C8B-B14F-4D97-AF65-F5344CB8AC3E}">
        <p14:creationId xmlns:p14="http://schemas.microsoft.com/office/powerpoint/2010/main" val="150949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 animBg="1"/>
      <p:bldP spid="107" grpId="0" animBg="1"/>
      <p:bldP spid="117" grpId="0" animBg="1"/>
      <p:bldP spid="190" grpId="0"/>
      <p:bldP spid="196" grpId="0"/>
      <p:bldP spid="5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77594</TotalTime>
  <Words>584</Words>
  <Application>Microsoft Office PowerPoint</Application>
  <PresentationFormat>A3 Paper (297x420 mm)</PresentationFormat>
  <Paragraphs>175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Corbel</vt:lpstr>
      <vt:lpstr>Tahoma</vt:lpstr>
      <vt:lpstr>CERNPre¦üsentation1</vt:lpstr>
      <vt:lpstr>PowerPoint Presentation</vt:lpstr>
      <vt:lpstr>TE-CRG-CE Controls and Electrical Support for cryogenics  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CERN</dc:title>
  <dc:creator>Sergio Villanueva Martinez</dc:creator>
  <cp:lastModifiedBy>Sergio Villanueva Martinez</cp:lastModifiedBy>
  <cp:revision>3809</cp:revision>
  <cp:lastPrinted>2015-09-02T09:02:59Z</cp:lastPrinted>
  <dcterms:created xsi:type="dcterms:W3CDTF">2013-10-23T07:42:15Z</dcterms:created>
  <dcterms:modified xsi:type="dcterms:W3CDTF">2020-12-09T14:54:18Z</dcterms:modified>
</cp:coreProperties>
</file>