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569" r:id="rId5"/>
    <p:sldId id="583" r:id="rId6"/>
    <p:sldId id="584" r:id="rId7"/>
    <p:sldId id="604" r:id="rId8"/>
    <p:sldId id="599" r:id="rId9"/>
    <p:sldId id="607" r:id="rId10"/>
    <p:sldId id="605" r:id="rId11"/>
    <p:sldId id="601" r:id="rId12"/>
    <p:sldId id="602" r:id="rId13"/>
    <p:sldId id="573" r:id="rId14"/>
    <p:sldId id="606" r:id="rId15"/>
  </p:sldIdLst>
  <p:sldSz cx="9144000" cy="6858000" type="screen4x3"/>
  <p:notesSz cx="9872663" cy="679767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" id="{F76065CD-E29F-49CA-99D3-B6E1D0F246DD}">
          <p14:sldIdLst>
            <p14:sldId id="569"/>
            <p14:sldId id="583"/>
            <p14:sldId id="584"/>
            <p14:sldId id="604"/>
            <p14:sldId id="599"/>
            <p14:sldId id="607"/>
            <p14:sldId id="605"/>
            <p14:sldId id="601"/>
            <p14:sldId id="602"/>
          </p14:sldIdLst>
        </p14:section>
        <p14:section name="Appendix Slides" id="{7EEEC2F7-76EF-47D1-9A6A-E25C86DCDDBC}">
          <p14:sldIdLst>
            <p14:sldId id="573"/>
            <p14:sldId id="6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 Alexander Berkowitz Zamora" initials="DABZ" lastIdx="2" clrIdx="0">
    <p:extLst>
      <p:ext uri="{19B8F6BF-5375-455C-9EA6-DF929625EA0E}">
        <p15:presenceInfo xmlns:p15="http://schemas.microsoft.com/office/powerpoint/2012/main" userId="S-1-5-21-1526224874-1540688658-1361462980-11742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93BE"/>
    <a:srgbClr val="2F9BBF"/>
    <a:srgbClr val="FFFF00"/>
    <a:srgbClr val="FFC000"/>
    <a:srgbClr val="92D050"/>
    <a:srgbClr val="33CCFF"/>
    <a:srgbClr val="FFFFCC"/>
    <a:srgbClr val="66CC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6900" autoAdjust="0"/>
  </p:normalViewPr>
  <p:slideViewPr>
    <p:cSldViewPr snapToGrid="0" showGuides="1">
      <p:cViewPr varScale="1">
        <p:scale>
          <a:sx n="70" d="100"/>
          <a:sy n="70" d="100"/>
        </p:scale>
        <p:origin x="108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163"/>
    </p:cViewPr>
  </p:sorterViewPr>
  <p:notesViewPr>
    <p:cSldViewPr snapToGrid="0">
      <p:cViewPr varScale="1">
        <p:scale>
          <a:sx n="94" d="100"/>
          <a:sy n="94" d="100"/>
        </p:scale>
        <p:origin x="3700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10/12/2020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6456611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592225" y="6456611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4453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10/12/2020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87267" y="3228895"/>
            <a:ext cx="789813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92225" y="6456611"/>
            <a:ext cx="4278154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18465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752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276"/>
            <a:ext cx="2815167" cy="1141121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240" y="6086419"/>
            <a:ext cx="3912574" cy="53986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1516394" y="6356350"/>
            <a:ext cx="4250770" cy="216025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2F9BBF"/>
                </a:solidFill>
              </a:defRPr>
            </a:lvl1pPr>
          </a:lstStyle>
          <a:p>
            <a:r>
              <a:rPr lang="en-GB" dirty="0"/>
              <a:t>Ó. Durán Lucas, 10th FTEC Workshop, 19.05.2020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806" y="6267709"/>
            <a:ext cx="2712194" cy="374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69" y="6203910"/>
            <a:ext cx="512441" cy="5124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41" y="6203909"/>
            <a:ext cx="445824" cy="5124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1516394" y="6356350"/>
            <a:ext cx="4250770" cy="216025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2F9BBF"/>
                </a:solidFill>
              </a:defRPr>
            </a:lvl1pPr>
          </a:lstStyle>
          <a:p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806" y="6267709"/>
            <a:ext cx="2712194" cy="3742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69" y="6203910"/>
            <a:ext cx="512441" cy="5124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41" y="6203909"/>
            <a:ext cx="445824" cy="5124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1516394" y="6356350"/>
            <a:ext cx="4250770" cy="216025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2F9BBF"/>
                </a:solidFill>
              </a:defRPr>
            </a:lvl1pPr>
          </a:lstStyle>
          <a:p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806" y="6267709"/>
            <a:ext cx="2712194" cy="3742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69" y="6203910"/>
            <a:ext cx="512441" cy="51244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41" y="6203909"/>
            <a:ext cx="445824" cy="5124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919" y="6320097"/>
            <a:ext cx="2712194" cy="3742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69" y="6203910"/>
            <a:ext cx="512441" cy="5124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41" y="6203909"/>
            <a:ext cx="445824" cy="51244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70261" y="6346813"/>
            <a:ext cx="5906954" cy="216025"/>
          </a:xfrm>
          <a:prstGeom prst="rect">
            <a:avLst/>
          </a:prstGeom>
        </p:spPr>
        <p:txBody>
          <a:bodyPr anchor="t"/>
          <a:lstStyle>
            <a:lvl1pPr>
              <a:defRPr sz="1200">
                <a:solidFill>
                  <a:srgbClr val="33CCFF"/>
                </a:solidFill>
              </a:defRPr>
            </a:lvl1pPr>
          </a:lstStyle>
          <a:p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85725" y="6200775"/>
            <a:ext cx="1181100" cy="5776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7" r:id="rId4"/>
    <p:sldLayoutId id="2147483658" r:id="rId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81864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15616" y="2407646"/>
            <a:ext cx="7200000" cy="1185664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1600" b="0" dirty="0" smtClean="0"/>
              <a:t>11</a:t>
            </a:r>
            <a:r>
              <a:rPr lang="en-GB" sz="1600" b="0" baseline="30000" dirty="0" smtClean="0"/>
              <a:t>th</a:t>
            </a:r>
            <a:r>
              <a:rPr lang="en-GB" sz="1600" b="0" dirty="0" smtClean="0"/>
              <a:t> </a:t>
            </a:r>
            <a:r>
              <a:rPr lang="en-GB" sz="1600" b="0" dirty="0"/>
              <a:t>FTEC Workshop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Cryogenics for the HL-LHC IT String</a:t>
            </a:r>
            <a:endParaRPr lang="en-GB" sz="1800" b="0" i="1" dirty="0">
              <a:solidFill>
                <a:srgbClr val="7030A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84871" y="3958507"/>
            <a:ext cx="7144120" cy="990600"/>
          </a:xfrm>
        </p:spPr>
        <p:txBody>
          <a:bodyPr>
            <a:normAutofit/>
          </a:bodyPr>
          <a:lstStyle/>
          <a:p>
            <a:r>
              <a:rPr lang="en-GB" sz="1600" dirty="0"/>
              <a:t>Óscar Durán Lucas</a:t>
            </a:r>
          </a:p>
          <a:p>
            <a:r>
              <a:rPr lang="en-GB" sz="1200" dirty="0"/>
              <a:t>TE-CRG-ME - A. Perin (supervisor), G. Rolando, </a:t>
            </a:r>
            <a:r>
              <a:rPr lang="en-GB" sz="1200" dirty="0" smtClean="0"/>
              <a:t>A. Lees, </a:t>
            </a:r>
            <a:r>
              <a:rPr lang="en-GB" sz="1200" dirty="0"/>
              <a:t>A. Wanninger, J. Mouleyre, J. Metselaar</a:t>
            </a:r>
            <a:br>
              <a:rPr lang="en-GB" sz="1200" dirty="0"/>
            </a:br>
            <a:endParaRPr lang="en-GB" sz="1200" dirty="0"/>
          </a:p>
          <a:p>
            <a:endParaRPr lang="fr-CH" sz="16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115616" y="5215332"/>
            <a:ext cx="6480000" cy="482178"/>
          </a:xfrm>
        </p:spPr>
        <p:txBody>
          <a:bodyPr>
            <a:normAutofit fontScale="92500" lnSpcReduction="10000"/>
          </a:bodyPr>
          <a:lstStyle/>
          <a:p>
            <a:r>
              <a:rPr lang="de-DE" dirty="0">
                <a:solidFill>
                  <a:srgbClr val="2F9BBF"/>
                </a:solidFill>
              </a:rPr>
              <a:t>CERN, </a:t>
            </a:r>
            <a:r>
              <a:rPr lang="de-DE" dirty="0" smtClean="0">
                <a:solidFill>
                  <a:srgbClr val="2F9BBF"/>
                </a:solidFill>
              </a:rPr>
              <a:t>09</a:t>
            </a:r>
            <a:r>
              <a:rPr lang="de-DE" baseline="30000" dirty="0" smtClean="0">
                <a:solidFill>
                  <a:srgbClr val="2F9BBF"/>
                </a:solidFill>
              </a:rPr>
              <a:t>th</a:t>
            </a:r>
            <a:r>
              <a:rPr lang="de-DE" dirty="0" smtClean="0">
                <a:solidFill>
                  <a:srgbClr val="2F9BBF"/>
                </a:solidFill>
              </a:rPr>
              <a:t> December 2020</a:t>
            </a:r>
            <a:endParaRPr lang="de-DE" dirty="0">
              <a:solidFill>
                <a:srgbClr val="2F9BBF"/>
              </a:solidFill>
            </a:endParaRPr>
          </a:p>
          <a:p>
            <a:r>
              <a:rPr lang="de-DE" dirty="0">
                <a:solidFill>
                  <a:srgbClr val="2F9BBF"/>
                </a:solidFill>
              </a:rPr>
              <a:t>INDICO</a:t>
            </a:r>
            <a:r>
              <a:rPr lang="de-DE" dirty="0" smtClean="0">
                <a:solidFill>
                  <a:srgbClr val="2F9BBF"/>
                </a:solidFill>
              </a:rPr>
              <a:t>: </a:t>
            </a:r>
            <a:r>
              <a:rPr lang="de-DE" dirty="0" smtClean="0">
                <a:solidFill>
                  <a:srgbClr val="2F9BBF"/>
                </a:solidFill>
                <a:hlinkClick r:id="rId3"/>
              </a:rPr>
              <a:t>981864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063" y="717169"/>
            <a:ext cx="1111920" cy="111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27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2708920"/>
            <a:ext cx="6048232" cy="720000"/>
          </a:xfrm>
        </p:spPr>
        <p:txBody>
          <a:bodyPr/>
          <a:lstStyle/>
          <a:p>
            <a:r>
              <a:rPr lang="fr-CH" dirty="0"/>
              <a:t>Thanks for your attention!</a:t>
            </a:r>
            <a:br>
              <a:rPr lang="fr-CH" dirty="0"/>
            </a:br>
            <a:r>
              <a:rPr lang="fr-CH" dirty="0"/>
              <a:t/>
            </a:r>
            <a:br>
              <a:rPr lang="fr-CH" dirty="0"/>
            </a:br>
            <a:r>
              <a:rPr lang="fr-CH" dirty="0"/>
              <a:t>Questions?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1516394" y="6356350"/>
            <a:ext cx="4250770" cy="216025"/>
          </a:xfrm>
          <a:prstGeom prst="rect">
            <a:avLst/>
          </a:prstGeom>
        </p:spPr>
        <p:txBody>
          <a:bodyPr anchor="t"/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rgbClr val="2F9BB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03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1516394" y="6356350"/>
            <a:ext cx="4250770" cy="216025"/>
          </a:xfrm>
          <a:prstGeom prst="rect">
            <a:avLst/>
          </a:prstGeom>
        </p:spPr>
        <p:txBody>
          <a:bodyPr anchor="t"/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rgbClr val="2F9BB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52" y="546407"/>
            <a:ext cx="7717536" cy="545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04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997010" y="1279057"/>
            <a:ext cx="7550751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Overview of the HL-LHC IT </a:t>
            </a: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</a:rPr>
              <a:t>String</a:t>
            </a:r>
          </a:p>
          <a:p>
            <a:pPr>
              <a:spcBef>
                <a:spcPts val="600"/>
              </a:spcBef>
            </a:pP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Cryogenic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system for HL-LHC IT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String</a:t>
            </a:r>
          </a:p>
          <a:p>
            <a:pPr>
              <a:spcBef>
                <a:spcPts val="600"/>
              </a:spcBef>
            </a:pPr>
            <a:endParaRPr lang="en-US" sz="10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Update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on technical tasks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	Heating Unit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Thermal shield circuit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Flowmeter valve box</a:t>
            </a:r>
          </a:p>
          <a:p>
            <a:pPr>
              <a:spcBef>
                <a:spcPts val="600"/>
              </a:spcBef>
            </a:pPr>
            <a:endParaRPr lang="en-US" sz="10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Update on management tasks</a:t>
            </a:r>
          </a:p>
          <a:p>
            <a:pPr>
              <a:spcBef>
                <a:spcPts val="600"/>
              </a:spcBef>
            </a:pPr>
            <a:endParaRPr lang="en-US" sz="10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Upcoming activities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3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960" y="185885"/>
            <a:ext cx="7920000" cy="720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dirty="0"/>
              <a:t>Overview of the HL-LHC IT String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08" b="14658"/>
          <a:stretch/>
        </p:blipFill>
        <p:spPr>
          <a:xfrm>
            <a:off x="3227333" y="2343804"/>
            <a:ext cx="2432283" cy="1393650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810346" y="3796389"/>
            <a:ext cx="29546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2">
                    <a:lumMod val="75000"/>
                  </a:schemeClr>
                </a:solidFill>
              </a:rPr>
              <a:t>View</a:t>
            </a:r>
            <a:r>
              <a:rPr lang="fr-CH" sz="1000" dirty="0">
                <a:solidFill>
                  <a:schemeClr val="tx2">
                    <a:lumMod val="75000"/>
                  </a:schemeClr>
                </a:solidFill>
              </a:rPr>
              <a:t> of LHC and IP5 with location of IT magnets </a:t>
            </a: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66" y="2432711"/>
            <a:ext cx="2006253" cy="135007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27333" y="5921403"/>
            <a:ext cx="19479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>
                <a:solidFill>
                  <a:schemeClr val="tx2">
                    <a:lumMod val="75000"/>
                  </a:schemeClr>
                </a:solidFill>
              </a:rPr>
              <a:t>Integration of IT String in SM18</a:t>
            </a: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5348" y="937230"/>
            <a:ext cx="83152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200" dirty="0">
                <a:solidFill>
                  <a:schemeClr val="tx2">
                    <a:lumMod val="75000"/>
                  </a:schemeClr>
                </a:solidFill>
              </a:rPr>
              <a:t>The final </a:t>
            </a:r>
            <a:r>
              <a:rPr lang="fr-CH" sz="1200" dirty="0" err="1">
                <a:solidFill>
                  <a:schemeClr val="tx2">
                    <a:lumMod val="75000"/>
                  </a:schemeClr>
                </a:solidFill>
              </a:rPr>
              <a:t>focusing</a:t>
            </a:r>
            <a:r>
              <a:rPr lang="fr-CH" sz="1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tx2">
                    <a:lumMod val="75000"/>
                  </a:schemeClr>
                </a:solidFill>
              </a:rPr>
              <a:t>superconducting</a:t>
            </a:r>
            <a:r>
              <a:rPr lang="fr-CH" sz="1200" dirty="0">
                <a:solidFill>
                  <a:schemeClr val="tx2">
                    <a:lumMod val="75000"/>
                  </a:schemeClr>
                </a:solidFill>
              </a:rPr>
              <a:t> inner tripplet (IT) magnets of ATLAS and CMS of LHC will be </a:t>
            </a:r>
            <a:r>
              <a:rPr lang="fr-CH" sz="1200" dirty="0" err="1">
                <a:solidFill>
                  <a:schemeClr val="tx2">
                    <a:lumMod val="75000"/>
                  </a:schemeClr>
                </a:solidFill>
              </a:rPr>
              <a:t>replaced</a:t>
            </a:r>
            <a:r>
              <a:rPr lang="fr-CH" sz="1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tx2">
                    <a:lumMod val="75000"/>
                  </a:schemeClr>
                </a:solidFill>
              </a:rPr>
              <a:t>during</a:t>
            </a:r>
            <a:r>
              <a:rPr lang="fr-CH" sz="1200" dirty="0">
                <a:solidFill>
                  <a:schemeClr val="tx2">
                    <a:lumMod val="75000"/>
                  </a:schemeClr>
                </a:solidFill>
              </a:rPr>
              <a:t> LS3.</a:t>
            </a:r>
          </a:p>
          <a:p>
            <a:r>
              <a:rPr lang="fr-CH" sz="12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fr-CH" sz="1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fr-CH" sz="1200" dirty="0">
                <a:solidFill>
                  <a:schemeClr val="tx2">
                    <a:lumMod val="75000"/>
                  </a:schemeClr>
                </a:solidFill>
              </a:rPr>
              <a:t>HL-LHC IT String will be installed in SM18 </a:t>
            </a:r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facility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H" sz="1200" dirty="0">
                <a:solidFill>
                  <a:schemeClr val="tx2">
                    <a:lumMod val="75000"/>
                  </a:schemeClr>
                </a:solidFill>
              </a:rPr>
              <a:t>for testing the collective behaviour of magnets and systems, get information to speed up the commissioning in the LHC tunnel and configuration of IP5L.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509299" y="5597345"/>
            <a:ext cx="115191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00" dirty="0">
                <a:solidFill>
                  <a:schemeClr val="accent1"/>
                </a:solidFill>
              </a:rPr>
              <a:t>*Images from CRG-TM presentation,</a:t>
            </a:r>
          </a:p>
          <a:p>
            <a:r>
              <a:rPr lang="fr-CH" sz="700" dirty="0">
                <a:solidFill>
                  <a:schemeClr val="accent1"/>
                </a:solidFill>
              </a:rPr>
              <a:t>INDICO 797080</a:t>
            </a:r>
            <a:endParaRPr lang="en-GB" sz="700" dirty="0">
              <a:solidFill>
                <a:schemeClr val="accent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75260" y="4665738"/>
            <a:ext cx="6068807" cy="1041949"/>
            <a:chOff x="1017793" y="3601266"/>
            <a:chExt cx="6367050" cy="113262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32866" r="-214" b="38611"/>
            <a:stretch/>
          </p:blipFill>
          <p:spPr>
            <a:xfrm>
              <a:off x="1017793" y="3601266"/>
              <a:ext cx="6367050" cy="1132626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08" t="47718" r="-167" b="45926"/>
            <a:stretch/>
          </p:blipFill>
          <p:spPr>
            <a:xfrm>
              <a:off x="2714625" y="4191000"/>
              <a:ext cx="4667250" cy="252413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7177" y="2397445"/>
            <a:ext cx="2993395" cy="1286367"/>
          </a:xfrm>
          <a:prstGeom prst="rect">
            <a:avLst/>
          </a:prstGeom>
          <a:ln>
            <a:solidFill>
              <a:schemeClr val="bg2"/>
            </a:solidFill>
          </a:ln>
        </p:spPr>
      </p:pic>
      <p:cxnSp>
        <p:nvCxnSpPr>
          <p:cNvPr id="24" name="Straight Connector 23"/>
          <p:cNvCxnSpPr>
            <a:cxnSpLocks/>
          </p:cNvCxnSpPr>
          <p:nvPr/>
        </p:nvCxnSpPr>
        <p:spPr>
          <a:xfrm flipV="1">
            <a:off x="2119869" y="2397445"/>
            <a:ext cx="1107464" cy="187205"/>
          </a:xfrm>
          <a:prstGeom prst="line">
            <a:avLst/>
          </a:prstGeom>
          <a:ln w="9525">
            <a:solidFill>
              <a:schemeClr val="bg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3500438" y="3400592"/>
            <a:ext cx="2296739" cy="174036"/>
          </a:xfrm>
          <a:prstGeom prst="line">
            <a:avLst/>
          </a:prstGeom>
          <a:ln w="9525">
            <a:solidFill>
              <a:schemeClr val="bg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794063" y="5133721"/>
            <a:ext cx="4510088" cy="414337"/>
          </a:xfrm>
          <a:prstGeom prst="rect">
            <a:avLst/>
          </a:prstGeom>
          <a:solidFill>
            <a:srgbClr val="0093BE">
              <a:alpha val="20000"/>
            </a:srgbClr>
          </a:solidFill>
          <a:ln w="3810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727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Cryogenics system for HL-LHC IT String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FFC0702A-5DC3-4961-863A-79AA6D6BC0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509" t="2528" r="30024" b="8373"/>
          <a:stretch/>
        </p:blipFill>
        <p:spPr>
          <a:xfrm>
            <a:off x="4923000" y="1437969"/>
            <a:ext cx="3609000" cy="4188035"/>
          </a:xfrm>
          <a:prstGeom prst="rect">
            <a:avLst/>
          </a:prstGeom>
        </p:spPr>
      </p:pic>
      <p:pic>
        <p:nvPicPr>
          <p:cNvPr id="10" name="Picture 9" descr="A picture containing toy&#10;&#10;Description automatically generated">
            <a:extLst>
              <a:ext uri="{FF2B5EF4-FFF2-40B4-BE49-F238E27FC236}">
                <a16:creationId xmlns="" xmlns:a16="http://schemas.microsoft.com/office/drawing/2014/main" id="{3730DFA4-0C50-4542-9B00-9BDE7D6B75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2" b="17402"/>
          <a:stretch/>
        </p:blipFill>
        <p:spPr>
          <a:xfrm>
            <a:off x="457200" y="1300971"/>
            <a:ext cx="4440851" cy="2523606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4F8811A3-5574-494A-B6FA-16B9F9D4E3AC}"/>
              </a:ext>
            </a:extLst>
          </p:cNvPr>
          <p:cNvSpPr txBox="1"/>
          <p:nvPr/>
        </p:nvSpPr>
        <p:spPr>
          <a:xfrm>
            <a:off x="7221577" y="5654290"/>
            <a:ext cx="1465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00" dirty="0">
                <a:solidFill>
                  <a:schemeClr val="accent1"/>
                </a:solidFill>
              </a:rPr>
              <a:t>*Images </a:t>
            </a:r>
            <a:r>
              <a:rPr lang="fr-CH" sz="700" dirty="0" err="1">
                <a:solidFill>
                  <a:schemeClr val="accent1"/>
                </a:solidFill>
              </a:rPr>
              <a:t>from</a:t>
            </a:r>
            <a:r>
              <a:rPr lang="fr-CH" sz="700" dirty="0">
                <a:solidFill>
                  <a:schemeClr val="accent1"/>
                </a:solidFill>
              </a:rPr>
              <a:t> TCC presentation,</a:t>
            </a:r>
          </a:p>
          <a:p>
            <a:r>
              <a:rPr lang="fr-CH" sz="700" dirty="0">
                <a:solidFill>
                  <a:schemeClr val="accent1"/>
                </a:solidFill>
              </a:rPr>
              <a:t>INDICO 891644</a:t>
            </a:r>
            <a:endParaRPr lang="en-GB" sz="700" dirty="0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AEBC6B80-EBEA-4992-965D-0EFF5D95C011}"/>
              </a:ext>
            </a:extLst>
          </p:cNvPr>
          <p:cNvCxnSpPr>
            <a:cxnSpLocks/>
            <a:endCxn id="15" idx="0"/>
          </p:cNvCxnSpPr>
          <p:nvPr/>
        </p:nvCxnSpPr>
        <p:spPr>
          <a:xfrm flipH="1">
            <a:off x="1254143" y="2562774"/>
            <a:ext cx="836956" cy="760520"/>
          </a:xfrm>
          <a:prstGeom prst="line">
            <a:avLst/>
          </a:prstGeom>
          <a:ln w="9525">
            <a:solidFill>
              <a:schemeClr val="bg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A475D2C-A29C-4928-8A35-715A8A95DF2F}"/>
              </a:ext>
            </a:extLst>
          </p:cNvPr>
          <p:cNvSpPr txBox="1"/>
          <p:nvPr/>
        </p:nvSpPr>
        <p:spPr>
          <a:xfrm>
            <a:off x="991891" y="3323294"/>
            <a:ext cx="524503" cy="24622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2">
                    <a:lumMod val="75000"/>
                  </a:schemeClr>
                </a:solidFill>
              </a:rPr>
              <a:t>SQXL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C3A0A856-E2EE-40F9-9D8D-81F039142D39}"/>
              </a:ext>
            </a:extLst>
          </p:cNvPr>
          <p:cNvCxnSpPr>
            <a:cxnSpLocks/>
            <a:endCxn id="18" idx="0"/>
          </p:cNvCxnSpPr>
          <p:nvPr/>
        </p:nvCxnSpPr>
        <p:spPr>
          <a:xfrm flipH="1">
            <a:off x="1107620" y="2245247"/>
            <a:ext cx="766900" cy="391551"/>
          </a:xfrm>
          <a:prstGeom prst="line">
            <a:avLst/>
          </a:prstGeom>
          <a:ln w="9525">
            <a:solidFill>
              <a:schemeClr val="bg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A3ACDA18-BD7B-455B-AE00-2C5EAE120144}"/>
              </a:ext>
            </a:extLst>
          </p:cNvPr>
          <p:cNvSpPr txBox="1"/>
          <p:nvPr/>
        </p:nvSpPr>
        <p:spPr>
          <a:xfrm>
            <a:off x="558980" y="2636798"/>
            <a:ext cx="109728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tx2">
                    <a:lumMod val="75000"/>
                  </a:schemeClr>
                </a:solidFill>
              </a:rPr>
              <a:t>Magnet cryostat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EFE27E5D-3D10-4AD3-BF08-B622E15C8E48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6891744" y="2159842"/>
            <a:ext cx="848515" cy="402934"/>
          </a:xfrm>
          <a:prstGeom prst="line">
            <a:avLst/>
          </a:prstGeom>
          <a:ln w="9525">
            <a:solidFill>
              <a:schemeClr val="bg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61A5DEE3-AE97-494A-B2AB-5F67BFAF7EEC}"/>
              </a:ext>
            </a:extLst>
          </p:cNvPr>
          <p:cNvSpPr txBox="1"/>
          <p:nvPr/>
        </p:nvSpPr>
        <p:spPr>
          <a:xfrm>
            <a:off x="7740259" y="2036731"/>
            <a:ext cx="524503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2">
                    <a:lumMod val="75000"/>
                  </a:schemeClr>
                </a:solidFill>
              </a:rPr>
              <a:t>SQXL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D3469D74-4354-4BFB-BE0D-394737B85AE1}"/>
              </a:ext>
            </a:extLst>
          </p:cNvPr>
          <p:cNvSpPr txBox="1"/>
          <p:nvPr/>
        </p:nvSpPr>
        <p:spPr>
          <a:xfrm>
            <a:off x="7790443" y="2881714"/>
            <a:ext cx="702436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2">
                    <a:lumMod val="75000"/>
                  </a:schemeClr>
                </a:solidFill>
              </a:rPr>
              <a:t>Cold Box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F800C8BB-1989-4D29-9481-283D58F3FE7B}"/>
              </a:ext>
            </a:extLst>
          </p:cNvPr>
          <p:cNvCxnSpPr>
            <a:cxnSpLocks/>
            <a:endCxn id="29" idx="2"/>
          </p:cNvCxnSpPr>
          <p:nvPr/>
        </p:nvCxnSpPr>
        <p:spPr>
          <a:xfrm flipV="1">
            <a:off x="7863362" y="3127935"/>
            <a:ext cx="278299" cy="1306905"/>
          </a:xfrm>
          <a:prstGeom prst="line">
            <a:avLst/>
          </a:prstGeom>
          <a:ln w="9525">
            <a:solidFill>
              <a:schemeClr val="bg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6ED3A294-664B-447C-A224-361AEA8EFA62}"/>
              </a:ext>
            </a:extLst>
          </p:cNvPr>
          <p:cNvSpPr txBox="1"/>
          <p:nvPr/>
        </p:nvSpPr>
        <p:spPr>
          <a:xfrm>
            <a:off x="6500064" y="3305889"/>
            <a:ext cx="1443024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00" dirty="0">
                <a:solidFill>
                  <a:schemeClr val="tx2">
                    <a:lumMod val="75000"/>
                  </a:schemeClr>
                </a:solidFill>
              </a:rPr>
              <a:t>Cold Compressor Unit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D8C5F091-8C50-4676-ACAB-83AD1A7750A0}"/>
              </a:ext>
            </a:extLst>
          </p:cNvPr>
          <p:cNvCxnSpPr>
            <a:cxnSpLocks/>
            <a:endCxn id="33" idx="2"/>
          </p:cNvCxnSpPr>
          <p:nvPr/>
        </p:nvCxnSpPr>
        <p:spPr>
          <a:xfrm flipH="1" flipV="1">
            <a:off x="7221576" y="3552110"/>
            <a:ext cx="42590" cy="607422"/>
          </a:xfrm>
          <a:prstGeom prst="line">
            <a:avLst/>
          </a:prstGeom>
          <a:ln w="9525">
            <a:solidFill>
              <a:schemeClr val="bg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F7B42D74-3134-4CDF-B470-83FC51F03933}"/>
              </a:ext>
            </a:extLst>
          </p:cNvPr>
          <p:cNvSpPr txBox="1"/>
          <p:nvPr/>
        </p:nvSpPr>
        <p:spPr>
          <a:xfrm>
            <a:off x="5118363" y="4733708"/>
            <a:ext cx="112723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tx2">
                    <a:lumMod val="75000"/>
                  </a:schemeClr>
                </a:solidFill>
              </a:rPr>
              <a:t>String Valve Box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13DCBE32-3E20-4737-9631-EA6789F44BE7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5537200" y="4333240"/>
            <a:ext cx="144779" cy="400468"/>
          </a:xfrm>
          <a:prstGeom prst="line">
            <a:avLst/>
          </a:prstGeom>
          <a:ln w="9525">
            <a:solidFill>
              <a:schemeClr val="bg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3E0A5415-99E2-4B34-9256-BA872976C5B5}"/>
              </a:ext>
            </a:extLst>
          </p:cNvPr>
          <p:cNvSpPr txBox="1"/>
          <p:nvPr/>
        </p:nvSpPr>
        <p:spPr>
          <a:xfrm>
            <a:off x="5071265" y="2016316"/>
            <a:ext cx="152638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00" dirty="0">
                <a:solidFill>
                  <a:schemeClr val="tx2">
                    <a:lumMod val="75000"/>
                  </a:schemeClr>
                </a:solidFill>
              </a:rPr>
              <a:t>Cryogenic transfer lines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="" xmlns:a16="http://schemas.microsoft.com/office/drawing/2014/main" id="{C1543BAB-36AF-4F7C-9430-66FC3CE925F7}"/>
              </a:ext>
            </a:extLst>
          </p:cNvPr>
          <p:cNvCxnSpPr>
            <a:cxnSpLocks/>
            <a:endCxn id="44" idx="2"/>
          </p:cNvCxnSpPr>
          <p:nvPr/>
        </p:nvCxnSpPr>
        <p:spPr>
          <a:xfrm flipH="1" flipV="1">
            <a:off x="5834455" y="2262537"/>
            <a:ext cx="373802" cy="2070704"/>
          </a:xfrm>
          <a:prstGeom prst="line">
            <a:avLst/>
          </a:prstGeom>
          <a:ln w="9525">
            <a:solidFill>
              <a:schemeClr val="bg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="" xmlns:a16="http://schemas.microsoft.com/office/drawing/2014/main" id="{16FA96A5-79CB-4DA0-82A3-D60672CE489D}"/>
              </a:ext>
            </a:extLst>
          </p:cNvPr>
          <p:cNvCxnSpPr>
            <a:cxnSpLocks/>
            <a:endCxn id="44" idx="2"/>
          </p:cNvCxnSpPr>
          <p:nvPr/>
        </p:nvCxnSpPr>
        <p:spPr>
          <a:xfrm flipH="1" flipV="1">
            <a:off x="5834455" y="2262537"/>
            <a:ext cx="893046" cy="1800492"/>
          </a:xfrm>
          <a:prstGeom prst="line">
            <a:avLst/>
          </a:prstGeom>
          <a:ln w="9525">
            <a:solidFill>
              <a:schemeClr val="bg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="" xmlns:a16="http://schemas.microsoft.com/office/drawing/2014/main" id="{B0535048-7482-4503-8503-F43E2734A521}"/>
              </a:ext>
            </a:extLst>
          </p:cNvPr>
          <p:cNvCxnSpPr>
            <a:cxnSpLocks/>
            <a:endCxn id="44" idx="2"/>
          </p:cNvCxnSpPr>
          <p:nvPr/>
        </p:nvCxnSpPr>
        <p:spPr>
          <a:xfrm flipH="1" flipV="1">
            <a:off x="5834455" y="2262537"/>
            <a:ext cx="529120" cy="619178"/>
          </a:xfrm>
          <a:prstGeom prst="line">
            <a:avLst/>
          </a:prstGeom>
          <a:ln w="9525">
            <a:solidFill>
              <a:schemeClr val="bg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50BB4C5A-CE4E-4AA0-ACC7-C438E53C1055}"/>
              </a:ext>
            </a:extLst>
          </p:cNvPr>
          <p:cNvSpPr/>
          <p:nvPr/>
        </p:nvSpPr>
        <p:spPr>
          <a:xfrm>
            <a:off x="1247491" y="880124"/>
            <a:ext cx="44014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Layout of equipment in SM18</a:t>
            </a:r>
            <a:endParaRPr lang="en-US" sz="12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504" y="4009790"/>
            <a:ext cx="3301157" cy="221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0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"/>
          <a:srcRect t="9328"/>
          <a:stretch/>
        </p:blipFill>
        <p:spPr>
          <a:xfrm>
            <a:off x="1417186" y="2781361"/>
            <a:ext cx="3127519" cy="2299586"/>
          </a:xfrm>
          <a:prstGeom prst="rect">
            <a:avLst/>
          </a:prstGeom>
        </p:spPr>
      </p:pic>
      <p:pic>
        <p:nvPicPr>
          <p:cNvPr id="51" name="Imagen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493" y="2715093"/>
            <a:ext cx="3401863" cy="2365453"/>
          </a:xfrm>
          <a:prstGeom prst="rect">
            <a:avLst/>
          </a:prstGeom>
        </p:spPr>
      </p:pic>
      <p:pic>
        <p:nvPicPr>
          <p:cNvPr id="50" name="Imagen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3526" y="2757969"/>
            <a:ext cx="3407959" cy="2322777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8559" y="2726712"/>
            <a:ext cx="3407959" cy="23471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Heating unit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Rectangle 18"/>
          <p:cNvSpPr/>
          <p:nvPr/>
        </p:nvSpPr>
        <p:spPr>
          <a:xfrm>
            <a:off x="536291" y="880124"/>
            <a:ext cx="4386000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Why a heating unit in a cryogenic system?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1. After a quench, pressurized (up to 17 bar) and cold (10 to 30 K) He remains in transfer line D and magnet cryostat</a:t>
            </a:r>
          </a:p>
          <a:p>
            <a:pPr>
              <a:spcBef>
                <a:spcPts val="600"/>
              </a:spcBef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Cold Box works at 3 bar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depressurization before restarting cool-down of magnets</a:t>
            </a:r>
          </a:p>
          <a:p>
            <a:pPr>
              <a:spcBef>
                <a:spcPts val="600"/>
              </a:spcBef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Compressor station works with </a:t>
            </a:r>
            <a:r>
              <a:rPr lang="en-US" sz="1200" u="sng" dirty="0" smtClean="0">
                <a:solidFill>
                  <a:schemeClr val="tx2">
                    <a:lumMod val="75000"/>
                  </a:schemeClr>
                </a:solidFill>
              </a:rPr>
              <a:t>room temperature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 He </a:t>
            </a:r>
          </a:p>
          <a:p>
            <a:pPr>
              <a:spcBef>
                <a:spcPts val="600"/>
              </a:spcBef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 Heating of He needed</a:t>
            </a:r>
          </a:p>
          <a:p>
            <a:pPr>
              <a:spcBef>
                <a:spcPts val="600"/>
              </a:spcBef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2. Warm Up</a:t>
            </a:r>
          </a:p>
        </p:txBody>
      </p:sp>
      <p:sp>
        <p:nvSpPr>
          <p:cNvPr id="25" name="Rectangle 18"/>
          <p:cNvSpPr/>
          <p:nvPr/>
        </p:nvSpPr>
        <p:spPr>
          <a:xfrm>
            <a:off x="555162" y="4996598"/>
            <a:ext cx="398084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Valve sizing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Pressure 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model of the system to calculate the pressure drop requirements of the valve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Selection of a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</a:rPr>
              <a:t>Kv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 able to regulate all operation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modes</a:t>
            </a:r>
            <a:endParaRPr lang="en-US" sz="12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Rectangle 18"/>
          <p:cNvSpPr/>
          <p:nvPr/>
        </p:nvSpPr>
        <p:spPr>
          <a:xfrm>
            <a:off x="5231372" y="900680"/>
            <a:ext cx="3718717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Technical specifications for tendering: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15 kW electrical heaters</a:t>
            </a:r>
          </a:p>
        </p:txBody>
      </p:sp>
      <p:pic>
        <p:nvPicPr>
          <p:cNvPr id="30" name="Imagen 29"/>
          <p:cNvPicPr/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963"/>
          <a:stretch/>
        </p:blipFill>
        <p:spPr>
          <a:xfrm>
            <a:off x="6418123" y="1782785"/>
            <a:ext cx="2505456" cy="4343250"/>
          </a:xfrm>
          <a:prstGeom prst="rect">
            <a:avLst/>
          </a:prstGeom>
        </p:spPr>
      </p:pic>
      <p:pic>
        <p:nvPicPr>
          <p:cNvPr id="31" name="Imagen 30"/>
          <p:cNvPicPr/>
          <p:nvPr/>
        </p:nvPicPr>
        <p:blipFill>
          <a:blip r:embed="rId7"/>
          <a:stretch>
            <a:fillRect/>
          </a:stretch>
        </p:blipFill>
        <p:spPr>
          <a:xfrm rot="5400000">
            <a:off x="4051936" y="2860689"/>
            <a:ext cx="3459014" cy="1091445"/>
          </a:xfrm>
          <a:prstGeom prst="rect">
            <a:avLst/>
          </a:prstGeom>
        </p:spPr>
      </p:pic>
      <p:sp>
        <p:nvSpPr>
          <p:cNvPr id="45" name="Rectangle 18"/>
          <p:cNvSpPr/>
          <p:nvPr/>
        </p:nvSpPr>
        <p:spPr>
          <a:xfrm>
            <a:off x="5231371" y="1442547"/>
            <a:ext cx="37187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Heater vessels</a:t>
            </a:r>
          </a:p>
        </p:txBody>
      </p:sp>
      <p:sp>
        <p:nvSpPr>
          <p:cNvPr id="52" name="TextBox 76"/>
          <p:cNvSpPr txBox="1"/>
          <p:nvPr/>
        </p:nvSpPr>
        <p:spPr>
          <a:xfrm>
            <a:off x="7748577" y="5335151"/>
            <a:ext cx="11519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00" dirty="0">
                <a:solidFill>
                  <a:schemeClr val="accent1"/>
                </a:solidFill>
              </a:rPr>
              <a:t>*Images </a:t>
            </a:r>
            <a:r>
              <a:rPr lang="fr-CH" sz="700" dirty="0" err="1">
                <a:solidFill>
                  <a:schemeClr val="accent1"/>
                </a:solidFill>
              </a:rPr>
              <a:t>from</a:t>
            </a:r>
            <a:r>
              <a:rPr lang="fr-CH" sz="700" dirty="0">
                <a:solidFill>
                  <a:schemeClr val="accent1"/>
                </a:solidFill>
              </a:rPr>
              <a:t> </a:t>
            </a:r>
            <a:r>
              <a:rPr lang="fr-CH" sz="700" dirty="0" err="1" smtClean="0">
                <a:solidFill>
                  <a:schemeClr val="accent1"/>
                </a:solidFill>
              </a:rPr>
              <a:t>previous</a:t>
            </a:r>
            <a:r>
              <a:rPr lang="fr-CH" sz="700" dirty="0" smtClean="0">
                <a:solidFill>
                  <a:schemeClr val="accent1"/>
                </a:solidFill>
              </a:rPr>
              <a:t> </a:t>
            </a:r>
            <a:r>
              <a:rPr lang="fr-CH" sz="700" dirty="0" err="1" smtClean="0">
                <a:solidFill>
                  <a:schemeClr val="accent1"/>
                </a:solidFill>
              </a:rPr>
              <a:t>procurement</a:t>
            </a:r>
            <a:endParaRPr lang="en-GB" sz="700" dirty="0">
              <a:solidFill>
                <a:schemeClr val="accent1"/>
              </a:solidFill>
            </a:endParaRPr>
          </a:p>
        </p:txBody>
      </p:sp>
      <p:sp>
        <p:nvSpPr>
          <p:cNvPr id="16" name="Rectangle 18"/>
          <p:cNvSpPr/>
          <p:nvPr/>
        </p:nvSpPr>
        <p:spPr>
          <a:xfrm>
            <a:off x="4670994" y="5241391"/>
            <a:ext cx="2390933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Valves, Heaters and Vessels ordered</a:t>
            </a:r>
            <a:endParaRPr lang="en-US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9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6" grpId="0"/>
      <p:bldP spid="45" grpId="0"/>
      <p:bldP spid="52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83" y="1879512"/>
            <a:ext cx="4617720" cy="162387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5" t="8433" r="767" b="1021"/>
          <a:stretch/>
        </p:blipFill>
        <p:spPr>
          <a:xfrm>
            <a:off x="536291" y="3525950"/>
            <a:ext cx="7634533" cy="2714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shield circuit valve sizing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Rectangle 18"/>
          <p:cNvSpPr/>
          <p:nvPr/>
        </p:nvSpPr>
        <p:spPr>
          <a:xfrm>
            <a:off x="536291" y="880124"/>
            <a:ext cx="7995709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Thermal shield supply is divided in 6 parallel circuits with different pressure impedances. Valves need to equilibrate the pressure in the circuit to regulate the flow in all the circuits</a:t>
            </a:r>
          </a:p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Parameters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 [min, max]: Inlet temperature, inlet pressure, mass flow at each circuit (cold compressor, flowmeter, return module, inner triplet magnets)</a:t>
            </a:r>
          </a:p>
        </p:txBody>
      </p:sp>
      <p:sp>
        <p:nvSpPr>
          <p:cNvPr id="25" name="Rectangle 18"/>
          <p:cNvSpPr/>
          <p:nvPr/>
        </p:nvSpPr>
        <p:spPr>
          <a:xfrm>
            <a:off x="5895163" y="1740506"/>
            <a:ext cx="2363460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Valve control strategy </a:t>
            </a:r>
          </a:p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(x128 cases)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1CV282, CV950 and 1CV288 fully open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CV988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3CV955/2CV955/1CV955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2CV282</a:t>
            </a:r>
            <a:endParaRPr lang="en-US" sz="12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Rectangle 18"/>
          <p:cNvSpPr/>
          <p:nvPr/>
        </p:nvSpPr>
        <p:spPr>
          <a:xfrm>
            <a:off x="6476832" y="4022067"/>
            <a:ext cx="2188800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All valves sized</a:t>
            </a:r>
            <a:endParaRPr lang="en-US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020572" y="3880907"/>
            <a:ext cx="815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1CV282</a:t>
            </a:r>
            <a:endParaRPr lang="en-GB" sz="1000" dirty="0"/>
          </a:p>
        </p:txBody>
      </p:sp>
      <p:sp>
        <p:nvSpPr>
          <p:cNvPr id="35" name="CuadroTexto 34"/>
          <p:cNvSpPr txBox="1"/>
          <p:nvPr/>
        </p:nvSpPr>
        <p:spPr>
          <a:xfrm>
            <a:off x="4230179" y="4358200"/>
            <a:ext cx="815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CV988</a:t>
            </a:r>
            <a:endParaRPr lang="en-GB" sz="1000" dirty="0"/>
          </a:p>
        </p:txBody>
      </p:sp>
      <p:sp>
        <p:nvSpPr>
          <p:cNvPr id="36" name="CuadroTexto 35"/>
          <p:cNvSpPr txBox="1"/>
          <p:nvPr/>
        </p:nvSpPr>
        <p:spPr>
          <a:xfrm>
            <a:off x="4718647" y="3721255"/>
            <a:ext cx="815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/>
              <a:t>2</a:t>
            </a:r>
            <a:r>
              <a:rPr lang="es-ES" sz="1000" dirty="0" smtClean="0"/>
              <a:t>CV282</a:t>
            </a:r>
            <a:endParaRPr lang="en-GB" sz="1000" dirty="0"/>
          </a:p>
        </p:txBody>
      </p:sp>
      <p:sp>
        <p:nvSpPr>
          <p:cNvPr id="37" name="CuadroTexto 36"/>
          <p:cNvSpPr txBox="1"/>
          <p:nvPr/>
        </p:nvSpPr>
        <p:spPr>
          <a:xfrm>
            <a:off x="5482291" y="4111979"/>
            <a:ext cx="860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3CV955</a:t>
            </a:r>
            <a:endParaRPr lang="en-GB" sz="10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3348990" y="4130221"/>
            <a:ext cx="815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CV950</a:t>
            </a:r>
            <a:endParaRPr lang="en-GB" sz="10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4972649" y="4106082"/>
            <a:ext cx="860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2CV955</a:t>
            </a:r>
            <a:endParaRPr lang="en-GB" sz="10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4445783" y="4106083"/>
            <a:ext cx="860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1CV955</a:t>
            </a:r>
            <a:endParaRPr lang="en-GB" sz="10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7336781" y="5421840"/>
            <a:ext cx="815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1CV288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2247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34" grpId="0" animBg="1"/>
      <p:bldP spid="9" grpId="0"/>
      <p:bldP spid="35" grpId="0"/>
      <p:bldP spid="36" grpId="0"/>
      <p:bldP spid="37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Flowmeter internal support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3486" y="4393477"/>
            <a:ext cx="28055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Belleville washer parametric study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6291" y="880124"/>
            <a:ext cx="831052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Mechanical study for the internal supporting of the Coriolis flowmeters inside a dedicated vacuum box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Finite Element Model (ANSYS Mechanical APDL)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Vertical tie rods holding the weight and horizontal tie rods with Belleville washers (stiff springs) to reduce the vibrations</a:t>
            </a:r>
          </a:p>
        </p:txBody>
      </p:sp>
      <p:pic>
        <p:nvPicPr>
          <p:cNvPr id="21" name="Picture 1">
            <a:extLst>
              <a:ext uri="{FF2B5EF4-FFF2-40B4-BE49-F238E27FC236}">
                <a16:creationId xmlns:a16="http://schemas.microsoft.com/office/drawing/2014/main" xmlns="" id="{7818D229-E58F-44FB-93C5-34657C1C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746" y="1834087"/>
            <a:ext cx="1558661" cy="231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290" y="1839228"/>
            <a:ext cx="2913920" cy="2196984"/>
          </a:xfrm>
          <a:prstGeom prst="rect">
            <a:avLst/>
          </a:prstGeom>
        </p:spPr>
      </p:pic>
      <p:pic>
        <p:nvPicPr>
          <p:cNvPr id="26" name="Picture 4">
            <a:extLst>
              <a:ext uri="{FF2B5EF4-FFF2-40B4-BE49-F238E27FC236}">
                <a16:creationId xmlns:a16="http://schemas.microsoft.com/office/drawing/2014/main" xmlns="" id="{61D68AAD-C53C-44C4-82D6-9EEB69E51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4677" y="1834087"/>
            <a:ext cx="2902609" cy="2202125"/>
          </a:xfrm>
          <a:prstGeom prst="rect">
            <a:avLst/>
          </a:prstGeom>
        </p:spPr>
      </p:pic>
      <p:grpSp>
        <p:nvGrpSpPr>
          <p:cNvPr id="7" name="Grupo 6"/>
          <p:cNvGrpSpPr/>
          <p:nvPr/>
        </p:nvGrpSpPr>
        <p:grpSpPr>
          <a:xfrm>
            <a:off x="393052" y="4845376"/>
            <a:ext cx="851091" cy="1016065"/>
            <a:chOff x="5813660" y="4238354"/>
            <a:chExt cx="1944216" cy="2117996"/>
          </a:xfrm>
        </p:grpSpPr>
        <p:sp>
          <p:nvSpPr>
            <p:cNvPr id="27" name="Rectangle 66">
              <a:extLst>
                <a:ext uri="{FF2B5EF4-FFF2-40B4-BE49-F238E27FC236}">
                  <a16:creationId xmlns:a16="http://schemas.microsoft.com/office/drawing/2014/main" xmlns="" id="{8DECB648-D60C-4C8C-AFAB-B6496821045D}"/>
                </a:ext>
              </a:extLst>
            </p:cNvPr>
            <p:cNvSpPr/>
            <p:nvPr/>
          </p:nvSpPr>
          <p:spPr>
            <a:xfrm>
              <a:off x="5813660" y="5508757"/>
              <a:ext cx="1944216" cy="12715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67">
              <a:extLst>
                <a:ext uri="{FF2B5EF4-FFF2-40B4-BE49-F238E27FC236}">
                  <a16:creationId xmlns:a16="http://schemas.microsoft.com/office/drawing/2014/main" xmlns="" id="{7361AD19-D50A-4E3D-90B6-50D5FCAD9696}"/>
                </a:ext>
              </a:extLst>
            </p:cNvPr>
            <p:cNvSpPr/>
            <p:nvPr/>
          </p:nvSpPr>
          <p:spPr>
            <a:xfrm>
              <a:off x="6513758" y="5508755"/>
              <a:ext cx="549077" cy="1271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62">
              <a:extLst>
                <a:ext uri="{FF2B5EF4-FFF2-40B4-BE49-F238E27FC236}">
                  <a16:creationId xmlns:a16="http://schemas.microsoft.com/office/drawing/2014/main" xmlns="" id="{15A22813-52E0-4C31-8F41-ECD2D057495A}"/>
                </a:ext>
              </a:extLst>
            </p:cNvPr>
            <p:cNvSpPr/>
            <p:nvPr/>
          </p:nvSpPr>
          <p:spPr>
            <a:xfrm>
              <a:off x="6679886" y="4238354"/>
              <a:ext cx="211765" cy="211799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4" name="Group 35">
              <a:extLst>
                <a:ext uri="{FF2B5EF4-FFF2-40B4-BE49-F238E27FC236}">
                  <a16:creationId xmlns:a16="http://schemas.microsoft.com/office/drawing/2014/main" xmlns="" id="{C278D5E8-16C6-4397-A3BF-0B4CE21189D8}"/>
                </a:ext>
              </a:extLst>
            </p:cNvPr>
            <p:cNvGrpSpPr/>
            <p:nvPr/>
          </p:nvGrpSpPr>
          <p:grpSpPr>
            <a:xfrm>
              <a:off x="6347933" y="4596698"/>
              <a:ext cx="871394" cy="268004"/>
              <a:chOff x="6300192" y="4858847"/>
              <a:chExt cx="871394" cy="26800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5" name="Group 26">
                <a:extLst>
                  <a:ext uri="{FF2B5EF4-FFF2-40B4-BE49-F238E27FC236}">
                    <a16:creationId xmlns:a16="http://schemas.microsoft.com/office/drawing/2014/main" xmlns="" id="{D760279C-FC9A-450E-8E36-D153AD4604E1}"/>
                  </a:ext>
                </a:extLst>
              </p:cNvPr>
              <p:cNvGrpSpPr/>
              <p:nvPr/>
            </p:nvGrpSpPr>
            <p:grpSpPr>
              <a:xfrm>
                <a:off x="6300192" y="4858847"/>
                <a:ext cx="864096" cy="115604"/>
                <a:chOff x="6300192" y="4858847"/>
                <a:chExt cx="864096" cy="115604"/>
              </a:xfrm>
            </p:grpSpPr>
            <p:cxnSp>
              <p:nvCxnSpPr>
                <p:cNvPr id="49" name="Straight Connector 14">
                  <a:extLst>
                    <a:ext uri="{FF2B5EF4-FFF2-40B4-BE49-F238E27FC236}">
                      <a16:creationId xmlns:a16="http://schemas.microsoft.com/office/drawing/2014/main" xmlns="" id="{D8B2CC94-9221-4A9B-B0F2-9D9DE54392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0192" y="4858848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21">
                  <a:extLst>
                    <a:ext uri="{FF2B5EF4-FFF2-40B4-BE49-F238E27FC236}">
                      <a16:creationId xmlns:a16="http://schemas.microsoft.com/office/drawing/2014/main" xmlns="" id="{1611754B-DC18-448E-845D-7D47642246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4208" y="4858848"/>
                  <a:ext cx="573044" cy="0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25">
                  <a:extLst>
                    <a:ext uri="{FF2B5EF4-FFF2-40B4-BE49-F238E27FC236}">
                      <a16:creationId xmlns:a16="http://schemas.microsoft.com/office/drawing/2014/main" xmlns="" id="{9CA247CE-B748-43E0-B2DE-BF5081BA3C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020272" y="4858847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27">
                <a:extLst>
                  <a:ext uri="{FF2B5EF4-FFF2-40B4-BE49-F238E27FC236}">
                    <a16:creationId xmlns:a16="http://schemas.microsoft.com/office/drawing/2014/main" xmlns="" id="{35E2665D-177B-48E0-9CB7-A9CEB4BB3946}"/>
                  </a:ext>
                </a:extLst>
              </p:cNvPr>
              <p:cNvGrpSpPr/>
              <p:nvPr/>
            </p:nvGrpSpPr>
            <p:grpSpPr>
              <a:xfrm>
                <a:off x="6305332" y="4931634"/>
                <a:ext cx="864096" cy="115604"/>
                <a:chOff x="6300192" y="4858847"/>
                <a:chExt cx="864096" cy="115604"/>
              </a:xfrm>
            </p:grpSpPr>
            <p:cxnSp>
              <p:nvCxnSpPr>
                <p:cNvPr id="45" name="Straight Connector 28">
                  <a:extLst>
                    <a:ext uri="{FF2B5EF4-FFF2-40B4-BE49-F238E27FC236}">
                      <a16:creationId xmlns:a16="http://schemas.microsoft.com/office/drawing/2014/main" xmlns="" id="{41B75E43-1463-43F6-9E72-85C8BCCF35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0192" y="4858848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29">
                  <a:extLst>
                    <a:ext uri="{FF2B5EF4-FFF2-40B4-BE49-F238E27FC236}">
                      <a16:creationId xmlns:a16="http://schemas.microsoft.com/office/drawing/2014/main" xmlns="" id="{1161CEFE-2D66-449D-9ADB-BDB6DDAB2A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4208" y="4858848"/>
                  <a:ext cx="573044" cy="0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30">
                  <a:extLst>
                    <a:ext uri="{FF2B5EF4-FFF2-40B4-BE49-F238E27FC236}">
                      <a16:creationId xmlns:a16="http://schemas.microsoft.com/office/drawing/2014/main" xmlns="" id="{EC08CE03-C622-40C6-8E91-CCE05FE920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020272" y="4858847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1">
                <a:extLst>
                  <a:ext uri="{FF2B5EF4-FFF2-40B4-BE49-F238E27FC236}">
                    <a16:creationId xmlns:a16="http://schemas.microsoft.com/office/drawing/2014/main" xmlns="" id="{435E2982-F7BC-41A6-8D60-1978E6A1AC3A}"/>
                  </a:ext>
                </a:extLst>
              </p:cNvPr>
              <p:cNvGrpSpPr/>
              <p:nvPr/>
            </p:nvGrpSpPr>
            <p:grpSpPr>
              <a:xfrm>
                <a:off x="6307490" y="5011247"/>
                <a:ext cx="864096" cy="115604"/>
                <a:chOff x="6300192" y="4858847"/>
                <a:chExt cx="864096" cy="115604"/>
              </a:xfrm>
            </p:grpSpPr>
            <p:cxnSp>
              <p:nvCxnSpPr>
                <p:cNvPr id="42" name="Straight Connector 32">
                  <a:extLst>
                    <a:ext uri="{FF2B5EF4-FFF2-40B4-BE49-F238E27FC236}">
                      <a16:creationId xmlns:a16="http://schemas.microsoft.com/office/drawing/2014/main" xmlns="" id="{67088562-E132-485D-9C6A-DDC30CF674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0192" y="4858848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33">
                  <a:extLst>
                    <a:ext uri="{FF2B5EF4-FFF2-40B4-BE49-F238E27FC236}">
                      <a16:creationId xmlns:a16="http://schemas.microsoft.com/office/drawing/2014/main" xmlns="" id="{C2A1D990-FF46-4D89-8EC4-FB0651B182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4208" y="4858848"/>
                  <a:ext cx="573044" cy="0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34">
                  <a:extLst>
                    <a:ext uri="{FF2B5EF4-FFF2-40B4-BE49-F238E27FC236}">
                      <a16:creationId xmlns:a16="http://schemas.microsoft.com/office/drawing/2014/main" xmlns="" id="{78541CE0-9AD4-4AC0-84FB-867A23935B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020272" y="4858847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2" name="Group 36">
              <a:extLst>
                <a:ext uri="{FF2B5EF4-FFF2-40B4-BE49-F238E27FC236}">
                  <a16:creationId xmlns:a16="http://schemas.microsoft.com/office/drawing/2014/main" xmlns="" id="{4274283E-B77E-4FF5-AE06-84A2081D49AC}"/>
                </a:ext>
              </a:extLst>
            </p:cNvPr>
            <p:cNvGrpSpPr/>
            <p:nvPr/>
          </p:nvGrpSpPr>
          <p:grpSpPr>
            <a:xfrm flipV="1">
              <a:off x="6333422" y="4901498"/>
              <a:ext cx="871394" cy="268004"/>
              <a:chOff x="6300192" y="4858847"/>
              <a:chExt cx="871394" cy="26800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53" name="Group 37">
                <a:extLst>
                  <a:ext uri="{FF2B5EF4-FFF2-40B4-BE49-F238E27FC236}">
                    <a16:creationId xmlns:a16="http://schemas.microsoft.com/office/drawing/2014/main" xmlns="" id="{0939D0C2-6EFB-4B7D-8C94-FF47976D2DED}"/>
                  </a:ext>
                </a:extLst>
              </p:cNvPr>
              <p:cNvGrpSpPr/>
              <p:nvPr/>
            </p:nvGrpSpPr>
            <p:grpSpPr>
              <a:xfrm>
                <a:off x="6300192" y="4858847"/>
                <a:ext cx="864096" cy="115604"/>
                <a:chOff x="6300192" y="4858847"/>
                <a:chExt cx="864096" cy="115604"/>
              </a:xfrm>
            </p:grpSpPr>
            <p:cxnSp>
              <p:nvCxnSpPr>
                <p:cNvPr id="62" name="Straight Connector 46">
                  <a:extLst>
                    <a:ext uri="{FF2B5EF4-FFF2-40B4-BE49-F238E27FC236}">
                      <a16:creationId xmlns:a16="http://schemas.microsoft.com/office/drawing/2014/main" xmlns="" id="{D4640F33-B004-48F4-9DB6-65E6358636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0192" y="4858848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47">
                  <a:extLst>
                    <a:ext uri="{FF2B5EF4-FFF2-40B4-BE49-F238E27FC236}">
                      <a16:creationId xmlns:a16="http://schemas.microsoft.com/office/drawing/2014/main" xmlns="" id="{6BA4F422-42CA-4D7E-980C-C0A13BFCC5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4208" y="4858848"/>
                  <a:ext cx="573044" cy="0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48">
                  <a:extLst>
                    <a:ext uri="{FF2B5EF4-FFF2-40B4-BE49-F238E27FC236}">
                      <a16:creationId xmlns:a16="http://schemas.microsoft.com/office/drawing/2014/main" xmlns="" id="{63617AA0-50A2-444E-A38D-260E166347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020272" y="4858847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38">
                <a:extLst>
                  <a:ext uri="{FF2B5EF4-FFF2-40B4-BE49-F238E27FC236}">
                    <a16:creationId xmlns:a16="http://schemas.microsoft.com/office/drawing/2014/main" xmlns="" id="{62579D1E-8E3D-4100-9D78-A928B62AB66E}"/>
                  </a:ext>
                </a:extLst>
              </p:cNvPr>
              <p:cNvGrpSpPr/>
              <p:nvPr/>
            </p:nvGrpSpPr>
            <p:grpSpPr>
              <a:xfrm>
                <a:off x="6305332" y="4931634"/>
                <a:ext cx="864096" cy="115604"/>
                <a:chOff x="6300192" y="4858847"/>
                <a:chExt cx="864096" cy="115604"/>
              </a:xfrm>
            </p:grpSpPr>
            <p:cxnSp>
              <p:nvCxnSpPr>
                <p:cNvPr id="59" name="Straight Connector 43">
                  <a:extLst>
                    <a:ext uri="{FF2B5EF4-FFF2-40B4-BE49-F238E27FC236}">
                      <a16:creationId xmlns:a16="http://schemas.microsoft.com/office/drawing/2014/main" xmlns="" id="{DFB6D33A-E8C9-454D-8E61-8B19C3A0D4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0192" y="4858848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44">
                  <a:extLst>
                    <a:ext uri="{FF2B5EF4-FFF2-40B4-BE49-F238E27FC236}">
                      <a16:creationId xmlns:a16="http://schemas.microsoft.com/office/drawing/2014/main" xmlns="" id="{4D032B93-E55A-4A1B-A4F4-EE1D20C19F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4208" y="4858848"/>
                  <a:ext cx="573044" cy="0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45">
                  <a:extLst>
                    <a:ext uri="{FF2B5EF4-FFF2-40B4-BE49-F238E27FC236}">
                      <a16:creationId xmlns:a16="http://schemas.microsoft.com/office/drawing/2014/main" xmlns="" id="{A45C9D96-A9E8-48A6-9DE5-4DC94EC357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020272" y="4858847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39">
                <a:extLst>
                  <a:ext uri="{FF2B5EF4-FFF2-40B4-BE49-F238E27FC236}">
                    <a16:creationId xmlns:a16="http://schemas.microsoft.com/office/drawing/2014/main" xmlns="" id="{1C4F5700-DDDB-45CE-9783-0C02C3B325AC}"/>
                  </a:ext>
                </a:extLst>
              </p:cNvPr>
              <p:cNvGrpSpPr/>
              <p:nvPr/>
            </p:nvGrpSpPr>
            <p:grpSpPr>
              <a:xfrm>
                <a:off x="6307490" y="5011247"/>
                <a:ext cx="864096" cy="115604"/>
                <a:chOff x="6300192" y="4858847"/>
                <a:chExt cx="864096" cy="115604"/>
              </a:xfrm>
            </p:grpSpPr>
            <p:cxnSp>
              <p:nvCxnSpPr>
                <p:cNvPr id="56" name="Straight Connector 40">
                  <a:extLst>
                    <a:ext uri="{FF2B5EF4-FFF2-40B4-BE49-F238E27FC236}">
                      <a16:creationId xmlns:a16="http://schemas.microsoft.com/office/drawing/2014/main" xmlns="" id="{5CFBF298-A186-4B86-9F58-DD7BC146AF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0192" y="4858848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41">
                  <a:extLst>
                    <a:ext uri="{FF2B5EF4-FFF2-40B4-BE49-F238E27FC236}">
                      <a16:creationId xmlns:a16="http://schemas.microsoft.com/office/drawing/2014/main" xmlns="" id="{F3902994-14DB-42CA-87BE-F0A13C0397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4208" y="4858848"/>
                  <a:ext cx="573044" cy="0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42">
                  <a:extLst>
                    <a:ext uri="{FF2B5EF4-FFF2-40B4-BE49-F238E27FC236}">
                      <a16:creationId xmlns:a16="http://schemas.microsoft.com/office/drawing/2014/main" xmlns="" id="{47C0D88E-4B30-474C-8202-D1020C2F20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020272" y="4858847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5" name="Group 49">
              <a:extLst>
                <a:ext uri="{FF2B5EF4-FFF2-40B4-BE49-F238E27FC236}">
                  <a16:creationId xmlns:a16="http://schemas.microsoft.com/office/drawing/2014/main" xmlns="" id="{131F62BE-6E3B-4820-AB9B-9D1CE615A188}"/>
                </a:ext>
              </a:extLst>
            </p:cNvPr>
            <p:cNvGrpSpPr/>
            <p:nvPr/>
          </p:nvGrpSpPr>
          <p:grpSpPr>
            <a:xfrm>
              <a:off x="6340635" y="5230713"/>
              <a:ext cx="871394" cy="268004"/>
              <a:chOff x="6300192" y="4858847"/>
              <a:chExt cx="871394" cy="26800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66" name="Group 50">
                <a:extLst>
                  <a:ext uri="{FF2B5EF4-FFF2-40B4-BE49-F238E27FC236}">
                    <a16:creationId xmlns:a16="http://schemas.microsoft.com/office/drawing/2014/main" xmlns="" id="{DA98F26A-1D77-4B0D-B4DC-9864C4A589E8}"/>
                  </a:ext>
                </a:extLst>
              </p:cNvPr>
              <p:cNvGrpSpPr/>
              <p:nvPr/>
            </p:nvGrpSpPr>
            <p:grpSpPr>
              <a:xfrm>
                <a:off x="6300192" y="4858847"/>
                <a:ext cx="864096" cy="115604"/>
                <a:chOff x="6300192" y="4858847"/>
                <a:chExt cx="864096" cy="115604"/>
              </a:xfrm>
            </p:grpSpPr>
            <p:cxnSp>
              <p:nvCxnSpPr>
                <p:cNvPr id="75" name="Straight Connector 59">
                  <a:extLst>
                    <a:ext uri="{FF2B5EF4-FFF2-40B4-BE49-F238E27FC236}">
                      <a16:creationId xmlns:a16="http://schemas.microsoft.com/office/drawing/2014/main" xmlns="" id="{81BD3B91-0275-47EC-B529-4FD1C4D45D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0192" y="4858848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60">
                  <a:extLst>
                    <a:ext uri="{FF2B5EF4-FFF2-40B4-BE49-F238E27FC236}">
                      <a16:creationId xmlns:a16="http://schemas.microsoft.com/office/drawing/2014/main" xmlns="" id="{1F412098-EA27-47B4-B4F4-3A29735251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4208" y="4858848"/>
                  <a:ext cx="573044" cy="0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61">
                  <a:extLst>
                    <a:ext uri="{FF2B5EF4-FFF2-40B4-BE49-F238E27FC236}">
                      <a16:creationId xmlns:a16="http://schemas.microsoft.com/office/drawing/2014/main" xmlns="" id="{8D046B8A-E61A-4D88-8206-74C24CBA67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020272" y="4858847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" name="Group 51">
                <a:extLst>
                  <a:ext uri="{FF2B5EF4-FFF2-40B4-BE49-F238E27FC236}">
                    <a16:creationId xmlns:a16="http://schemas.microsoft.com/office/drawing/2014/main" xmlns="" id="{1D4C1477-2702-44A3-8366-CCDAB4E21B15}"/>
                  </a:ext>
                </a:extLst>
              </p:cNvPr>
              <p:cNvGrpSpPr/>
              <p:nvPr/>
            </p:nvGrpSpPr>
            <p:grpSpPr>
              <a:xfrm>
                <a:off x="6305332" y="4931634"/>
                <a:ext cx="864096" cy="115604"/>
                <a:chOff x="6300192" y="4858847"/>
                <a:chExt cx="864096" cy="115604"/>
              </a:xfrm>
            </p:grpSpPr>
            <p:cxnSp>
              <p:nvCxnSpPr>
                <p:cNvPr id="72" name="Straight Connector 56">
                  <a:extLst>
                    <a:ext uri="{FF2B5EF4-FFF2-40B4-BE49-F238E27FC236}">
                      <a16:creationId xmlns:a16="http://schemas.microsoft.com/office/drawing/2014/main" xmlns="" id="{AC01FC6C-704F-46F6-9E39-CE965E2CF2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0192" y="4858848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57">
                  <a:extLst>
                    <a:ext uri="{FF2B5EF4-FFF2-40B4-BE49-F238E27FC236}">
                      <a16:creationId xmlns:a16="http://schemas.microsoft.com/office/drawing/2014/main" xmlns="" id="{B50D87A2-1A4E-4AFE-96DB-166664041C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4208" y="4858848"/>
                  <a:ext cx="573044" cy="0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58">
                  <a:extLst>
                    <a:ext uri="{FF2B5EF4-FFF2-40B4-BE49-F238E27FC236}">
                      <a16:creationId xmlns:a16="http://schemas.microsoft.com/office/drawing/2014/main" xmlns="" id="{47C729D1-17BD-4081-9DEE-6CF2E2B541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020272" y="4858847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8" name="Group 52">
                <a:extLst>
                  <a:ext uri="{FF2B5EF4-FFF2-40B4-BE49-F238E27FC236}">
                    <a16:creationId xmlns:a16="http://schemas.microsoft.com/office/drawing/2014/main" xmlns="" id="{ACD6FE12-606A-4895-A884-9B84D45AE8DB}"/>
                  </a:ext>
                </a:extLst>
              </p:cNvPr>
              <p:cNvGrpSpPr/>
              <p:nvPr/>
            </p:nvGrpSpPr>
            <p:grpSpPr>
              <a:xfrm>
                <a:off x="6307490" y="5011247"/>
                <a:ext cx="864096" cy="115604"/>
                <a:chOff x="6300192" y="4858847"/>
                <a:chExt cx="864096" cy="115604"/>
              </a:xfrm>
            </p:grpSpPr>
            <p:cxnSp>
              <p:nvCxnSpPr>
                <p:cNvPr id="69" name="Straight Connector 53">
                  <a:extLst>
                    <a:ext uri="{FF2B5EF4-FFF2-40B4-BE49-F238E27FC236}">
                      <a16:creationId xmlns:a16="http://schemas.microsoft.com/office/drawing/2014/main" xmlns="" id="{451B3E1E-5E89-487B-813A-4A65B81C11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0192" y="4858848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54">
                  <a:extLst>
                    <a:ext uri="{FF2B5EF4-FFF2-40B4-BE49-F238E27FC236}">
                      <a16:creationId xmlns:a16="http://schemas.microsoft.com/office/drawing/2014/main" xmlns="" id="{893CB8FC-842D-46EB-ACC4-68C8E27A36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4208" y="4858848"/>
                  <a:ext cx="573044" cy="0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55">
                  <a:extLst>
                    <a:ext uri="{FF2B5EF4-FFF2-40B4-BE49-F238E27FC236}">
                      <a16:creationId xmlns:a16="http://schemas.microsoft.com/office/drawing/2014/main" xmlns="" id="{3CA8EE6F-4C34-4FEA-85CC-0CDE20099C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020272" y="4858847"/>
                  <a:ext cx="144016" cy="115603"/>
                </a:xfrm>
                <a:prstGeom prst="line">
                  <a:avLst/>
                </a:prstGeom>
                <a:ln w="19050">
                  <a:solidFill>
                    <a:schemeClr val="tx2"/>
                  </a:solidFill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8" name="Rectangle 63">
              <a:extLst>
                <a:ext uri="{FF2B5EF4-FFF2-40B4-BE49-F238E27FC236}">
                  <a16:creationId xmlns:a16="http://schemas.microsoft.com/office/drawing/2014/main" xmlns="" id="{8D68187D-4C99-498C-B2CD-10270163A7AF}"/>
                </a:ext>
              </a:extLst>
            </p:cNvPr>
            <p:cNvSpPr/>
            <p:nvPr/>
          </p:nvSpPr>
          <p:spPr>
            <a:xfrm>
              <a:off x="6501405" y="4391257"/>
              <a:ext cx="556290" cy="1686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Rectangle 64">
              <a:extLst>
                <a:ext uri="{FF2B5EF4-FFF2-40B4-BE49-F238E27FC236}">
                  <a16:creationId xmlns:a16="http://schemas.microsoft.com/office/drawing/2014/main" xmlns="" id="{EC1EEDB6-67A3-420A-93D9-0C7A5879AE55}"/>
                </a:ext>
              </a:extLst>
            </p:cNvPr>
            <p:cNvSpPr/>
            <p:nvPr/>
          </p:nvSpPr>
          <p:spPr>
            <a:xfrm>
              <a:off x="6497089" y="4391257"/>
              <a:ext cx="140405" cy="1686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Rectangle 65">
              <a:extLst>
                <a:ext uri="{FF2B5EF4-FFF2-40B4-BE49-F238E27FC236}">
                  <a16:creationId xmlns:a16="http://schemas.microsoft.com/office/drawing/2014/main" xmlns="" id="{EE3F09D2-D1A4-4937-BB7B-F20AFACD01F4}"/>
                </a:ext>
              </a:extLst>
            </p:cNvPr>
            <p:cNvSpPr/>
            <p:nvPr/>
          </p:nvSpPr>
          <p:spPr>
            <a:xfrm>
              <a:off x="6913097" y="4391257"/>
              <a:ext cx="140405" cy="16864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5475" y="4653413"/>
            <a:ext cx="2628449" cy="1562291"/>
          </a:xfrm>
          <a:prstGeom prst="rect">
            <a:avLst/>
          </a:prstGeom>
        </p:spPr>
      </p:pic>
      <p:sp>
        <p:nvSpPr>
          <p:cNvPr id="84" name="Rectangle 5"/>
          <p:cNvSpPr/>
          <p:nvPr/>
        </p:nvSpPr>
        <p:spPr>
          <a:xfrm>
            <a:off x="5703226" y="4415362"/>
            <a:ext cx="27808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Tie rod thermal study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3973" y="4670476"/>
            <a:ext cx="1307605" cy="151592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1883" y="4666956"/>
            <a:ext cx="2186943" cy="1476848"/>
          </a:xfrm>
          <a:prstGeom prst="rect">
            <a:avLst/>
          </a:prstGeom>
        </p:spPr>
      </p:pic>
      <p:sp>
        <p:nvSpPr>
          <p:cNvPr id="102" name="TextBox 12"/>
          <p:cNvSpPr txBox="1"/>
          <p:nvPr/>
        </p:nvSpPr>
        <p:spPr>
          <a:xfrm>
            <a:off x="672755" y="4022114"/>
            <a:ext cx="26789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Displacements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due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 to 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cool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down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contraction</a:t>
            </a: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TextBox 12"/>
          <p:cNvSpPr txBox="1"/>
          <p:nvPr/>
        </p:nvSpPr>
        <p:spPr>
          <a:xfrm>
            <a:off x="6068564" y="4041584"/>
            <a:ext cx="22028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Stress 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due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 to 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cool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down</a:t>
            </a:r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sz="1000" dirty="0" err="1" smtClean="0">
                <a:solidFill>
                  <a:schemeClr val="tx2">
                    <a:lumMod val="75000"/>
                  </a:schemeClr>
                </a:solidFill>
              </a:rPr>
              <a:t>contraction</a:t>
            </a: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5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  <p:bldP spid="84" grpId="0"/>
      <p:bldP spid="102" grpId="0"/>
      <p:bldP spid="1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Management tasks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6292" y="1218452"/>
            <a:ext cx="363174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Instrumentation purchase request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Collection of characteristics for thermometers, pressure sensors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and flowmeters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Follow Up of purchase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EBF10BFE-713F-418D-9DC8-B02A96C9A220}"/>
              </a:ext>
            </a:extLst>
          </p:cNvPr>
          <p:cNvSpPr/>
          <p:nvPr/>
        </p:nvSpPr>
        <p:spPr>
          <a:xfrm>
            <a:off x="536292" y="2461091"/>
            <a:ext cx="363174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Documents pool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Collection of all project documents in the </a:t>
            </a:r>
            <a:r>
              <a:rPr lang="en-US" sz="1200" dirty="0" err="1" smtClean="0">
                <a:solidFill>
                  <a:schemeClr val="tx2">
                    <a:lumMod val="75000"/>
                  </a:schemeClr>
                </a:solidFill>
              </a:rPr>
              <a:t>sharepoint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 webpage</a:t>
            </a:r>
          </a:p>
          <a:p>
            <a:pPr>
              <a:spcBef>
                <a:spcPts val="600"/>
              </a:spcBef>
            </a:pPr>
            <a:endParaRPr lang="en-US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E2AA1EEA-0DF1-4667-A9D5-DC046BB49414}"/>
              </a:ext>
            </a:extLst>
          </p:cNvPr>
          <p:cNvSpPr/>
          <p:nvPr/>
        </p:nvSpPr>
        <p:spPr>
          <a:xfrm>
            <a:off x="540782" y="4683735"/>
            <a:ext cx="363174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Other projects Process </a:t>
            </a: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Flow 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Diagrams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SC Link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test 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bench in SM18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Current Leads test bench in SM18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E0FB1FD9-3449-4DCF-B3FB-B790E1C2F917}"/>
              </a:ext>
            </a:extLst>
          </p:cNvPr>
          <p:cNvSpPr/>
          <p:nvPr/>
        </p:nvSpPr>
        <p:spPr>
          <a:xfrm>
            <a:off x="540783" y="3476627"/>
            <a:ext cx="3631749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Continue with other management tasks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Meeting organization and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minutes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Follow Up of project documentation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8041" y="1268389"/>
            <a:ext cx="4773183" cy="28514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781" y="1877564"/>
            <a:ext cx="4997709" cy="27385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7124" y="2411231"/>
            <a:ext cx="3723278" cy="3029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645" y="2984845"/>
            <a:ext cx="3799781" cy="26865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838" y="3386078"/>
            <a:ext cx="4002651" cy="24867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788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9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Upcoming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dirty="0" smtClean="0"/>
              <a:t>Ó. </a:t>
            </a:r>
            <a:r>
              <a:rPr lang="en-GB" dirty="0" err="1" smtClean="0"/>
              <a:t>Durán</a:t>
            </a:r>
            <a:r>
              <a:rPr lang="en-GB" dirty="0" smtClean="0"/>
              <a:t> Lucas, 11th FTEC Workshop, 09.12.2020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8532" y="1012204"/>
            <a:ext cx="779068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Flowmeter box mechanical detailed design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Thermal shield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Vacuum jacket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External supports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Manufacturing details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Installation procedure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Vacuum Barrier in Warm Quench Buffer.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Thermal analysis</a:t>
            </a:r>
            <a:endParaRPr lang="en-US" sz="12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endParaRPr lang="en-US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Earned Value Management (EVM)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 for the track of the progress and expenses of project </a:t>
            </a:r>
            <a:endParaRPr lang="en-US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Management tasks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Follow-up 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of the project (Dashboard, list of approvers, work breakdown structure, purchase)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Meeting organization and minutes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Update and improve project </a:t>
            </a:r>
            <a:r>
              <a:rPr lang="en-US" sz="1200" dirty="0" err="1">
                <a:solidFill>
                  <a:schemeClr val="tx2">
                    <a:lumMod val="75000"/>
                  </a:schemeClr>
                </a:solidFill>
              </a:rPr>
              <a:t>sharepoint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</a:rPr>
              <a:t> webpage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200" b="1" dirty="0">
                <a:solidFill>
                  <a:schemeClr val="tx2">
                    <a:lumMod val="75000"/>
                  </a:schemeClr>
                </a:solidFill>
              </a:rPr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130485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 xmlns="8c830566-1376-4428-b6cd-266fa50cee76">2019-02-10T23:00:00+00:00</Date>
    <DocType xmlns="8c830566-1376-4428-b6cd-266fa50cee76">Presentation</DocType>
    <Content xmlns="8c830566-1376-4428-b6cd-266fa50cee76">HL-LHC magnet string test in SM18, Design constraints</Content>
    <Presenter xmlns="8c830566-1376-4428-b6cd-266fa50cee76">
      <UserInfo>
        <DisplayName>Antonio Perin</DisplayName>
        <AccountId>730</AccountId>
        <AccountType/>
      </UserInfo>
    </Presenter>
    <Event xmlns="8c830566-1376-4428-b6cd-266fa50cee76">
      <Url>https://indico.cern.ch/event/797080/</Url>
      <Description>CRG Technical Meeting</Description>
    </Even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F05E1859060F4AB6039951D96D3A85" ma:contentTypeVersion="7" ma:contentTypeDescription="Create a new document." ma:contentTypeScope="" ma:versionID="b7b3be29f59ef0664c36a365b5e64af9">
  <xsd:schema xmlns:xsd="http://www.w3.org/2001/XMLSchema" xmlns:xs="http://www.w3.org/2001/XMLSchema" xmlns:p="http://schemas.microsoft.com/office/2006/metadata/properties" xmlns:ns2="8c830566-1376-4428-b6cd-266fa50cee76" targetNamespace="http://schemas.microsoft.com/office/2006/metadata/properties" ma:root="true" ma:fieldsID="34ca1bc908ca562999ac1083068dc186" ns2:_="">
    <xsd:import namespace="8c830566-1376-4428-b6cd-266fa50cee76"/>
    <xsd:element name="properties">
      <xsd:complexType>
        <xsd:sequence>
          <xsd:element name="documentManagement">
            <xsd:complexType>
              <xsd:all>
                <xsd:element ref="ns2:DocType" minOccurs="0"/>
                <xsd:element ref="ns2:Content" minOccurs="0"/>
                <xsd:element ref="ns2:Event" minOccurs="0"/>
                <xsd:element ref="ns2:Date" minOccurs="0"/>
                <xsd:element ref="ns2:Present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830566-1376-4428-b6cd-266fa50cee76" elementFormDefault="qualified">
    <xsd:import namespace="http://schemas.microsoft.com/office/2006/documentManagement/types"/>
    <xsd:import namespace="http://schemas.microsoft.com/office/infopath/2007/PartnerControls"/>
    <xsd:element name="DocType" ma:index="8" nillable="true" ma:displayName="DocType" ma:default="Back-Up document" ma:format="Dropdown" ma:internalName="DocType">
      <xsd:simpleType>
        <xsd:restriction base="dms:Choice">
          <xsd:enumeration value="Back-Up document"/>
          <xsd:enumeration value="Drawing"/>
          <xsd:enumeration value="Presentation"/>
          <xsd:enumeration value="Technical Note"/>
          <xsd:enumeration value="Publication"/>
          <xsd:enumeration value="Memorandum"/>
        </xsd:restriction>
      </xsd:simpleType>
    </xsd:element>
    <xsd:element name="Content" ma:index="9" nillable="true" ma:displayName="Content" ma:internalName="Content">
      <xsd:simpleType>
        <xsd:restriction base="dms:Text">
          <xsd:maxLength value="255"/>
        </xsd:restriction>
      </xsd:simpleType>
    </xsd:element>
    <xsd:element name="Event" ma:index="10" nillable="true" ma:displayName="Event" ma:format="Hyperlink" ma:internalName="Event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Date" ma:index="11" nillable="true" ma:displayName="Date" ma:format="DateOnly" ma:internalName="Date">
      <xsd:simpleType>
        <xsd:restriction base="dms:DateTime"/>
      </xsd:simpleType>
    </xsd:element>
    <xsd:element name="Presenter" ma:index="12" nillable="true" ma:displayName="Presenter" ma:list="UserInfo" ma:SearchPeopleOnly="false" ma:SharePointGroup="0" ma:internalName="Present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infopath/2007/PartnerControls"/>
    <ds:schemaRef ds:uri="8c830566-1376-4428-b6cd-266fa50cee76"/>
  </ds:schemaRefs>
</ds:datastoreItem>
</file>

<file path=customXml/itemProps2.xml><?xml version="1.0" encoding="utf-8"?>
<ds:datastoreItem xmlns:ds="http://schemas.openxmlformats.org/officeDocument/2006/customXml" ds:itemID="{C6CC9A3F-BB3C-4ABC-9D53-F83F529328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830566-1376-4428-b6cd-266fa50cee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36813</TotalTime>
  <Words>672</Words>
  <Application>Microsoft Office PowerPoint</Application>
  <PresentationFormat>Presentación en pantalla (4:3)</PresentationFormat>
  <Paragraphs>129</Paragraphs>
  <Slides>11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Thème Office</vt:lpstr>
      <vt:lpstr>11th FTEC Workshop Cryogenics for the HL-LHC IT String</vt:lpstr>
      <vt:lpstr>Outline</vt:lpstr>
      <vt:lpstr>Overview of the HL-LHC IT String</vt:lpstr>
      <vt:lpstr>Cryogenics system for HL-LHC IT String</vt:lpstr>
      <vt:lpstr>Heating unit</vt:lpstr>
      <vt:lpstr>Thermal shield circuit valve sizing</vt:lpstr>
      <vt:lpstr>Flowmeter internal support</vt:lpstr>
      <vt:lpstr>Management tasks</vt:lpstr>
      <vt:lpstr>Upcoming activities</vt:lpstr>
      <vt:lpstr>Thanks for your attention!  Questions?</vt:lpstr>
      <vt:lpstr>Presentación de PowerPoint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oscar duran lucas</cp:lastModifiedBy>
  <cp:revision>1723</cp:revision>
  <cp:lastPrinted>2019-11-18T15:02:54Z</cp:lastPrinted>
  <dcterms:created xsi:type="dcterms:W3CDTF">2016-01-11T14:38:10Z</dcterms:created>
  <dcterms:modified xsi:type="dcterms:W3CDTF">2020-12-10T14:57:00Z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0x01010089F05E1859060F4AB6039951D96D3A85</vt:lpwstr>
  </property>
</Properties>
</file>