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64" r:id="rId2"/>
    <p:sldId id="312" r:id="rId3"/>
    <p:sldId id="306" r:id="rId4"/>
    <p:sldId id="320" r:id="rId5"/>
    <p:sldId id="300" r:id="rId6"/>
    <p:sldId id="319" r:id="rId7"/>
    <p:sldId id="298" r:id="rId8"/>
    <p:sldId id="316" r:id="rId9"/>
    <p:sldId id="301" r:id="rId10"/>
    <p:sldId id="297" r:id="rId11"/>
    <p:sldId id="317" r:id="rId12"/>
    <p:sldId id="318" r:id="rId13"/>
    <p:sldId id="309" r:id="rId14"/>
    <p:sldId id="302" r:id="rId15"/>
    <p:sldId id="266" r:id="rId1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CED5DF"/>
    <a:srgbClr val="800080"/>
    <a:srgbClr val="660066"/>
    <a:srgbClr val="006666"/>
    <a:srgbClr val="C16000"/>
    <a:srgbClr val="0CDA3D"/>
    <a:srgbClr val="D6DCE5"/>
    <a:srgbClr val="E89C2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4" autoAdjust="0"/>
    <p:restoredTop sz="93792" autoAdjust="0"/>
  </p:normalViewPr>
  <p:slideViewPr>
    <p:cSldViewPr snapToGrid="0">
      <p:cViewPr varScale="1">
        <p:scale>
          <a:sx n="95" d="100"/>
          <a:sy n="95" d="100"/>
        </p:scale>
        <p:origin x="10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9FDBC-F365-4F3E-B8A7-3F1F6FB88B3B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4E83E-762A-4FAF-85BB-20EE5083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87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C4E83E-762A-4FAF-85BB-20EE50833C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36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3E798F-F1FA-4463-8D83-1CD030365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4B17B1-3054-4FC3-8E7A-4B7C7CCA0E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00F3E6-D41D-4CDF-B5E9-C59269CA6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6E5ABE-C87A-4B06-ACBC-0F4F05427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4C3A49-04ED-4AFD-9FDA-726F33041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60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A9BB-DA75-411A-9F07-81164438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3E40AB-EECF-455B-9265-34A52C691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A788CF-AF6E-4065-849F-04E6FE10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7091B0-678A-4D03-8D69-EC07F855E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0C6F89-E4EB-4BFB-BB87-6A71C024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50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731A651-288A-46D2-A5D7-EBA7759823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35D26CA-E0E5-4517-949B-9902031074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525F07-5AE0-4286-936E-E5C87981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A04F99-CADA-4158-9832-110870D12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74CE6F-25A6-4581-BAD9-B33EC6AE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99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1FF7B-FD3D-4ED2-8663-96423603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46625C-5C2F-4A5F-8ABE-128E40A00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61A356-799F-48DE-A2B6-E52513B47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FBE1C8-3602-4B43-B47A-690D3F58B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0B169-81A6-4208-8333-1E6F70C01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9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EAD6B-7FF5-45E9-ADDC-E72BEC9B3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10E9F7-87B9-4374-BB75-54C31F55C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F20C54-D7F2-4618-9E71-FB4DA3843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E23E0C-EF0C-40AB-8E49-E80845CA8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F4CCBD-3683-47EC-B56B-C50CCA513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1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2F1389-2A64-41F8-B426-0EB7BA42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578243-7D20-4148-86FF-7E83B72CF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9D9267-DA83-495E-A96F-FC20E0F44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EDB603-9CDD-4CA7-834F-B7BF378FA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20AAA6-AB2F-4058-9334-58A422891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9E8D20-65B8-4F7C-AFA4-361EE2AB3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458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BB2CEE-4338-4F7A-874D-C859DC545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9AEE3C-5EB1-4617-9CE9-84635E129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ED39D55-2656-47A9-AA9E-26C9DB4CD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BC1472-DC46-4B31-914E-B551A537E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6E4810-8EC4-483C-8B0A-4569A25422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A3087F0-25CE-49C7-AA64-EF73861F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07CD0A9-848F-46E8-AB1A-795DCF628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2259F9-37AE-4501-B98F-BAE256EC4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55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20AB66-3CE4-49B8-B2A5-6280E9907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488F1D1-E8C1-4A80-ACE9-0FDE4F7D0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A305B5D-CA57-44F8-92BF-07CC3C345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B07943-F404-4303-A087-222EF76A5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8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D05D5A3-E659-42C7-9B5C-3F9B97C3A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6FED7E0-ADC1-47A1-BD29-86670679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CB38AD-DA48-43FC-94D2-0B6E4AE38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19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A2FE1-3369-454F-8D89-48CE55770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AE039F-92AD-436F-AAB0-F6C7A9343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7A9DDE-11B6-4610-AB5D-357C669A2A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38686B-8AA8-4773-AF16-C18A53EB2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399B77-F35F-4CA5-8D9D-417A1F27A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6DB325-ABA6-4FC1-9687-966F7134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725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A3FED-621B-418F-9AB2-6C2129D4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76EE752-DB9F-4A33-B70F-3F20E3671C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DF68B9-25C8-422B-9471-56AB62FCA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0C1C36-AFE7-4901-AAA7-D7BFD3752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4E40810-A17E-4B76-9D8D-25838C50A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785D9F-37DE-4126-8E43-0B5094025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26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A061356-D573-40CB-83CB-E7B9249B7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B26B39-90AE-4142-A512-13222678B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000191-1D26-4DFD-AA5B-3C54497DC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47842-368E-471B-9B46-8555B069249D}" type="datetimeFigureOut">
              <a:rPr lang="en-GB" smtClean="0"/>
              <a:t>07/12/2020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32E6C1-B383-4086-AE93-FA0E8DE53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D48390-6D49-4BF7-A9B8-1667E6E0E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19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hyperlink" Target="mailto:sonia.garcia.scheifler@cern.ch" TargetMode="External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3" Type="http://schemas.openxmlformats.org/officeDocument/2006/relationships/image" Target="../media/image3.png"/><Relationship Id="rId21" Type="http://schemas.microsoft.com/office/2007/relationships/hdphoto" Target="../media/hdphoto5.wdp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microsoft.com/office/2007/relationships/hdphoto" Target="../media/hdphoto3.wdp"/><Relationship Id="rId2" Type="http://schemas.openxmlformats.org/officeDocument/2006/relationships/hyperlink" Target="mailto:sonia.garcia.scheifler@cern.ch" TargetMode="External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microsoft.com/office/2007/relationships/hdphoto" Target="../media/hdphoto2.wdp"/><Relationship Id="rId10" Type="http://schemas.openxmlformats.org/officeDocument/2006/relationships/image" Target="../media/image9.svg"/><Relationship Id="rId19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13" Type="http://schemas.openxmlformats.org/officeDocument/2006/relationships/image" Target="../media/image27.jpeg"/><Relationship Id="rId3" Type="http://schemas.openxmlformats.org/officeDocument/2006/relationships/image" Target="../media/image18.png"/><Relationship Id="rId7" Type="http://schemas.openxmlformats.org/officeDocument/2006/relationships/image" Target="../media/image21.jpg"/><Relationship Id="rId12" Type="http://schemas.openxmlformats.org/officeDocument/2006/relationships/image" Target="../media/image26.jp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11" Type="http://schemas.openxmlformats.org/officeDocument/2006/relationships/image" Target="../media/image25.jpg"/><Relationship Id="rId5" Type="http://schemas.openxmlformats.org/officeDocument/2006/relationships/image" Target="../media/image19.jpg"/><Relationship Id="rId10" Type="http://schemas.openxmlformats.org/officeDocument/2006/relationships/image" Target="../media/image24.jpg"/><Relationship Id="rId4" Type="http://schemas.microsoft.com/office/2007/relationships/hdphoto" Target="../media/hdphoto6.wdp"/><Relationship Id="rId9" Type="http://schemas.openxmlformats.org/officeDocument/2006/relationships/image" Target="../media/image2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png"/><Relationship Id="rId7" Type="http://schemas.openxmlformats.org/officeDocument/2006/relationships/hyperlink" Target="mailto:sonia.garcia.scheifler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8.png"/><Relationship Id="rId5" Type="http://schemas.openxmlformats.org/officeDocument/2006/relationships/image" Target="../media/image33.png"/><Relationship Id="rId10" Type="http://schemas.openxmlformats.org/officeDocument/2006/relationships/image" Target="../media/image37.jpeg"/><Relationship Id="rId4" Type="http://schemas.openxmlformats.org/officeDocument/2006/relationships/image" Target="../media/image32.png"/><Relationship Id="rId9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hyperlink" Target="mailto:sonia.garcia.scheifler@cern.ch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6C55ED99-1080-4CC3-9AF4-B67E93E20885}"/>
              </a:ext>
            </a:extLst>
          </p:cNvPr>
          <p:cNvGrpSpPr/>
          <p:nvPr/>
        </p:nvGrpSpPr>
        <p:grpSpPr>
          <a:xfrm>
            <a:off x="0" y="6265266"/>
            <a:ext cx="12192000" cy="626093"/>
            <a:chOff x="0" y="6226629"/>
            <a:chExt cx="12192000" cy="626093"/>
          </a:xfrm>
        </p:grpSpPr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id="{9DCD71E9-9FBC-48D7-9840-24E6FAB48A3F}"/>
                </a:ext>
              </a:extLst>
            </p:cNvPr>
            <p:cNvSpPr/>
            <p:nvPr/>
          </p:nvSpPr>
          <p:spPr>
            <a:xfrm>
              <a:off x="0" y="6226629"/>
              <a:ext cx="12192000" cy="626093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295222" y="6355009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1/15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66823" y="6325378"/>
              <a:ext cx="30692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solidFill>
                    <a:schemeClr val="bg1"/>
                  </a:solidFill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r>
                <a:rPr lang="en-US" u="sng" dirty="0">
                  <a:solidFill>
                    <a:schemeClr val="bg1"/>
                  </a:solidFill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sonia.garcia.scheifler@cern.ch</a:t>
              </a:r>
              <a:endParaRPr lang="en-GB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Date Placeholder 1"/>
            <p:cNvSpPr txBox="1">
              <a:spLocks/>
            </p:cNvSpPr>
            <p:nvPr/>
          </p:nvSpPr>
          <p:spPr>
            <a:xfrm>
              <a:off x="122178" y="6345843"/>
              <a:ext cx="1386710" cy="328401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2A9F662B-F8D8-46DD-8112-E95544C15D4D}" type="datetime1">
                <a:rPr lang="en-GB" smtClean="0">
                  <a:solidFill>
                    <a:schemeClr val="bg1"/>
                  </a:solidFill>
                </a:rPr>
                <a:pPr/>
                <a:t>07/12/2020</a:t>
              </a:fld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E1AAFAB-001B-4EDE-8277-F72C4B6039A8}"/>
              </a:ext>
            </a:extLst>
          </p:cNvPr>
          <p:cNvSpPr txBox="1"/>
          <p:nvPr/>
        </p:nvSpPr>
        <p:spPr>
          <a:xfrm>
            <a:off x="0" y="2416403"/>
            <a:ext cx="12192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FTEC Workshop </a:t>
            </a:r>
            <a:r>
              <a:rPr lang="es-ES" sz="4400" b="1" dirty="0" err="1"/>
              <a:t>December</a:t>
            </a:r>
            <a:r>
              <a:rPr lang="es-ES" sz="4400" b="1" dirty="0"/>
              <a:t> 2020</a:t>
            </a:r>
          </a:p>
          <a:p>
            <a:pPr algn="ctr"/>
            <a:endParaRPr lang="es-ES" sz="2800" b="1" dirty="0"/>
          </a:p>
          <a:p>
            <a:pPr algn="ctr"/>
            <a:r>
              <a:rPr lang="es-ES" sz="3200" dirty="0" err="1"/>
              <a:t>Mechanical</a:t>
            </a:r>
            <a:r>
              <a:rPr lang="es-ES" sz="3200" dirty="0"/>
              <a:t> </a:t>
            </a:r>
            <a:r>
              <a:rPr lang="es-ES" sz="3200" dirty="0" err="1"/>
              <a:t>Engineer</a:t>
            </a:r>
            <a:r>
              <a:rPr lang="es-ES" sz="3200" dirty="0"/>
              <a:t> for the </a:t>
            </a:r>
            <a:r>
              <a:rPr lang="es-ES" sz="3200" dirty="0" err="1"/>
              <a:t>design</a:t>
            </a:r>
            <a:r>
              <a:rPr lang="es-ES" sz="3200" dirty="0"/>
              <a:t> and </a:t>
            </a:r>
            <a:r>
              <a:rPr lang="es-ES" sz="3200" dirty="0" err="1"/>
              <a:t>constuction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dirty="0" err="1"/>
              <a:t>high</a:t>
            </a:r>
            <a:r>
              <a:rPr lang="es-ES" sz="3200" dirty="0"/>
              <a:t> power</a:t>
            </a:r>
          </a:p>
          <a:p>
            <a:pPr algn="ctr"/>
            <a:r>
              <a:rPr lang="es-ES" sz="3200" dirty="0"/>
              <a:t>Radio </a:t>
            </a:r>
            <a:r>
              <a:rPr lang="es-ES" sz="3200" dirty="0" err="1"/>
              <a:t>Frequency</a:t>
            </a:r>
            <a:r>
              <a:rPr lang="es-ES" sz="3200" dirty="0"/>
              <a:t> </a:t>
            </a:r>
            <a:r>
              <a:rPr lang="es-ES" sz="3200" dirty="0" err="1"/>
              <a:t>devices</a:t>
            </a:r>
            <a:r>
              <a:rPr lang="es-ES" sz="3200" dirty="0"/>
              <a:t> RF</a:t>
            </a:r>
            <a:endParaRPr lang="en-GB" sz="3200" dirty="0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958E9246-6A3E-4742-AB34-FAF29EE432F0}"/>
              </a:ext>
            </a:extLst>
          </p:cNvPr>
          <p:cNvGrpSpPr/>
          <p:nvPr/>
        </p:nvGrpSpPr>
        <p:grpSpPr>
          <a:xfrm>
            <a:off x="808672" y="76200"/>
            <a:ext cx="9923139" cy="1485928"/>
            <a:chOff x="900112" y="228669"/>
            <a:chExt cx="9923139" cy="1485928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6C595D50-CF41-495B-B7E0-1F7BAEFF2A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332"/>
            <a:stretch/>
          </p:blipFill>
          <p:spPr>
            <a:xfrm>
              <a:off x="900112" y="228669"/>
              <a:ext cx="7646012" cy="108000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0BBEB3BD-5721-484B-892E-159C568A4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0691" y="228669"/>
              <a:ext cx="1492560" cy="1485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3165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9" y="0"/>
            <a:ext cx="11077503" cy="1325563"/>
          </a:xfrm>
        </p:spPr>
        <p:txBody>
          <a:bodyPr>
            <a:normAutofit/>
          </a:bodyPr>
          <a:lstStyle/>
          <a:p>
            <a:r>
              <a:rPr lang="en-GB" b="1" dirty="0"/>
              <a:t>Coax line pieces for testing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10/14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7BDE37C-ED85-42EB-9336-B5E42C690AC0}"/>
              </a:ext>
            </a:extLst>
          </p:cNvPr>
          <p:cNvSpPr txBox="1"/>
          <p:nvPr/>
        </p:nvSpPr>
        <p:spPr>
          <a:xfrm>
            <a:off x="8542821" y="1602181"/>
            <a:ext cx="33300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tested 5 pieces with different type  of welding. 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TIG Welding: good quality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EBW:  deformation, expensive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Laser: deformation</a:t>
            </a:r>
          </a:p>
          <a:p>
            <a:endParaRPr lang="en-GB" dirty="0"/>
          </a:p>
          <a:p>
            <a:r>
              <a:rPr lang="en-GB" dirty="0"/>
              <a:t>Different surface treatment</a:t>
            </a:r>
          </a:p>
          <a:p>
            <a:r>
              <a:rPr lang="en-GB" dirty="0"/>
              <a:t>(stainless steel copper plated)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27" name="Picture 26" descr="A picture containing indoor&#10;&#10;Description automatically generated">
            <a:extLst>
              <a:ext uri="{FF2B5EF4-FFF2-40B4-BE49-F238E27FC236}">
                <a16:creationId xmlns:a16="http://schemas.microsoft.com/office/drawing/2014/main" id="{20AA0E8A-C909-440F-B428-A9ED1CF459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0514" r="5122" b="17057"/>
          <a:stretch/>
        </p:blipFill>
        <p:spPr>
          <a:xfrm rot="16200000">
            <a:off x="3475493" y="793344"/>
            <a:ext cx="4434105" cy="5156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 descr="A picture containing person, floor, hand&#10;&#10;Description automatically generated">
            <a:extLst>
              <a:ext uri="{FF2B5EF4-FFF2-40B4-BE49-F238E27FC236}">
                <a16:creationId xmlns:a16="http://schemas.microsoft.com/office/drawing/2014/main" id="{727F4FCF-C669-44C0-BC86-1E07F6CC24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1" t="21067" r="36747" b="45769"/>
          <a:stretch/>
        </p:blipFill>
        <p:spPr>
          <a:xfrm>
            <a:off x="512168" y="1154648"/>
            <a:ext cx="2330102" cy="2274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37EBCE-CE3B-49AC-B50C-4C12F13FC3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7" t="45980" r="36315" b="14689"/>
          <a:stretch/>
        </p:blipFill>
        <p:spPr>
          <a:xfrm>
            <a:off x="512168" y="3429000"/>
            <a:ext cx="2330291" cy="2415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82B146A-F833-40CC-9504-7483B081970A}"/>
              </a:ext>
            </a:extLst>
          </p:cNvPr>
          <p:cNvSpPr txBox="1"/>
          <p:nvPr/>
        </p:nvSpPr>
        <p:spPr>
          <a:xfrm>
            <a:off x="3218354" y="5521592"/>
            <a:ext cx="1045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TIG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27D6F9-51F0-4FAF-95C3-96B8D0F0D11A}"/>
              </a:ext>
            </a:extLst>
          </p:cNvPr>
          <p:cNvSpPr txBox="1"/>
          <p:nvPr/>
        </p:nvSpPr>
        <p:spPr>
          <a:xfrm>
            <a:off x="4535913" y="5521592"/>
            <a:ext cx="1045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EBW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0BC433-4CC0-4C44-8133-DEF5EA85C2D6}"/>
              </a:ext>
            </a:extLst>
          </p:cNvPr>
          <p:cNvSpPr txBox="1"/>
          <p:nvPr/>
        </p:nvSpPr>
        <p:spPr>
          <a:xfrm>
            <a:off x="5848331" y="5518687"/>
            <a:ext cx="1045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LASER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F3094E-8064-4C59-AC28-B312EEC0933A}"/>
              </a:ext>
            </a:extLst>
          </p:cNvPr>
          <p:cNvSpPr txBox="1"/>
          <p:nvPr/>
        </p:nvSpPr>
        <p:spPr>
          <a:xfrm>
            <a:off x="7113145" y="5520708"/>
            <a:ext cx="1045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TIG</a:t>
            </a:r>
          </a:p>
        </p:txBody>
      </p:sp>
      <p:sp>
        <p:nvSpPr>
          <p:cNvPr id="25" name="CuadroTexto 19">
            <a:extLst>
              <a:ext uri="{FF2B5EF4-FFF2-40B4-BE49-F238E27FC236}">
                <a16:creationId xmlns:a16="http://schemas.microsoft.com/office/drawing/2014/main" id="{444B6C0E-49BE-4A63-AD72-AEA79F54CFC2}"/>
              </a:ext>
            </a:extLst>
          </p:cNvPr>
          <p:cNvSpPr txBox="1"/>
          <p:nvPr/>
        </p:nvSpPr>
        <p:spPr>
          <a:xfrm>
            <a:off x="7135152" y="5520829"/>
            <a:ext cx="1023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s-ES" sz="20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omo quitar un contenido de Internet por medio de la AEPD - Abogado Digital  en Sevilla">
            <a:extLst>
              <a:ext uri="{FF2B5EF4-FFF2-40B4-BE49-F238E27FC236}">
                <a16:creationId xmlns:a16="http://schemas.microsoft.com/office/drawing/2014/main" id="{14D5E91C-4535-4C76-9BBB-E57FDEC12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853" y="5588753"/>
            <a:ext cx="213899" cy="21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875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0"/>
            <a:ext cx="8602723" cy="1325563"/>
          </a:xfrm>
        </p:spPr>
        <p:txBody>
          <a:bodyPr>
            <a:normAutofit/>
          </a:bodyPr>
          <a:lstStyle/>
          <a:p>
            <a:r>
              <a:rPr lang="es-ES" b="1" dirty="0"/>
              <a:t>HL-HLC </a:t>
            </a:r>
            <a:r>
              <a:rPr lang="es-ES" b="1" dirty="0" err="1"/>
              <a:t>crab</a:t>
            </a:r>
            <a:r>
              <a:rPr lang="es-ES" b="1" dirty="0"/>
              <a:t> </a:t>
            </a:r>
            <a:r>
              <a:rPr lang="es-ES" b="1" dirty="0" err="1"/>
              <a:t>cavity</a:t>
            </a:r>
            <a:r>
              <a:rPr lang="es-ES" b="1" dirty="0"/>
              <a:t> C</a:t>
            </a:r>
            <a:r>
              <a:rPr lang="en-GB" b="1" dirty="0" err="1"/>
              <a:t>ryomodule</a:t>
            </a:r>
            <a:r>
              <a:rPr lang="en-GB" b="1" dirty="0"/>
              <a:t> RFD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11/15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7658D565-53B7-48D3-9DB5-7EDAFEBE39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761" y="1103817"/>
            <a:ext cx="8436473" cy="495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67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0"/>
            <a:ext cx="11739818" cy="1325563"/>
          </a:xfrm>
        </p:spPr>
        <p:txBody>
          <a:bodyPr>
            <a:normAutofit/>
          </a:bodyPr>
          <a:lstStyle/>
          <a:p>
            <a:r>
              <a:rPr lang="es-ES" b="1" dirty="0"/>
              <a:t>HL-HLC </a:t>
            </a:r>
            <a:r>
              <a:rPr lang="es-ES" b="1" dirty="0" err="1"/>
              <a:t>crab</a:t>
            </a:r>
            <a:r>
              <a:rPr lang="es-ES" b="1" dirty="0"/>
              <a:t> </a:t>
            </a:r>
            <a:r>
              <a:rPr lang="es-ES" b="1" dirty="0" err="1"/>
              <a:t>cavity</a:t>
            </a:r>
            <a:r>
              <a:rPr lang="es-ES" b="1" dirty="0"/>
              <a:t> C</a:t>
            </a:r>
            <a:r>
              <a:rPr lang="en-GB" b="1" dirty="0" err="1"/>
              <a:t>ryomodule</a:t>
            </a:r>
            <a:r>
              <a:rPr lang="en-GB" b="1" dirty="0"/>
              <a:t> RFD with coax lines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12/15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B50F333-B452-47E9-BC9F-1F583115B7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25" t="1043" r="5004" b="8637"/>
          <a:stretch/>
        </p:blipFill>
        <p:spPr>
          <a:xfrm>
            <a:off x="1508888" y="876584"/>
            <a:ext cx="8871682" cy="528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11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ángulo isósceles 3">
            <a:extLst>
              <a:ext uri="{FF2B5EF4-FFF2-40B4-BE49-F238E27FC236}">
                <a16:creationId xmlns:a16="http://schemas.microsoft.com/office/drawing/2014/main" id="{9B798B64-BD25-445E-8539-F225F7E176C4}"/>
              </a:ext>
            </a:extLst>
          </p:cNvPr>
          <p:cNvSpPr/>
          <p:nvPr/>
        </p:nvSpPr>
        <p:spPr>
          <a:xfrm flipV="1">
            <a:off x="239737" y="5830430"/>
            <a:ext cx="3334465" cy="429878"/>
          </a:xfrm>
          <a:prstGeom prst="triangle">
            <a:avLst>
              <a:gd name="adj" fmla="val 49797"/>
            </a:avLst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96440840-2BFE-496C-A450-836B76BF94C9}"/>
              </a:ext>
            </a:extLst>
          </p:cNvPr>
          <p:cNvGrpSpPr/>
          <p:nvPr/>
        </p:nvGrpSpPr>
        <p:grpSpPr>
          <a:xfrm>
            <a:off x="1335550" y="5830430"/>
            <a:ext cx="10649616" cy="369533"/>
            <a:chOff x="1335550" y="5737315"/>
            <a:chExt cx="10649616" cy="369533"/>
          </a:xfrm>
        </p:grpSpPr>
        <p:sp>
          <p:nvSpPr>
            <p:cNvPr id="56" name="Rectángulo 55">
              <a:extLst>
                <a:ext uri="{FF2B5EF4-FFF2-40B4-BE49-F238E27FC236}">
                  <a16:creationId xmlns:a16="http://schemas.microsoft.com/office/drawing/2014/main" id="{9DAEC5BF-4328-4F20-BAAC-B5F8A60278E5}"/>
                </a:ext>
              </a:extLst>
            </p:cNvPr>
            <p:cNvSpPr/>
            <p:nvPr/>
          </p:nvSpPr>
          <p:spPr>
            <a:xfrm>
              <a:off x="3741821" y="5737315"/>
              <a:ext cx="8243345" cy="36953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>
                <a:solidFill>
                  <a:schemeClr val="accent5"/>
                </a:solidFill>
              </a:endParaRPr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41140A3A-C77A-45C7-9812-0B2EB84612C8}"/>
                </a:ext>
              </a:extLst>
            </p:cNvPr>
            <p:cNvSpPr txBox="1"/>
            <p:nvPr/>
          </p:nvSpPr>
          <p:spPr>
            <a:xfrm>
              <a:off x="7175833" y="5783054"/>
              <a:ext cx="13935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i="1" dirty="0">
                  <a:solidFill>
                    <a:schemeClr val="tx2"/>
                  </a:solidFill>
                </a:rPr>
                <a:t>In</a:t>
              </a:r>
              <a:r>
                <a:rPr lang="en-GB" sz="1400" b="1" dirty="0">
                  <a:solidFill>
                    <a:schemeClr val="tx2"/>
                  </a:solidFill>
                </a:rPr>
                <a:t> </a:t>
              </a:r>
              <a:r>
                <a:rPr lang="en-GB" sz="1400" b="1" i="1" dirty="0">
                  <a:solidFill>
                    <a:schemeClr val="tx2"/>
                  </a:solidFill>
                </a:rPr>
                <a:t>progress</a:t>
              </a: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8A446E09-CB7B-4180-828E-BD4D06DF0853}"/>
                </a:ext>
              </a:extLst>
            </p:cNvPr>
            <p:cNvSpPr txBox="1"/>
            <p:nvPr/>
          </p:nvSpPr>
          <p:spPr>
            <a:xfrm>
              <a:off x="1335550" y="5783054"/>
              <a:ext cx="3067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2"/>
                  </a:solidFill>
                </a:rPr>
                <a:t>Assemblies</a:t>
              </a:r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6491751B-5BD0-477A-839C-9489F6BEE14C}"/>
              </a:ext>
            </a:extLst>
          </p:cNvPr>
          <p:cNvGrpSpPr/>
          <p:nvPr/>
        </p:nvGrpSpPr>
        <p:grpSpPr>
          <a:xfrm>
            <a:off x="786067" y="1746242"/>
            <a:ext cx="11199099" cy="924747"/>
            <a:chOff x="786067" y="1343296"/>
            <a:chExt cx="11199099" cy="924747"/>
          </a:xfrm>
        </p:grpSpPr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B9058542-2B98-427F-B31C-CB136AF6CD48}"/>
                </a:ext>
              </a:extLst>
            </p:cNvPr>
            <p:cNvSpPr/>
            <p:nvPr/>
          </p:nvSpPr>
          <p:spPr>
            <a:xfrm>
              <a:off x="3741821" y="1343296"/>
              <a:ext cx="8243345" cy="92474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>
                <a:solidFill>
                  <a:schemeClr val="accent5"/>
                </a:solidFill>
              </a:endParaRPr>
            </a:p>
          </p:txBody>
        </p: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0E8BFA7A-4497-4A85-B3EB-6B78498BC6E2}"/>
                </a:ext>
              </a:extLst>
            </p:cNvPr>
            <p:cNvGrpSpPr/>
            <p:nvPr/>
          </p:nvGrpSpPr>
          <p:grpSpPr>
            <a:xfrm>
              <a:off x="786067" y="1343296"/>
              <a:ext cx="2145747" cy="924747"/>
              <a:chOff x="786067" y="1343296"/>
              <a:chExt cx="2145747" cy="924747"/>
            </a:xfrm>
          </p:grpSpPr>
          <p:sp>
            <p:nvSpPr>
              <p:cNvPr id="34" name="Rectángulo 33">
                <a:extLst>
                  <a:ext uri="{FF2B5EF4-FFF2-40B4-BE49-F238E27FC236}">
                    <a16:creationId xmlns:a16="http://schemas.microsoft.com/office/drawing/2014/main" id="{1B066176-C669-491A-A4EA-02CC7793EA73}"/>
                  </a:ext>
                </a:extLst>
              </p:cNvPr>
              <p:cNvSpPr/>
              <p:nvPr/>
            </p:nvSpPr>
            <p:spPr>
              <a:xfrm>
                <a:off x="786067" y="1343296"/>
                <a:ext cx="2145747" cy="9247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9FDEBB2E-CE4C-4282-9FDC-CA499FC4BCFD}"/>
                  </a:ext>
                </a:extLst>
              </p:cNvPr>
              <p:cNvSpPr txBox="1"/>
              <p:nvPr/>
            </p:nvSpPr>
            <p:spPr>
              <a:xfrm>
                <a:off x="786068" y="1656607"/>
                <a:ext cx="2145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Material Certificates</a:t>
                </a:r>
              </a:p>
            </p:txBody>
          </p:sp>
        </p:grpSp>
      </p:grpSp>
      <p:sp>
        <p:nvSpPr>
          <p:cNvPr id="50" name="Rectángulo 49">
            <a:extLst>
              <a:ext uri="{FF2B5EF4-FFF2-40B4-BE49-F238E27FC236}">
                <a16:creationId xmlns:a16="http://schemas.microsoft.com/office/drawing/2014/main" id="{C3AC811A-E044-40FC-BA16-FEC0469681C3}"/>
              </a:ext>
            </a:extLst>
          </p:cNvPr>
          <p:cNvSpPr/>
          <p:nvPr/>
        </p:nvSpPr>
        <p:spPr>
          <a:xfrm>
            <a:off x="786066" y="2672979"/>
            <a:ext cx="2145748" cy="31562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65C92B1-7492-4D67-AED6-B8CB33F074DC}"/>
              </a:ext>
            </a:extLst>
          </p:cNvPr>
          <p:cNvSpPr txBox="1"/>
          <p:nvPr/>
        </p:nvSpPr>
        <p:spPr>
          <a:xfrm>
            <a:off x="786065" y="4074355"/>
            <a:ext cx="214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Single Parts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D3A70-A0FF-4D9B-BD5A-D537511EA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34" y="1861"/>
            <a:ext cx="10515600" cy="1325563"/>
          </a:xfrm>
        </p:spPr>
        <p:txBody>
          <a:bodyPr/>
          <a:lstStyle/>
          <a:p>
            <a:r>
              <a:rPr lang="en-GB" b="1" dirty="0"/>
              <a:t>Collaboration with </a:t>
            </a:r>
            <a:r>
              <a:rPr lang="en-GB" b="1" dirty="0">
                <a:solidFill>
                  <a:schemeClr val="accent5"/>
                </a:solidFill>
              </a:rPr>
              <a:t>BE-RF-SRF </a:t>
            </a:r>
            <a:r>
              <a:rPr lang="en-GB" b="1" dirty="0"/>
              <a:t>in QA/QC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20722000-3667-4C9C-8E13-002E59DE5A87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2C7B8E5C-9F3B-4C26-ADF7-FC08204FA70B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7812988-A27E-4CB2-A125-3A68180D5521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" name="Rectangle 4">
                <a:extLst>
                  <a:ext uri="{FF2B5EF4-FFF2-40B4-BE49-F238E27FC236}">
                    <a16:creationId xmlns:a16="http://schemas.microsoft.com/office/drawing/2014/main" id="{E5646699-8C8C-415C-8706-F49D8D5C86C0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Date Placeholder 1">
                <a:extLst>
                  <a:ext uri="{FF2B5EF4-FFF2-40B4-BE49-F238E27FC236}">
                    <a16:creationId xmlns:a16="http://schemas.microsoft.com/office/drawing/2014/main" id="{0AF9798A-9F07-432D-8293-6CB56C6E19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Box 17">
              <a:extLst>
                <a:ext uri="{FF2B5EF4-FFF2-40B4-BE49-F238E27FC236}">
                  <a16:creationId xmlns:a16="http://schemas.microsoft.com/office/drawing/2014/main" id="{15BC9C48-BD9A-43BA-A0F8-2D0D79BCF03E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13/15</a:t>
              </a:r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16748A7-6C1E-4939-9B62-143B449A5E30}"/>
              </a:ext>
            </a:extLst>
          </p:cNvPr>
          <p:cNvSpPr txBox="1"/>
          <p:nvPr/>
        </p:nvSpPr>
        <p:spPr>
          <a:xfrm>
            <a:off x="3741820" y="1124138"/>
            <a:ext cx="8243345" cy="33855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Manufacturing Inspection Plan (MIP)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685342B-DD98-40A7-A8EE-40BF881600C2}"/>
              </a:ext>
            </a:extLst>
          </p:cNvPr>
          <p:cNvSpPr txBox="1"/>
          <p:nvPr/>
        </p:nvSpPr>
        <p:spPr>
          <a:xfrm>
            <a:off x="799045" y="1127107"/>
            <a:ext cx="2145748" cy="3393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Steps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85B0B19-AC76-4B92-9224-7459AD196022}"/>
              </a:ext>
            </a:extLst>
          </p:cNvPr>
          <p:cNvSpPr txBox="1"/>
          <p:nvPr/>
        </p:nvSpPr>
        <p:spPr>
          <a:xfrm>
            <a:off x="6052396" y="1473531"/>
            <a:ext cx="357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Fundamental Power Coupler (FPC)</a:t>
            </a:r>
          </a:p>
        </p:txBody>
      </p:sp>
      <p:pic>
        <p:nvPicPr>
          <p:cNvPr id="45" name="Content Placeholder 44" descr="Table&#10;&#10;Description automatically generated">
            <a:extLst>
              <a:ext uri="{FF2B5EF4-FFF2-40B4-BE49-F238E27FC236}">
                <a16:creationId xmlns:a16="http://schemas.microsoft.com/office/drawing/2014/main" id="{D4B15A53-045F-46B3-BF0B-EA2336492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69"/>
          <a:stretch/>
        </p:blipFill>
        <p:spPr>
          <a:xfrm>
            <a:off x="3602473" y="1738959"/>
            <a:ext cx="8540241" cy="406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127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o 31">
            <a:extLst>
              <a:ext uri="{FF2B5EF4-FFF2-40B4-BE49-F238E27FC236}">
                <a16:creationId xmlns:a16="http://schemas.microsoft.com/office/drawing/2014/main" id="{EB8862A0-81F7-4264-9303-9C4E0B105F2A}"/>
              </a:ext>
            </a:extLst>
          </p:cNvPr>
          <p:cNvGrpSpPr/>
          <p:nvPr/>
        </p:nvGrpSpPr>
        <p:grpSpPr>
          <a:xfrm>
            <a:off x="3793649" y="1043843"/>
            <a:ext cx="8311601" cy="5050517"/>
            <a:chOff x="3793649" y="1043843"/>
            <a:chExt cx="8311601" cy="5050517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AE032BD5-F17C-47DF-B64F-E267FC1E078C}"/>
                </a:ext>
              </a:extLst>
            </p:cNvPr>
            <p:cNvSpPr/>
            <p:nvPr/>
          </p:nvSpPr>
          <p:spPr>
            <a:xfrm>
              <a:off x="3793649" y="1043843"/>
              <a:ext cx="8311601" cy="33249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0EF96C58-4E65-4266-B54D-3997AF678A6D}"/>
                </a:ext>
              </a:extLst>
            </p:cNvPr>
            <p:cNvSpPr/>
            <p:nvPr/>
          </p:nvSpPr>
          <p:spPr>
            <a:xfrm>
              <a:off x="8066313" y="4283631"/>
              <a:ext cx="4030462" cy="18107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DD3A70-A0FF-4D9B-BD5A-D537511EA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34" y="1861"/>
            <a:ext cx="10515600" cy="1325563"/>
          </a:xfrm>
        </p:spPr>
        <p:txBody>
          <a:bodyPr/>
          <a:lstStyle/>
          <a:p>
            <a:r>
              <a:rPr lang="en-GB" b="1" dirty="0"/>
              <a:t>Collaboration with </a:t>
            </a:r>
            <a:r>
              <a:rPr lang="en-GB" b="1" dirty="0">
                <a:solidFill>
                  <a:schemeClr val="accent5"/>
                </a:solidFill>
              </a:rPr>
              <a:t>BE-RF-SRF </a:t>
            </a:r>
            <a:r>
              <a:rPr lang="en-GB" b="1" dirty="0"/>
              <a:t>in QA/QC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4AE0BF9-4FE3-46FC-975F-D863D79A78C7}"/>
              </a:ext>
            </a:extLst>
          </p:cNvPr>
          <p:cNvSpPr/>
          <p:nvPr/>
        </p:nvSpPr>
        <p:spPr>
          <a:xfrm>
            <a:off x="73457" y="1043844"/>
            <a:ext cx="3600108" cy="3331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9226168-52E0-44CD-9357-798339AB60E5}"/>
              </a:ext>
            </a:extLst>
          </p:cNvPr>
          <p:cNvSpPr/>
          <p:nvPr/>
        </p:nvSpPr>
        <p:spPr>
          <a:xfrm>
            <a:off x="95225" y="4472548"/>
            <a:ext cx="7865208" cy="16071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DADB58E-33AD-4A92-9926-4A5B07E6A1A4}"/>
              </a:ext>
            </a:extLst>
          </p:cNvPr>
          <p:cNvSpPr txBox="1"/>
          <p:nvPr/>
        </p:nvSpPr>
        <p:spPr>
          <a:xfrm>
            <a:off x="99565" y="1187256"/>
            <a:ext cx="390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1. Production tracking (RI company)</a:t>
            </a: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D61D1F30-E42D-4A1C-869B-91D3207D706B}"/>
              </a:ext>
            </a:extLst>
          </p:cNvPr>
          <p:cNvGrpSpPr/>
          <p:nvPr/>
        </p:nvGrpSpPr>
        <p:grpSpPr>
          <a:xfrm>
            <a:off x="311872" y="1670012"/>
            <a:ext cx="3106952" cy="2488396"/>
            <a:chOff x="1629046" y="1920384"/>
            <a:chExt cx="3106952" cy="2488396"/>
          </a:xfrm>
        </p:grpSpPr>
        <p:pic>
          <p:nvPicPr>
            <p:cNvPr id="15" name="Picture 7">
              <a:extLst>
                <a:ext uri="{FF2B5EF4-FFF2-40B4-BE49-F238E27FC236}">
                  <a16:creationId xmlns:a16="http://schemas.microsoft.com/office/drawing/2014/main" id="{4A1D7753-E92A-410B-AA22-764F13E412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" t="14003" r="55174" b="17710"/>
            <a:stretch/>
          </p:blipFill>
          <p:spPr>
            <a:xfrm>
              <a:off x="1629046" y="1920384"/>
              <a:ext cx="3106017" cy="2488332"/>
            </a:xfrm>
            <a:prstGeom prst="rect">
              <a:avLst/>
            </a:prstGeom>
          </p:spPr>
        </p:pic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5A1162A-E415-4461-8E47-4C7F013E325B}"/>
                </a:ext>
              </a:extLst>
            </p:cNvPr>
            <p:cNvSpPr/>
            <p:nvPr/>
          </p:nvSpPr>
          <p:spPr>
            <a:xfrm>
              <a:off x="4514742" y="4142450"/>
              <a:ext cx="221256" cy="266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A985F70-A396-47AB-BFF8-9DB77B4C1A2E}"/>
              </a:ext>
            </a:extLst>
          </p:cNvPr>
          <p:cNvSpPr txBox="1"/>
          <p:nvPr/>
        </p:nvSpPr>
        <p:spPr>
          <a:xfrm>
            <a:off x="2136013" y="3804778"/>
            <a:ext cx="1341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DQW cavity</a:t>
            </a:r>
            <a:endParaRPr lang="en-GB" b="1" dirty="0"/>
          </a:p>
        </p:txBody>
      </p:sp>
      <p:pic>
        <p:nvPicPr>
          <p:cNvPr id="19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318E20D9-7E6F-40D2-8E4A-5A1BAB590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79" y="4830901"/>
            <a:ext cx="2180454" cy="1159815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0E0F33B-41BC-4EC8-A859-C8E2343C89C1}"/>
              </a:ext>
            </a:extLst>
          </p:cNvPr>
          <p:cNvSpPr txBox="1"/>
          <p:nvPr/>
        </p:nvSpPr>
        <p:spPr>
          <a:xfrm>
            <a:off x="1961600" y="4488314"/>
            <a:ext cx="448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2. Documentation and contract requirements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B63AB0E-5B58-494E-AF11-40C444717319}"/>
              </a:ext>
            </a:extLst>
          </p:cNvPr>
          <p:cNvSpPr txBox="1"/>
          <p:nvPr/>
        </p:nvSpPr>
        <p:spPr>
          <a:xfrm>
            <a:off x="3827324" y="1187256"/>
            <a:ext cx="713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3.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EDMS</a:t>
            </a:r>
            <a:r>
              <a:rPr lang="en-GB" b="1" dirty="0">
                <a:solidFill>
                  <a:schemeClr val="tx2"/>
                </a:solidFill>
              </a:rPr>
              <a:t> &amp;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MTF</a:t>
            </a:r>
            <a:r>
              <a:rPr lang="en-GB" b="1" dirty="0">
                <a:solidFill>
                  <a:schemeClr val="tx2"/>
                </a:solidFill>
              </a:rPr>
              <a:t> platforms and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MIP</a:t>
            </a:r>
            <a:r>
              <a:rPr lang="en-GB" b="1" dirty="0">
                <a:solidFill>
                  <a:schemeClr val="tx2"/>
                </a:solidFill>
              </a:rPr>
              <a:t> (Manufacturing Inspection Plan)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20722000-3667-4C9C-8E13-002E59DE5A87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2C7B8E5C-9F3B-4C26-ADF7-FC08204FA70B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7812988-A27E-4CB2-A125-3A68180D5521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" name="Rectangle 4">
                <a:extLst>
                  <a:ext uri="{FF2B5EF4-FFF2-40B4-BE49-F238E27FC236}">
                    <a16:creationId xmlns:a16="http://schemas.microsoft.com/office/drawing/2014/main" id="{E5646699-8C8C-415C-8706-F49D8D5C86C0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Date Placeholder 1">
                <a:extLst>
                  <a:ext uri="{FF2B5EF4-FFF2-40B4-BE49-F238E27FC236}">
                    <a16:creationId xmlns:a16="http://schemas.microsoft.com/office/drawing/2014/main" id="{0AF9798A-9F07-432D-8293-6CB56C6E19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Box 17">
              <a:extLst>
                <a:ext uri="{FF2B5EF4-FFF2-40B4-BE49-F238E27FC236}">
                  <a16:creationId xmlns:a16="http://schemas.microsoft.com/office/drawing/2014/main" id="{15BC9C48-BD9A-43BA-A0F8-2D0D79BCF03E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14/15</a:t>
              </a:r>
            </a:p>
          </p:txBody>
        </p:sp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98CEB1F9-2FD3-44D8-80F1-DF1C8EA2F9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2"/>
          <a:stretch/>
        </p:blipFill>
        <p:spPr>
          <a:xfrm>
            <a:off x="3827324" y="1670011"/>
            <a:ext cx="4905163" cy="230820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37C47452-7A4E-4B19-85D6-D13E403F907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32"/>
          <a:stretch/>
        </p:blipFill>
        <p:spPr>
          <a:xfrm>
            <a:off x="8732487" y="3000299"/>
            <a:ext cx="3337335" cy="307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305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F033C0FF-FD2D-4970-BDE4-C3614D62FF38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FD0A4D3E-A2B3-4118-B3E9-6419BD4B6E88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114EE531-A4C0-4C98-8B29-241E99FCA4A4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Rectangle 4">
                <a:extLst>
                  <a:ext uri="{FF2B5EF4-FFF2-40B4-BE49-F238E27FC236}">
                    <a16:creationId xmlns:a16="http://schemas.microsoft.com/office/drawing/2014/main" id="{1E645721-91E6-4EEC-9397-A12C01661045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Date Placeholder 1">
                <a:extLst>
                  <a:ext uri="{FF2B5EF4-FFF2-40B4-BE49-F238E27FC236}">
                    <a16:creationId xmlns:a16="http://schemas.microsoft.com/office/drawing/2014/main" id="{AB3A3928-5A95-40DC-A620-5B1A38B630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TextBox 17">
              <a:extLst>
                <a:ext uri="{FF2B5EF4-FFF2-40B4-BE49-F238E27FC236}">
                  <a16:creationId xmlns:a16="http://schemas.microsoft.com/office/drawing/2014/main" id="{F75769E2-4BB1-4CD1-B64C-FB5256DD5EA5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15/15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Subtitle 1"/>
          <p:cNvSpPr txBox="1">
            <a:spLocks/>
          </p:cNvSpPr>
          <p:nvPr/>
        </p:nvSpPr>
        <p:spPr>
          <a:xfrm>
            <a:off x="5202640" y="5411266"/>
            <a:ext cx="1786720" cy="99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fr-CH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Sonia Garcia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fr-CH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BE/RF/PM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03703B-7D3F-4D8E-9A36-145DC272FF20}"/>
              </a:ext>
            </a:extLst>
          </p:cNvPr>
          <p:cNvSpPr/>
          <p:nvPr/>
        </p:nvSpPr>
        <p:spPr>
          <a:xfrm>
            <a:off x="815533" y="3616151"/>
            <a:ext cx="9923139" cy="1529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Thanks to all colleagues from the BE-RF-PM team involved with the HOMC and Field Antenna devices, specially to Eric, </a:t>
            </a: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Seb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, Nicolas, </a:t>
            </a:r>
            <a:r>
              <a:rPr lang="en-GB" sz="1600" b="1" i="1" kern="0" dirty="0">
                <a:solidFill>
                  <a:srgbClr val="005F8C"/>
                </a:solidFill>
                <a:latin typeface="Arial"/>
                <a:ea typeface="+mj-ea"/>
                <a:cs typeface="+mj-cs"/>
              </a:rPr>
              <a:t>Jamie and 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Frida.</a:t>
            </a:r>
          </a:p>
          <a:p>
            <a:pPr algn="ctr">
              <a:lnSpc>
                <a:spcPct val="150000"/>
              </a:lnSpc>
              <a:defRPr/>
            </a:pPr>
            <a:r>
              <a:rPr lang="en-GB" sz="1600" b="1" i="1" kern="0" dirty="0">
                <a:solidFill>
                  <a:srgbClr val="005F8C"/>
                </a:solidFill>
                <a:latin typeface="Arial"/>
              </a:rPr>
              <a:t>Thanks to Fritz (EN-MME-FW), Nuria (BE-RF-SRF) and Teddy (EN-MME-EDM) for their help and collaboration.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14DF31-360E-466D-98B8-A7BAD16A81C8}"/>
              </a:ext>
            </a:extLst>
          </p:cNvPr>
          <p:cNvSpPr/>
          <p:nvPr/>
        </p:nvSpPr>
        <p:spPr>
          <a:xfrm>
            <a:off x="1960675" y="2280498"/>
            <a:ext cx="7028279" cy="74617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600" b="1" dirty="0">
                <a:solidFill>
                  <a:schemeClr val="tx1"/>
                </a:solidFill>
                <a:latin typeface="Edwardian Script ITC" panose="030303020407070D0804" pitchFamily="66" charset="0"/>
              </a:rPr>
              <a:t>Thank you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A125279B-4C87-4453-9F66-403D11FB53BB}"/>
              </a:ext>
            </a:extLst>
          </p:cNvPr>
          <p:cNvGrpSpPr/>
          <p:nvPr/>
        </p:nvGrpSpPr>
        <p:grpSpPr>
          <a:xfrm>
            <a:off x="808672" y="76200"/>
            <a:ext cx="9923139" cy="1485928"/>
            <a:chOff x="900112" y="228669"/>
            <a:chExt cx="9923139" cy="1485928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4FEF5316-B095-4756-B81A-F466D66BA9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332"/>
            <a:stretch/>
          </p:blipFill>
          <p:spPr>
            <a:xfrm>
              <a:off x="900112" y="228669"/>
              <a:ext cx="7646012" cy="1080000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823E710A-1355-4A82-8448-BABF965F8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0691" y="228669"/>
              <a:ext cx="1492560" cy="1485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831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o 35">
            <a:extLst>
              <a:ext uri="{FF2B5EF4-FFF2-40B4-BE49-F238E27FC236}">
                <a16:creationId xmlns:a16="http://schemas.microsoft.com/office/drawing/2014/main" id="{C7ECC2D1-6851-43E5-941D-7A69826C8EBC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EC5058A2-4CA0-41B1-97AC-C7D5F3F8C363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B88E091-B5A1-4384-835B-C8E793154A6F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angle 4">
                <a:extLst>
                  <a:ext uri="{FF2B5EF4-FFF2-40B4-BE49-F238E27FC236}">
                    <a16:creationId xmlns:a16="http://schemas.microsoft.com/office/drawing/2014/main" id="{4575EC8B-297E-42A6-8C2B-F7DF99389CA3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Date Placeholder 1">
                <a:extLst>
                  <a:ext uri="{FF2B5EF4-FFF2-40B4-BE49-F238E27FC236}">
                    <a16:creationId xmlns:a16="http://schemas.microsoft.com/office/drawing/2014/main" id="{56DECFF9-0AE1-4F3F-AFB2-821DC7A53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id="{1ADE1D8D-1A8B-47E3-B1F4-AB37187F3FA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2/15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CAB21339-FA7E-4E64-A475-55337EE15B98}"/>
              </a:ext>
            </a:extLst>
          </p:cNvPr>
          <p:cNvSpPr txBox="1">
            <a:spLocks/>
          </p:cNvSpPr>
          <p:nvPr/>
        </p:nvSpPr>
        <p:spPr>
          <a:xfrm>
            <a:off x="217719" y="13781"/>
            <a:ext cx="108730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Drop test background</a:t>
            </a:r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C45CB0F9-D7A3-4AD3-AF5C-44F0BC719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16517" b="27044"/>
          <a:stretch/>
        </p:blipFill>
        <p:spPr>
          <a:xfrm>
            <a:off x="341365" y="1025651"/>
            <a:ext cx="7920108" cy="4806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áfico 5" descr="Avión">
            <a:extLst>
              <a:ext uri="{FF2B5EF4-FFF2-40B4-BE49-F238E27FC236}">
                <a16:creationId xmlns:a16="http://schemas.microsoft.com/office/drawing/2014/main" id="{A17CC941-121F-4008-849F-3471677ED3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308651" flipH="1">
            <a:off x="2008325" y="2656527"/>
            <a:ext cx="396000" cy="396000"/>
          </a:xfrm>
          <a:prstGeom prst="rect">
            <a:avLst/>
          </a:prstGeom>
        </p:spPr>
      </p:pic>
      <p:pic>
        <p:nvPicPr>
          <p:cNvPr id="8" name="Gráfico 7" descr="Remolcador">
            <a:extLst>
              <a:ext uri="{FF2B5EF4-FFF2-40B4-BE49-F238E27FC236}">
                <a16:creationId xmlns:a16="http://schemas.microsoft.com/office/drawing/2014/main" id="{86064917-CD8B-4ED7-B617-793ADB8223D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6817051" y="4742178"/>
            <a:ext cx="396000" cy="396000"/>
          </a:xfrm>
          <a:prstGeom prst="rect">
            <a:avLst/>
          </a:prstGeom>
        </p:spPr>
      </p:pic>
      <p:pic>
        <p:nvPicPr>
          <p:cNvPr id="10" name="Gráfico 9" descr="Camión">
            <a:extLst>
              <a:ext uri="{FF2B5EF4-FFF2-40B4-BE49-F238E27FC236}">
                <a16:creationId xmlns:a16="http://schemas.microsoft.com/office/drawing/2014/main" id="{50AEA932-85CC-4DE8-81DD-FD637AB951D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1789742" y="4742178"/>
            <a:ext cx="396000" cy="396000"/>
          </a:xfrm>
          <a:prstGeom prst="rect">
            <a:avLst/>
          </a:prstGeom>
        </p:spPr>
      </p:pic>
      <p:pic>
        <p:nvPicPr>
          <p:cNvPr id="22" name="Gráfico 21" descr="Remolcador">
            <a:extLst>
              <a:ext uri="{FF2B5EF4-FFF2-40B4-BE49-F238E27FC236}">
                <a16:creationId xmlns:a16="http://schemas.microsoft.com/office/drawing/2014/main" id="{8FECA64C-556E-49BD-81D3-5E0020E4B07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84807">
            <a:off x="6540756" y="1981802"/>
            <a:ext cx="360000" cy="360000"/>
          </a:xfrm>
          <a:prstGeom prst="rect">
            <a:avLst/>
          </a:prstGeom>
        </p:spPr>
      </p:pic>
      <p:pic>
        <p:nvPicPr>
          <p:cNvPr id="24" name="Gráfico 23" descr="Avión">
            <a:extLst>
              <a:ext uri="{FF2B5EF4-FFF2-40B4-BE49-F238E27FC236}">
                <a16:creationId xmlns:a16="http://schemas.microsoft.com/office/drawing/2014/main" id="{22672687-C0B6-4033-BCAE-3DB96B2107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6905439">
            <a:off x="6853243" y="4089010"/>
            <a:ext cx="396000" cy="396000"/>
          </a:xfrm>
          <a:prstGeom prst="rect">
            <a:avLst/>
          </a:prstGeom>
        </p:spPr>
      </p:pic>
      <p:pic>
        <p:nvPicPr>
          <p:cNvPr id="25" name="Gráfico 24" descr="Camión">
            <a:extLst>
              <a:ext uri="{FF2B5EF4-FFF2-40B4-BE49-F238E27FC236}">
                <a16:creationId xmlns:a16="http://schemas.microsoft.com/office/drawing/2014/main" id="{F34921EA-1203-4EF2-BA65-55761337854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537594" y="3854818"/>
            <a:ext cx="360000" cy="360000"/>
          </a:xfrm>
          <a:prstGeom prst="rect">
            <a:avLst/>
          </a:prstGeom>
        </p:spPr>
      </p:pic>
      <p:pic>
        <p:nvPicPr>
          <p:cNvPr id="26" name="Gráfico 25" descr="Avión">
            <a:extLst>
              <a:ext uri="{FF2B5EF4-FFF2-40B4-BE49-F238E27FC236}">
                <a16:creationId xmlns:a16="http://schemas.microsoft.com/office/drawing/2014/main" id="{057392D5-A018-48C6-8B73-A11C847661B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308651" flipH="1">
            <a:off x="6884661" y="2785929"/>
            <a:ext cx="360000" cy="360000"/>
          </a:xfrm>
          <a:prstGeom prst="rect">
            <a:avLst/>
          </a:prstGeom>
        </p:spPr>
      </p:pic>
      <p:sp>
        <p:nvSpPr>
          <p:cNvPr id="21" name="TextBox 2">
            <a:extLst>
              <a:ext uri="{FF2B5EF4-FFF2-40B4-BE49-F238E27FC236}">
                <a16:creationId xmlns:a16="http://schemas.microsoft.com/office/drawing/2014/main" id="{F213FA00-99B0-4947-B475-3AFD0654B617}"/>
              </a:ext>
            </a:extLst>
          </p:cNvPr>
          <p:cNvSpPr txBox="1"/>
          <p:nvPr/>
        </p:nvSpPr>
        <p:spPr>
          <a:xfrm>
            <a:off x="341365" y="5807787"/>
            <a:ext cx="7946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/>
              <a:t>·· Series </a:t>
            </a:r>
            <a:r>
              <a:rPr lang="es-ES" b="1" i="1" dirty="0" err="1"/>
              <a:t>Cryomodules</a:t>
            </a:r>
            <a:r>
              <a:rPr lang="es-ES" b="1" i="1" dirty="0"/>
              <a:t> ··</a:t>
            </a:r>
            <a:endParaRPr lang="en-GB" b="1" i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263BA6-458C-4F6B-A8FA-706F4BD20DF2}"/>
              </a:ext>
            </a:extLst>
          </p:cNvPr>
          <p:cNvGrpSpPr/>
          <p:nvPr/>
        </p:nvGrpSpPr>
        <p:grpSpPr>
          <a:xfrm>
            <a:off x="8333901" y="998109"/>
            <a:ext cx="4378993" cy="4709266"/>
            <a:chOff x="8333901" y="998109"/>
            <a:chExt cx="4378993" cy="470926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3422599-D943-4DE6-83CB-7AB9D38E9EE7}"/>
                </a:ext>
              </a:extLst>
            </p:cNvPr>
            <p:cNvSpPr/>
            <p:nvPr/>
          </p:nvSpPr>
          <p:spPr>
            <a:xfrm>
              <a:off x="8333901" y="998109"/>
              <a:ext cx="4378993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US" dirty="0"/>
                <a:t>The main objectives are to validate:</a:t>
              </a:r>
            </a:p>
            <a:p>
              <a:pPr marL="360363" indent="-184150">
                <a:spcBef>
                  <a:spcPts val="600"/>
                </a:spcBef>
                <a:spcAft>
                  <a:spcPts val="600"/>
                </a:spcAft>
                <a:buSzPct val="70000"/>
                <a:buFont typeface="Wingdings" panose="05000000000000000000" pitchFamily="2" charset="2"/>
                <a:buChar char="Ø"/>
              </a:pPr>
              <a:r>
                <a:rPr lang="en-US" dirty="0"/>
                <a:t>The non-rupture of ceramic</a:t>
              </a:r>
            </a:p>
            <a:p>
              <a:pPr marL="360363" indent="-184150">
                <a:spcBef>
                  <a:spcPts val="600"/>
                </a:spcBef>
                <a:spcAft>
                  <a:spcPts val="600"/>
                </a:spcAft>
                <a:buSzPct val="70000"/>
                <a:buFont typeface="Wingdings" panose="05000000000000000000" pitchFamily="2" charset="2"/>
                <a:buChar char="Ø"/>
              </a:pPr>
              <a:r>
                <a:rPr lang="en-US" dirty="0"/>
                <a:t>The absence of plastic deformation</a:t>
              </a:r>
            </a:p>
            <a:p>
              <a:pPr marL="360363" indent="-184150">
                <a:spcBef>
                  <a:spcPts val="600"/>
                </a:spcBef>
                <a:spcAft>
                  <a:spcPts val="600"/>
                </a:spcAft>
                <a:buSzPct val="70000"/>
                <a:buFont typeface="Wingdings" panose="05000000000000000000" pitchFamily="2" charset="2"/>
                <a:buChar char="Ø"/>
              </a:pPr>
              <a:r>
                <a:rPr lang="en-US" b="1" dirty="0">
                  <a:solidFill>
                    <a:srgbClr val="800080"/>
                  </a:solidFill>
                </a:rPr>
                <a:t>The 25 ohm-design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065F82F-FCF7-429E-9D3A-4FA17334A416}"/>
                </a:ext>
              </a:extLst>
            </p:cNvPr>
            <p:cNvGrpSpPr/>
            <p:nvPr/>
          </p:nvGrpSpPr>
          <p:grpSpPr>
            <a:xfrm>
              <a:off x="8366618" y="2795645"/>
              <a:ext cx="3724424" cy="2911730"/>
              <a:chOff x="8366618" y="2795645"/>
              <a:chExt cx="3724424" cy="2911730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1A333DF6-127B-4F8D-BE5E-7902F5802F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10" t="29841" r="1645" b="17936"/>
              <a:stretch/>
            </p:blipFill>
            <p:spPr>
              <a:xfrm rot="5400000">
                <a:off x="7768137" y="3593871"/>
                <a:ext cx="1937934" cy="740972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4F4ECBFD-CC55-4DFA-880F-DAC0B00DC97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49" t="26984" r="3167" b="19206"/>
              <a:stretch/>
            </p:blipFill>
            <p:spPr>
              <a:xfrm rot="5400000">
                <a:off x="9858028" y="3614258"/>
                <a:ext cx="1915817" cy="736023"/>
              </a:xfrm>
              <a:prstGeom prst="rect">
                <a:avLst/>
              </a:prstGeom>
            </p:spPr>
          </p:pic>
          <p:pic>
            <p:nvPicPr>
              <p:cNvPr id="42" name="Content Placeholder 3">
                <a:extLst>
                  <a:ext uri="{FF2B5EF4-FFF2-40B4-BE49-F238E27FC236}">
                    <a16:creationId xmlns:a16="http://schemas.microsoft.com/office/drawing/2014/main" id="{D377C85D-B69F-454B-8894-46B565518D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harpenSoften amount="50000"/>
                        </a14:imgEffect>
                        <a14:imgEffect>
                          <a14:colorTemperature colorTemp="7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876" t="15710" r="23" b="18965"/>
              <a:stretch/>
            </p:blipFill>
            <p:spPr>
              <a:xfrm rot="10800000">
                <a:off x="9186632" y="2796343"/>
                <a:ext cx="879397" cy="29110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43" name="Content Placeholder 3">
                <a:extLst>
                  <a:ext uri="{FF2B5EF4-FFF2-40B4-BE49-F238E27FC236}">
                    <a16:creationId xmlns:a16="http://schemas.microsoft.com/office/drawing/2014/main" id="{110CB806-7142-4AF0-A923-6D4E0CDDBC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sharpenSoften amount="50000"/>
                        </a14:imgEffect>
                        <a14:imgEffect>
                          <a14:colorTemperature colorTemp="72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83" t="17183" r="57782" b="17927"/>
              <a:stretch/>
            </p:blipFill>
            <p:spPr>
              <a:xfrm rot="10800000">
                <a:off x="11269248" y="2795645"/>
                <a:ext cx="821794" cy="291173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FF95732-7476-461E-BA56-DBA5E21FECE5}"/>
                  </a:ext>
                </a:extLst>
              </p:cNvPr>
              <p:cNvSpPr/>
              <p:nvPr/>
            </p:nvSpPr>
            <p:spPr>
              <a:xfrm>
                <a:off x="8648487" y="2979684"/>
                <a:ext cx="214595" cy="360071"/>
              </a:xfrm>
              <a:prstGeom prst="ellipse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B0DB2F3A-5B22-43D4-8AB0-A68394529F1B}"/>
                  </a:ext>
                </a:extLst>
              </p:cNvPr>
              <p:cNvSpPr/>
              <p:nvPr/>
            </p:nvSpPr>
            <p:spPr>
              <a:xfrm>
                <a:off x="10727654" y="2976967"/>
                <a:ext cx="214595" cy="360071"/>
              </a:xfrm>
              <a:prstGeom prst="ellipse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3F3C086F-EF52-46E5-B5FA-67D2DE61356B}"/>
                  </a:ext>
                </a:extLst>
              </p:cNvPr>
              <p:cNvSpPr txBox="1"/>
              <p:nvPr/>
            </p:nvSpPr>
            <p:spPr>
              <a:xfrm>
                <a:off x="8460369" y="4939218"/>
                <a:ext cx="6248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/>
                  <a:t>50Ω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85A0B8A-E24F-4112-8B32-2171C184F921}"/>
                  </a:ext>
                </a:extLst>
              </p:cNvPr>
              <p:cNvSpPr txBox="1"/>
              <p:nvPr/>
            </p:nvSpPr>
            <p:spPr>
              <a:xfrm>
                <a:off x="10543412" y="4940178"/>
                <a:ext cx="6053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i="1" dirty="0"/>
                  <a:t>25Ω</a:t>
                </a:r>
              </a:p>
            </p:txBody>
          </p:sp>
          <p:sp>
            <p:nvSpPr>
              <p:cNvPr id="49" name="CuadroTexto 19">
                <a:extLst>
                  <a:ext uri="{FF2B5EF4-FFF2-40B4-BE49-F238E27FC236}">
                    <a16:creationId xmlns:a16="http://schemas.microsoft.com/office/drawing/2014/main" id="{076051D0-1136-4E46-B700-589E64232377}"/>
                  </a:ext>
                </a:extLst>
              </p:cNvPr>
              <p:cNvSpPr txBox="1"/>
              <p:nvPr/>
            </p:nvSpPr>
            <p:spPr>
              <a:xfrm>
                <a:off x="10344854" y="4940178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A6B2E9B-5902-4411-BA77-4C69E12B8E62}"/>
              </a:ext>
            </a:extLst>
          </p:cNvPr>
          <p:cNvGrpSpPr/>
          <p:nvPr/>
        </p:nvGrpSpPr>
        <p:grpSpPr>
          <a:xfrm>
            <a:off x="8192620" y="1020653"/>
            <a:ext cx="3941237" cy="5143396"/>
            <a:chOff x="8192620" y="1020653"/>
            <a:chExt cx="3941237" cy="5143396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35608F6-1545-49EB-B4AA-617C14757A3D}"/>
                </a:ext>
              </a:extLst>
            </p:cNvPr>
            <p:cNvSpPr txBox="1"/>
            <p:nvPr/>
          </p:nvSpPr>
          <p:spPr>
            <a:xfrm>
              <a:off x="8192620" y="5825495"/>
              <a:ext cx="36378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b="1" i="1" dirty="0"/>
                <a:t>·· Frida </a:t>
              </a:r>
              <a:r>
                <a:rPr lang="es-ES" sz="1600" b="1" i="1" dirty="0" err="1"/>
                <a:t>Eriksson</a:t>
              </a:r>
              <a:r>
                <a:rPr lang="es-ES" sz="1600" b="1" i="1" dirty="0"/>
                <a:t> &amp; Sonia García ·· </a:t>
              </a:r>
              <a:endParaRPr lang="en-GB" sz="1600" b="1" i="1" dirty="0"/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AEEB6F97-D7A4-4E24-A552-8354906E4A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0"/>
            <a:stretch/>
          </p:blipFill>
          <p:spPr>
            <a:xfrm>
              <a:off x="8326320" y="1020653"/>
              <a:ext cx="3807537" cy="4806697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80626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44444E-6 L -0.07643 -0.1604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8" y="-80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9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39544 0.1331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66" y="664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44444E-6 L -0.3224 0.04097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0" y="203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96296E-6 L 0.04049 0.08473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8" y="423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9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41041 -0.12246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21" y="-613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L 0.02682 -0.08842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" y="-44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9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0.03047 0.07084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3" y="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9" y="0"/>
            <a:ext cx="11077503" cy="1325563"/>
          </a:xfrm>
        </p:spPr>
        <p:txBody>
          <a:bodyPr>
            <a:normAutofit/>
          </a:bodyPr>
          <a:lstStyle/>
          <a:p>
            <a:r>
              <a:rPr lang="en-GB" b="1" dirty="0"/>
              <a:t>Ceramic testing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3/15</a:t>
              </a:r>
            </a:p>
          </p:txBody>
        </p:sp>
      </p:grpSp>
      <p:grpSp>
        <p:nvGrpSpPr>
          <p:cNvPr id="22" name="Grupo 3">
            <a:extLst>
              <a:ext uri="{FF2B5EF4-FFF2-40B4-BE49-F238E27FC236}">
                <a16:creationId xmlns:a16="http://schemas.microsoft.com/office/drawing/2014/main" id="{572909FA-E3BF-495D-BBE2-F4C6313E8FB9}"/>
              </a:ext>
            </a:extLst>
          </p:cNvPr>
          <p:cNvGrpSpPr/>
          <p:nvPr/>
        </p:nvGrpSpPr>
        <p:grpSpPr>
          <a:xfrm>
            <a:off x="217719" y="1134116"/>
            <a:ext cx="3320904" cy="1183406"/>
            <a:chOff x="2069124" y="4200308"/>
            <a:chExt cx="3320904" cy="118340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D0718E1-59BD-40CF-94A1-62746EA4CBBC}"/>
                </a:ext>
              </a:extLst>
            </p:cNvPr>
            <p:cNvSpPr/>
            <p:nvPr/>
          </p:nvSpPr>
          <p:spPr>
            <a:xfrm>
              <a:off x="2906305" y="5014382"/>
              <a:ext cx="16465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i="1" dirty="0"/>
                <a:t>LHCACFHC0246</a:t>
              </a:r>
            </a:p>
          </p:txBody>
        </p:sp>
        <p:pic>
          <p:nvPicPr>
            <p:cNvPr id="25" name="Picture 9" descr="A close up of a device&#10;&#10;Description automatically generated">
              <a:extLst>
                <a:ext uri="{FF2B5EF4-FFF2-40B4-BE49-F238E27FC236}">
                  <a16:creationId xmlns:a16="http://schemas.microsoft.com/office/drawing/2014/main" id="{C2CEC70B-4F11-482E-85C2-393756B582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87" t="38291" r="9136" b="28661"/>
            <a:stretch/>
          </p:blipFill>
          <p:spPr>
            <a:xfrm>
              <a:off x="2069124" y="4200308"/>
              <a:ext cx="3320904" cy="111336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376D74C-85EE-4AF6-BAA2-ECC3D9AF042C}"/>
              </a:ext>
            </a:extLst>
          </p:cNvPr>
          <p:cNvSpPr txBox="1"/>
          <p:nvPr/>
        </p:nvSpPr>
        <p:spPr>
          <a:xfrm>
            <a:off x="3538623" y="1506133"/>
            <a:ext cx="151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 design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CA88E906-79BA-47C9-8B0C-C604C2F4D74F}"/>
              </a:ext>
            </a:extLst>
          </p:cNvPr>
          <p:cNvSpPr txBox="1"/>
          <p:nvPr/>
        </p:nvSpPr>
        <p:spPr>
          <a:xfrm>
            <a:off x="8927903" y="5145013"/>
            <a:ext cx="3357996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C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racks already appear when we closed the flange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2EC9CF-3E11-48A7-AEAA-C0F7BCE0A401}"/>
              </a:ext>
            </a:extLst>
          </p:cNvPr>
          <p:cNvSpPr txBox="1"/>
          <p:nvPr/>
        </p:nvSpPr>
        <p:spPr>
          <a:xfrm>
            <a:off x="8592509" y="2769623"/>
            <a:ext cx="29008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for validation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thermal test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Penetrant testing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 thermal test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Penetrant testing</a:t>
            </a:r>
          </a:p>
          <a:p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D1543C6-C2FB-4E61-B4ED-600F51D1F9B6}"/>
              </a:ext>
            </a:extLst>
          </p:cNvPr>
          <p:cNvSpPr txBox="1"/>
          <p:nvPr/>
        </p:nvSpPr>
        <p:spPr>
          <a:xfrm>
            <a:off x="8044698" y="2373219"/>
            <a:ext cx="363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/>
              <a:t>·· </a:t>
            </a:r>
            <a:r>
              <a:rPr lang="es-ES" sz="1600" i="1" dirty="0" err="1"/>
              <a:t>Thermal</a:t>
            </a:r>
            <a:r>
              <a:rPr lang="es-ES" sz="1600" i="1" dirty="0"/>
              <a:t> test ·· </a:t>
            </a:r>
            <a:endParaRPr lang="en-GB" sz="1600" i="1" dirty="0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8525CDB-A430-4ECA-8B9D-80A4B4A257B4}"/>
              </a:ext>
            </a:extLst>
          </p:cNvPr>
          <p:cNvSpPr/>
          <p:nvPr/>
        </p:nvSpPr>
        <p:spPr>
          <a:xfrm>
            <a:off x="63936" y="2430908"/>
            <a:ext cx="8387301" cy="376465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75CA5F-8259-46AF-B0D3-867448422A53}"/>
              </a:ext>
            </a:extLst>
          </p:cNvPr>
          <p:cNvGrpSpPr/>
          <p:nvPr/>
        </p:nvGrpSpPr>
        <p:grpSpPr>
          <a:xfrm>
            <a:off x="335020" y="2516195"/>
            <a:ext cx="3639884" cy="3500487"/>
            <a:chOff x="447800" y="2556805"/>
            <a:chExt cx="3549155" cy="3437492"/>
          </a:xfrm>
        </p:grpSpPr>
        <p:pic>
          <p:nvPicPr>
            <p:cNvPr id="50" name="Picture 10" descr="A picture containing hand, small, telephone, old&#10;&#10;Description automatically generated">
              <a:extLst>
                <a:ext uri="{FF2B5EF4-FFF2-40B4-BE49-F238E27FC236}">
                  <a16:creationId xmlns:a16="http://schemas.microsoft.com/office/drawing/2014/main" id="{C0326096-B630-4F30-A33C-FA1DB2342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5051" t="7138" r="13468" b="11245"/>
            <a:stretch>
              <a:fillRect/>
            </a:stretch>
          </p:blipFill>
          <p:spPr>
            <a:xfrm>
              <a:off x="447800" y="2572109"/>
              <a:ext cx="1768629" cy="176087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1" name="Picture 6" descr="A picture containing telephone, indoor, electronics, hand&#10;&#10;Description automatically generated">
              <a:extLst>
                <a:ext uri="{FF2B5EF4-FFF2-40B4-BE49-F238E27FC236}">
                  <a16:creationId xmlns:a16="http://schemas.microsoft.com/office/drawing/2014/main" id="{016B2F3E-A5BE-4F64-8A17-831C88224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3200" t="22214" r="14745" b="12136"/>
            <a:stretch>
              <a:fillRect/>
            </a:stretch>
          </p:blipFill>
          <p:spPr>
            <a:xfrm rot="5400013">
              <a:off x="506486" y="4281041"/>
              <a:ext cx="1657883" cy="1768623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2" name="Picture 51" descr="A close up of a telephone&#10;&#10;Description automatically generated">
              <a:extLst>
                <a:ext uri="{FF2B5EF4-FFF2-40B4-BE49-F238E27FC236}">
                  <a16:creationId xmlns:a16="http://schemas.microsoft.com/office/drawing/2014/main" id="{D38D8D7A-9D41-4D2F-B50E-5D16D0FE6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2930" t="7407" r="20404" b="5185"/>
            <a:stretch>
              <a:fillRect/>
            </a:stretch>
          </p:blipFill>
          <p:spPr>
            <a:xfrm rot="5400013">
              <a:off x="2205868" y="2586992"/>
              <a:ext cx="1785366" cy="175560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3" name="Picture 8" descr="A picture containing telephone, indoor, sitting, table&#10;&#10;Description automatically generated">
              <a:extLst>
                <a:ext uri="{FF2B5EF4-FFF2-40B4-BE49-F238E27FC236}">
                  <a16:creationId xmlns:a16="http://schemas.microsoft.com/office/drawing/2014/main" id="{465437D6-B996-4A4F-B13F-046133B6F1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6696" t="29202" r="20564" b="19777"/>
            <a:stretch/>
          </p:blipFill>
          <p:spPr>
            <a:xfrm>
              <a:off x="2220744" y="4352419"/>
              <a:ext cx="1755614" cy="1641878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0" name="Picture 10" descr="A picture containing hand, small, telephone, old&#10;&#10;Description automatically generated">
              <a:extLst>
                <a:ext uri="{FF2B5EF4-FFF2-40B4-BE49-F238E27FC236}">
                  <a16:creationId xmlns:a16="http://schemas.microsoft.com/office/drawing/2014/main" id="{EE59BC66-9A8A-49BA-AEE7-618988E20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5051" t="7138" r="13468" b="11245"/>
            <a:stretch>
              <a:fillRect/>
            </a:stretch>
          </p:blipFill>
          <p:spPr>
            <a:xfrm>
              <a:off x="468397" y="2556805"/>
              <a:ext cx="1768629" cy="1760871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1" name="Picture 6" descr="A picture containing telephone, indoor, electronics, hand&#10;&#10;Description automatically generated">
              <a:extLst>
                <a:ext uri="{FF2B5EF4-FFF2-40B4-BE49-F238E27FC236}">
                  <a16:creationId xmlns:a16="http://schemas.microsoft.com/office/drawing/2014/main" id="{1F2868BF-1B97-4782-B11B-F30E54976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3200" t="22214" r="14745" b="12136"/>
            <a:stretch>
              <a:fillRect/>
            </a:stretch>
          </p:blipFill>
          <p:spPr>
            <a:xfrm rot="5400013">
              <a:off x="527083" y="4265737"/>
              <a:ext cx="1657883" cy="1768623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2" name="Picture 61" descr="A close up of a telephone&#10;&#10;Description automatically generated">
              <a:extLst>
                <a:ext uri="{FF2B5EF4-FFF2-40B4-BE49-F238E27FC236}">
                  <a16:creationId xmlns:a16="http://schemas.microsoft.com/office/drawing/2014/main" id="{43948628-09B9-4ECE-A911-BB249EFB0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12930" t="7407" r="20404" b="5185"/>
            <a:stretch>
              <a:fillRect/>
            </a:stretch>
          </p:blipFill>
          <p:spPr>
            <a:xfrm rot="5400013">
              <a:off x="2226465" y="2571688"/>
              <a:ext cx="1785366" cy="175560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3" name="Picture 8" descr="A picture containing telephone, indoor, sitting, table&#10;&#10;Description automatically generated">
              <a:extLst>
                <a:ext uri="{FF2B5EF4-FFF2-40B4-BE49-F238E27FC236}">
                  <a16:creationId xmlns:a16="http://schemas.microsoft.com/office/drawing/2014/main" id="{0AD8B5BB-423E-40EE-8F33-F9542CC1EC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6696" t="29202" r="20564" b="19777"/>
            <a:stretch/>
          </p:blipFill>
          <p:spPr>
            <a:xfrm>
              <a:off x="2241341" y="4337115"/>
              <a:ext cx="1755614" cy="1641878"/>
            </a:xfrm>
            <a:prstGeom prst="rect">
              <a:avLst/>
            </a:prstGeom>
            <a:noFill/>
            <a:ln cap="flat">
              <a:noFill/>
            </a:ln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C50BC3-8A20-45DF-8B4F-C76F591F7040}"/>
              </a:ext>
            </a:extLst>
          </p:cNvPr>
          <p:cNvGrpSpPr/>
          <p:nvPr/>
        </p:nvGrpSpPr>
        <p:grpSpPr>
          <a:xfrm>
            <a:off x="3990584" y="2523166"/>
            <a:ext cx="4160093" cy="3473779"/>
            <a:chOff x="4269998" y="2613076"/>
            <a:chExt cx="4217153" cy="3505266"/>
          </a:xfrm>
        </p:grpSpPr>
        <p:pic>
          <p:nvPicPr>
            <p:cNvPr id="56" name="Picture 4" descr="A picture containing transport, brakes, indoor, table&#10;&#10;Description automatically generated">
              <a:extLst>
                <a:ext uri="{FF2B5EF4-FFF2-40B4-BE49-F238E27FC236}">
                  <a16:creationId xmlns:a16="http://schemas.microsoft.com/office/drawing/2014/main" id="{79D6563E-85B1-4997-9716-735F489F9B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22896" r="20723"/>
            <a:stretch/>
          </p:blipFill>
          <p:spPr>
            <a:xfrm rot="16200004">
              <a:off x="5483388" y="1399686"/>
              <a:ext cx="1778033" cy="42048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57" name="Picture 6" descr="A picture containing telephone, brakes, transport, table&#10;&#10;Description automatically generated">
              <a:extLst>
                <a:ext uri="{FF2B5EF4-FFF2-40B4-BE49-F238E27FC236}">
                  <a16:creationId xmlns:a16="http://schemas.microsoft.com/office/drawing/2014/main" id="{12E13395-C032-4A18-BE1A-525A1A9C19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21395" t="7001" r="33265" b="9709"/>
            <a:stretch/>
          </p:blipFill>
          <p:spPr>
            <a:xfrm rot="16200004">
              <a:off x="5522010" y="3153201"/>
              <a:ext cx="1719307" cy="42109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59" name="Rectangle: Rounded Corners 14">
            <a:extLst>
              <a:ext uri="{FF2B5EF4-FFF2-40B4-BE49-F238E27FC236}">
                <a16:creationId xmlns:a16="http://schemas.microsoft.com/office/drawing/2014/main" id="{D7968B98-6E0D-432A-B65A-A213DECC9DD3}"/>
              </a:ext>
            </a:extLst>
          </p:cNvPr>
          <p:cNvSpPr/>
          <p:nvPr/>
        </p:nvSpPr>
        <p:spPr>
          <a:xfrm>
            <a:off x="6137986" y="2532816"/>
            <a:ext cx="450772" cy="35974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21</a:t>
            </a:r>
            <a:endParaRPr lang="en-GB" sz="1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4" name="Rectangle: Rounded Corners 14">
            <a:extLst>
              <a:ext uri="{FF2B5EF4-FFF2-40B4-BE49-F238E27FC236}">
                <a16:creationId xmlns:a16="http://schemas.microsoft.com/office/drawing/2014/main" id="{CC266ADD-AA63-4B9C-BFC1-50A2051B8730}"/>
              </a:ext>
            </a:extLst>
          </p:cNvPr>
          <p:cNvSpPr/>
          <p:nvPr/>
        </p:nvSpPr>
        <p:spPr>
          <a:xfrm>
            <a:off x="4002636" y="2532817"/>
            <a:ext cx="450772" cy="35974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b="0" i="0" u="none" strike="noStrike" kern="0" cap="none" spc="0" baseline="0" dirty="0">
                <a:solidFill>
                  <a:srgbClr val="FFFFFF"/>
                </a:solidFill>
                <a:uFillTx/>
                <a:latin typeface="Calibri"/>
              </a:rPr>
              <a:t>23</a:t>
            </a:r>
            <a:endParaRPr lang="en-GB" sz="1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5" name="Rectangle: Rounded Corners 14">
            <a:extLst>
              <a:ext uri="{FF2B5EF4-FFF2-40B4-BE49-F238E27FC236}">
                <a16:creationId xmlns:a16="http://schemas.microsoft.com/office/drawing/2014/main" id="{DEA7C576-F56A-4BB6-B74E-1542283BA593}"/>
              </a:ext>
            </a:extLst>
          </p:cNvPr>
          <p:cNvSpPr/>
          <p:nvPr/>
        </p:nvSpPr>
        <p:spPr>
          <a:xfrm>
            <a:off x="2180106" y="2524015"/>
            <a:ext cx="450772" cy="35974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FFFFFF"/>
                </a:solidFill>
                <a:latin typeface="Calibri"/>
              </a:rPr>
              <a:t>18</a:t>
            </a:r>
            <a:endParaRPr lang="en-GB" sz="1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6" name="Rectangle: Rounded Corners 14">
            <a:extLst>
              <a:ext uri="{FF2B5EF4-FFF2-40B4-BE49-F238E27FC236}">
                <a16:creationId xmlns:a16="http://schemas.microsoft.com/office/drawing/2014/main" id="{488A8168-3D30-4598-9D0E-447F64933ACE}"/>
              </a:ext>
            </a:extLst>
          </p:cNvPr>
          <p:cNvSpPr/>
          <p:nvPr/>
        </p:nvSpPr>
        <p:spPr>
          <a:xfrm>
            <a:off x="324555" y="2516193"/>
            <a:ext cx="450772" cy="35974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kern="0" dirty="0">
                <a:solidFill>
                  <a:srgbClr val="FFFFFF"/>
                </a:solidFill>
                <a:latin typeface="Calibri"/>
              </a:rPr>
              <a:t>17</a:t>
            </a:r>
            <a:endParaRPr lang="en-GB" sz="14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0832DF-5E53-44AA-8F70-FCA899867E88}"/>
              </a:ext>
            </a:extLst>
          </p:cNvPr>
          <p:cNvGrpSpPr/>
          <p:nvPr/>
        </p:nvGrpSpPr>
        <p:grpSpPr>
          <a:xfrm>
            <a:off x="10532093" y="3069072"/>
            <a:ext cx="1102541" cy="2096042"/>
            <a:chOff x="10532093" y="3069072"/>
            <a:chExt cx="1102541" cy="209604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38341C-54C9-494F-96D3-945D526FC54F}"/>
                </a:ext>
              </a:extLst>
            </p:cNvPr>
            <p:cNvSpPr txBox="1"/>
            <p:nvPr/>
          </p:nvSpPr>
          <p:spPr>
            <a:xfrm>
              <a:off x="10532093" y="3069072"/>
              <a:ext cx="1102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Leak test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0F7CB37-9DC4-4A00-ACF9-E5E216F4A450}"/>
                </a:ext>
              </a:extLst>
            </p:cNvPr>
            <p:cNvSpPr txBox="1"/>
            <p:nvPr/>
          </p:nvSpPr>
          <p:spPr>
            <a:xfrm>
              <a:off x="10532093" y="3923785"/>
              <a:ext cx="1102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Leak test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A3347BE-55F6-49F2-BF26-BEB9FD43038A}"/>
                </a:ext>
              </a:extLst>
            </p:cNvPr>
            <p:cNvSpPr txBox="1"/>
            <p:nvPr/>
          </p:nvSpPr>
          <p:spPr>
            <a:xfrm>
              <a:off x="10532093" y="4795782"/>
              <a:ext cx="1102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Leak test</a:t>
              </a:r>
            </a:p>
          </p:txBody>
        </p:sp>
      </p:grp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84FB21A1-B3EE-47D8-B820-217C06E209A6}"/>
              </a:ext>
            </a:extLst>
          </p:cNvPr>
          <p:cNvSpPr/>
          <p:nvPr/>
        </p:nvSpPr>
        <p:spPr>
          <a:xfrm>
            <a:off x="7201196" y="90253"/>
            <a:ext cx="4931207" cy="22411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9" name="Picture 14" descr="A kitchen with a table in front of a window&#10;&#10;Description automatically generated">
            <a:extLst>
              <a:ext uri="{FF2B5EF4-FFF2-40B4-BE49-F238E27FC236}">
                <a16:creationId xmlns:a16="http://schemas.microsoft.com/office/drawing/2014/main" id="{1950B859-17A1-4C37-9EF3-91C324DF7EF3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16771" t="30833" r="28073" b="25971"/>
          <a:stretch>
            <a:fillRect/>
          </a:stretch>
        </p:blipFill>
        <p:spPr>
          <a:xfrm>
            <a:off x="7254602" y="140007"/>
            <a:ext cx="3815727" cy="2241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" name="Picture 18" descr="A picture containing indoor, table, sitting, counter&#10;&#10;Description automatically generated">
            <a:extLst>
              <a:ext uri="{FF2B5EF4-FFF2-40B4-BE49-F238E27FC236}">
                <a16:creationId xmlns:a16="http://schemas.microsoft.com/office/drawing/2014/main" id="{7CD8BB00-79D0-4E58-B3F6-E079EBFF88B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38704" t="15972" r="21667" b="23611"/>
          <a:stretch>
            <a:fillRect/>
          </a:stretch>
        </p:blipFill>
        <p:spPr>
          <a:xfrm>
            <a:off x="10967281" y="112372"/>
            <a:ext cx="1102541" cy="2241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Image result for exclamacion">
            <a:extLst>
              <a:ext uri="{FF2B5EF4-FFF2-40B4-BE49-F238E27FC236}">
                <a16:creationId xmlns:a16="http://schemas.microsoft.com/office/drawing/2014/main" id="{137E783E-AEE6-4BF8-8296-A6051A8DD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410" y="5171520"/>
            <a:ext cx="491625" cy="60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5E46338-0A06-4CC5-A1AB-0FBAEF198F0C}"/>
              </a:ext>
            </a:extLst>
          </p:cNvPr>
          <p:cNvSpPr/>
          <p:nvPr/>
        </p:nvSpPr>
        <p:spPr>
          <a:xfrm>
            <a:off x="1054900" y="4883499"/>
            <a:ext cx="241337" cy="261514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74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9" y="0"/>
            <a:ext cx="11077503" cy="1325563"/>
          </a:xfrm>
        </p:spPr>
        <p:txBody>
          <a:bodyPr>
            <a:normAutofit/>
          </a:bodyPr>
          <a:lstStyle/>
          <a:p>
            <a:r>
              <a:rPr lang="en-GB" b="1" dirty="0"/>
              <a:t>Ceramic testing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4/15</a:t>
              </a:r>
            </a:p>
          </p:txBody>
        </p:sp>
      </p:grpSp>
      <p:pic>
        <p:nvPicPr>
          <p:cNvPr id="19" name="Picture 4" descr="Chart&#10;&#10;Description automatically generated">
            <a:extLst>
              <a:ext uri="{FF2B5EF4-FFF2-40B4-BE49-F238E27FC236}">
                <a16:creationId xmlns:a16="http://schemas.microsoft.com/office/drawing/2014/main" id="{80C42996-0237-481C-880C-F85504202A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399" t="2646" r="35491" b="12729"/>
          <a:stretch>
            <a:fillRect/>
          </a:stretch>
        </p:blipFill>
        <p:spPr>
          <a:xfrm>
            <a:off x="196275" y="1012958"/>
            <a:ext cx="2146841" cy="329242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TextBox 9">
            <a:extLst>
              <a:ext uri="{FF2B5EF4-FFF2-40B4-BE49-F238E27FC236}">
                <a16:creationId xmlns:a16="http://schemas.microsoft.com/office/drawing/2014/main" id="{294A7BE3-0899-4C76-AD85-C2B1401EC419}"/>
              </a:ext>
            </a:extLst>
          </p:cNvPr>
          <p:cNvSpPr txBox="1"/>
          <p:nvPr/>
        </p:nvSpPr>
        <p:spPr>
          <a:xfrm>
            <a:off x="105243" y="4273290"/>
            <a:ext cx="280729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LHCACFHC0292</a:t>
            </a:r>
          </a:p>
        </p:txBody>
      </p:sp>
      <p:pic>
        <p:nvPicPr>
          <p:cNvPr id="22" name="Picture 6" descr="A picture containing indoor, sitting, food, silver&#10;&#10;Description automatically generated">
            <a:extLst>
              <a:ext uri="{FF2B5EF4-FFF2-40B4-BE49-F238E27FC236}">
                <a16:creationId xmlns:a16="http://schemas.microsoft.com/office/drawing/2014/main" id="{A1E1FC4A-1C90-4A7E-9C3A-BF70DB41BC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410" t="16616" r="13126" b="31897"/>
          <a:stretch>
            <a:fillRect/>
          </a:stretch>
        </p:blipFill>
        <p:spPr>
          <a:xfrm>
            <a:off x="7679687" y="337358"/>
            <a:ext cx="4294594" cy="2937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Picture 4" descr="A picture containing cup, table, coffee, doughnut&#10;&#10;Description automatically generated">
            <a:extLst>
              <a:ext uri="{FF2B5EF4-FFF2-40B4-BE49-F238E27FC236}">
                <a16:creationId xmlns:a16="http://schemas.microsoft.com/office/drawing/2014/main" id="{F6AE57AF-945F-49DE-845C-03050570DCE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487" t="12102" r="5282" b="31487"/>
          <a:stretch>
            <a:fillRect/>
          </a:stretch>
        </p:blipFill>
        <p:spPr>
          <a:xfrm>
            <a:off x="2526216" y="3108358"/>
            <a:ext cx="5999564" cy="2844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922EEB-D660-4E29-A8B1-220CCBA4951C}"/>
              </a:ext>
            </a:extLst>
          </p:cNvPr>
          <p:cNvSpPr txBox="1"/>
          <p:nvPr/>
        </p:nvSpPr>
        <p:spPr>
          <a:xfrm>
            <a:off x="9070587" y="4642625"/>
            <a:ext cx="2723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finished the tests, now we wait for the vacuum official validation.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238A90-3461-46EF-AA9B-55C208C1A0EA}"/>
              </a:ext>
            </a:extLst>
          </p:cNvPr>
          <p:cNvSpPr txBox="1"/>
          <p:nvPr/>
        </p:nvSpPr>
        <p:spPr>
          <a:xfrm>
            <a:off x="9183757" y="3949163"/>
            <a:ext cx="1762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cracks!</a:t>
            </a:r>
          </a:p>
        </p:txBody>
      </p:sp>
      <p:sp>
        <p:nvSpPr>
          <p:cNvPr id="21" name="TextBox 5">
            <a:extLst>
              <a:ext uri="{FF2B5EF4-FFF2-40B4-BE49-F238E27FC236}">
                <a16:creationId xmlns:a16="http://schemas.microsoft.com/office/drawing/2014/main" id="{08FEF738-0943-4B6B-A286-71B74F1D44C1}"/>
              </a:ext>
            </a:extLst>
          </p:cNvPr>
          <p:cNvSpPr txBox="1"/>
          <p:nvPr/>
        </p:nvSpPr>
        <p:spPr>
          <a:xfrm>
            <a:off x="2526216" y="1518387"/>
            <a:ext cx="4936453" cy="147732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Final assembly for ceramic testing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W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 added the purple piece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dirty="0">
                <a:solidFill>
                  <a:srgbClr val="000000"/>
                </a:solidFill>
                <a:latin typeface="Calibri"/>
              </a:rPr>
              <a:t>W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hen we mount the ceramic in the vacuum chamber and we tight the screws </a:t>
            </a:r>
            <a:r>
              <a:rPr lang="en-GB" dirty="0">
                <a:solidFill>
                  <a:srgbClr val="000000"/>
                </a:solidFill>
                <a:latin typeface="Calibri"/>
              </a:rPr>
              <a:t>w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e don’t break the ceramic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B78677F-137B-4C4C-8413-7F6785C1090F}"/>
              </a:ext>
            </a:extLst>
          </p:cNvPr>
          <p:cNvSpPr txBox="1"/>
          <p:nvPr/>
        </p:nvSpPr>
        <p:spPr>
          <a:xfrm>
            <a:off x="2526216" y="1142182"/>
            <a:ext cx="1514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design</a:t>
            </a:r>
          </a:p>
        </p:txBody>
      </p:sp>
    </p:spTree>
    <p:extLst>
      <p:ext uri="{BB962C8B-B14F-4D97-AF65-F5344CB8AC3E}">
        <p14:creationId xmlns:p14="http://schemas.microsoft.com/office/powerpoint/2010/main" val="2950552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9" y="0"/>
            <a:ext cx="11077503" cy="1325563"/>
          </a:xfrm>
        </p:spPr>
        <p:txBody>
          <a:bodyPr>
            <a:normAutofit/>
          </a:bodyPr>
          <a:lstStyle/>
          <a:p>
            <a:r>
              <a:rPr lang="en-GB" b="1" dirty="0"/>
              <a:t>Ceramic testing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5/15</a:t>
              </a:r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AC8FAD6-BFF0-4E79-8B81-14BEFF2A1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821960"/>
              </p:ext>
            </p:extLst>
          </p:nvPr>
        </p:nvGraphicFramePr>
        <p:xfrm>
          <a:off x="217719" y="1259403"/>
          <a:ext cx="10605655" cy="3281602"/>
        </p:xfrm>
        <a:graphic>
          <a:graphicData uri="http://schemas.openxmlformats.org/drawingml/2006/table">
            <a:tbl>
              <a:tblPr/>
              <a:tblGrid>
                <a:gridCol w="1863927">
                  <a:extLst>
                    <a:ext uri="{9D8B030D-6E8A-4147-A177-3AD203B41FA5}">
                      <a16:colId xmlns:a16="http://schemas.microsoft.com/office/drawing/2014/main" val="2489319961"/>
                    </a:ext>
                  </a:extLst>
                </a:gridCol>
                <a:gridCol w="856585">
                  <a:extLst>
                    <a:ext uri="{9D8B030D-6E8A-4147-A177-3AD203B41FA5}">
                      <a16:colId xmlns:a16="http://schemas.microsoft.com/office/drawing/2014/main" val="2766124384"/>
                    </a:ext>
                  </a:extLst>
                </a:gridCol>
                <a:gridCol w="630446">
                  <a:extLst>
                    <a:ext uri="{9D8B030D-6E8A-4147-A177-3AD203B41FA5}">
                      <a16:colId xmlns:a16="http://schemas.microsoft.com/office/drawing/2014/main" val="4064012458"/>
                    </a:ext>
                  </a:extLst>
                </a:gridCol>
                <a:gridCol w="637299">
                  <a:extLst>
                    <a:ext uri="{9D8B030D-6E8A-4147-A177-3AD203B41FA5}">
                      <a16:colId xmlns:a16="http://schemas.microsoft.com/office/drawing/2014/main" val="1130806943"/>
                    </a:ext>
                  </a:extLst>
                </a:gridCol>
                <a:gridCol w="513950">
                  <a:extLst>
                    <a:ext uri="{9D8B030D-6E8A-4147-A177-3AD203B41FA5}">
                      <a16:colId xmlns:a16="http://schemas.microsoft.com/office/drawing/2014/main" val="1172512819"/>
                    </a:ext>
                  </a:extLst>
                </a:gridCol>
                <a:gridCol w="513950">
                  <a:extLst>
                    <a:ext uri="{9D8B030D-6E8A-4147-A177-3AD203B41FA5}">
                      <a16:colId xmlns:a16="http://schemas.microsoft.com/office/drawing/2014/main" val="590482416"/>
                    </a:ext>
                  </a:extLst>
                </a:gridCol>
                <a:gridCol w="513950">
                  <a:extLst>
                    <a:ext uri="{9D8B030D-6E8A-4147-A177-3AD203B41FA5}">
                      <a16:colId xmlns:a16="http://schemas.microsoft.com/office/drawing/2014/main" val="2025351537"/>
                    </a:ext>
                  </a:extLst>
                </a:gridCol>
                <a:gridCol w="712678">
                  <a:extLst>
                    <a:ext uri="{9D8B030D-6E8A-4147-A177-3AD203B41FA5}">
                      <a16:colId xmlns:a16="http://schemas.microsoft.com/office/drawing/2014/main" val="1544183529"/>
                    </a:ext>
                  </a:extLst>
                </a:gridCol>
                <a:gridCol w="630446">
                  <a:extLst>
                    <a:ext uri="{9D8B030D-6E8A-4147-A177-3AD203B41FA5}">
                      <a16:colId xmlns:a16="http://schemas.microsoft.com/office/drawing/2014/main" val="732882184"/>
                    </a:ext>
                  </a:extLst>
                </a:gridCol>
                <a:gridCol w="541362">
                  <a:extLst>
                    <a:ext uri="{9D8B030D-6E8A-4147-A177-3AD203B41FA5}">
                      <a16:colId xmlns:a16="http://schemas.microsoft.com/office/drawing/2014/main" val="2024210448"/>
                    </a:ext>
                  </a:extLst>
                </a:gridCol>
                <a:gridCol w="623593">
                  <a:extLst>
                    <a:ext uri="{9D8B030D-6E8A-4147-A177-3AD203B41FA5}">
                      <a16:colId xmlns:a16="http://schemas.microsoft.com/office/drawing/2014/main" val="916098573"/>
                    </a:ext>
                  </a:extLst>
                </a:gridCol>
                <a:gridCol w="2567469">
                  <a:extLst>
                    <a:ext uri="{9D8B030D-6E8A-4147-A177-3AD203B41FA5}">
                      <a16:colId xmlns:a16="http://schemas.microsoft.com/office/drawing/2014/main" val="2454037921"/>
                    </a:ext>
                  </a:extLst>
                </a:gridCol>
              </a:tblGrid>
              <a:tr h="220763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Departement / groupe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EN/MME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EN/MME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EN/CV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BE/RF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72104"/>
                  </a:ext>
                </a:extLst>
              </a:tr>
              <a:tr h="20793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contact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Simon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Fritz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Simon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Thomas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40/30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Seb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373469"/>
                  </a:ext>
                </a:extLst>
              </a:tr>
              <a:tr h="20374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ceramique</a:t>
                      </a:r>
                    </a:p>
                  </a:txBody>
                  <a:tcPr marL="6799" marR="6799" marT="67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110418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support de </a:t>
                      </a:r>
                      <a:r>
                        <a:rPr lang="fr-F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ceramique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collé sur brasage sortie de four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310305"/>
                  </a:ext>
                </a:extLst>
              </a:tr>
              <a:tr h="51741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3 passages ont été posé sur support dans le cryostat du SM18 pour test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ceramiques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0834233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126827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454415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93239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9917900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776000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773893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518975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420228"/>
                  </a:ext>
                </a:extLst>
              </a:tr>
              <a:tr h="1931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847644"/>
                  </a:ext>
                </a:extLst>
              </a:tr>
              <a:tr h="20006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99" marR="6799" marT="67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99" marR="6799" marT="67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75272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58093BD-D10D-43DB-AFCC-5CA488E22F30}"/>
              </a:ext>
            </a:extLst>
          </p:cNvPr>
          <p:cNvSpPr txBox="1"/>
          <p:nvPr/>
        </p:nvSpPr>
        <p:spPr>
          <a:xfrm>
            <a:off x="1180223" y="4637875"/>
            <a:ext cx="20537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Titanium flange machining</a:t>
            </a:r>
          </a:p>
          <a:p>
            <a:r>
              <a:rPr lang="en-GB" sz="1600" dirty="0"/>
              <a:t>Metrology</a:t>
            </a:r>
          </a:p>
          <a:p>
            <a:r>
              <a:rPr lang="en-GB" sz="1600" dirty="0"/>
              <a:t>Brazing</a:t>
            </a:r>
          </a:p>
          <a:p>
            <a:r>
              <a:rPr lang="en-GB" sz="1600" dirty="0"/>
              <a:t>Visual Control</a:t>
            </a: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4E388E2-77A8-4D3D-BB90-4078A5C971CA}"/>
              </a:ext>
            </a:extLst>
          </p:cNvPr>
          <p:cNvSpPr txBox="1"/>
          <p:nvPr/>
        </p:nvSpPr>
        <p:spPr>
          <a:xfrm>
            <a:off x="3017113" y="4626544"/>
            <a:ext cx="24411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Assembly test</a:t>
            </a:r>
          </a:p>
          <a:p>
            <a:r>
              <a:rPr lang="en-GB" sz="1600" dirty="0"/>
              <a:t>Leak test</a:t>
            </a:r>
          </a:p>
          <a:p>
            <a:r>
              <a:rPr lang="en-GB" sz="1600" dirty="0"/>
              <a:t>Penetrant testing</a:t>
            </a:r>
          </a:p>
          <a:p>
            <a:r>
              <a:rPr lang="en-GB" sz="1600" dirty="0"/>
              <a:t>Visual inspection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40D61D-31AF-452E-8267-FF4D2157C6CB}"/>
              </a:ext>
            </a:extLst>
          </p:cNvPr>
          <p:cNvSpPr txBox="1"/>
          <p:nvPr/>
        </p:nvSpPr>
        <p:spPr>
          <a:xfrm>
            <a:off x="4754091" y="4651119"/>
            <a:ext cx="2441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FE weld</a:t>
            </a:r>
          </a:p>
          <a:p>
            <a:r>
              <a:rPr lang="en-GB" sz="1600" dirty="0"/>
              <a:t>Metrology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E769C65-D830-4134-B0A9-5E2713C32087}"/>
              </a:ext>
            </a:extLst>
          </p:cNvPr>
          <p:cNvSpPr txBox="1"/>
          <p:nvPr/>
        </p:nvSpPr>
        <p:spPr>
          <a:xfrm>
            <a:off x="6748061" y="4651119"/>
            <a:ext cx="11703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Leak test official validation</a:t>
            </a:r>
          </a:p>
          <a:p>
            <a:endParaRPr lang="en-GB" sz="16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2A5D710-7DD3-43E8-A384-115BC08B46AE}"/>
              </a:ext>
            </a:extLst>
          </p:cNvPr>
          <p:cNvCxnSpPr>
            <a:cxnSpLocks/>
          </p:cNvCxnSpPr>
          <p:nvPr/>
        </p:nvCxnSpPr>
        <p:spPr>
          <a:xfrm>
            <a:off x="5753040" y="1243487"/>
            <a:ext cx="0" cy="329751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12">
            <a:extLst>
              <a:ext uri="{FF2B5EF4-FFF2-40B4-BE49-F238E27FC236}">
                <a16:creationId xmlns:a16="http://schemas.microsoft.com/office/drawing/2014/main" id="{52C27032-DD4E-4788-9040-C14172D62752}"/>
              </a:ext>
            </a:extLst>
          </p:cNvPr>
          <p:cNvSpPr/>
          <p:nvPr/>
        </p:nvSpPr>
        <p:spPr>
          <a:xfrm>
            <a:off x="7783881" y="465889"/>
            <a:ext cx="4682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FOR VALIDATION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749862-AFD4-45B3-8BE7-57CD66A8E7E0}"/>
              </a:ext>
            </a:extLst>
          </p:cNvPr>
          <p:cNvSpPr txBox="1"/>
          <p:nvPr/>
        </p:nvSpPr>
        <p:spPr>
          <a:xfrm>
            <a:off x="5847501" y="4637875"/>
            <a:ext cx="1170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Vacuum chamber assembly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E5620AE-A640-416D-971B-863D53ADDBB8}"/>
              </a:ext>
            </a:extLst>
          </p:cNvPr>
          <p:cNvSpPr txBox="1"/>
          <p:nvPr/>
        </p:nvSpPr>
        <p:spPr>
          <a:xfrm>
            <a:off x="7802006" y="4641429"/>
            <a:ext cx="18544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Clean room preparation</a:t>
            </a:r>
          </a:p>
          <a:p>
            <a:r>
              <a:rPr lang="en-GB" sz="1600" dirty="0"/>
              <a:t>Cavity mounting</a:t>
            </a:r>
          </a:p>
          <a:p>
            <a:endParaRPr lang="en-GB" sz="16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807F805-2B35-42B2-90AF-0C186AC0645A}"/>
              </a:ext>
            </a:extLst>
          </p:cNvPr>
          <p:cNvGrpSpPr/>
          <p:nvPr/>
        </p:nvGrpSpPr>
        <p:grpSpPr>
          <a:xfrm>
            <a:off x="769831" y="4486531"/>
            <a:ext cx="4511361" cy="834671"/>
            <a:chOff x="769831" y="4486531"/>
            <a:chExt cx="4511361" cy="834671"/>
          </a:xfrm>
        </p:grpSpPr>
        <p:sp>
          <p:nvSpPr>
            <p:cNvPr id="42" name="CuadroTexto 19">
              <a:extLst>
                <a:ext uri="{FF2B5EF4-FFF2-40B4-BE49-F238E27FC236}">
                  <a16:creationId xmlns:a16="http://schemas.microsoft.com/office/drawing/2014/main" id="{D285E56C-A6A0-4B5A-98FB-E6655BEE367C}"/>
                </a:ext>
              </a:extLst>
            </p:cNvPr>
            <p:cNvSpPr txBox="1"/>
            <p:nvPr/>
          </p:nvSpPr>
          <p:spPr>
            <a:xfrm>
              <a:off x="769831" y="4489070"/>
              <a:ext cx="914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800" b="1" dirty="0">
                  <a:solidFill>
                    <a:srgbClr val="00B050"/>
                  </a:solidFill>
                  <a:sym typeface="Wingdings" panose="05000000000000000000" pitchFamily="2" charset="2"/>
                </a:rPr>
                <a:t></a:t>
              </a:r>
              <a:endParaRPr lang="es-ES" sz="4800" b="1" dirty="0">
                <a:solidFill>
                  <a:srgbClr val="00B050"/>
                </a:solidFill>
              </a:endParaRPr>
            </a:p>
          </p:txBody>
        </p:sp>
        <p:sp>
          <p:nvSpPr>
            <p:cNvPr id="31" name="CuadroTexto 19">
              <a:extLst>
                <a:ext uri="{FF2B5EF4-FFF2-40B4-BE49-F238E27FC236}">
                  <a16:creationId xmlns:a16="http://schemas.microsoft.com/office/drawing/2014/main" id="{159A1DFC-639F-465B-9A38-90C27AF65078}"/>
                </a:ext>
              </a:extLst>
            </p:cNvPr>
            <p:cNvSpPr txBox="1"/>
            <p:nvPr/>
          </p:nvSpPr>
          <p:spPr>
            <a:xfrm>
              <a:off x="2622929" y="4490205"/>
              <a:ext cx="914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800" b="1" dirty="0">
                  <a:solidFill>
                    <a:srgbClr val="00B050"/>
                  </a:solidFill>
                  <a:sym typeface="Wingdings" panose="05000000000000000000" pitchFamily="2" charset="2"/>
                </a:rPr>
                <a:t></a:t>
              </a:r>
              <a:endParaRPr lang="es-ES" sz="48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CuadroTexto 19">
              <a:extLst>
                <a:ext uri="{FF2B5EF4-FFF2-40B4-BE49-F238E27FC236}">
                  <a16:creationId xmlns:a16="http://schemas.microsoft.com/office/drawing/2014/main" id="{8FFDF2F0-71B8-4941-A501-A6B7B61F0AA1}"/>
                </a:ext>
              </a:extLst>
            </p:cNvPr>
            <p:cNvSpPr txBox="1"/>
            <p:nvPr/>
          </p:nvSpPr>
          <p:spPr>
            <a:xfrm>
              <a:off x="4366792" y="4486531"/>
              <a:ext cx="9144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4800" b="1" dirty="0">
                  <a:solidFill>
                    <a:srgbClr val="00B050"/>
                  </a:solidFill>
                  <a:sym typeface="Wingdings" panose="05000000000000000000" pitchFamily="2" charset="2"/>
                </a:rPr>
                <a:t></a:t>
              </a:r>
              <a:endParaRPr lang="es-ES" sz="48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BCCAFE3-7CFC-41BA-81C9-1EB012C2AD83}"/>
              </a:ext>
            </a:extLst>
          </p:cNvPr>
          <p:cNvSpPr/>
          <p:nvPr/>
        </p:nvSpPr>
        <p:spPr>
          <a:xfrm>
            <a:off x="5847500" y="5545816"/>
            <a:ext cx="3467321" cy="47529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Pending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0B8A98A-7B76-4F02-A85D-63185435722A}"/>
              </a:ext>
            </a:extLst>
          </p:cNvPr>
          <p:cNvSpPr/>
          <p:nvPr/>
        </p:nvSpPr>
        <p:spPr>
          <a:xfrm>
            <a:off x="1149065" y="5448262"/>
            <a:ext cx="829447" cy="23489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1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0D84EDD-46C5-492E-B299-851D8DAA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6334"/>
            <a:ext cx="11077502" cy="1325563"/>
          </a:xfrm>
        </p:spPr>
        <p:txBody>
          <a:bodyPr/>
          <a:lstStyle/>
          <a:p>
            <a:r>
              <a:rPr lang="en-GB" b="1" dirty="0"/>
              <a:t>Tooling for transport under vacuum</a:t>
            </a:r>
          </a:p>
        </p:txBody>
      </p:sp>
      <p:pic>
        <p:nvPicPr>
          <p:cNvPr id="19" name="Content Placeholder 4" descr="A close up of a device&#10;&#10;Description automatically generated">
            <a:extLst>
              <a:ext uri="{FF2B5EF4-FFF2-40B4-BE49-F238E27FC236}">
                <a16:creationId xmlns:a16="http://schemas.microsoft.com/office/drawing/2014/main" id="{FED8C5C3-0BA1-4EC4-A96C-7F4A850D2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8" t="24050" r="33595"/>
          <a:stretch/>
        </p:blipFill>
        <p:spPr>
          <a:xfrm>
            <a:off x="3512422" y="943112"/>
            <a:ext cx="2598515" cy="5017381"/>
          </a:xfrm>
        </p:spPr>
      </p:pic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:a16="http://schemas.microsoft.com/office/drawing/2014/main" id="{C27907CF-78BF-4C81-86C5-D636203113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5" t="23077" r="35833" b="23419"/>
          <a:stretch/>
        </p:blipFill>
        <p:spPr>
          <a:xfrm>
            <a:off x="373542" y="980829"/>
            <a:ext cx="3033876" cy="3829046"/>
          </a:xfrm>
          <a:prstGeom prst="rect">
            <a:avLst/>
          </a:prstGeom>
        </p:spPr>
      </p:pic>
      <p:pic>
        <p:nvPicPr>
          <p:cNvPr id="21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7F8952EE-512F-415F-9AA3-A39422E98C4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3" t="18975" r="28604" b="4103"/>
          <a:stretch/>
        </p:blipFill>
        <p:spPr>
          <a:xfrm>
            <a:off x="384144" y="940357"/>
            <a:ext cx="3019255" cy="3915461"/>
          </a:xfrm>
          <a:prstGeom prst="rect">
            <a:avLst/>
          </a:prstGeom>
        </p:spPr>
      </p:pic>
      <p:pic>
        <p:nvPicPr>
          <p:cNvPr id="2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93814D79-98D5-41B9-9CB8-2581CAFC731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1" t="11111" r="32074" b="11453"/>
          <a:stretch/>
        </p:blipFill>
        <p:spPr>
          <a:xfrm>
            <a:off x="380214" y="996858"/>
            <a:ext cx="3062374" cy="3853489"/>
          </a:xfrm>
          <a:prstGeom prst="rect">
            <a:avLst/>
          </a:prstGeom>
        </p:spPr>
      </p:pic>
      <p:sp>
        <p:nvSpPr>
          <p:cNvPr id="23" name="TextBox 14">
            <a:extLst>
              <a:ext uri="{FF2B5EF4-FFF2-40B4-BE49-F238E27FC236}">
                <a16:creationId xmlns:a16="http://schemas.microsoft.com/office/drawing/2014/main" id="{9897F548-07ED-4B3E-870A-7999939B83DE}"/>
              </a:ext>
            </a:extLst>
          </p:cNvPr>
          <p:cNvSpPr txBox="1"/>
          <p:nvPr/>
        </p:nvSpPr>
        <p:spPr>
          <a:xfrm>
            <a:off x="3830734" y="5617993"/>
            <a:ext cx="214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H-HOM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13821048-B59D-41F7-B875-0D247A15815C}"/>
              </a:ext>
            </a:extLst>
          </p:cNvPr>
          <p:cNvGrpSpPr/>
          <p:nvPr/>
        </p:nvGrpSpPr>
        <p:grpSpPr>
          <a:xfrm>
            <a:off x="0" y="6260636"/>
            <a:ext cx="12192000" cy="626093"/>
            <a:chOff x="0" y="6226629"/>
            <a:chExt cx="12192000" cy="626093"/>
          </a:xfrm>
        </p:grpSpPr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55349EDC-E2F5-49DE-9291-B3148C314678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4CBBEA7A-060F-4D1E-BE0C-695C010E23EB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" name="Rectangle 4">
                <a:extLst>
                  <a:ext uri="{FF2B5EF4-FFF2-40B4-BE49-F238E27FC236}">
                    <a16:creationId xmlns:a16="http://schemas.microsoft.com/office/drawing/2014/main" id="{9C51F2BD-5E00-416A-A3BB-9A28F39A37BD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Date Placeholder 1">
                <a:extLst>
                  <a:ext uri="{FF2B5EF4-FFF2-40B4-BE49-F238E27FC236}">
                    <a16:creationId xmlns:a16="http://schemas.microsoft.com/office/drawing/2014/main" id="{10D487ED-5295-4BDA-8032-172A703A57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A7F5F8-A438-4049-A2CD-A9B97B6A9849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6/15</a:t>
              </a:r>
            </a:p>
          </p:txBody>
        </p:sp>
      </p:grpSp>
      <p:pic>
        <p:nvPicPr>
          <p:cNvPr id="20" name="Picture 19" descr="A picture containing indoor&#10;&#10;Description automatically generated">
            <a:extLst>
              <a:ext uri="{FF2B5EF4-FFF2-40B4-BE49-F238E27FC236}">
                <a16:creationId xmlns:a16="http://schemas.microsoft.com/office/drawing/2014/main" id="{FB27FFB5-7ADF-485D-B88E-239F44372F7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2" t="26801" b="7391"/>
          <a:stretch/>
        </p:blipFill>
        <p:spPr>
          <a:xfrm>
            <a:off x="6096000" y="994103"/>
            <a:ext cx="2209071" cy="2294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23" descr="A picture containing indoor, cup, blue, counter&#10;&#10;Description automatically generated">
            <a:extLst>
              <a:ext uri="{FF2B5EF4-FFF2-40B4-BE49-F238E27FC236}">
                <a16:creationId xmlns:a16="http://schemas.microsoft.com/office/drawing/2014/main" id="{D67DF8AB-D28C-4793-A9F7-0B2F5F2C939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5" r="22164"/>
          <a:stretch/>
        </p:blipFill>
        <p:spPr>
          <a:xfrm>
            <a:off x="10283079" y="241659"/>
            <a:ext cx="1645659" cy="3461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 descr="A picture containing indoor, electronics, oven, computer&#10;&#10;Description automatically generated">
            <a:extLst>
              <a:ext uri="{FF2B5EF4-FFF2-40B4-BE49-F238E27FC236}">
                <a16:creationId xmlns:a16="http://schemas.microsoft.com/office/drawing/2014/main" id="{4E8E2C94-38F1-4AA8-90DA-EC42C587362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527" y="911470"/>
            <a:ext cx="1769651" cy="2359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Content Placeholder 4">
            <a:extLst>
              <a:ext uri="{FF2B5EF4-FFF2-40B4-BE49-F238E27FC236}">
                <a16:creationId xmlns:a16="http://schemas.microsoft.com/office/drawing/2014/main" id="{751BA894-8718-49F2-A159-AC15F11D3E1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1" t="28927" r="13780" b="26062"/>
          <a:stretch/>
        </p:blipFill>
        <p:spPr>
          <a:xfrm>
            <a:off x="6506183" y="4221782"/>
            <a:ext cx="4676660" cy="18290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556FF8-D5A3-4EB1-B874-5BF78E902D94}"/>
              </a:ext>
            </a:extLst>
          </p:cNvPr>
          <p:cNvSpPr txBox="1"/>
          <p:nvPr/>
        </p:nvSpPr>
        <p:spPr>
          <a:xfrm>
            <a:off x="7200535" y="3276863"/>
            <a:ext cx="220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Boxes for transport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8D9050-5FED-4EF5-8942-5A908684AFAF}"/>
              </a:ext>
            </a:extLst>
          </p:cNvPr>
          <p:cNvSpPr txBox="1"/>
          <p:nvPr/>
        </p:nvSpPr>
        <p:spPr>
          <a:xfrm>
            <a:off x="10190686" y="3753701"/>
            <a:ext cx="220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Protection pieces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4F5B3F0-6858-4B2E-A35F-552A203784A6}"/>
              </a:ext>
            </a:extLst>
          </p:cNvPr>
          <p:cNvSpPr txBox="1"/>
          <p:nvPr/>
        </p:nvSpPr>
        <p:spPr>
          <a:xfrm>
            <a:off x="8168816" y="5798053"/>
            <a:ext cx="2209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Chassis anti-vibration</a:t>
            </a:r>
          </a:p>
        </p:txBody>
      </p:sp>
      <p:sp>
        <p:nvSpPr>
          <p:cNvPr id="35" name="TextBox 13">
            <a:extLst>
              <a:ext uri="{FF2B5EF4-FFF2-40B4-BE49-F238E27FC236}">
                <a16:creationId xmlns:a16="http://schemas.microsoft.com/office/drawing/2014/main" id="{4D2E4E72-B2C9-4F4A-8590-407DB96ADD7F}"/>
              </a:ext>
            </a:extLst>
          </p:cNvPr>
          <p:cNvSpPr txBox="1"/>
          <p:nvPr/>
        </p:nvSpPr>
        <p:spPr>
          <a:xfrm>
            <a:off x="84560" y="4876218"/>
            <a:ext cx="2209071" cy="1200329"/>
          </a:xfrm>
          <a:prstGeom prst="rect">
            <a:avLst/>
          </a:prstGeom>
          <a:solidFill>
            <a:srgbClr val="CED5D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V-HOM</a:t>
            </a:r>
          </a:p>
          <a:p>
            <a:pPr algn="ctr"/>
            <a:r>
              <a:rPr lang="en-GB" i="1" dirty="0"/>
              <a:t>H-HOM Feedthrough</a:t>
            </a:r>
          </a:p>
          <a:p>
            <a:pPr algn="ctr"/>
            <a:r>
              <a:rPr lang="en-GB" i="1" dirty="0"/>
              <a:t>Field antenna</a:t>
            </a:r>
          </a:p>
          <a:p>
            <a:endParaRPr lang="en-GB" i="1" dirty="0"/>
          </a:p>
        </p:txBody>
      </p:sp>
      <p:sp>
        <p:nvSpPr>
          <p:cNvPr id="36" name="TextBox 13">
            <a:extLst>
              <a:ext uri="{FF2B5EF4-FFF2-40B4-BE49-F238E27FC236}">
                <a16:creationId xmlns:a16="http://schemas.microsoft.com/office/drawing/2014/main" id="{E1950D7C-897C-4BCE-A71C-3809CEB9CB13}"/>
              </a:ext>
            </a:extLst>
          </p:cNvPr>
          <p:cNvSpPr txBox="1"/>
          <p:nvPr/>
        </p:nvSpPr>
        <p:spPr>
          <a:xfrm>
            <a:off x="84559" y="4876218"/>
            <a:ext cx="2209071" cy="1200329"/>
          </a:xfrm>
          <a:prstGeom prst="rect">
            <a:avLst/>
          </a:prstGeom>
          <a:solidFill>
            <a:srgbClr val="CED5D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V-HOM</a:t>
            </a:r>
          </a:p>
          <a:p>
            <a:pPr algn="ctr"/>
            <a:r>
              <a:rPr lang="en-GB" b="1" i="1" dirty="0"/>
              <a:t>H-HOM Feedthrough</a:t>
            </a:r>
          </a:p>
          <a:p>
            <a:pPr algn="ctr"/>
            <a:r>
              <a:rPr lang="en-GB" i="1" dirty="0"/>
              <a:t>Field antenna</a:t>
            </a:r>
          </a:p>
          <a:p>
            <a:endParaRPr lang="en-GB" i="1" dirty="0"/>
          </a:p>
        </p:txBody>
      </p:sp>
      <p:sp>
        <p:nvSpPr>
          <p:cNvPr id="37" name="TextBox 13">
            <a:extLst>
              <a:ext uri="{FF2B5EF4-FFF2-40B4-BE49-F238E27FC236}">
                <a16:creationId xmlns:a16="http://schemas.microsoft.com/office/drawing/2014/main" id="{FA2F69A5-0246-4D52-A922-1A6E75D43C03}"/>
              </a:ext>
            </a:extLst>
          </p:cNvPr>
          <p:cNvSpPr txBox="1"/>
          <p:nvPr/>
        </p:nvSpPr>
        <p:spPr>
          <a:xfrm>
            <a:off x="134955" y="4876218"/>
            <a:ext cx="2139759" cy="1200329"/>
          </a:xfrm>
          <a:prstGeom prst="rect">
            <a:avLst/>
          </a:prstGeom>
          <a:solidFill>
            <a:srgbClr val="CED5D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V-HOM</a:t>
            </a:r>
          </a:p>
          <a:p>
            <a:pPr algn="ctr"/>
            <a:r>
              <a:rPr lang="en-GB" i="1" dirty="0"/>
              <a:t>H-HOM Feedthrough</a:t>
            </a:r>
          </a:p>
          <a:p>
            <a:pPr algn="ctr"/>
            <a:r>
              <a:rPr lang="en-GB" b="1" i="1" dirty="0"/>
              <a:t>Field antenna</a:t>
            </a: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2557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9" y="0"/>
            <a:ext cx="11077503" cy="1325563"/>
          </a:xfrm>
        </p:spPr>
        <p:txBody>
          <a:bodyPr>
            <a:normAutofit/>
          </a:bodyPr>
          <a:lstStyle/>
          <a:p>
            <a:r>
              <a:rPr lang="en-GB" b="1" dirty="0"/>
              <a:t>Clean room tooling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7/15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CB1C26B-23AC-483F-B36E-4B58DD9EAB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27" y="1039924"/>
            <a:ext cx="3354992" cy="4473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449946B-E94F-4011-9395-4979B82231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4" t="8668" r="25413" b="2567"/>
          <a:stretch/>
        </p:blipFill>
        <p:spPr>
          <a:xfrm>
            <a:off x="47769" y="1338096"/>
            <a:ext cx="4178958" cy="43263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662D452-2E0F-4267-B79E-F72FCE5CE3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4559" y="1039924"/>
            <a:ext cx="2253721" cy="3004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CCEB865-ED87-49C7-B783-12C04D11C8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3" r="26361"/>
          <a:stretch/>
        </p:blipFill>
        <p:spPr>
          <a:xfrm>
            <a:off x="7834136" y="2286831"/>
            <a:ext cx="4310095" cy="38306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8AD82A8-FF2D-4743-A979-BB5173153E56}"/>
              </a:ext>
            </a:extLst>
          </p:cNvPr>
          <p:cNvSpPr txBox="1"/>
          <p:nvPr/>
        </p:nvSpPr>
        <p:spPr>
          <a:xfrm>
            <a:off x="10347248" y="1039924"/>
            <a:ext cx="18959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Participation in the design and mounting of the tooling for clean room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1B2021-C1E8-4F5C-B33A-594536380516}"/>
              </a:ext>
            </a:extLst>
          </p:cNvPr>
          <p:cNvSpPr txBox="1"/>
          <p:nvPr/>
        </p:nvSpPr>
        <p:spPr>
          <a:xfrm>
            <a:off x="65007" y="5664469"/>
            <a:ext cx="363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/>
              <a:t>·· </a:t>
            </a:r>
            <a:r>
              <a:rPr lang="es-ES" sz="1600" i="1" dirty="0" err="1"/>
              <a:t>Courtesy</a:t>
            </a:r>
            <a:r>
              <a:rPr lang="es-ES" sz="1600" i="1" dirty="0"/>
              <a:t> </a:t>
            </a:r>
            <a:r>
              <a:rPr lang="es-ES" sz="1600" i="1" dirty="0" err="1"/>
              <a:t>of</a:t>
            </a:r>
            <a:r>
              <a:rPr lang="es-ES" sz="1600" i="1" dirty="0"/>
              <a:t> Nicolas Villanti ··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03767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0"/>
            <a:ext cx="9221702" cy="1325563"/>
          </a:xfrm>
        </p:spPr>
        <p:txBody>
          <a:bodyPr>
            <a:normAutofit/>
          </a:bodyPr>
          <a:lstStyle/>
          <a:p>
            <a:r>
              <a:rPr lang="es-ES" b="1" dirty="0"/>
              <a:t>C</a:t>
            </a:r>
            <a:r>
              <a:rPr lang="en-GB" b="1" dirty="0" err="1"/>
              <a:t>rab</a:t>
            </a:r>
            <a:r>
              <a:rPr lang="en-GB" b="1" dirty="0"/>
              <a:t> cavity RFD and DQW coaxial lines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8/15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D4B171B-C7CD-4460-A785-A283F45920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1" t="3077" r="29356" b="1995"/>
          <a:stretch/>
        </p:blipFill>
        <p:spPr>
          <a:xfrm>
            <a:off x="4999305" y="1652896"/>
            <a:ext cx="3840000" cy="46696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941BE29-F4FC-4404-A45A-C74FB2DB6E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8" t="10797" r="32029" b="19860"/>
          <a:stretch/>
        </p:blipFill>
        <p:spPr>
          <a:xfrm>
            <a:off x="8186797" y="-174921"/>
            <a:ext cx="4320000" cy="532109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DE71E36-06AE-4A4C-8195-7D2C01C27F29}"/>
              </a:ext>
            </a:extLst>
          </p:cNvPr>
          <p:cNvSpPr txBox="1"/>
          <p:nvPr/>
        </p:nvSpPr>
        <p:spPr>
          <a:xfrm>
            <a:off x="249691" y="1260111"/>
            <a:ext cx="6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Design of the coaxial </a:t>
            </a:r>
            <a:r>
              <a:rPr lang="fr-CH" dirty="0" err="1"/>
              <a:t>lines</a:t>
            </a:r>
            <a:r>
              <a:rPr lang="fr-CH" dirty="0"/>
              <a:t> for DQW and RFD </a:t>
            </a:r>
            <a:r>
              <a:rPr lang="fr-CH" dirty="0" err="1"/>
              <a:t>cryomodules</a:t>
            </a:r>
            <a:r>
              <a:rPr lang="fr-CH" dirty="0"/>
              <a:t>:</a:t>
            </a: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1D935CBD-10F3-4438-A8E6-EDC1B96912B6}"/>
              </a:ext>
            </a:extLst>
          </p:cNvPr>
          <p:cNvSpPr txBox="1"/>
          <p:nvPr/>
        </p:nvSpPr>
        <p:spPr>
          <a:xfrm>
            <a:off x="212791" y="3082121"/>
            <a:ext cx="525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lines</a:t>
            </a:r>
            <a:r>
              <a:rPr lang="fr-CH" dirty="0"/>
              <a:t> </a:t>
            </a:r>
            <a:r>
              <a:rPr lang="fr-CH" dirty="0" err="1"/>
              <a:t>extract</a:t>
            </a:r>
            <a:r>
              <a:rPr lang="fr-CH" dirty="0"/>
              <a:t> the power </a:t>
            </a:r>
            <a:r>
              <a:rPr lang="fr-CH" dirty="0" err="1"/>
              <a:t>from</a:t>
            </a:r>
            <a:r>
              <a:rPr lang="fr-CH" dirty="0"/>
              <a:t> the HOMS</a:t>
            </a: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93BD8691-E767-420C-A301-ACB2DDCA0F1F}"/>
              </a:ext>
            </a:extLst>
          </p:cNvPr>
          <p:cNvSpPr txBox="1"/>
          <p:nvPr/>
        </p:nvSpPr>
        <p:spPr>
          <a:xfrm>
            <a:off x="212791" y="3948386"/>
            <a:ext cx="5254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/>
              <a:t>The </a:t>
            </a:r>
            <a:r>
              <a:rPr lang="fr-CH" dirty="0" err="1"/>
              <a:t>lines</a:t>
            </a:r>
            <a:r>
              <a:rPr lang="fr-CH" dirty="0"/>
              <a:t> are </a:t>
            </a:r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pass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2 K to 300 K</a:t>
            </a: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CCF2249F-5808-4901-ADA0-292427B07C49}"/>
              </a:ext>
            </a:extLst>
          </p:cNvPr>
          <p:cNvSpPr txBox="1"/>
          <p:nvPr/>
        </p:nvSpPr>
        <p:spPr>
          <a:xfrm>
            <a:off x="212792" y="4975516"/>
            <a:ext cx="525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 err="1"/>
              <a:t>Difficult</a:t>
            </a:r>
            <a:r>
              <a:rPr lang="fr-CH" dirty="0"/>
              <a:t> </a:t>
            </a:r>
            <a:r>
              <a:rPr lang="fr-CH" dirty="0" err="1"/>
              <a:t>task</a:t>
            </a:r>
            <a:r>
              <a:rPr lang="fr-CH" dirty="0"/>
              <a:t> has been to </a:t>
            </a:r>
            <a:r>
              <a:rPr lang="fr-CH" dirty="0" err="1"/>
              <a:t>find</a:t>
            </a:r>
            <a:r>
              <a:rPr lang="fr-CH" dirty="0"/>
              <a:t> a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suppliers</a:t>
            </a:r>
            <a:r>
              <a:rPr lang="fr-CH" dirty="0"/>
              <a:t> for 25 ohm</a:t>
            </a:r>
            <a:endParaRPr lang="en-GB" dirty="0"/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id="{86C08CC0-E158-4708-9BF5-173ECA3586ED}"/>
              </a:ext>
            </a:extLst>
          </p:cNvPr>
          <p:cNvSpPr txBox="1"/>
          <p:nvPr/>
        </p:nvSpPr>
        <p:spPr>
          <a:xfrm>
            <a:off x="249691" y="1988030"/>
            <a:ext cx="525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changed</a:t>
            </a:r>
            <a:r>
              <a:rPr lang="fr-CH" dirty="0"/>
              <a:t>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pass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50 ohm to 25 ohm</a:t>
            </a:r>
          </a:p>
        </p:txBody>
      </p:sp>
    </p:spTree>
    <p:extLst>
      <p:ext uri="{BB962C8B-B14F-4D97-AF65-F5344CB8AC3E}">
        <p14:creationId xmlns:p14="http://schemas.microsoft.com/office/powerpoint/2010/main" val="2747062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2274E-EB76-4068-9BC5-B4C98D158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-4880"/>
            <a:ext cx="10515600" cy="1325563"/>
          </a:xfrm>
        </p:spPr>
        <p:txBody>
          <a:bodyPr/>
          <a:lstStyle/>
          <a:p>
            <a:r>
              <a:rPr lang="en-GB" b="1" dirty="0"/>
              <a:t>Crab cavity RFD coaxial line </a:t>
            </a:r>
          </a:p>
        </p:txBody>
      </p:sp>
      <p:pic>
        <p:nvPicPr>
          <p:cNvPr id="23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9DAF3B29-D68F-45C1-B70C-7F9ACABE6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14" y="1320683"/>
            <a:ext cx="5995686" cy="4230676"/>
          </a:xfrm>
          <a:prstGeom prst="rect">
            <a:avLst/>
          </a:prstGeom>
        </p:spPr>
      </p:pic>
      <p:pic>
        <p:nvPicPr>
          <p:cNvPr id="25" name="Picture 18" descr="A close up of a map&#10;&#10;Description automatically generated">
            <a:extLst>
              <a:ext uri="{FF2B5EF4-FFF2-40B4-BE49-F238E27FC236}">
                <a16:creationId xmlns:a16="http://schemas.microsoft.com/office/drawing/2014/main" id="{CD32D062-BAC9-42ED-A075-246AFF034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54" y="1453852"/>
            <a:ext cx="6021707" cy="4240497"/>
          </a:xfrm>
          <a:prstGeom prst="rect">
            <a:avLst/>
          </a:prstGeom>
        </p:spPr>
      </p:pic>
      <p:pic>
        <p:nvPicPr>
          <p:cNvPr id="26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E24BD19C-B529-4754-84D0-9791DA620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198" y="1567463"/>
            <a:ext cx="5970485" cy="4211504"/>
          </a:xfrm>
          <a:prstGeom prst="rect">
            <a:avLst/>
          </a:prstGeom>
        </p:spPr>
      </p:pic>
      <p:pic>
        <p:nvPicPr>
          <p:cNvPr id="27" name="Picture 20" descr="A close up of a map&#10;&#10;Description automatically generated">
            <a:extLst>
              <a:ext uri="{FF2B5EF4-FFF2-40B4-BE49-F238E27FC236}">
                <a16:creationId xmlns:a16="http://schemas.microsoft.com/office/drawing/2014/main" id="{44FD8EE5-1DCF-4984-B65C-0ACC17D19C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261" y="1688638"/>
            <a:ext cx="5953906" cy="4203940"/>
          </a:xfrm>
          <a:prstGeom prst="rect">
            <a:avLst/>
          </a:prstGeom>
        </p:spPr>
      </p:pic>
      <p:pic>
        <p:nvPicPr>
          <p:cNvPr id="28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5FA08AC8-DBC9-4B7C-AA91-D2EFF6A3FC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261" y="1811863"/>
            <a:ext cx="5857780" cy="4154937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D5CC0958-5E5B-4717-AF0D-B66ABEE3B51E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88DC7AE-395C-4850-AFB5-1BDBCB13C76D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C83DBFB4-CFFC-4DF3-B0F4-3ADC48D9C2C6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28975114-6AA4-4751-8A21-A52B5EBA4DBC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3F502357-96C4-42F2-B0B9-ACC1DE7FA5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07/12/2020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8FCE3640-C558-46C9-9C0F-CF91441F71A4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9/15</a:t>
              </a: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CA8DC8B-2212-492B-B293-4EB77717EC1C}"/>
              </a:ext>
            </a:extLst>
          </p:cNvPr>
          <p:cNvSpPr/>
          <p:nvPr/>
        </p:nvSpPr>
        <p:spPr>
          <a:xfrm>
            <a:off x="10349510" y="882434"/>
            <a:ext cx="1720312" cy="48869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Sent for study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588BF6-9616-4422-B91B-5D9529341EA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29" t="5763" r="17361" b="4091"/>
          <a:stretch/>
        </p:blipFill>
        <p:spPr>
          <a:xfrm>
            <a:off x="326317" y="1111809"/>
            <a:ext cx="4616290" cy="5189521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512C2C9E-FC79-47B7-930F-4AF97E87FEF6}"/>
              </a:ext>
            </a:extLst>
          </p:cNvPr>
          <p:cNvSpPr/>
          <p:nvPr/>
        </p:nvSpPr>
        <p:spPr>
          <a:xfrm>
            <a:off x="1508888" y="2226735"/>
            <a:ext cx="2271757" cy="260371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AC869382-CF97-45F5-B161-179C25D0E4B9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8" r="18213"/>
          <a:stretch/>
        </p:blipFill>
        <p:spPr>
          <a:xfrm>
            <a:off x="1979882" y="2572498"/>
            <a:ext cx="1309160" cy="191219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E9BA295-DB2C-47FF-9F0A-DB1B4D9B5091}"/>
              </a:ext>
            </a:extLst>
          </p:cNvPr>
          <p:cNvCxnSpPr>
            <a:cxnSpLocks/>
          </p:cNvCxnSpPr>
          <p:nvPr/>
        </p:nvCxnSpPr>
        <p:spPr>
          <a:xfrm flipH="1">
            <a:off x="1166272" y="3444185"/>
            <a:ext cx="2924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EFB3F90-750E-46EA-A571-D88107868604}"/>
              </a:ext>
            </a:extLst>
          </p:cNvPr>
          <p:cNvCxnSpPr>
            <a:cxnSpLocks/>
          </p:cNvCxnSpPr>
          <p:nvPr/>
        </p:nvCxnSpPr>
        <p:spPr>
          <a:xfrm>
            <a:off x="2642585" y="4834469"/>
            <a:ext cx="0" cy="182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30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1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6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1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21403</TotalTime>
  <Words>871</Words>
  <Application>Microsoft Office PowerPoint</Application>
  <PresentationFormat>Widescreen</PresentationFormat>
  <Paragraphs>328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Edwardian Script ITC</vt:lpstr>
      <vt:lpstr>Wingdings</vt:lpstr>
      <vt:lpstr>Tema de Office</vt:lpstr>
      <vt:lpstr>PowerPoint Presentation</vt:lpstr>
      <vt:lpstr>PowerPoint Presentation</vt:lpstr>
      <vt:lpstr>Ceramic testing</vt:lpstr>
      <vt:lpstr>Ceramic testing</vt:lpstr>
      <vt:lpstr>Ceramic testing</vt:lpstr>
      <vt:lpstr>Tooling for transport under vacuum</vt:lpstr>
      <vt:lpstr>Clean room tooling</vt:lpstr>
      <vt:lpstr>Crab cavity RFD and DQW coaxial lines</vt:lpstr>
      <vt:lpstr>Crab cavity RFD coaxial line </vt:lpstr>
      <vt:lpstr>Coax line pieces for testing</vt:lpstr>
      <vt:lpstr>HL-HLC crab cavity Cryomodule RFD</vt:lpstr>
      <vt:lpstr>HL-HLC crab cavity Cryomodule RFD with coax lines</vt:lpstr>
      <vt:lpstr>Collaboration with BE-RF-SRF in QA/QC</vt:lpstr>
      <vt:lpstr>Collaboration with BE-RF-SRF in QA/QC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Garcia Scheifler</dc:creator>
  <cp:lastModifiedBy>Sonia Garcia Scheifler</cp:lastModifiedBy>
  <cp:revision>582</cp:revision>
  <dcterms:created xsi:type="dcterms:W3CDTF">2019-11-26T10:15:11Z</dcterms:created>
  <dcterms:modified xsi:type="dcterms:W3CDTF">2020-12-09T14:13:44Z</dcterms:modified>
</cp:coreProperties>
</file>