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59" r:id="rId2"/>
    <p:sldId id="294" r:id="rId3"/>
    <p:sldId id="296" r:id="rId4"/>
    <p:sldId id="297" r:id="rId5"/>
    <p:sldId id="298" r:id="rId6"/>
    <p:sldId id="299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247"/>
    <p:restoredTop sz="94686"/>
  </p:normalViewPr>
  <p:slideViewPr>
    <p:cSldViewPr snapToGrid="0" snapToObjects="1">
      <p:cViewPr varScale="1">
        <p:scale>
          <a:sx n="62" d="100"/>
          <a:sy n="62" d="100"/>
        </p:scale>
        <p:origin x="102" y="133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E14B09C-0A6D-46F7-A81A-979ADDB0EA59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5BA31ABF-E39B-4FA3-BD60-1FB5F9590B56}">
      <dgm:prSet phldrT="[Text]"/>
      <dgm:spPr/>
      <dgm:t>
        <a:bodyPr/>
        <a:lstStyle/>
        <a:p>
          <a:r>
            <a:rPr lang="en-US" noProof="0" dirty="0"/>
            <a:t>Development</a:t>
          </a:r>
        </a:p>
      </dgm:t>
    </dgm:pt>
    <dgm:pt modelId="{DF8186E3-0743-4F86-BEA4-AC28C30E12C9}" type="parTrans" cxnId="{5F56C4D8-4535-4118-B40F-0C9AD477463B}">
      <dgm:prSet/>
      <dgm:spPr/>
      <dgm:t>
        <a:bodyPr/>
        <a:lstStyle/>
        <a:p>
          <a:endParaRPr lang="es-ES"/>
        </a:p>
      </dgm:t>
    </dgm:pt>
    <dgm:pt modelId="{B08A2B39-0A3C-4BC3-BBE6-C9E40078AC5B}" type="sibTrans" cxnId="{5F56C4D8-4535-4118-B40F-0C9AD477463B}">
      <dgm:prSet/>
      <dgm:spPr>
        <a:solidFill>
          <a:schemeClr val="bg1"/>
        </a:solidFill>
      </dgm:spPr>
      <dgm:t>
        <a:bodyPr/>
        <a:lstStyle/>
        <a:p>
          <a:endParaRPr lang="es-ES"/>
        </a:p>
      </dgm:t>
    </dgm:pt>
    <dgm:pt modelId="{1B335F71-003A-4DE4-B098-E2CF57BC5EE5}">
      <dgm:prSet phldrT="[Text]"/>
      <dgm:spPr/>
      <dgm:t>
        <a:bodyPr/>
        <a:lstStyle/>
        <a:p>
          <a:r>
            <a:rPr lang="en-US" noProof="0" dirty="0"/>
            <a:t>Usage</a:t>
          </a:r>
        </a:p>
      </dgm:t>
    </dgm:pt>
    <dgm:pt modelId="{48F2FDC9-FF86-4A35-BC58-7F4D04D28A81}" type="parTrans" cxnId="{AA66411F-ECE0-4D3E-BAAA-A53A5355B0FC}">
      <dgm:prSet/>
      <dgm:spPr/>
      <dgm:t>
        <a:bodyPr/>
        <a:lstStyle/>
        <a:p>
          <a:endParaRPr lang="es-ES"/>
        </a:p>
      </dgm:t>
    </dgm:pt>
    <dgm:pt modelId="{AEB7648F-748B-44FD-8F2A-2EF7B5873B7B}" type="sibTrans" cxnId="{AA66411F-ECE0-4D3E-BAAA-A53A5355B0FC}">
      <dgm:prSet/>
      <dgm:spPr>
        <a:solidFill>
          <a:schemeClr val="bg1"/>
        </a:solidFill>
      </dgm:spPr>
      <dgm:t>
        <a:bodyPr/>
        <a:lstStyle/>
        <a:p>
          <a:endParaRPr lang="es-ES"/>
        </a:p>
      </dgm:t>
    </dgm:pt>
    <dgm:pt modelId="{C3117E22-16B8-4A96-8E1D-D486DB9F1561}">
      <dgm:prSet phldrT="[Text]"/>
      <dgm:spPr/>
      <dgm:t>
        <a:bodyPr/>
        <a:lstStyle/>
        <a:p>
          <a:r>
            <a:rPr lang="es-ES" dirty="0"/>
            <a:t>R&amp;D</a:t>
          </a:r>
        </a:p>
      </dgm:t>
    </dgm:pt>
    <dgm:pt modelId="{3E36CCE8-B372-4900-AA69-3BD35E25BA04}" type="parTrans" cxnId="{D399F958-F6B4-4F13-9458-F454742CDFB9}">
      <dgm:prSet/>
      <dgm:spPr/>
      <dgm:t>
        <a:bodyPr/>
        <a:lstStyle/>
        <a:p>
          <a:endParaRPr lang="es-ES"/>
        </a:p>
      </dgm:t>
    </dgm:pt>
    <dgm:pt modelId="{813CBEA6-81D1-4986-AD4F-856633FA9F9D}" type="sibTrans" cxnId="{D399F958-F6B4-4F13-9458-F454742CDFB9}">
      <dgm:prSet/>
      <dgm:spPr>
        <a:solidFill>
          <a:schemeClr val="bg1"/>
        </a:solidFill>
      </dgm:spPr>
      <dgm:t>
        <a:bodyPr/>
        <a:lstStyle/>
        <a:p>
          <a:endParaRPr lang="es-ES"/>
        </a:p>
      </dgm:t>
    </dgm:pt>
    <dgm:pt modelId="{4BCCFA54-DF2A-4509-9491-B9F93028A519}" type="pres">
      <dgm:prSet presAssocID="{CE14B09C-0A6D-46F7-A81A-979ADDB0EA59}" presName="cycle" presStyleCnt="0">
        <dgm:presLayoutVars>
          <dgm:dir/>
          <dgm:resizeHandles val="exact"/>
        </dgm:presLayoutVars>
      </dgm:prSet>
      <dgm:spPr/>
    </dgm:pt>
    <dgm:pt modelId="{C9035C60-4D5F-4CD9-B45D-CD134C0ADD5A}" type="pres">
      <dgm:prSet presAssocID="{5BA31ABF-E39B-4FA3-BD60-1FB5F9590B56}" presName="node" presStyleLbl="node1" presStyleIdx="0" presStyleCnt="3">
        <dgm:presLayoutVars>
          <dgm:bulletEnabled val="1"/>
        </dgm:presLayoutVars>
      </dgm:prSet>
      <dgm:spPr/>
    </dgm:pt>
    <dgm:pt modelId="{574C200C-C46C-4078-80A3-A31903CAC081}" type="pres">
      <dgm:prSet presAssocID="{B08A2B39-0A3C-4BC3-BBE6-C9E40078AC5B}" presName="sibTrans" presStyleLbl="sibTrans2D1" presStyleIdx="0" presStyleCnt="3"/>
      <dgm:spPr/>
    </dgm:pt>
    <dgm:pt modelId="{4DB715EE-89B5-4ECB-A3A0-CBD9DCF1A303}" type="pres">
      <dgm:prSet presAssocID="{B08A2B39-0A3C-4BC3-BBE6-C9E40078AC5B}" presName="connectorText" presStyleLbl="sibTrans2D1" presStyleIdx="0" presStyleCnt="3"/>
      <dgm:spPr/>
    </dgm:pt>
    <dgm:pt modelId="{B0ED259E-1B9B-4351-887D-231353C296E8}" type="pres">
      <dgm:prSet presAssocID="{1B335F71-003A-4DE4-B098-E2CF57BC5EE5}" presName="node" presStyleLbl="node1" presStyleIdx="1" presStyleCnt="3">
        <dgm:presLayoutVars>
          <dgm:bulletEnabled val="1"/>
        </dgm:presLayoutVars>
      </dgm:prSet>
      <dgm:spPr/>
    </dgm:pt>
    <dgm:pt modelId="{75DD3355-583E-497C-9F6E-7B653EAC5E59}" type="pres">
      <dgm:prSet presAssocID="{AEB7648F-748B-44FD-8F2A-2EF7B5873B7B}" presName="sibTrans" presStyleLbl="sibTrans2D1" presStyleIdx="1" presStyleCnt="3"/>
      <dgm:spPr/>
    </dgm:pt>
    <dgm:pt modelId="{C47FAFD2-717D-4D6F-8552-F1371BA60B9F}" type="pres">
      <dgm:prSet presAssocID="{AEB7648F-748B-44FD-8F2A-2EF7B5873B7B}" presName="connectorText" presStyleLbl="sibTrans2D1" presStyleIdx="1" presStyleCnt="3"/>
      <dgm:spPr/>
    </dgm:pt>
    <dgm:pt modelId="{488DA281-3133-4985-A08F-B84AEDF1553C}" type="pres">
      <dgm:prSet presAssocID="{C3117E22-16B8-4A96-8E1D-D486DB9F1561}" presName="node" presStyleLbl="node1" presStyleIdx="2" presStyleCnt="3">
        <dgm:presLayoutVars>
          <dgm:bulletEnabled val="1"/>
        </dgm:presLayoutVars>
      </dgm:prSet>
      <dgm:spPr/>
    </dgm:pt>
    <dgm:pt modelId="{FD1D80ED-4056-49A2-A89B-E7AF93E5DFD6}" type="pres">
      <dgm:prSet presAssocID="{813CBEA6-81D1-4986-AD4F-856633FA9F9D}" presName="sibTrans" presStyleLbl="sibTrans2D1" presStyleIdx="2" presStyleCnt="3"/>
      <dgm:spPr/>
    </dgm:pt>
    <dgm:pt modelId="{59DEF2C3-486E-4690-B38C-3F03A8FDC27A}" type="pres">
      <dgm:prSet presAssocID="{813CBEA6-81D1-4986-AD4F-856633FA9F9D}" presName="connectorText" presStyleLbl="sibTrans2D1" presStyleIdx="2" presStyleCnt="3"/>
      <dgm:spPr/>
    </dgm:pt>
  </dgm:ptLst>
  <dgm:cxnLst>
    <dgm:cxn modelId="{E40C3107-E3AA-4274-842B-F4DFAC3363A8}" type="presOf" srcId="{813CBEA6-81D1-4986-AD4F-856633FA9F9D}" destId="{59DEF2C3-486E-4690-B38C-3F03A8FDC27A}" srcOrd="1" destOrd="0" presId="urn:microsoft.com/office/officeart/2005/8/layout/cycle2"/>
    <dgm:cxn modelId="{AA66411F-ECE0-4D3E-BAAA-A53A5355B0FC}" srcId="{CE14B09C-0A6D-46F7-A81A-979ADDB0EA59}" destId="{1B335F71-003A-4DE4-B098-E2CF57BC5EE5}" srcOrd="1" destOrd="0" parTransId="{48F2FDC9-FF86-4A35-BC58-7F4D04D28A81}" sibTransId="{AEB7648F-748B-44FD-8F2A-2EF7B5873B7B}"/>
    <dgm:cxn modelId="{25734F39-DD80-4485-8543-76EB2C2C04DD}" type="presOf" srcId="{B08A2B39-0A3C-4BC3-BBE6-C9E40078AC5B}" destId="{574C200C-C46C-4078-80A3-A31903CAC081}" srcOrd="0" destOrd="0" presId="urn:microsoft.com/office/officeart/2005/8/layout/cycle2"/>
    <dgm:cxn modelId="{B0A53F5E-9DFE-4B80-A9A4-9287D5B8A9E6}" type="presOf" srcId="{CE14B09C-0A6D-46F7-A81A-979ADDB0EA59}" destId="{4BCCFA54-DF2A-4509-9491-B9F93028A519}" srcOrd="0" destOrd="0" presId="urn:microsoft.com/office/officeart/2005/8/layout/cycle2"/>
    <dgm:cxn modelId="{4EBCE441-55C3-4B8D-BD5F-1B98A68F08DC}" type="presOf" srcId="{5BA31ABF-E39B-4FA3-BD60-1FB5F9590B56}" destId="{C9035C60-4D5F-4CD9-B45D-CD134C0ADD5A}" srcOrd="0" destOrd="0" presId="urn:microsoft.com/office/officeart/2005/8/layout/cycle2"/>
    <dgm:cxn modelId="{1ACF4446-6F84-4F51-8A13-FB0F877427D8}" type="presOf" srcId="{C3117E22-16B8-4A96-8E1D-D486DB9F1561}" destId="{488DA281-3133-4985-A08F-B84AEDF1553C}" srcOrd="0" destOrd="0" presId="urn:microsoft.com/office/officeart/2005/8/layout/cycle2"/>
    <dgm:cxn modelId="{D399F958-F6B4-4F13-9458-F454742CDFB9}" srcId="{CE14B09C-0A6D-46F7-A81A-979ADDB0EA59}" destId="{C3117E22-16B8-4A96-8E1D-D486DB9F1561}" srcOrd="2" destOrd="0" parTransId="{3E36CCE8-B372-4900-AA69-3BD35E25BA04}" sibTransId="{813CBEA6-81D1-4986-AD4F-856633FA9F9D}"/>
    <dgm:cxn modelId="{BEE4DE8D-F5F7-4DF6-AEE9-332D00A5E359}" type="presOf" srcId="{AEB7648F-748B-44FD-8F2A-2EF7B5873B7B}" destId="{C47FAFD2-717D-4D6F-8552-F1371BA60B9F}" srcOrd="1" destOrd="0" presId="urn:microsoft.com/office/officeart/2005/8/layout/cycle2"/>
    <dgm:cxn modelId="{19A90FAF-DA66-4B92-8263-77C8927AD7AA}" type="presOf" srcId="{813CBEA6-81D1-4986-AD4F-856633FA9F9D}" destId="{FD1D80ED-4056-49A2-A89B-E7AF93E5DFD6}" srcOrd="0" destOrd="0" presId="urn:microsoft.com/office/officeart/2005/8/layout/cycle2"/>
    <dgm:cxn modelId="{8FBE7CB2-DE19-48F7-A689-260A49964A7E}" type="presOf" srcId="{1B335F71-003A-4DE4-B098-E2CF57BC5EE5}" destId="{B0ED259E-1B9B-4351-887D-231353C296E8}" srcOrd="0" destOrd="0" presId="urn:microsoft.com/office/officeart/2005/8/layout/cycle2"/>
    <dgm:cxn modelId="{78AD20C6-0D9E-4602-9314-1ADD1D2A0CBF}" type="presOf" srcId="{B08A2B39-0A3C-4BC3-BBE6-C9E40078AC5B}" destId="{4DB715EE-89B5-4ECB-A3A0-CBD9DCF1A303}" srcOrd="1" destOrd="0" presId="urn:microsoft.com/office/officeart/2005/8/layout/cycle2"/>
    <dgm:cxn modelId="{5F56C4D8-4535-4118-B40F-0C9AD477463B}" srcId="{CE14B09C-0A6D-46F7-A81A-979ADDB0EA59}" destId="{5BA31ABF-E39B-4FA3-BD60-1FB5F9590B56}" srcOrd="0" destOrd="0" parTransId="{DF8186E3-0743-4F86-BEA4-AC28C30E12C9}" sibTransId="{B08A2B39-0A3C-4BC3-BBE6-C9E40078AC5B}"/>
    <dgm:cxn modelId="{0D5265EF-7278-4FC6-97DA-DA4D7F03857B}" type="presOf" srcId="{AEB7648F-748B-44FD-8F2A-2EF7B5873B7B}" destId="{75DD3355-583E-497C-9F6E-7B653EAC5E59}" srcOrd="0" destOrd="0" presId="urn:microsoft.com/office/officeart/2005/8/layout/cycle2"/>
    <dgm:cxn modelId="{CC5C244A-4ED0-4E14-9670-2B9A757DA08E}" type="presParOf" srcId="{4BCCFA54-DF2A-4509-9491-B9F93028A519}" destId="{C9035C60-4D5F-4CD9-B45D-CD134C0ADD5A}" srcOrd="0" destOrd="0" presId="urn:microsoft.com/office/officeart/2005/8/layout/cycle2"/>
    <dgm:cxn modelId="{EAA02773-5D51-4484-991F-AD6E5AE50939}" type="presParOf" srcId="{4BCCFA54-DF2A-4509-9491-B9F93028A519}" destId="{574C200C-C46C-4078-80A3-A31903CAC081}" srcOrd="1" destOrd="0" presId="urn:microsoft.com/office/officeart/2005/8/layout/cycle2"/>
    <dgm:cxn modelId="{820F67DA-FA6E-484E-8F69-DDC6122FC620}" type="presParOf" srcId="{574C200C-C46C-4078-80A3-A31903CAC081}" destId="{4DB715EE-89B5-4ECB-A3A0-CBD9DCF1A303}" srcOrd="0" destOrd="0" presId="urn:microsoft.com/office/officeart/2005/8/layout/cycle2"/>
    <dgm:cxn modelId="{136CB15C-4BFA-4966-AED3-EF1A8FF9ECC8}" type="presParOf" srcId="{4BCCFA54-DF2A-4509-9491-B9F93028A519}" destId="{B0ED259E-1B9B-4351-887D-231353C296E8}" srcOrd="2" destOrd="0" presId="urn:microsoft.com/office/officeart/2005/8/layout/cycle2"/>
    <dgm:cxn modelId="{34942060-4FD4-40BE-862D-3628BA3AFBD1}" type="presParOf" srcId="{4BCCFA54-DF2A-4509-9491-B9F93028A519}" destId="{75DD3355-583E-497C-9F6E-7B653EAC5E59}" srcOrd="3" destOrd="0" presId="urn:microsoft.com/office/officeart/2005/8/layout/cycle2"/>
    <dgm:cxn modelId="{F491FE48-BE5D-4659-814A-72F33C0F3205}" type="presParOf" srcId="{75DD3355-583E-497C-9F6E-7B653EAC5E59}" destId="{C47FAFD2-717D-4D6F-8552-F1371BA60B9F}" srcOrd="0" destOrd="0" presId="urn:microsoft.com/office/officeart/2005/8/layout/cycle2"/>
    <dgm:cxn modelId="{E4375DA9-7502-40A6-B2B5-20E31EF1872E}" type="presParOf" srcId="{4BCCFA54-DF2A-4509-9491-B9F93028A519}" destId="{488DA281-3133-4985-A08F-B84AEDF1553C}" srcOrd="4" destOrd="0" presId="urn:microsoft.com/office/officeart/2005/8/layout/cycle2"/>
    <dgm:cxn modelId="{A8D8A527-EF4A-43EE-8B61-ECE5663A08BD}" type="presParOf" srcId="{4BCCFA54-DF2A-4509-9491-B9F93028A519}" destId="{FD1D80ED-4056-49A2-A89B-E7AF93E5DFD6}" srcOrd="5" destOrd="0" presId="urn:microsoft.com/office/officeart/2005/8/layout/cycle2"/>
    <dgm:cxn modelId="{11C852FD-F26E-4504-8988-CBAF58C3AAB6}" type="presParOf" srcId="{FD1D80ED-4056-49A2-A89B-E7AF93E5DFD6}" destId="{59DEF2C3-486E-4690-B38C-3F03A8FDC27A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9035C60-4D5F-4CD9-B45D-CD134C0ADD5A}">
      <dsp:nvSpPr>
        <dsp:cNvPr id="0" name=""/>
        <dsp:cNvSpPr/>
      </dsp:nvSpPr>
      <dsp:spPr>
        <a:xfrm>
          <a:off x="2513455" y="340"/>
          <a:ext cx="1401508" cy="140150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noProof="0" dirty="0"/>
            <a:t>Development</a:t>
          </a:r>
        </a:p>
      </dsp:txBody>
      <dsp:txXfrm>
        <a:off x="2718701" y="205586"/>
        <a:ext cx="991016" cy="991016"/>
      </dsp:txXfrm>
    </dsp:sp>
    <dsp:sp modelId="{574C200C-C46C-4078-80A3-A31903CAC081}">
      <dsp:nvSpPr>
        <dsp:cNvPr id="0" name=""/>
        <dsp:cNvSpPr/>
      </dsp:nvSpPr>
      <dsp:spPr>
        <a:xfrm rot="3600000">
          <a:off x="3548724" y="1367566"/>
          <a:ext cx="373636" cy="473009"/>
        </a:xfrm>
        <a:prstGeom prst="rightArrow">
          <a:avLst>
            <a:gd name="adj1" fmla="val 60000"/>
            <a:gd name="adj2" fmla="val 50000"/>
          </a:avLst>
        </a:prstGeom>
        <a:solidFill>
          <a:schemeClr val="bg1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900" kern="1200"/>
        </a:p>
      </dsp:txBody>
      <dsp:txXfrm>
        <a:off x="3576747" y="1413631"/>
        <a:ext cx="261545" cy="283805"/>
      </dsp:txXfrm>
    </dsp:sp>
    <dsp:sp modelId="{B0ED259E-1B9B-4351-887D-231353C296E8}">
      <dsp:nvSpPr>
        <dsp:cNvPr id="0" name=""/>
        <dsp:cNvSpPr/>
      </dsp:nvSpPr>
      <dsp:spPr>
        <a:xfrm>
          <a:off x="3566696" y="1824608"/>
          <a:ext cx="1401508" cy="140150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noProof="0" dirty="0"/>
            <a:t>Usage</a:t>
          </a:r>
        </a:p>
      </dsp:txBody>
      <dsp:txXfrm>
        <a:off x="3771942" y="2029854"/>
        <a:ext cx="991016" cy="991016"/>
      </dsp:txXfrm>
    </dsp:sp>
    <dsp:sp modelId="{75DD3355-583E-497C-9F6E-7B653EAC5E59}">
      <dsp:nvSpPr>
        <dsp:cNvPr id="0" name=""/>
        <dsp:cNvSpPr/>
      </dsp:nvSpPr>
      <dsp:spPr>
        <a:xfrm rot="10800000">
          <a:off x="3037965" y="2288857"/>
          <a:ext cx="373636" cy="473009"/>
        </a:xfrm>
        <a:prstGeom prst="rightArrow">
          <a:avLst>
            <a:gd name="adj1" fmla="val 60000"/>
            <a:gd name="adj2" fmla="val 50000"/>
          </a:avLst>
        </a:prstGeom>
        <a:solidFill>
          <a:schemeClr val="bg1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900" kern="1200"/>
        </a:p>
      </dsp:txBody>
      <dsp:txXfrm rot="10800000">
        <a:off x="3150056" y="2383459"/>
        <a:ext cx="261545" cy="283805"/>
      </dsp:txXfrm>
    </dsp:sp>
    <dsp:sp modelId="{488DA281-3133-4985-A08F-B84AEDF1553C}">
      <dsp:nvSpPr>
        <dsp:cNvPr id="0" name=""/>
        <dsp:cNvSpPr/>
      </dsp:nvSpPr>
      <dsp:spPr>
        <a:xfrm>
          <a:off x="1460213" y="1824608"/>
          <a:ext cx="1401508" cy="140150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200" kern="1200" dirty="0"/>
            <a:t>R&amp;D</a:t>
          </a:r>
        </a:p>
      </dsp:txBody>
      <dsp:txXfrm>
        <a:off x="1665459" y="2029854"/>
        <a:ext cx="991016" cy="991016"/>
      </dsp:txXfrm>
    </dsp:sp>
    <dsp:sp modelId="{FD1D80ED-4056-49A2-A89B-E7AF93E5DFD6}">
      <dsp:nvSpPr>
        <dsp:cNvPr id="0" name=""/>
        <dsp:cNvSpPr/>
      </dsp:nvSpPr>
      <dsp:spPr>
        <a:xfrm rot="18000000">
          <a:off x="2495483" y="1385881"/>
          <a:ext cx="373636" cy="473009"/>
        </a:xfrm>
        <a:prstGeom prst="rightArrow">
          <a:avLst>
            <a:gd name="adj1" fmla="val 60000"/>
            <a:gd name="adj2" fmla="val 50000"/>
          </a:avLst>
        </a:prstGeom>
        <a:solidFill>
          <a:schemeClr val="bg1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900" kern="1200"/>
        </a:p>
      </dsp:txBody>
      <dsp:txXfrm>
        <a:off x="2523506" y="1529020"/>
        <a:ext cx="261545" cy="28380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12/10/2020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12/10/2020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12/10/2020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12/10/2020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12/10/2020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12/10/2020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12/10/2020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12/10/2020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12/10/2020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12/10/2020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12/10/2020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12/10/2020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12/10/2020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12/10/2020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12/10/2020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12/10/2020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12/10/2020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12/10/2020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12/10/2020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12/10/2020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23793A62-AA7E-5A4D-A43E-DF1B3593C4E5}" type="datetime1">
              <a:rPr lang="en-US" smtClean="0"/>
              <a:t>12/10/2020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.png"/><Relationship Id="rId5" Type="http://schemas.openxmlformats.org/officeDocument/2006/relationships/image" Target="../media/image8.jp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1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gitlab.com/plcverif-oss" TargetMode="Externa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.png"/><Relationship Id="rId5" Type="http://schemas.openxmlformats.org/officeDocument/2006/relationships/image" Target="../media/image9.png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Validation and verification of industrial control systems (FTEC2019-11)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4241504" cy="803787"/>
          </a:xfrm>
        </p:spPr>
        <p:txBody>
          <a:bodyPr/>
          <a:lstStyle/>
          <a:p>
            <a:pPr algn="l"/>
            <a:r>
              <a:rPr lang="en-US" sz="1800" dirty="0"/>
              <a:t>Ignacio David López Miguel (BE-ICS-AP)</a:t>
            </a:r>
          </a:p>
          <a:p>
            <a:pPr algn="l"/>
            <a:r>
              <a:rPr lang="en-US" sz="1800" dirty="0"/>
              <a:t>10/12/2020</a:t>
            </a:r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E196B51E-4E07-41B2-9BA9-228658104AD7}"/>
              </a:ext>
            </a:extLst>
          </p:cNvPr>
          <p:cNvSpPr txBox="1">
            <a:spLocks/>
          </p:cNvSpPr>
          <p:nvPr/>
        </p:nvSpPr>
        <p:spPr>
          <a:xfrm>
            <a:off x="7286653" y="5700252"/>
            <a:ext cx="4241504" cy="80378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000" b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None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/>
              <a:t>Supervisors: Jean-Charles </a:t>
            </a:r>
            <a:r>
              <a:rPr lang="en-US" sz="1800" dirty="0" err="1"/>
              <a:t>Tournier</a:t>
            </a:r>
            <a:r>
              <a:rPr lang="en-US" sz="1800" dirty="0"/>
              <a:t> and Borja Fernández </a:t>
            </a:r>
            <a:r>
              <a:rPr lang="en-US" sz="1800" dirty="0" err="1"/>
              <a:t>Adiego</a:t>
            </a:r>
            <a:endParaRPr lang="en-US" sz="1800" dirty="0"/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491A5256-7640-4524-A4BF-4224A95947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84894" y="199216"/>
            <a:ext cx="2265647" cy="11508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80292"/>
          </a:xfrm>
        </p:spPr>
        <p:txBody>
          <a:bodyPr/>
          <a:lstStyle/>
          <a:p>
            <a:r>
              <a:rPr lang="en-US" dirty="0"/>
              <a:t>Recap: Applying model checking to PLC programs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3D299F-0D9B-F941-8D2F-1BB0ECDAC8C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056387"/>
            <a:ext cx="631160" cy="365125"/>
          </a:xfrm>
        </p:spPr>
        <p:txBody>
          <a:bodyPr/>
          <a:lstStyle/>
          <a:p>
            <a:fld id="{23793A62-AA7E-5A4D-A43E-DF1B3593C4E5}" type="datetime1">
              <a:rPr lang="en-US" smtClean="0"/>
              <a:t>12/10/2020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7A345D-4042-EF4F-A56F-95ECEDB3B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Ignacio David López Miguel | Validation and verification of industrial control systems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11" name="Picture 2">
            <a:extLst>
              <a:ext uri="{FF2B5EF4-FFF2-40B4-BE49-F238E27FC236}">
                <a16:creationId xmlns:a16="http://schemas.microsoft.com/office/drawing/2014/main" id="{655EF610-4059-4C5C-88D3-103BDE8D1F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94356" y="2741243"/>
            <a:ext cx="1219196" cy="755614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BB016115-FD9C-40E4-B8A2-0DFEC29EFD5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82433" y="3903994"/>
            <a:ext cx="1443042" cy="436635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3" name="Picture 3">
            <a:extLst>
              <a:ext uri="{FF2B5EF4-FFF2-40B4-BE49-F238E27FC236}">
                <a16:creationId xmlns:a16="http://schemas.microsoft.com/office/drawing/2014/main" id="{4C12615C-4E42-4593-B0BE-8273C152E3CB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712506" y="1792726"/>
            <a:ext cx="1500246" cy="2652710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14" name="TextBox 9">
            <a:extLst>
              <a:ext uri="{FF2B5EF4-FFF2-40B4-BE49-F238E27FC236}">
                <a16:creationId xmlns:a16="http://schemas.microsoft.com/office/drawing/2014/main" id="{DF05830D-53F4-46FC-A795-39420D37EEBB}"/>
              </a:ext>
            </a:extLst>
          </p:cNvPr>
          <p:cNvSpPr txBox="1"/>
          <p:nvPr/>
        </p:nvSpPr>
        <p:spPr>
          <a:xfrm>
            <a:off x="7289614" y="5435757"/>
            <a:ext cx="1385882" cy="369335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1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…</a:t>
            </a:r>
            <a:endParaRPr lang="en-GB" sz="1800" b="0" i="0" u="none" strike="noStrike" kern="1200" cap="none" spc="0" baseline="0" dirty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15" name="TextBox 21">
            <a:extLst>
              <a:ext uri="{FF2B5EF4-FFF2-40B4-BE49-F238E27FC236}">
                <a16:creationId xmlns:a16="http://schemas.microsoft.com/office/drawing/2014/main" id="{2DD1CC00-24C5-4789-A56A-9F84FC1B7045}"/>
              </a:ext>
            </a:extLst>
          </p:cNvPr>
          <p:cNvSpPr txBox="1"/>
          <p:nvPr/>
        </p:nvSpPr>
        <p:spPr>
          <a:xfrm>
            <a:off x="917349" y="5769498"/>
            <a:ext cx="2057400" cy="584777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1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600" b="0" i="1" u="none" strike="noStrike" kern="1200" cap="none" spc="0" baseline="0" dirty="0">
                <a:solidFill>
                  <a:srgbClr val="44546A"/>
                </a:solidFill>
                <a:uFillTx/>
                <a:latin typeface="Calibri"/>
              </a:rPr>
              <a:t>If </a:t>
            </a:r>
            <a:r>
              <a:rPr lang="en-GB" sz="1600" b="1" i="1" u="none" strike="noStrike" kern="1200" cap="none" spc="0" baseline="0" dirty="0">
                <a:solidFill>
                  <a:srgbClr val="44546A"/>
                </a:solidFill>
                <a:uFillTx/>
                <a:latin typeface="Calibri"/>
              </a:rPr>
              <a:t>Output1</a:t>
            </a:r>
            <a:r>
              <a:rPr lang="en-GB" sz="1600" b="0" i="1" u="none" strike="noStrike" kern="1200" cap="none" spc="0" baseline="0" dirty="0">
                <a:solidFill>
                  <a:srgbClr val="44546A"/>
                </a:solidFill>
                <a:uFillTx/>
                <a:latin typeface="Calibri"/>
              </a:rPr>
              <a:t> is FALSE </a:t>
            </a: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600" b="0" i="1" u="none" strike="noStrike" kern="1200" cap="none" spc="0" baseline="0" dirty="0">
                <a:solidFill>
                  <a:srgbClr val="44546A"/>
                </a:solidFill>
                <a:uFillTx/>
                <a:latin typeface="Calibri"/>
              </a:rPr>
              <a:t>then </a:t>
            </a:r>
            <a:r>
              <a:rPr lang="en-GB" sz="1600" b="1" i="1" u="none" strike="noStrike" kern="1200" cap="none" spc="0" baseline="0" dirty="0">
                <a:solidFill>
                  <a:srgbClr val="44546A"/>
                </a:solidFill>
                <a:uFillTx/>
                <a:latin typeface="Calibri"/>
              </a:rPr>
              <a:t>Output2</a:t>
            </a:r>
            <a:r>
              <a:rPr lang="en-GB" sz="1600" b="0" i="1" u="none" strike="noStrike" kern="1200" cap="none" spc="0" baseline="0" dirty="0">
                <a:solidFill>
                  <a:srgbClr val="44546A"/>
                </a:solidFill>
                <a:uFillTx/>
                <a:latin typeface="Calibri"/>
              </a:rPr>
              <a:t> is TRUE </a:t>
            </a:r>
          </a:p>
        </p:txBody>
      </p:sp>
      <p:sp>
        <p:nvSpPr>
          <p:cNvPr id="16" name="TextBox 22">
            <a:extLst>
              <a:ext uri="{FF2B5EF4-FFF2-40B4-BE49-F238E27FC236}">
                <a16:creationId xmlns:a16="http://schemas.microsoft.com/office/drawing/2014/main" id="{28C34BB4-4904-47E5-A33A-7E9B35FBA441}"/>
              </a:ext>
            </a:extLst>
          </p:cNvPr>
          <p:cNvSpPr txBox="1"/>
          <p:nvPr/>
        </p:nvSpPr>
        <p:spPr>
          <a:xfrm>
            <a:off x="3580713" y="5914467"/>
            <a:ext cx="2667003" cy="338556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1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600" b="0" i="1" u="none" strike="noStrike" kern="1200" cap="none" spc="0" baseline="0">
                <a:solidFill>
                  <a:srgbClr val="44546A"/>
                </a:solidFill>
                <a:uFillTx/>
                <a:latin typeface="Calibri"/>
              </a:rPr>
              <a:t>AG (!Output1</a:t>
            </a:r>
            <a:r>
              <a:rPr lang="fr-CH" sz="1600" b="0" i="1" u="none" strike="noStrike" kern="1200" cap="none" spc="0" baseline="0">
                <a:solidFill>
                  <a:srgbClr val="44546A"/>
                </a:solidFill>
                <a:uFillTx/>
                <a:latin typeface="Calibri"/>
              </a:rPr>
              <a:t> → </a:t>
            </a:r>
            <a:r>
              <a:rPr lang="en-US" sz="1600" b="0" i="1" u="none" strike="noStrike" kern="1200" cap="none" spc="0" baseline="0">
                <a:solidFill>
                  <a:srgbClr val="44546A"/>
                </a:solidFill>
                <a:uFillTx/>
                <a:latin typeface="Calibri"/>
              </a:rPr>
              <a:t>Output2</a:t>
            </a:r>
            <a:r>
              <a:rPr lang="fr-CH" sz="1600" b="0" i="1" u="none" strike="noStrike" kern="1200" cap="none" spc="0" baseline="0">
                <a:solidFill>
                  <a:srgbClr val="44546A"/>
                </a:solidFill>
                <a:uFillTx/>
                <a:latin typeface="Calibri"/>
              </a:rPr>
              <a:t>)</a:t>
            </a:r>
            <a:endParaRPr lang="en-GB" sz="1600" b="0" i="1" u="none" strike="noStrike" kern="1200" cap="none" spc="0" baseline="0">
              <a:solidFill>
                <a:srgbClr val="44546A"/>
              </a:solidFill>
              <a:uFillTx/>
              <a:latin typeface="Calibri"/>
            </a:endParaRPr>
          </a:p>
        </p:txBody>
      </p:sp>
      <p:pic>
        <p:nvPicPr>
          <p:cNvPr id="17" name="Picture 29">
            <a:extLst>
              <a:ext uri="{FF2B5EF4-FFF2-40B4-BE49-F238E27FC236}">
                <a16:creationId xmlns:a16="http://schemas.microsoft.com/office/drawing/2014/main" id="{18CB9611-CDF1-4599-BA1E-27CB77919D9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89723" y="3481230"/>
            <a:ext cx="1940192" cy="1800225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8" name="Picture 24">
            <a:extLst>
              <a:ext uri="{FF2B5EF4-FFF2-40B4-BE49-F238E27FC236}">
                <a16:creationId xmlns:a16="http://schemas.microsoft.com/office/drawing/2014/main" id="{AF530F51-95B7-43FF-BC82-0B084DB5808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888482" y="1987759"/>
            <a:ext cx="1982547" cy="2631999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19" name="Rectangle: Rounded Corners 5">
            <a:extLst>
              <a:ext uri="{FF2B5EF4-FFF2-40B4-BE49-F238E27FC236}">
                <a16:creationId xmlns:a16="http://schemas.microsoft.com/office/drawing/2014/main" id="{DB10F379-C492-428C-9D94-E8AC1BB73317}"/>
              </a:ext>
            </a:extLst>
          </p:cNvPr>
          <p:cNvSpPr/>
          <p:nvPr/>
        </p:nvSpPr>
        <p:spPr>
          <a:xfrm>
            <a:off x="975560" y="5394557"/>
            <a:ext cx="1873239" cy="347161"/>
          </a:xfrm>
          <a:custGeom>
            <a:avLst>
              <a:gd name="f0" fmla="val 36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4472C4"/>
          </a:solidFill>
          <a:ln w="12701" cap="flat">
            <a:solidFill>
              <a:srgbClr val="2F528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700" b="0" i="0" u="none" strike="noStrike" kern="1200" cap="none" spc="0" baseline="0">
                <a:solidFill>
                  <a:srgbClr val="FFFFFF"/>
                </a:solidFill>
                <a:uFillTx/>
                <a:latin typeface="Calibri"/>
              </a:rPr>
              <a:t>Requirements</a:t>
            </a:r>
            <a:endParaRPr lang="es-ES" sz="17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20" name="Rectangle: Rounded Corners 26">
            <a:extLst>
              <a:ext uri="{FF2B5EF4-FFF2-40B4-BE49-F238E27FC236}">
                <a16:creationId xmlns:a16="http://schemas.microsoft.com/office/drawing/2014/main" id="{BF751055-9E28-4F16-AEAB-E88C0F75913C}"/>
              </a:ext>
            </a:extLst>
          </p:cNvPr>
          <p:cNvSpPr/>
          <p:nvPr/>
        </p:nvSpPr>
        <p:spPr>
          <a:xfrm>
            <a:off x="3892487" y="5308860"/>
            <a:ext cx="1742901" cy="520567"/>
          </a:xfrm>
          <a:custGeom>
            <a:avLst>
              <a:gd name="f0" fmla="val 36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4472C4"/>
          </a:solidFill>
          <a:ln w="12701" cap="flat">
            <a:solidFill>
              <a:srgbClr val="2F528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700" b="0" i="0" u="none" strike="noStrike" kern="1200" cap="none" spc="0" baseline="0">
                <a:solidFill>
                  <a:srgbClr val="FFFFFF"/>
                </a:solidFill>
                <a:uFillTx/>
                <a:latin typeface="Calibri"/>
              </a:rPr>
              <a:t>Formalized requirements</a:t>
            </a:r>
            <a:endParaRPr lang="en-GB" sz="17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21" name="TextBox 27">
            <a:extLst>
              <a:ext uri="{FF2B5EF4-FFF2-40B4-BE49-F238E27FC236}">
                <a16:creationId xmlns:a16="http://schemas.microsoft.com/office/drawing/2014/main" id="{0CAD2FA8-D01F-487E-B0A1-EA06C76826BA}"/>
              </a:ext>
            </a:extLst>
          </p:cNvPr>
          <p:cNvSpPr txBox="1"/>
          <p:nvPr/>
        </p:nvSpPr>
        <p:spPr>
          <a:xfrm>
            <a:off x="3546249" y="1681069"/>
            <a:ext cx="2667003" cy="338556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1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-ES" sz="1600" b="0" i="1" u="none" strike="noStrike" kern="1200" cap="none" spc="0" baseline="0">
                <a:solidFill>
                  <a:srgbClr val="44546A"/>
                </a:solidFill>
                <a:uFillTx/>
                <a:latin typeface="Calibri"/>
              </a:rPr>
              <a:t>Control Flow Automata</a:t>
            </a:r>
            <a:endParaRPr lang="en-GB" sz="1600" b="0" i="1" u="none" strike="noStrike" kern="1200" cap="none" spc="0" baseline="0">
              <a:solidFill>
                <a:srgbClr val="44546A"/>
              </a:solidFill>
              <a:uFillTx/>
              <a:latin typeface="Calibri"/>
            </a:endParaRPr>
          </a:p>
        </p:txBody>
      </p:sp>
      <p:sp>
        <p:nvSpPr>
          <p:cNvPr id="22" name="Rectangle: Rounded Corners 28">
            <a:extLst>
              <a:ext uri="{FF2B5EF4-FFF2-40B4-BE49-F238E27FC236}">
                <a16:creationId xmlns:a16="http://schemas.microsoft.com/office/drawing/2014/main" id="{E6A8AECC-C667-4406-A029-5591F8C248EE}"/>
              </a:ext>
            </a:extLst>
          </p:cNvPr>
          <p:cNvSpPr/>
          <p:nvPr/>
        </p:nvSpPr>
        <p:spPr>
          <a:xfrm>
            <a:off x="3888482" y="1315245"/>
            <a:ext cx="1982547" cy="402902"/>
          </a:xfrm>
          <a:custGeom>
            <a:avLst>
              <a:gd name="f0" fmla="val 36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4472C4"/>
          </a:solidFill>
          <a:ln w="12701" cap="flat">
            <a:solidFill>
              <a:srgbClr val="2F528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700" b="0" i="0" u="none" strike="noStrike" kern="1200" cap="none" spc="0" baseline="0">
                <a:solidFill>
                  <a:srgbClr val="FFFFFF"/>
                </a:solidFill>
                <a:uFillTx/>
                <a:latin typeface="Calibri"/>
              </a:rPr>
              <a:t>Intermediate Model</a:t>
            </a:r>
            <a:endParaRPr lang="en-GB" sz="17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23" name="Rectangle: Rounded Corners 30">
            <a:extLst>
              <a:ext uri="{FF2B5EF4-FFF2-40B4-BE49-F238E27FC236}">
                <a16:creationId xmlns:a16="http://schemas.microsoft.com/office/drawing/2014/main" id="{08D91B58-113F-4B97-AC4C-3FF509677FCE}"/>
              </a:ext>
            </a:extLst>
          </p:cNvPr>
          <p:cNvSpPr/>
          <p:nvPr/>
        </p:nvSpPr>
        <p:spPr>
          <a:xfrm>
            <a:off x="975560" y="1370978"/>
            <a:ext cx="1873239" cy="347161"/>
          </a:xfrm>
          <a:custGeom>
            <a:avLst>
              <a:gd name="f0" fmla="val 36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4472C4"/>
          </a:solidFill>
          <a:ln w="12701" cap="flat">
            <a:solidFill>
              <a:srgbClr val="2F528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700" b="0" i="0" u="none" strike="noStrike" kern="1200" cap="none" spc="0" baseline="0" dirty="0">
                <a:solidFill>
                  <a:srgbClr val="FFFFFF"/>
                </a:solidFill>
                <a:uFillTx/>
                <a:latin typeface="Calibri"/>
              </a:rPr>
              <a:t>PLC program</a:t>
            </a:r>
            <a:endParaRPr lang="es-ES" sz="1700" b="0" i="0" u="none" strike="noStrike" kern="1200" cap="none" spc="0" baseline="0" dirty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24" name="Rectangle: Rounded Corners 32">
            <a:extLst>
              <a:ext uri="{FF2B5EF4-FFF2-40B4-BE49-F238E27FC236}">
                <a16:creationId xmlns:a16="http://schemas.microsoft.com/office/drawing/2014/main" id="{83B883FF-CA7C-4EDE-8CAE-0BCCC68A2792}"/>
              </a:ext>
            </a:extLst>
          </p:cNvPr>
          <p:cNvSpPr/>
          <p:nvPr/>
        </p:nvSpPr>
        <p:spPr>
          <a:xfrm>
            <a:off x="7030022" y="1267833"/>
            <a:ext cx="1873239" cy="497717"/>
          </a:xfrm>
          <a:custGeom>
            <a:avLst>
              <a:gd name="f0" fmla="val 36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4472C4"/>
          </a:solidFill>
          <a:ln w="12701" cap="flat">
            <a:solidFill>
              <a:srgbClr val="2F528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700" b="0" i="0" u="none" strike="noStrike" kern="1200" cap="none" spc="0" baseline="0">
                <a:solidFill>
                  <a:srgbClr val="FFFFFF"/>
                </a:solidFill>
                <a:uFillTx/>
                <a:latin typeface="Calibri"/>
              </a:rPr>
              <a:t>Model checking algorithms</a:t>
            </a:r>
            <a:endParaRPr lang="es-ES" sz="17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25" name="Arrow: Down 33">
            <a:extLst>
              <a:ext uri="{FF2B5EF4-FFF2-40B4-BE49-F238E27FC236}">
                <a16:creationId xmlns:a16="http://schemas.microsoft.com/office/drawing/2014/main" id="{FDCC2EA9-5D04-4610-9D3B-5CEFB7427AE9}"/>
              </a:ext>
            </a:extLst>
          </p:cNvPr>
          <p:cNvSpPr/>
          <p:nvPr/>
        </p:nvSpPr>
        <p:spPr>
          <a:xfrm rot="16200004">
            <a:off x="3186287" y="5282918"/>
            <a:ext cx="396877" cy="515145"/>
          </a:xfrm>
          <a:custGeom>
            <a:avLst>
              <a:gd name="f0" fmla="val 13280"/>
              <a:gd name="f1" fmla="val 5400"/>
            </a:avLst>
            <a:gdLst>
              <a:gd name="f2" fmla="val 10800000"/>
              <a:gd name="f3" fmla="val 5400000"/>
              <a:gd name="f4" fmla="val 180"/>
              <a:gd name="f5" fmla="val w"/>
              <a:gd name="f6" fmla="val h"/>
              <a:gd name="f7" fmla="val 0"/>
              <a:gd name="f8" fmla="val 21600"/>
              <a:gd name="f9" fmla="val 10800"/>
              <a:gd name="f10" fmla="+- 0 0 -270"/>
              <a:gd name="f11" fmla="+- 0 0 -90"/>
              <a:gd name="f12" fmla="*/ f5 1 21600"/>
              <a:gd name="f13" fmla="*/ f6 1 21600"/>
              <a:gd name="f14" fmla="pin 0 f1 10800"/>
              <a:gd name="f15" fmla="pin 0 f0 21600"/>
              <a:gd name="f16" fmla="*/ f10 f2 1"/>
              <a:gd name="f17" fmla="*/ f11 f2 1"/>
              <a:gd name="f18" fmla="val f14"/>
              <a:gd name="f19" fmla="val f15"/>
              <a:gd name="f20" fmla="+- 21600 0 f14"/>
              <a:gd name="f21" fmla="*/ f14 f12 1"/>
              <a:gd name="f22" fmla="*/ f15 f13 1"/>
              <a:gd name="f23" fmla="*/ 0 f13 1"/>
              <a:gd name="f24" fmla="*/ 0 f12 1"/>
              <a:gd name="f25" fmla="*/ f16 1 f4"/>
              <a:gd name="f26" fmla="*/ 21600 f12 1"/>
              <a:gd name="f27" fmla="*/ f17 1 f4"/>
              <a:gd name="f28" fmla="+- 21600 0 f19"/>
              <a:gd name="f29" fmla="*/ f18 f12 1"/>
              <a:gd name="f30" fmla="*/ f20 f12 1"/>
              <a:gd name="f31" fmla="*/ f19 f13 1"/>
              <a:gd name="f32" fmla="+- f25 0 f3"/>
              <a:gd name="f33" fmla="+- f27 0 f3"/>
              <a:gd name="f34" fmla="*/ f28 f18 1"/>
              <a:gd name="f35" fmla="*/ f34 1 10800"/>
              <a:gd name="f36" fmla="+- f19 f35 0"/>
              <a:gd name="f37" fmla="*/ f36 f13 1"/>
            </a:gdLst>
            <a:ahLst>
              <a:ahXY gdRefX="f1" minX="f7" maxX="f9" gdRefY="f0" minY="f7" maxY="f8">
                <a:pos x="f21" y="f22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2">
                <a:pos x="f24" y="f31"/>
              </a:cxn>
              <a:cxn ang="f33">
                <a:pos x="f26" y="f31"/>
              </a:cxn>
            </a:cxnLst>
            <a:rect l="f29" t="f23" r="f30" b="f37"/>
            <a:pathLst>
              <a:path w="21600" h="21600">
                <a:moveTo>
                  <a:pt x="f18" y="f7"/>
                </a:moveTo>
                <a:lnTo>
                  <a:pt x="f18" y="f19"/>
                </a:lnTo>
                <a:lnTo>
                  <a:pt x="f7" y="f19"/>
                </a:lnTo>
                <a:lnTo>
                  <a:pt x="f9" y="f8"/>
                </a:lnTo>
                <a:lnTo>
                  <a:pt x="f8" y="f19"/>
                </a:lnTo>
                <a:lnTo>
                  <a:pt x="f20" y="f19"/>
                </a:lnTo>
                <a:lnTo>
                  <a:pt x="f20" y="f7"/>
                </a:lnTo>
                <a:close/>
              </a:path>
            </a:pathLst>
          </a:custGeom>
          <a:solidFill>
            <a:srgbClr val="4472C4"/>
          </a:solidFill>
          <a:ln w="12701" cap="flat">
            <a:solidFill>
              <a:srgbClr val="2F528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s-ES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26" name="Arrow: Down 35">
            <a:extLst>
              <a:ext uri="{FF2B5EF4-FFF2-40B4-BE49-F238E27FC236}">
                <a16:creationId xmlns:a16="http://schemas.microsoft.com/office/drawing/2014/main" id="{DA231D5F-A4AE-4CD4-B910-0567969220E0}"/>
              </a:ext>
            </a:extLst>
          </p:cNvPr>
          <p:cNvSpPr/>
          <p:nvPr/>
        </p:nvSpPr>
        <p:spPr>
          <a:xfrm rot="16200004">
            <a:off x="3186287" y="2852424"/>
            <a:ext cx="396877" cy="515145"/>
          </a:xfrm>
          <a:custGeom>
            <a:avLst>
              <a:gd name="f0" fmla="val 13280"/>
              <a:gd name="f1" fmla="val 5400"/>
            </a:avLst>
            <a:gdLst>
              <a:gd name="f2" fmla="val 10800000"/>
              <a:gd name="f3" fmla="val 5400000"/>
              <a:gd name="f4" fmla="val 180"/>
              <a:gd name="f5" fmla="val w"/>
              <a:gd name="f6" fmla="val h"/>
              <a:gd name="f7" fmla="val 0"/>
              <a:gd name="f8" fmla="val 21600"/>
              <a:gd name="f9" fmla="val 10800"/>
              <a:gd name="f10" fmla="+- 0 0 -270"/>
              <a:gd name="f11" fmla="+- 0 0 -90"/>
              <a:gd name="f12" fmla="*/ f5 1 21600"/>
              <a:gd name="f13" fmla="*/ f6 1 21600"/>
              <a:gd name="f14" fmla="pin 0 f1 10800"/>
              <a:gd name="f15" fmla="pin 0 f0 21600"/>
              <a:gd name="f16" fmla="*/ f10 f2 1"/>
              <a:gd name="f17" fmla="*/ f11 f2 1"/>
              <a:gd name="f18" fmla="val f14"/>
              <a:gd name="f19" fmla="val f15"/>
              <a:gd name="f20" fmla="+- 21600 0 f14"/>
              <a:gd name="f21" fmla="*/ f14 f12 1"/>
              <a:gd name="f22" fmla="*/ f15 f13 1"/>
              <a:gd name="f23" fmla="*/ 0 f13 1"/>
              <a:gd name="f24" fmla="*/ 0 f12 1"/>
              <a:gd name="f25" fmla="*/ f16 1 f4"/>
              <a:gd name="f26" fmla="*/ 21600 f12 1"/>
              <a:gd name="f27" fmla="*/ f17 1 f4"/>
              <a:gd name="f28" fmla="+- 21600 0 f19"/>
              <a:gd name="f29" fmla="*/ f18 f12 1"/>
              <a:gd name="f30" fmla="*/ f20 f12 1"/>
              <a:gd name="f31" fmla="*/ f19 f13 1"/>
              <a:gd name="f32" fmla="+- f25 0 f3"/>
              <a:gd name="f33" fmla="+- f27 0 f3"/>
              <a:gd name="f34" fmla="*/ f28 f18 1"/>
              <a:gd name="f35" fmla="*/ f34 1 10800"/>
              <a:gd name="f36" fmla="+- f19 f35 0"/>
              <a:gd name="f37" fmla="*/ f36 f13 1"/>
            </a:gdLst>
            <a:ahLst>
              <a:ahXY gdRefX="f1" minX="f7" maxX="f9" gdRefY="f0" minY="f7" maxY="f8">
                <a:pos x="f21" y="f22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2">
                <a:pos x="f24" y="f31"/>
              </a:cxn>
              <a:cxn ang="f33">
                <a:pos x="f26" y="f31"/>
              </a:cxn>
            </a:cxnLst>
            <a:rect l="f29" t="f23" r="f30" b="f37"/>
            <a:pathLst>
              <a:path w="21600" h="21600">
                <a:moveTo>
                  <a:pt x="f18" y="f7"/>
                </a:moveTo>
                <a:lnTo>
                  <a:pt x="f18" y="f19"/>
                </a:lnTo>
                <a:lnTo>
                  <a:pt x="f7" y="f19"/>
                </a:lnTo>
                <a:lnTo>
                  <a:pt x="f9" y="f8"/>
                </a:lnTo>
                <a:lnTo>
                  <a:pt x="f8" y="f19"/>
                </a:lnTo>
                <a:lnTo>
                  <a:pt x="f20" y="f19"/>
                </a:lnTo>
                <a:lnTo>
                  <a:pt x="f20" y="f7"/>
                </a:lnTo>
                <a:close/>
              </a:path>
            </a:pathLst>
          </a:custGeom>
          <a:solidFill>
            <a:srgbClr val="4472C4"/>
          </a:solidFill>
          <a:ln w="12701" cap="flat">
            <a:solidFill>
              <a:srgbClr val="2F528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s-ES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27" name="Arrow: Down 36">
            <a:extLst>
              <a:ext uri="{FF2B5EF4-FFF2-40B4-BE49-F238E27FC236}">
                <a16:creationId xmlns:a16="http://schemas.microsoft.com/office/drawing/2014/main" id="{D7120675-878D-4EB7-8CE6-7F83ADB4A439}"/>
              </a:ext>
            </a:extLst>
          </p:cNvPr>
          <p:cNvSpPr/>
          <p:nvPr/>
        </p:nvSpPr>
        <p:spPr>
          <a:xfrm rot="13304149">
            <a:off x="6200464" y="4828312"/>
            <a:ext cx="396877" cy="515145"/>
          </a:xfrm>
          <a:custGeom>
            <a:avLst>
              <a:gd name="f0" fmla="val 13280"/>
              <a:gd name="f1" fmla="val 5400"/>
            </a:avLst>
            <a:gdLst>
              <a:gd name="f2" fmla="val 10800000"/>
              <a:gd name="f3" fmla="val 5400000"/>
              <a:gd name="f4" fmla="val 180"/>
              <a:gd name="f5" fmla="val w"/>
              <a:gd name="f6" fmla="val h"/>
              <a:gd name="f7" fmla="val 0"/>
              <a:gd name="f8" fmla="val 21600"/>
              <a:gd name="f9" fmla="val 10800"/>
              <a:gd name="f10" fmla="+- 0 0 -270"/>
              <a:gd name="f11" fmla="+- 0 0 -90"/>
              <a:gd name="f12" fmla="*/ f5 1 21600"/>
              <a:gd name="f13" fmla="*/ f6 1 21600"/>
              <a:gd name="f14" fmla="pin 0 f1 10800"/>
              <a:gd name="f15" fmla="pin 0 f0 21600"/>
              <a:gd name="f16" fmla="*/ f10 f2 1"/>
              <a:gd name="f17" fmla="*/ f11 f2 1"/>
              <a:gd name="f18" fmla="val f14"/>
              <a:gd name="f19" fmla="val f15"/>
              <a:gd name="f20" fmla="+- 21600 0 f14"/>
              <a:gd name="f21" fmla="*/ f14 f12 1"/>
              <a:gd name="f22" fmla="*/ f15 f13 1"/>
              <a:gd name="f23" fmla="*/ 0 f13 1"/>
              <a:gd name="f24" fmla="*/ 0 f12 1"/>
              <a:gd name="f25" fmla="*/ f16 1 f4"/>
              <a:gd name="f26" fmla="*/ 21600 f12 1"/>
              <a:gd name="f27" fmla="*/ f17 1 f4"/>
              <a:gd name="f28" fmla="+- 21600 0 f19"/>
              <a:gd name="f29" fmla="*/ f18 f12 1"/>
              <a:gd name="f30" fmla="*/ f20 f12 1"/>
              <a:gd name="f31" fmla="*/ f19 f13 1"/>
              <a:gd name="f32" fmla="+- f25 0 f3"/>
              <a:gd name="f33" fmla="+- f27 0 f3"/>
              <a:gd name="f34" fmla="*/ f28 f18 1"/>
              <a:gd name="f35" fmla="*/ f34 1 10800"/>
              <a:gd name="f36" fmla="+- f19 f35 0"/>
              <a:gd name="f37" fmla="*/ f36 f13 1"/>
            </a:gdLst>
            <a:ahLst>
              <a:ahXY gdRefX="f1" minX="f7" maxX="f9" gdRefY="f0" minY="f7" maxY="f8">
                <a:pos x="f21" y="f22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2">
                <a:pos x="f24" y="f31"/>
              </a:cxn>
              <a:cxn ang="f33">
                <a:pos x="f26" y="f31"/>
              </a:cxn>
            </a:cxnLst>
            <a:rect l="f29" t="f23" r="f30" b="f37"/>
            <a:pathLst>
              <a:path w="21600" h="21600">
                <a:moveTo>
                  <a:pt x="f18" y="f7"/>
                </a:moveTo>
                <a:lnTo>
                  <a:pt x="f18" y="f19"/>
                </a:lnTo>
                <a:lnTo>
                  <a:pt x="f7" y="f19"/>
                </a:lnTo>
                <a:lnTo>
                  <a:pt x="f9" y="f8"/>
                </a:lnTo>
                <a:lnTo>
                  <a:pt x="f8" y="f19"/>
                </a:lnTo>
                <a:lnTo>
                  <a:pt x="f20" y="f19"/>
                </a:lnTo>
                <a:lnTo>
                  <a:pt x="f20" y="f7"/>
                </a:lnTo>
                <a:close/>
              </a:path>
            </a:pathLst>
          </a:custGeom>
          <a:solidFill>
            <a:srgbClr val="4472C4"/>
          </a:solidFill>
          <a:ln w="12701" cap="flat">
            <a:solidFill>
              <a:srgbClr val="2F528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s-ES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28" name="Arrow: Down 37">
            <a:extLst>
              <a:ext uri="{FF2B5EF4-FFF2-40B4-BE49-F238E27FC236}">
                <a16:creationId xmlns:a16="http://schemas.microsoft.com/office/drawing/2014/main" id="{471B3A6A-F7E0-4C3D-AE7C-F4B6FA5A3E15}"/>
              </a:ext>
            </a:extLst>
          </p:cNvPr>
          <p:cNvSpPr/>
          <p:nvPr/>
        </p:nvSpPr>
        <p:spPr>
          <a:xfrm rot="18281490">
            <a:off x="6205657" y="3408903"/>
            <a:ext cx="396877" cy="515145"/>
          </a:xfrm>
          <a:custGeom>
            <a:avLst>
              <a:gd name="f0" fmla="val 13280"/>
              <a:gd name="f1" fmla="val 5400"/>
            </a:avLst>
            <a:gdLst>
              <a:gd name="f2" fmla="val 10800000"/>
              <a:gd name="f3" fmla="val 5400000"/>
              <a:gd name="f4" fmla="val 180"/>
              <a:gd name="f5" fmla="val w"/>
              <a:gd name="f6" fmla="val h"/>
              <a:gd name="f7" fmla="val 0"/>
              <a:gd name="f8" fmla="val 21600"/>
              <a:gd name="f9" fmla="val 10800"/>
              <a:gd name="f10" fmla="+- 0 0 -270"/>
              <a:gd name="f11" fmla="+- 0 0 -90"/>
              <a:gd name="f12" fmla="*/ f5 1 21600"/>
              <a:gd name="f13" fmla="*/ f6 1 21600"/>
              <a:gd name="f14" fmla="pin 0 f1 10800"/>
              <a:gd name="f15" fmla="pin 0 f0 21600"/>
              <a:gd name="f16" fmla="*/ f10 f2 1"/>
              <a:gd name="f17" fmla="*/ f11 f2 1"/>
              <a:gd name="f18" fmla="val f14"/>
              <a:gd name="f19" fmla="val f15"/>
              <a:gd name="f20" fmla="+- 21600 0 f14"/>
              <a:gd name="f21" fmla="*/ f14 f12 1"/>
              <a:gd name="f22" fmla="*/ f15 f13 1"/>
              <a:gd name="f23" fmla="*/ 0 f13 1"/>
              <a:gd name="f24" fmla="*/ 0 f12 1"/>
              <a:gd name="f25" fmla="*/ f16 1 f4"/>
              <a:gd name="f26" fmla="*/ 21600 f12 1"/>
              <a:gd name="f27" fmla="*/ f17 1 f4"/>
              <a:gd name="f28" fmla="+- 21600 0 f19"/>
              <a:gd name="f29" fmla="*/ f18 f12 1"/>
              <a:gd name="f30" fmla="*/ f20 f12 1"/>
              <a:gd name="f31" fmla="*/ f19 f13 1"/>
              <a:gd name="f32" fmla="+- f25 0 f3"/>
              <a:gd name="f33" fmla="+- f27 0 f3"/>
              <a:gd name="f34" fmla="*/ f28 f18 1"/>
              <a:gd name="f35" fmla="*/ f34 1 10800"/>
              <a:gd name="f36" fmla="+- f19 f35 0"/>
              <a:gd name="f37" fmla="*/ f36 f13 1"/>
            </a:gdLst>
            <a:ahLst>
              <a:ahXY gdRefX="f1" minX="f7" maxX="f9" gdRefY="f0" minY="f7" maxY="f8">
                <a:pos x="f21" y="f22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2">
                <a:pos x="f24" y="f31"/>
              </a:cxn>
              <a:cxn ang="f33">
                <a:pos x="f26" y="f31"/>
              </a:cxn>
            </a:cxnLst>
            <a:rect l="f29" t="f23" r="f30" b="f37"/>
            <a:pathLst>
              <a:path w="21600" h="21600">
                <a:moveTo>
                  <a:pt x="f18" y="f7"/>
                </a:moveTo>
                <a:lnTo>
                  <a:pt x="f18" y="f19"/>
                </a:lnTo>
                <a:lnTo>
                  <a:pt x="f7" y="f19"/>
                </a:lnTo>
                <a:lnTo>
                  <a:pt x="f9" y="f8"/>
                </a:lnTo>
                <a:lnTo>
                  <a:pt x="f8" y="f19"/>
                </a:lnTo>
                <a:lnTo>
                  <a:pt x="f20" y="f19"/>
                </a:lnTo>
                <a:lnTo>
                  <a:pt x="f20" y="f7"/>
                </a:lnTo>
                <a:close/>
              </a:path>
            </a:pathLst>
          </a:custGeom>
          <a:solidFill>
            <a:srgbClr val="4472C4"/>
          </a:solidFill>
          <a:ln w="12701" cap="flat">
            <a:solidFill>
              <a:srgbClr val="2F528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s-ES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grpSp>
        <p:nvGrpSpPr>
          <p:cNvPr id="29" name="Group 39">
            <a:extLst>
              <a:ext uri="{FF2B5EF4-FFF2-40B4-BE49-F238E27FC236}">
                <a16:creationId xmlns:a16="http://schemas.microsoft.com/office/drawing/2014/main" id="{E24D9AF5-151F-4EC9-AB20-80D6710FC66E}"/>
              </a:ext>
            </a:extLst>
          </p:cNvPr>
          <p:cNvGrpSpPr/>
          <p:nvPr/>
        </p:nvGrpSpPr>
        <p:grpSpPr>
          <a:xfrm>
            <a:off x="9279084" y="2212482"/>
            <a:ext cx="2790319" cy="1165915"/>
            <a:chOff x="2676878" y="4514520"/>
            <a:chExt cx="2790319" cy="1165915"/>
          </a:xfrm>
        </p:grpSpPr>
        <p:sp>
          <p:nvSpPr>
            <p:cNvPr id="30" name="TextBox 39">
              <a:extLst>
                <a:ext uri="{FF2B5EF4-FFF2-40B4-BE49-F238E27FC236}">
                  <a16:creationId xmlns:a16="http://schemas.microsoft.com/office/drawing/2014/main" id="{2E4BEDA0-2764-486A-B0DB-F8254ADE7093}"/>
                </a:ext>
              </a:extLst>
            </p:cNvPr>
            <p:cNvSpPr txBox="1"/>
            <p:nvPr/>
          </p:nvSpPr>
          <p:spPr>
            <a:xfrm>
              <a:off x="3711586" y="4514520"/>
              <a:ext cx="575797" cy="830997"/>
            </a:xfrm>
            <a:prstGeom prst="rect">
              <a:avLst/>
            </a:prstGeom>
            <a:noFill/>
            <a:ln cap="flat">
              <a:noFill/>
            </a:ln>
          </p:spPr>
          <p:txBody>
            <a:bodyPr vert="horz" wrap="none" lIns="91440" tIns="45720" rIns="91440" bIns="45720" anchor="t" anchorCtr="0" compatLnSpc="1">
              <a:sp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US" sz="4800" b="1" i="0" u="none" strike="noStrike" kern="1200" cap="none" spc="0" baseline="0">
                  <a:solidFill>
                    <a:srgbClr val="C00000"/>
                  </a:solidFill>
                  <a:uFillTx/>
                  <a:latin typeface="Wingdings"/>
                </a:rPr>
                <a:t></a:t>
              </a:r>
              <a:endParaRPr lang="en-US" sz="4000" b="1" i="0" u="none" strike="noStrike" kern="1200" cap="none" spc="0" baseline="0">
                <a:solidFill>
                  <a:srgbClr val="C00000"/>
                </a:solidFill>
                <a:uFillTx/>
                <a:latin typeface="Arial"/>
              </a:endParaRPr>
            </a:p>
          </p:txBody>
        </p:sp>
        <p:sp>
          <p:nvSpPr>
            <p:cNvPr id="31" name="TextBox 40">
              <a:extLst>
                <a:ext uri="{FF2B5EF4-FFF2-40B4-BE49-F238E27FC236}">
                  <a16:creationId xmlns:a16="http://schemas.microsoft.com/office/drawing/2014/main" id="{D962B4E9-D359-4B0A-B5C7-40DEEA719B0F}"/>
                </a:ext>
              </a:extLst>
            </p:cNvPr>
            <p:cNvSpPr txBox="1"/>
            <p:nvPr/>
          </p:nvSpPr>
          <p:spPr>
            <a:xfrm>
              <a:off x="2676878" y="5095658"/>
              <a:ext cx="2790319" cy="584777"/>
            </a:xfrm>
            <a:prstGeom prst="rect">
              <a:avLst/>
            </a:prstGeom>
            <a:noFill/>
            <a:ln cap="flat">
              <a:noFill/>
            </a:ln>
          </p:spPr>
          <p:txBody>
            <a:bodyPr vert="horz" wrap="none" lIns="91440" tIns="45720" rIns="91440" bIns="45720" anchor="t" anchorCtr="1" compatLnSpc="1">
              <a:spAutoFit/>
            </a:bodyPr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US" sz="1600" b="1" i="0" u="none" strike="noStrike" kern="1200" cap="none" spc="0" baseline="0" dirty="0">
                  <a:solidFill>
                    <a:srgbClr val="0055A0"/>
                  </a:solidFill>
                  <a:uFillTx/>
                  <a:latin typeface="Arial" pitchFamily="34"/>
                  <a:cs typeface="Arial" pitchFamily="34"/>
                </a:rPr>
                <a:t>Property failed</a:t>
              </a:r>
            </a:p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US" sz="1600" b="0" i="1" u="none" strike="noStrike" kern="1200" cap="none" spc="0" baseline="0" dirty="0">
                  <a:solidFill>
                    <a:srgbClr val="0055A0"/>
                  </a:solidFill>
                  <a:uFillTx/>
                  <a:latin typeface="Arial" pitchFamily="34"/>
                  <a:cs typeface="Arial" pitchFamily="34"/>
                </a:rPr>
                <a:t>Trace leading to the violation</a:t>
              </a:r>
            </a:p>
          </p:txBody>
        </p:sp>
      </p:grpSp>
      <p:grpSp>
        <p:nvGrpSpPr>
          <p:cNvPr id="32" name="Group 34">
            <a:extLst>
              <a:ext uri="{FF2B5EF4-FFF2-40B4-BE49-F238E27FC236}">
                <a16:creationId xmlns:a16="http://schemas.microsoft.com/office/drawing/2014/main" id="{BFFC25E5-F5E1-4A06-80F7-98ED5730F0DA}"/>
              </a:ext>
            </a:extLst>
          </p:cNvPr>
          <p:cNvGrpSpPr/>
          <p:nvPr/>
        </p:nvGrpSpPr>
        <p:grpSpPr>
          <a:xfrm>
            <a:off x="9907153" y="4841480"/>
            <a:ext cx="1393326" cy="948223"/>
            <a:chOff x="8156466" y="4633100"/>
            <a:chExt cx="1393326" cy="948223"/>
          </a:xfrm>
        </p:grpSpPr>
        <p:sp>
          <p:nvSpPr>
            <p:cNvPr id="33" name="TextBox 36">
              <a:extLst>
                <a:ext uri="{FF2B5EF4-FFF2-40B4-BE49-F238E27FC236}">
                  <a16:creationId xmlns:a16="http://schemas.microsoft.com/office/drawing/2014/main" id="{B9DA859F-A25F-47D0-8DC1-C7626C8702DC}"/>
                </a:ext>
              </a:extLst>
            </p:cNvPr>
            <p:cNvSpPr txBox="1"/>
            <p:nvPr/>
          </p:nvSpPr>
          <p:spPr>
            <a:xfrm>
              <a:off x="8610603" y="4633100"/>
              <a:ext cx="588626" cy="707882"/>
            </a:xfrm>
            <a:prstGeom prst="rect">
              <a:avLst/>
            </a:prstGeom>
            <a:noFill/>
            <a:ln cap="flat">
              <a:noFill/>
            </a:ln>
          </p:spPr>
          <p:txBody>
            <a:bodyPr vert="horz" wrap="none" lIns="91440" tIns="45720" rIns="91440" bIns="45720" anchor="t" anchorCtr="0" compatLnSpc="1">
              <a:sp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US" sz="4000" b="1" i="0" u="none" strike="noStrike" kern="1200" cap="none" spc="0" baseline="0">
                  <a:solidFill>
                    <a:srgbClr val="00B050"/>
                  </a:solidFill>
                  <a:uFillTx/>
                  <a:latin typeface="Wingdings"/>
                </a:rPr>
                <a:t></a:t>
              </a:r>
              <a:endParaRPr lang="en-US" sz="4000" b="1" i="0" u="none" strike="noStrike" kern="1200" cap="none" spc="0" baseline="0">
                <a:solidFill>
                  <a:srgbClr val="00B050"/>
                </a:solidFill>
                <a:uFillTx/>
                <a:latin typeface="Arial"/>
              </a:endParaRPr>
            </a:p>
          </p:txBody>
        </p:sp>
        <p:sp>
          <p:nvSpPr>
            <p:cNvPr id="34" name="TextBox 37">
              <a:extLst>
                <a:ext uri="{FF2B5EF4-FFF2-40B4-BE49-F238E27FC236}">
                  <a16:creationId xmlns:a16="http://schemas.microsoft.com/office/drawing/2014/main" id="{1318772F-730A-4146-9EFD-C1D272F0A076}"/>
                </a:ext>
              </a:extLst>
            </p:cNvPr>
            <p:cNvSpPr txBox="1"/>
            <p:nvPr/>
          </p:nvSpPr>
          <p:spPr>
            <a:xfrm>
              <a:off x="8156466" y="5242767"/>
              <a:ext cx="1393326" cy="338556"/>
            </a:xfrm>
            <a:prstGeom prst="rect">
              <a:avLst/>
            </a:prstGeom>
            <a:noFill/>
            <a:ln cap="flat">
              <a:noFill/>
            </a:ln>
          </p:spPr>
          <p:txBody>
            <a:bodyPr vert="horz" wrap="none" lIns="91440" tIns="45720" rIns="91440" bIns="45720" anchor="t" anchorCtr="1" compatLnSpc="1">
              <a:spAutoFit/>
            </a:bodyPr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US" sz="1600" b="1" i="0" u="none" strike="noStrike" kern="1200" cap="none" spc="0" baseline="0" dirty="0">
                  <a:solidFill>
                    <a:srgbClr val="0055A0"/>
                  </a:solidFill>
                  <a:uFillTx/>
                  <a:latin typeface="Arial" pitchFamily="34"/>
                  <a:cs typeface="Arial" pitchFamily="34"/>
                </a:rPr>
                <a:t>Property OK</a:t>
              </a:r>
            </a:p>
          </p:txBody>
        </p:sp>
      </p:grpSp>
      <p:sp>
        <p:nvSpPr>
          <p:cNvPr id="35" name="Arrow: Down 36">
            <a:extLst>
              <a:ext uri="{FF2B5EF4-FFF2-40B4-BE49-F238E27FC236}">
                <a16:creationId xmlns:a16="http://schemas.microsoft.com/office/drawing/2014/main" id="{76709074-EC8A-48C8-A8F8-D59B537A558B}"/>
              </a:ext>
            </a:extLst>
          </p:cNvPr>
          <p:cNvSpPr/>
          <p:nvPr/>
        </p:nvSpPr>
        <p:spPr>
          <a:xfrm rot="13304149">
            <a:off x="9080646" y="3384722"/>
            <a:ext cx="396877" cy="515145"/>
          </a:xfrm>
          <a:custGeom>
            <a:avLst>
              <a:gd name="f0" fmla="val 13280"/>
              <a:gd name="f1" fmla="val 5400"/>
            </a:avLst>
            <a:gdLst>
              <a:gd name="f2" fmla="val 10800000"/>
              <a:gd name="f3" fmla="val 5400000"/>
              <a:gd name="f4" fmla="val 180"/>
              <a:gd name="f5" fmla="val w"/>
              <a:gd name="f6" fmla="val h"/>
              <a:gd name="f7" fmla="val 0"/>
              <a:gd name="f8" fmla="val 21600"/>
              <a:gd name="f9" fmla="val 10800"/>
              <a:gd name="f10" fmla="+- 0 0 -270"/>
              <a:gd name="f11" fmla="+- 0 0 -90"/>
              <a:gd name="f12" fmla="*/ f5 1 21600"/>
              <a:gd name="f13" fmla="*/ f6 1 21600"/>
              <a:gd name="f14" fmla="pin 0 f1 10800"/>
              <a:gd name="f15" fmla="pin 0 f0 21600"/>
              <a:gd name="f16" fmla="*/ f10 f2 1"/>
              <a:gd name="f17" fmla="*/ f11 f2 1"/>
              <a:gd name="f18" fmla="val f14"/>
              <a:gd name="f19" fmla="val f15"/>
              <a:gd name="f20" fmla="+- 21600 0 f14"/>
              <a:gd name="f21" fmla="*/ f14 f12 1"/>
              <a:gd name="f22" fmla="*/ f15 f13 1"/>
              <a:gd name="f23" fmla="*/ 0 f13 1"/>
              <a:gd name="f24" fmla="*/ 0 f12 1"/>
              <a:gd name="f25" fmla="*/ f16 1 f4"/>
              <a:gd name="f26" fmla="*/ 21600 f12 1"/>
              <a:gd name="f27" fmla="*/ f17 1 f4"/>
              <a:gd name="f28" fmla="+- 21600 0 f19"/>
              <a:gd name="f29" fmla="*/ f18 f12 1"/>
              <a:gd name="f30" fmla="*/ f20 f12 1"/>
              <a:gd name="f31" fmla="*/ f19 f13 1"/>
              <a:gd name="f32" fmla="+- f25 0 f3"/>
              <a:gd name="f33" fmla="+- f27 0 f3"/>
              <a:gd name="f34" fmla="*/ f28 f18 1"/>
              <a:gd name="f35" fmla="*/ f34 1 10800"/>
              <a:gd name="f36" fmla="+- f19 f35 0"/>
              <a:gd name="f37" fmla="*/ f36 f13 1"/>
            </a:gdLst>
            <a:ahLst>
              <a:ahXY gdRefX="f1" minX="f7" maxX="f9" gdRefY="f0" minY="f7" maxY="f8">
                <a:pos x="f21" y="f22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2">
                <a:pos x="f24" y="f31"/>
              </a:cxn>
              <a:cxn ang="f33">
                <a:pos x="f26" y="f31"/>
              </a:cxn>
            </a:cxnLst>
            <a:rect l="f29" t="f23" r="f30" b="f37"/>
            <a:pathLst>
              <a:path w="21600" h="21600">
                <a:moveTo>
                  <a:pt x="f18" y="f7"/>
                </a:moveTo>
                <a:lnTo>
                  <a:pt x="f18" y="f19"/>
                </a:lnTo>
                <a:lnTo>
                  <a:pt x="f7" y="f19"/>
                </a:lnTo>
                <a:lnTo>
                  <a:pt x="f9" y="f8"/>
                </a:lnTo>
                <a:lnTo>
                  <a:pt x="f8" y="f19"/>
                </a:lnTo>
                <a:lnTo>
                  <a:pt x="f20" y="f19"/>
                </a:lnTo>
                <a:lnTo>
                  <a:pt x="f20" y="f7"/>
                </a:lnTo>
                <a:close/>
              </a:path>
            </a:pathLst>
          </a:custGeom>
          <a:solidFill>
            <a:srgbClr val="4472C4"/>
          </a:solidFill>
          <a:ln w="12701" cap="flat">
            <a:solidFill>
              <a:srgbClr val="2F528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s-ES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36" name="Arrow: Down 37">
            <a:extLst>
              <a:ext uri="{FF2B5EF4-FFF2-40B4-BE49-F238E27FC236}">
                <a16:creationId xmlns:a16="http://schemas.microsoft.com/office/drawing/2014/main" id="{0D10824C-214E-4682-BDBF-48AC8022DE7A}"/>
              </a:ext>
            </a:extLst>
          </p:cNvPr>
          <p:cNvSpPr/>
          <p:nvPr/>
        </p:nvSpPr>
        <p:spPr>
          <a:xfrm rot="18281490">
            <a:off x="9103583" y="4891023"/>
            <a:ext cx="396877" cy="515145"/>
          </a:xfrm>
          <a:custGeom>
            <a:avLst>
              <a:gd name="f0" fmla="val 13280"/>
              <a:gd name="f1" fmla="val 5400"/>
            </a:avLst>
            <a:gdLst>
              <a:gd name="f2" fmla="val 10800000"/>
              <a:gd name="f3" fmla="val 5400000"/>
              <a:gd name="f4" fmla="val 180"/>
              <a:gd name="f5" fmla="val w"/>
              <a:gd name="f6" fmla="val h"/>
              <a:gd name="f7" fmla="val 0"/>
              <a:gd name="f8" fmla="val 21600"/>
              <a:gd name="f9" fmla="val 10800"/>
              <a:gd name="f10" fmla="+- 0 0 -270"/>
              <a:gd name="f11" fmla="+- 0 0 -90"/>
              <a:gd name="f12" fmla="*/ f5 1 21600"/>
              <a:gd name="f13" fmla="*/ f6 1 21600"/>
              <a:gd name="f14" fmla="pin 0 f1 10800"/>
              <a:gd name="f15" fmla="pin 0 f0 21600"/>
              <a:gd name="f16" fmla="*/ f10 f2 1"/>
              <a:gd name="f17" fmla="*/ f11 f2 1"/>
              <a:gd name="f18" fmla="val f14"/>
              <a:gd name="f19" fmla="val f15"/>
              <a:gd name="f20" fmla="+- 21600 0 f14"/>
              <a:gd name="f21" fmla="*/ f14 f12 1"/>
              <a:gd name="f22" fmla="*/ f15 f13 1"/>
              <a:gd name="f23" fmla="*/ 0 f13 1"/>
              <a:gd name="f24" fmla="*/ 0 f12 1"/>
              <a:gd name="f25" fmla="*/ f16 1 f4"/>
              <a:gd name="f26" fmla="*/ 21600 f12 1"/>
              <a:gd name="f27" fmla="*/ f17 1 f4"/>
              <a:gd name="f28" fmla="+- 21600 0 f19"/>
              <a:gd name="f29" fmla="*/ f18 f12 1"/>
              <a:gd name="f30" fmla="*/ f20 f12 1"/>
              <a:gd name="f31" fmla="*/ f19 f13 1"/>
              <a:gd name="f32" fmla="+- f25 0 f3"/>
              <a:gd name="f33" fmla="+- f27 0 f3"/>
              <a:gd name="f34" fmla="*/ f28 f18 1"/>
              <a:gd name="f35" fmla="*/ f34 1 10800"/>
              <a:gd name="f36" fmla="+- f19 f35 0"/>
              <a:gd name="f37" fmla="*/ f36 f13 1"/>
            </a:gdLst>
            <a:ahLst>
              <a:ahXY gdRefX="f1" minX="f7" maxX="f9" gdRefY="f0" minY="f7" maxY="f8">
                <a:pos x="f21" y="f22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2">
                <a:pos x="f24" y="f31"/>
              </a:cxn>
              <a:cxn ang="f33">
                <a:pos x="f26" y="f31"/>
              </a:cxn>
            </a:cxnLst>
            <a:rect l="f29" t="f23" r="f30" b="f37"/>
            <a:pathLst>
              <a:path w="21600" h="21600">
                <a:moveTo>
                  <a:pt x="f18" y="f7"/>
                </a:moveTo>
                <a:lnTo>
                  <a:pt x="f18" y="f19"/>
                </a:lnTo>
                <a:lnTo>
                  <a:pt x="f7" y="f19"/>
                </a:lnTo>
                <a:lnTo>
                  <a:pt x="f9" y="f8"/>
                </a:lnTo>
                <a:lnTo>
                  <a:pt x="f8" y="f19"/>
                </a:lnTo>
                <a:lnTo>
                  <a:pt x="f20" y="f19"/>
                </a:lnTo>
                <a:lnTo>
                  <a:pt x="f20" y="f7"/>
                </a:lnTo>
                <a:close/>
              </a:path>
            </a:pathLst>
          </a:custGeom>
          <a:solidFill>
            <a:srgbClr val="4472C4"/>
          </a:solidFill>
          <a:ln w="12701" cap="flat">
            <a:solidFill>
              <a:srgbClr val="2F528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s-ES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pic>
        <p:nvPicPr>
          <p:cNvPr id="37" name="Picture 4" descr="W. Booth on behalf of the BE-ICS-PCS section 1">
            <a:extLst>
              <a:ext uri="{FF2B5EF4-FFF2-40B4-BE49-F238E27FC236}">
                <a16:creationId xmlns:a16="http://schemas.microsoft.com/office/drawing/2014/main" id="{8A7BBDA5-54D9-4926-9B3A-4A0513E53177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>
          <a:xfrm>
            <a:off x="10324878" y="1155704"/>
            <a:ext cx="615043" cy="615043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38" name="TextBox 37">
            <a:extLst>
              <a:ext uri="{FF2B5EF4-FFF2-40B4-BE49-F238E27FC236}">
                <a16:creationId xmlns:a16="http://schemas.microsoft.com/office/drawing/2014/main" id="{922E1D19-169A-48B8-89AA-D18753CA654F}"/>
              </a:ext>
            </a:extLst>
          </p:cNvPr>
          <p:cNvSpPr txBox="1"/>
          <p:nvPr/>
        </p:nvSpPr>
        <p:spPr>
          <a:xfrm>
            <a:off x="10160924" y="806775"/>
            <a:ext cx="9429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err="1"/>
              <a:t>PLCverif</a:t>
            </a:r>
            <a:endParaRPr lang="es-ES" dirty="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0921347D-8C32-4295-BD71-4918E9AEAC5B}"/>
              </a:ext>
            </a:extLst>
          </p:cNvPr>
          <p:cNvSpPr txBox="1"/>
          <p:nvPr/>
        </p:nvSpPr>
        <p:spPr>
          <a:xfrm>
            <a:off x="7552713" y="4819790"/>
            <a:ext cx="9871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dirty="0"/>
              <a:t>Theta</a:t>
            </a:r>
          </a:p>
        </p:txBody>
      </p:sp>
      <p:pic>
        <p:nvPicPr>
          <p:cNvPr id="40" name="Picture 39">
            <a:extLst>
              <a:ext uri="{FF2B5EF4-FFF2-40B4-BE49-F238E27FC236}">
                <a16:creationId xmlns:a16="http://schemas.microsoft.com/office/drawing/2014/main" id="{86DDFFF0-E89D-46A3-84FE-2C063EC03D3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000918" y="4719130"/>
            <a:ext cx="649453" cy="6629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71467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80292"/>
          </a:xfrm>
        </p:spPr>
        <p:txBody>
          <a:bodyPr/>
          <a:lstStyle/>
          <a:p>
            <a:r>
              <a:rPr lang="en-US" dirty="0"/>
              <a:t>Tasks performed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7A345D-4042-EF4F-A56F-95ECEDB3B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Ignacio David López Miguel | Validation and verification of industrial control systems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graphicFrame>
        <p:nvGraphicFramePr>
          <p:cNvPr id="41" name="Diagram 40">
            <a:extLst>
              <a:ext uri="{FF2B5EF4-FFF2-40B4-BE49-F238E27FC236}">
                <a16:creationId xmlns:a16="http://schemas.microsoft.com/office/drawing/2014/main" id="{4717B875-3799-4B99-AD5B-B57037B5153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87295098"/>
              </p:ext>
            </p:extLst>
          </p:nvPr>
        </p:nvGraphicFramePr>
        <p:xfrm>
          <a:off x="2609048" y="1895909"/>
          <a:ext cx="6428419" cy="322645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2" name="TextBox 41">
            <a:extLst>
              <a:ext uri="{FF2B5EF4-FFF2-40B4-BE49-F238E27FC236}">
                <a16:creationId xmlns:a16="http://schemas.microsoft.com/office/drawing/2014/main" id="{629FE485-746C-4C17-B06B-BDF24EBA0D0F}"/>
              </a:ext>
            </a:extLst>
          </p:cNvPr>
          <p:cNvSpPr txBox="1"/>
          <p:nvPr/>
        </p:nvSpPr>
        <p:spPr>
          <a:xfrm>
            <a:off x="6528691" y="2381808"/>
            <a:ext cx="2153670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es-ES"/>
            </a:defPPr>
            <a:lvl1pPr>
              <a:defRPr>
                <a:solidFill>
                  <a:schemeClr val="dk1"/>
                </a:solidFill>
              </a:defRPr>
            </a:lvl1pPr>
            <a:lvl2pPr>
              <a:defRPr>
                <a:solidFill>
                  <a:schemeClr val="dk1"/>
                </a:solidFill>
              </a:defRPr>
            </a:lvl2pPr>
            <a:lvl3pPr>
              <a:defRPr>
                <a:solidFill>
                  <a:schemeClr val="dk1"/>
                </a:solidFill>
              </a:defRPr>
            </a:lvl3pPr>
            <a:lvl4pPr>
              <a:defRPr>
                <a:solidFill>
                  <a:schemeClr val="dk1"/>
                </a:solidFill>
              </a:defRPr>
            </a:lvl4pPr>
            <a:lvl5pPr>
              <a:defRPr>
                <a:solidFill>
                  <a:schemeClr val="dk1"/>
                </a:solidFill>
              </a:defRPr>
            </a:lvl5pPr>
            <a:lvl6pPr>
              <a:defRPr>
                <a:solidFill>
                  <a:schemeClr val="dk1"/>
                </a:solidFill>
              </a:defRPr>
            </a:lvl6pPr>
            <a:lvl7pPr>
              <a:defRPr>
                <a:solidFill>
                  <a:schemeClr val="dk1"/>
                </a:solidFill>
              </a:defRPr>
            </a:lvl7pPr>
            <a:lvl8pPr>
              <a:defRPr>
                <a:solidFill>
                  <a:schemeClr val="dk1"/>
                </a:solidFill>
              </a:defRPr>
            </a:lvl8pPr>
            <a:lvl9pPr>
              <a:defRPr>
                <a:solidFill>
                  <a:schemeClr val="dk1"/>
                </a:solidFill>
              </a:defRPr>
            </a:lvl9pPr>
          </a:lstStyle>
          <a:p>
            <a:r>
              <a:rPr lang="en-US" dirty="0"/>
              <a:t>Improving </a:t>
            </a:r>
            <a:r>
              <a:rPr lang="en-US" dirty="0" err="1"/>
              <a:t>PLCverif</a:t>
            </a:r>
            <a:endParaRPr lang="en-US" dirty="0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4CEFE666-5E07-4D59-BF0D-B8A6B73FAA04}"/>
              </a:ext>
            </a:extLst>
          </p:cNvPr>
          <p:cNvSpPr txBox="1"/>
          <p:nvPr/>
        </p:nvSpPr>
        <p:spPr>
          <a:xfrm>
            <a:off x="7583011" y="4291368"/>
            <a:ext cx="3524535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es-ES"/>
            </a:defPPr>
            <a:lvl1pPr>
              <a:defRPr>
                <a:solidFill>
                  <a:schemeClr val="dk1"/>
                </a:solidFill>
              </a:defRPr>
            </a:lvl1pPr>
            <a:lvl2pPr>
              <a:defRPr>
                <a:solidFill>
                  <a:schemeClr val="dk1"/>
                </a:solidFill>
              </a:defRPr>
            </a:lvl2pPr>
            <a:lvl3pPr>
              <a:defRPr>
                <a:solidFill>
                  <a:schemeClr val="dk1"/>
                </a:solidFill>
              </a:defRPr>
            </a:lvl3pPr>
            <a:lvl4pPr>
              <a:defRPr>
                <a:solidFill>
                  <a:schemeClr val="dk1"/>
                </a:solidFill>
              </a:defRPr>
            </a:lvl4pPr>
            <a:lvl5pPr>
              <a:defRPr>
                <a:solidFill>
                  <a:schemeClr val="dk1"/>
                </a:solidFill>
              </a:defRPr>
            </a:lvl5pPr>
            <a:lvl6pPr>
              <a:defRPr>
                <a:solidFill>
                  <a:schemeClr val="dk1"/>
                </a:solidFill>
              </a:defRPr>
            </a:lvl6pPr>
            <a:lvl7pPr>
              <a:defRPr>
                <a:solidFill>
                  <a:schemeClr val="dk1"/>
                </a:solidFill>
              </a:defRPr>
            </a:lvl7pPr>
            <a:lvl8pPr>
              <a:defRPr>
                <a:solidFill>
                  <a:schemeClr val="dk1"/>
                </a:solidFill>
              </a:defRPr>
            </a:lvl8pPr>
            <a:lvl9pPr>
              <a:defRPr>
                <a:solidFill>
                  <a:schemeClr val="dk1"/>
                </a:solidFill>
              </a:defRPr>
            </a:lvl9pPr>
          </a:lstStyle>
          <a:p>
            <a:r>
              <a:rPr lang="en-US" dirty="0"/>
              <a:t>Using </a:t>
            </a:r>
            <a:r>
              <a:rPr lang="en-US" dirty="0" err="1"/>
              <a:t>PLCverif</a:t>
            </a:r>
            <a:r>
              <a:rPr lang="en-US" dirty="0"/>
              <a:t> in real CERN projects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F9651984-79AE-478E-91B8-9923AD930685}"/>
              </a:ext>
            </a:extLst>
          </p:cNvPr>
          <p:cNvSpPr txBox="1"/>
          <p:nvPr/>
        </p:nvSpPr>
        <p:spPr>
          <a:xfrm>
            <a:off x="704297" y="4014370"/>
            <a:ext cx="3361677" cy="92333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Finding new ways and projects where formal methods could be used</a:t>
            </a:r>
          </a:p>
        </p:txBody>
      </p:sp>
    </p:spTree>
    <p:extLst>
      <p:ext uri="{BB962C8B-B14F-4D97-AF65-F5344CB8AC3E}">
        <p14:creationId xmlns:p14="http://schemas.microsoft.com/office/powerpoint/2010/main" val="14479606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80292"/>
          </a:xfrm>
        </p:spPr>
        <p:txBody>
          <a:bodyPr/>
          <a:lstStyle/>
          <a:p>
            <a:r>
              <a:rPr lang="en-US" dirty="0"/>
              <a:t>Usage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7A345D-4042-EF4F-A56F-95ECEDB3B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Ignacio David López Miguel | Validation and verification of industrial control systems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E570589-8026-4B23-9058-426ECC8A1A36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836" y="1703779"/>
            <a:ext cx="4443367" cy="319885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04FA4F8-CD8E-4A86-8C24-7B86CDCBD95A}"/>
              </a:ext>
            </a:extLst>
          </p:cNvPr>
          <p:cNvSpPr txBox="1"/>
          <p:nvPr/>
        </p:nvSpPr>
        <p:spPr>
          <a:xfrm>
            <a:off x="-63980" y="1365225"/>
            <a:ext cx="609755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effectLst/>
                <a:latin typeface="Verdana" panose="020B060403050404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SPS Personnel Protection System</a:t>
            </a:r>
            <a:endParaRPr lang="en-US" sz="2000" dirty="0">
              <a:effectLst/>
              <a:latin typeface="Verdana" panose="020B060403050404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550500C-9967-4BAD-84B2-F204042037EA}"/>
              </a:ext>
            </a:extLst>
          </p:cNvPr>
          <p:cNvSpPr txBox="1"/>
          <p:nvPr/>
        </p:nvSpPr>
        <p:spPr>
          <a:xfrm>
            <a:off x="7075502" y="1365225"/>
            <a:ext cx="16716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Problems found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4B4E867-BB85-4B3F-A56D-26803EBC143D}"/>
              </a:ext>
            </a:extLst>
          </p:cNvPr>
          <p:cNvSpPr txBox="1"/>
          <p:nvPr/>
        </p:nvSpPr>
        <p:spPr>
          <a:xfrm>
            <a:off x="7075502" y="1778635"/>
            <a:ext cx="4683975" cy="166199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Changed priority of the different modes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Missing/wrong conditions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Wrongly documented specification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Simultaneous active state of exclusive signals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050" dirty="0"/>
          </a:p>
          <a:p>
            <a:r>
              <a:rPr lang="en-US" dirty="0">
                <a:sym typeface="Wingdings" panose="05000000000000000000" pitchFamily="2" charset="2"/>
              </a:rPr>
              <a:t> Report issued and problems discussed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629297B-C179-47F1-B38F-16D6D30A2D57}"/>
              </a:ext>
            </a:extLst>
          </p:cNvPr>
          <p:cNvSpPr txBox="1"/>
          <p:nvPr/>
        </p:nvSpPr>
        <p:spPr>
          <a:xfrm>
            <a:off x="7075502" y="3625280"/>
            <a:ext cx="33116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Difficulties during the verification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E813117-3CE1-4426-9082-961C222963B1}"/>
              </a:ext>
            </a:extLst>
          </p:cNvPr>
          <p:cNvSpPr txBox="1"/>
          <p:nvPr/>
        </p:nvSpPr>
        <p:spPr>
          <a:xfrm>
            <a:off x="7075502" y="4156703"/>
            <a:ext cx="384772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Non-implemented built-in functions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New bugs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Very complex safety functions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0D064D0-19D2-424F-94EF-0340D6037780}"/>
              </a:ext>
            </a:extLst>
          </p:cNvPr>
          <p:cNvSpPr txBox="1"/>
          <p:nvPr/>
        </p:nvSpPr>
        <p:spPr>
          <a:xfrm>
            <a:off x="204407" y="5345552"/>
            <a:ext cx="1071881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US" sz="1600" dirty="0">
                <a:latin typeface="Verdana" panose="020B060403050404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P</a:t>
            </a:r>
            <a:r>
              <a:rPr lang="en-US" sz="1600" dirty="0">
                <a:effectLst/>
                <a:latin typeface="Verdana" panose="020B060403050404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owering Interlock Controllers (PIC) Machine protection </a:t>
            </a:r>
            <a:r>
              <a:rPr lang="en-US" sz="1600" dirty="0">
                <a:effectLst/>
                <a:latin typeface="Verdana" panose="020B0604030504040204" pitchFamily="34" charset="0"/>
                <a:ea typeface="MS Mincho" panose="02020609040205080304" pitchFamily="49" charset="-128"/>
                <a:cs typeface="Times New Roman" panose="02020603050405020304" pitchFamily="18" charset="0"/>
                <a:sym typeface="Wingdings" panose="05000000000000000000" pitchFamily="2" charset="2"/>
              </a:rPr>
              <a:t> few tests performed. To be continued</a:t>
            </a:r>
            <a:endParaRPr lang="en-US" sz="2000" dirty="0">
              <a:effectLst/>
              <a:latin typeface="Verdana" panose="020B060403050404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7A65F4C-5F15-4441-8F60-94D5B058C98A}"/>
              </a:ext>
            </a:extLst>
          </p:cNvPr>
          <p:cNvSpPr txBox="1"/>
          <p:nvPr/>
        </p:nvSpPr>
        <p:spPr>
          <a:xfrm>
            <a:off x="26853" y="5760753"/>
            <a:ext cx="9321333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US" sz="1600" dirty="0">
                <a:latin typeface="Verdana" panose="020B060403050404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Demo presented to UNICOS and external potential client to start using </a:t>
            </a:r>
            <a:r>
              <a:rPr lang="en-US" sz="1600" dirty="0" err="1">
                <a:latin typeface="Verdana" panose="020B060403050404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PLCverif</a:t>
            </a:r>
            <a:r>
              <a:rPr lang="en-US" sz="1600" dirty="0">
                <a:latin typeface="Verdana" panose="020B060403050404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</a:t>
            </a:r>
            <a:endParaRPr lang="en-US" sz="2000" dirty="0">
              <a:effectLst/>
              <a:latin typeface="Verdana" panose="020B060403050404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09260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80292"/>
          </a:xfrm>
        </p:spPr>
        <p:txBody>
          <a:bodyPr/>
          <a:lstStyle/>
          <a:p>
            <a:r>
              <a:rPr lang="en-US" dirty="0"/>
              <a:t>Development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7A345D-4042-EF4F-A56F-95ECEDB3B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Ignacio David López Miguel | Validation and verification of industrial control systems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43729C60-7130-4DE4-B391-2BCC9C91FF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4314" y="1816840"/>
            <a:ext cx="676879" cy="647716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5AF8BE31-5C9B-409F-9DC9-B051473E3A1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69955" y="1834240"/>
            <a:ext cx="546612" cy="612917"/>
          </a:xfrm>
          <a:prstGeom prst="rect">
            <a:avLst/>
          </a:prstGeom>
        </p:spPr>
      </p:pic>
      <p:pic>
        <p:nvPicPr>
          <p:cNvPr id="19" name="Picture 18" descr="A picture containing shape&#10;&#10;Description automatically generated">
            <a:extLst>
              <a:ext uri="{FF2B5EF4-FFF2-40B4-BE49-F238E27FC236}">
                <a16:creationId xmlns:a16="http://schemas.microsoft.com/office/drawing/2014/main" id="{08F0FDB9-C03B-4DF4-AA59-F8ED0183076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2134" y="2735044"/>
            <a:ext cx="676879" cy="676879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9F3D86A9-1BE2-463B-8682-AE48B8CB3AB6}"/>
              </a:ext>
            </a:extLst>
          </p:cNvPr>
          <p:cNvSpPr txBox="1"/>
          <p:nvPr/>
        </p:nvSpPr>
        <p:spPr>
          <a:xfrm>
            <a:off x="2965820" y="2781090"/>
            <a:ext cx="59955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Issues with different SCL instructions fixed. New features included </a:t>
            </a:r>
            <a:r>
              <a:rPr lang="en-US" dirty="0">
                <a:sym typeface="Wingdings" panose="05000000000000000000" pitchFamily="2" charset="2"/>
              </a:rPr>
              <a:t> always ongoing </a:t>
            </a:r>
            <a:endParaRPr lang="en-US" dirty="0"/>
          </a:p>
        </p:txBody>
      </p:sp>
      <p:pic>
        <p:nvPicPr>
          <p:cNvPr id="21" name="Picture 4" descr="News | Open Source Initiative">
            <a:extLst>
              <a:ext uri="{FF2B5EF4-FFF2-40B4-BE49-F238E27FC236}">
                <a16:creationId xmlns:a16="http://schemas.microsoft.com/office/drawing/2014/main" id="{27036319-7EA2-49E4-9077-9429D7F00E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0938" y="4909649"/>
            <a:ext cx="559268" cy="5592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5DA3D338-EF11-46A1-8624-E4F8594CEFC3}"/>
              </a:ext>
            </a:extLst>
          </p:cNvPr>
          <p:cNvSpPr txBox="1"/>
          <p:nvPr/>
        </p:nvSpPr>
        <p:spPr>
          <a:xfrm>
            <a:off x="2965819" y="5004617"/>
            <a:ext cx="68291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PLCverif</a:t>
            </a:r>
            <a:r>
              <a:rPr lang="en-US" dirty="0"/>
              <a:t> is now </a:t>
            </a:r>
            <a:r>
              <a:rPr lang="en-US" dirty="0" err="1"/>
              <a:t>OpenSource</a:t>
            </a:r>
            <a:r>
              <a:rPr lang="en-US" dirty="0"/>
              <a:t> (</a:t>
            </a:r>
            <a:r>
              <a:rPr lang="en-US" dirty="0">
                <a:hlinkClick r:id="rId6"/>
              </a:rPr>
              <a:t>https://gitlab.com/plcverif-oss</a:t>
            </a:r>
            <a:r>
              <a:rPr lang="en-US" dirty="0"/>
              <a:t>)</a:t>
            </a: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4A87501A-C413-4050-9AF3-01F207AE858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605086" y="3682411"/>
            <a:ext cx="830973" cy="848285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F1FD16FD-FF09-483B-9661-2EC57996B4D8}"/>
              </a:ext>
            </a:extLst>
          </p:cNvPr>
          <p:cNvSpPr txBox="1"/>
          <p:nvPr/>
        </p:nvSpPr>
        <p:spPr>
          <a:xfrm>
            <a:off x="2965820" y="3869830"/>
            <a:ext cx="58053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Integration with the latest release of Theta </a:t>
            </a:r>
            <a:r>
              <a:rPr lang="en-US" dirty="0">
                <a:sym typeface="Wingdings" panose="05000000000000000000" pitchFamily="2" charset="2"/>
              </a:rPr>
              <a:t> ongoing</a:t>
            </a:r>
            <a:endParaRPr lang="en-US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2F03209-BF48-4FE0-B90E-B1C8667523C6}"/>
              </a:ext>
            </a:extLst>
          </p:cNvPr>
          <p:cNvSpPr txBox="1"/>
          <p:nvPr/>
        </p:nvSpPr>
        <p:spPr>
          <a:xfrm>
            <a:off x="2965820" y="1868174"/>
            <a:ext cx="72096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</a:lstStyle>
          <a:p>
            <a:r>
              <a:rPr lang="en-US" dirty="0"/>
              <a:t>Upgrade from S7-300/400 to S7-1200/1500 </a:t>
            </a:r>
            <a:r>
              <a:rPr lang="en-US" dirty="0">
                <a:sym typeface="Wingdings" panose="05000000000000000000" pitchFamily="2" charset="2"/>
              </a:rPr>
              <a:t> been done upon necessities</a:t>
            </a:r>
            <a:endParaRPr lang="en-US" dirty="0"/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50A76AAE-5E14-4AEE-A421-E601E88423AD}"/>
              </a:ext>
            </a:extLst>
          </p:cNvPr>
          <p:cNvCxnSpPr>
            <a:stCxn id="17" idx="3"/>
            <a:endCxn id="18" idx="1"/>
          </p:cNvCxnSpPr>
          <p:nvPr/>
        </p:nvCxnSpPr>
        <p:spPr>
          <a:xfrm>
            <a:off x="1871193" y="2140698"/>
            <a:ext cx="298762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086301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80292"/>
          </a:xfrm>
        </p:spPr>
        <p:txBody>
          <a:bodyPr/>
          <a:lstStyle/>
          <a:p>
            <a:r>
              <a:rPr lang="en-US" dirty="0"/>
              <a:t>R&amp;D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7A345D-4042-EF4F-A56F-95ECEDB3B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Ignacio David López Miguel | Validation and verification of industrial control systems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0B1688A2-E77B-43F4-9819-79FBB7ECD4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32483" y="2446127"/>
            <a:ext cx="2608294" cy="388784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EC09DE4-384F-4B33-8771-7E094B46410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66805" y="3067820"/>
            <a:ext cx="683860" cy="488472"/>
          </a:xfrm>
          <a:prstGeom prst="rect">
            <a:avLst/>
          </a:prstGeom>
        </p:spPr>
      </p:pic>
      <p:pic>
        <p:nvPicPr>
          <p:cNvPr id="27" name="Picture 4">
            <a:extLst>
              <a:ext uri="{FF2B5EF4-FFF2-40B4-BE49-F238E27FC236}">
                <a16:creationId xmlns:a16="http://schemas.microsoft.com/office/drawing/2014/main" id="{4B6EC5BC-92A7-465E-A78A-8A9F46ADE5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745" y="2279010"/>
            <a:ext cx="873092" cy="9836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CDB41BDA-F7D5-47CD-A8CE-419BA51C66BA}"/>
              </a:ext>
            </a:extLst>
          </p:cNvPr>
          <p:cNvSpPr txBox="1"/>
          <p:nvPr/>
        </p:nvSpPr>
        <p:spPr>
          <a:xfrm>
            <a:off x="1543566" y="1317080"/>
            <a:ext cx="821059" cy="26468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6600" dirty="0">
                <a:latin typeface="+mj-lt"/>
              </a:rPr>
              <a:t>{</a:t>
            </a:r>
            <a:endParaRPr lang="es-ES" sz="4000" dirty="0"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5CF5A0CD-638C-4963-8A16-8C6FFD1E4E9C}"/>
              </a:ext>
            </a:extLst>
          </p:cNvPr>
          <p:cNvSpPr txBox="1"/>
          <p:nvPr/>
        </p:nvSpPr>
        <p:spPr>
          <a:xfrm>
            <a:off x="838197" y="1246155"/>
            <a:ext cx="35398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Verify C++ code from other sections</a:t>
            </a:r>
          </a:p>
        </p:txBody>
      </p:sp>
      <p:pic>
        <p:nvPicPr>
          <p:cNvPr id="30" name="Picture 24">
            <a:extLst>
              <a:ext uri="{FF2B5EF4-FFF2-40B4-BE49-F238E27FC236}">
                <a16:creationId xmlns:a16="http://schemas.microsoft.com/office/drawing/2014/main" id="{E90A721B-A7EE-4191-9D5F-8B2500CF5BA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11765" y="1741002"/>
            <a:ext cx="1618161" cy="2148246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DFFB38F9-211D-4EA4-93D2-D39B91F5C614}"/>
              </a:ext>
            </a:extLst>
          </p:cNvPr>
          <p:cNvSpPr txBox="1"/>
          <p:nvPr/>
        </p:nvSpPr>
        <p:spPr>
          <a:xfrm>
            <a:off x="6916535" y="1246155"/>
            <a:ext cx="42944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Simplification of the Control Flow Automata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D47A2EB3-8FFF-434C-9551-C4C1F3FE989C}"/>
              </a:ext>
            </a:extLst>
          </p:cNvPr>
          <p:cNvSpPr txBox="1"/>
          <p:nvPr/>
        </p:nvSpPr>
        <p:spPr>
          <a:xfrm>
            <a:off x="4230072" y="4137918"/>
            <a:ext cx="412087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Working group about formal methods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278F0E82-37B1-4A96-86F7-27424E6C454C}"/>
              </a:ext>
            </a:extLst>
          </p:cNvPr>
          <p:cNvSpPr txBox="1"/>
          <p:nvPr/>
        </p:nvSpPr>
        <p:spPr>
          <a:xfrm>
            <a:off x="1667329" y="4659303"/>
            <a:ext cx="4271832" cy="129266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/>
              <a:t>Where to apply formal methods? Any critical function:</a:t>
            </a:r>
          </a:p>
          <a:p>
            <a:endParaRPr lang="en-US" sz="8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/>
              <a:t>In house Integrated Circuits (e.g. FPGA)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/>
              <a:t>Embedded Software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/>
              <a:t>Safety systems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/>
              <a:t>Planning/Schedule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BD17D02D-B206-429B-8499-6345780D89BF}"/>
              </a:ext>
            </a:extLst>
          </p:cNvPr>
          <p:cNvSpPr txBox="1"/>
          <p:nvPr/>
        </p:nvSpPr>
        <p:spPr>
          <a:xfrm>
            <a:off x="6916535" y="4666804"/>
            <a:ext cx="4198308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/>
              <a:t>What to do?</a:t>
            </a:r>
          </a:p>
          <a:p>
            <a:endParaRPr lang="en-US" sz="8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/>
              <a:t>Sharing knowledge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/>
              <a:t>Understanding the benefits of formal verification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/>
              <a:t>Identifying collaboration</a:t>
            </a: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EBDE21DA-796B-43D8-8771-1456558D82E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725522" y="1831740"/>
            <a:ext cx="1443042" cy="436635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36" name="Star: 5 Points 35">
            <a:extLst>
              <a:ext uri="{FF2B5EF4-FFF2-40B4-BE49-F238E27FC236}">
                <a16:creationId xmlns:a16="http://schemas.microsoft.com/office/drawing/2014/main" id="{036144D5-3481-416E-BAC5-3E394563D798}"/>
              </a:ext>
            </a:extLst>
          </p:cNvPr>
          <p:cNvSpPr/>
          <p:nvPr/>
        </p:nvSpPr>
        <p:spPr>
          <a:xfrm>
            <a:off x="3803245" y="4101645"/>
            <a:ext cx="403796" cy="400110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7" name="Star: 5 Points 36">
            <a:extLst>
              <a:ext uri="{FF2B5EF4-FFF2-40B4-BE49-F238E27FC236}">
                <a16:creationId xmlns:a16="http://schemas.microsoft.com/office/drawing/2014/main" id="{A3B85297-CBD3-4718-A7DD-B8B6F9F3ADDF}"/>
              </a:ext>
            </a:extLst>
          </p:cNvPr>
          <p:cNvSpPr/>
          <p:nvPr/>
        </p:nvSpPr>
        <p:spPr>
          <a:xfrm>
            <a:off x="8549163" y="4109812"/>
            <a:ext cx="403796" cy="400110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995783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16-9.pptx" id="{86E68773-CEFA-BA4D-AD6B-7D2DD58A86F6}" vid="{4DAB3E11-99D4-334F-AE04-8386311CDC2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Corporate16-9</Template>
  <TotalTime>0</TotalTime>
  <Words>350</Words>
  <Application>Microsoft Office PowerPoint</Application>
  <PresentationFormat>Widescreen</PresentationFormat>
  <Paragraphs>76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Verdana</vt:lpstr>
      <vt:lpstr>Wingdings</vt:lpstr>
      <vt:lpstr>Office Theme</vt:lpstr>
      <vt:lpstr>Validation and verification of industrial control systems (FTEC2019-11)</vt:lpstr>
      <vt:lpstr>Recap: Applying model checking to PLC programs</vt:lpstr>
      <vt:lpstr>Tasks performed</vt:lpstr>
      <vt:lpstr>Usage</vt:lpstr>
      <vt:lpstr>Development</vt:lpstr>
      <vt:lpstr>R&amp;D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Validation and verification of industrial control systems (FTEC2019-11)</dc:title>
  <dc:creator>Ignacio D. Lopez</dc:creator>
  <cp:lastModifiedBy>Ignacio D. Lopez</cp:lastModifiedBy>
  <cp:revision>3</cp:revision>
  <dcterms:created xsi:type="dcterms:W3CDTF">2020-12-10T12:35:33Z</dcterms:created>
  <dcterms:modified xsi:type="dcterms:W3CDTF">2020-12-10T12:46:14Z</dcterms:modified>
</cp:coreProperties>
</file>