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81" r:id="rId3"/>
    <p:sldId id="300" r:id="rId4"/>
    <p:sldId id="290" r:id="rId5"/>
    <p:sldId id="289" r:id="rId6"/>
    <p:sldId id="292" r:id="rId7"/>
    <p:sldId id="288" r:id="rId8"/>
    <p:sldId id="291" r:id="rId9"/>
    <p:sldId id="293" r:id="rId10"/>
    <p:sldId id="294" r:id="rId11"/>
    <p:sldId id="257" r:id="rId12"/>
    <p:sldId id="295" r:id="rId13"/>
    <p:sldId id="296" r:id="rId14"/>
    <p:sldId id="297" r:id="rId15"/>
    <p:sldId id="298" r:id="rId16"/>
    <p:sldId id="299" r:id="rId17"/>
    <p:sldId id="25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io Perillo Marcone" initials="APM" lastIdx="23" clrIdx="0">
    <p:extLst>
      <p:ext uri="{19B8F6BF-5375-455C-9EA6-DF929625EA0E}">
        <p15:presenceInfo xmlns:p15="http://schemas.microsoft.com/office/powerpoint/2012/main" userId="S-1-5-21-1526224874-1540688658-1361462980-12782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06" autoAdjust="0"/>
    <p:restoredTop sz="94660"/>
  </p:normalViewPr>
  <p:slideViewPr>
    <p:cSldViewPr snapToGrid="0" snapToObjects="1">
      <p:cViewPr varScale="1">
        <p:scale>
          <a:sx n="162" d="100"/>
          <a:sy n="162" d="100"/>
        </p:scale>
        <p:origin x="2202"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347BB1-A92C-4AA6-87DE-F82C57F98089}" type="datetimeFigureOut">
              <a:rPr lang="en-GB" smtClean="0"/>
              <a:t>09/12/2020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328B30-02C7-489E-86CD-4317DCD97A5A}" type="slidenum">
              <a:rPr lang="en-GB" smtClean="0"/>
              <a:t>‹#›</a:t>
            </a:fld>
            <a:endParaRPr lang="en-GB"/>
          </a:p>
        </p:txBody>
      </p:sp>
    </p:spTree>
    <p:extLst>
      <p:ext uri="{BB962C8B-B14F-4D97-AF65-F5344CB8AC3E}">
        <p14:creationId xmlns:p14="http://schemas.microsoft.com/office/powerpoint/2010/main" val="724786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ft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13" Type="http://schemas.microsoft.com/office/2007/relationships/hdphoto" Target="../media/hdphoto21.wdp"/><Relationship Id="rId3" Type="http://schemas.microsoft.com/office/2007/relationships/hdphoto" Target="../media/hdphoto16.wdp"/><Relationship Id="rId7" Type="http://schemas.microsoft.com/office/2007/relationships/hdphoto" Target="../media/hdphoto18.wdp"/><Relationship Id="rId12"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5.png"/><Relationship Id="rId11" Type="http://schemas.microsoft.com/office/2007/relationships/hdphoto" Target="../media/hdphoto20.wdp"/><Relationship Id="rId5" Type="http://schemas.microsoft.com/office/2007/relationships/hdphoto" Target="../media/hdphoto17.wdp"/><Relationship Id="rId10" Type="http://schemas.openxmlformats.org/officeDocument/2006/relationships/image" Target="../media/image37.png"/><Relationship Id="rId4" Type="http://schemas.openxmlformats.org/officeDocument/2006/relationships/image" Target="../media/image34.png"/><Relationship Id="rId9" Type="http://schemas.microsoft.com/office/2007/relationships/hdphoto" Target="../media/hdphoto19.wdp"/><Relationship Id="rId1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png"/><Relationship Id="rId18" Type="http://schemas.openxmlformats.org/officeDocument/2006/relationships/image" Target="../media/image16.png"/><Relationship Id="rId3" Type="http://schemas.microsoft.com/office/2007/relationships/hdphoto" Target="../media/hdphoto3.wdp"/><Relationship Id="rId7" Type="http://schemas.microsoft.com/office/2007/relationships/hdphoto" Target="../media/hdphoto5.wdp"/><Relationship Id="rId12" Type="http://schemas.openxmlformats.org/officeDocument/2006/relationships/image" Target="../media/image13.png"/><Relationship Id="rId17" Type="http://schemas.microsoft.com/office/2007/relationships/hdphoto" Target="../media/hdphoto9.wdp"/><Relationship Id="rId2" Type="http://schemas.openxmlformats.org/officeDocument/2006/relationships/image" Target="../media/image8.png"/><Relationship Id="rId16"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10.png"/><Relationship Id="rId11" Type="http://schemas.microsoft.com/office/2007/relationships/hdphoto" Target="../media/hdphoto7.wdp"/><Relationship Id="rId5" Type="http://schemas.microsoft.com/office/2007/relationships/hdphoto" Target="../media/hdphoto4.wdp"/><Relationship Id="rId15" Type="http://schemas.microsoft.com/office/2007/relationships/hdphoto" Target="../media/hdphoto8.wdp"/><Relationship Id="rId10" Type="http://schemas.openxmlformats.org/officeDocument/2006/relationships/image" Target="../media/image12.png"/><Relationship Id="rId19" Type="http://schemas.microsoft.com/office/2007/relationships/hdphoto" Target="../media/hdphoto10.wdp"/><Relationship Id="rId4" Type="http://schemas.openxmlformats.org/officeDocument/2006/relationships/image" Target="../media/image9.png"/><Relationship Id="rId9" Type="http://schemas.microsoft.com/office/2007/relationships/hdphoto" Target="../media/hdphoto6.wdp"/><Relationship Id="rId1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png"/><Relationship Id="rId3" Type="http://schemas.openxmlformats.org/officeDocument/2006/relationships/image" Target="../media/image23.png"/><Relationship Id="rId7" Type="http://schemas.microsoft.com/office/2007/relationships/hdphoto" Target="../media/hdphoto13.wdp"/><Relationship Id="rId12" Type="http://schemas.openxmlformats.org/officeDocument/2006/relationships/image" Target="../media/image13.png"/><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25.png"/><Relationship Id="rId11" Type="http://schemas.microsoft.com/office/2007/relationships/hdphoto" Target="../media/hdphoto15.wdp"/><Relationship Id="rId5" Type="http://schemas.openxmlformats.org/officeDocument/2006/relationships/image" Target="../media/image24.png"/><Relationship Id="rId10" Type="http://schemas.openxmlformats.org/officeDocument/2006/relationships/image" Target="../media/image27.png"/><Relationship Id="rId4" Type="http://schemas.microsoft.com/office/2007/relationships/hdphoto" Target="../media/hdphoto12.wdp"/><Relationship Id="rId9" Type="http://schemas.microsoft.com/office/2007/relationships/hdphoto" Target="../media/hdphoto1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794" y="858828"/>
            <a:ext cx="8265984" cy="1826363"/>
          </a:xfrm>
        </p:spPr>
        <p:txBody>
          <a:bodyPr>
            <a:normAutofit/>
          </a:bodyPr>
          <a:lstStyle/>
          <a:p>
            <a:r>
              <a:rPr lang="en-GB" sz="3000" dirty="0"/>
              <a:t>Mechanical Engineering for beam intercepting devices </a:t>
            </a:r>
            <a:br>
              <a:rPr lang="en-GB" sz="3000" dirty="0"/>
            </a:br>
            <a:r>
              <a:rPr lang="en-GB" sz="3000" dirty="0"/>
              <a:t>(target, collimators and dumps) </a:t>
            </a:r>
            <a:endParaRPr lang="en-US" sz="3000" dirty="0"/>
          </a:p>
        </p:txBody>
      </p:sp>
      <p:sp>
        <p:nvSpPr>
          <p:cNvPr id="3" name="TextBox 2">
            <a:extLst>
              <a:ext uri="{FF2B5EF4-FFF2-40B4-BE49-F238E27FC236}">
                <a16:creationId xmlns:a16="http://schemas.microsoft.com/office/drawing/2014/main" id="{CBA9D44B-57B2-4083-B283-1D763CB865C5}"/>
              </a:ext>
            </a:extLst>
          </p:cNvPr>
          <p:cNvSpPr txBox="1"/>
          <p:nvPr/>
        </p:nvSpPr>
        <p:spPr>
          <a:xfrm>
            <a:off x="490794" y="2792411"/>
            <a:ext cx="3086100" cy="369332"/>
          </a:xfrm>
          <a:prstGeom prst="rect">
            <a:avLst/>
          </a:prstGeom>
          <a:noFill/>
        </p:spPr>
        <p:txBody>
          <a:bodyPr wrap="square" rtlCol="0">
            <a:spAutoFit/>
          </a:bodyPr>
          <a:lstStyle/>
          <a:p>
            <a:r>
              <a:rPr lang="en-GB" dirty="0"/>
              <a:t>(FTEC2019-17)</a:t>
            </a:r>
            <a:endParaRPr lang="en-GB" i="1" dirty="0"/>
          </a:p>
        </p:txBody>
      </p:sp>
      <p:sp>
        <p:nvSpPr>
          <p:cNvPr id="4" name="TextBox 3">
            <a:extLst>
              <a:ext uri="{FF2B5EF4-FFF2-40B4-BE49-F238E27FC236}">
                <a16:creationId xmlns:a16="http://schemas.microsoft.com/office/drawing/2014/main" id="{59BD9A5F-6121-4905-9997-8754F68842E9}"/>
              </a:ext>
            </a:extLst>
          </p:cNvPr>
          <p:cNvSpPr txBox="1"/>
          <p:nvPr/>
        </p:nvSpPr>
        <p:spPr>
          <a:xfrm>
            <a:off x="4572000" y="4958771"/>
            <a:ext cx="3086100" cy="369332"/>
          </a:xfrm>
          <a:prstGeom prst="rect">
            <a:avLst/>
          </a:prstGeom>
          <a:noFill/>
        </p:spPr>
        <p:txBody>
          <a:bodyPr wrap="square" rtlCol="0">
            <a:spAutoFit/>
          </a:bodyPr>
          <a:lstStyle/>
          <a:p>
            <a:r>
              <a:rPr lang="en-GB" dirty="0"/>
              <a:t>Álvaro Romero Francia</a:t>
            </a:r>
            <a:endParaRPr lang="en-GB" i="1" dirty="0"/>
          </a:p>
        </p:txBody>
      </p:sp>
      <p:sp>
        <p:nvSpPr>
          <p:cNvPr id="5" name="TextBox 4">
            <a:extLst>
              <a:ext uri="{FF2B5EF4-FFF2-40B4-BE49-F238E27FC236}">
                <a16:creationId xmlns:a16="http://schemas.microsoft.com/office/drawing/2014/main" id="{E6ED1868-6A2F-4CFA-AB4E-4CAC721E3409}"/>
              </a:ext>
            </a:extLst>
          </p:cNvPr>
          <p:cNvSpPr txBox="1"/>
          <p:nvPr/>
        </p:nvSpPr>
        <p:spPr>
          <a:xfrm>
            <a:off x="4572000" y="5270252"/>
            <a:ext cx="4296039" cy="646331"/>
          </a:xfrm>
          <a:prstGeom prst="rect">
            <a:avLst/>
          </a:prstGeom>
          <a:noFill/>
        </p:spPr>
        <p:txBody>
          <a:bodyPr wrap="square" rtlCol="0">
            <a:spAutoFit/>
          </a:bodyPr>
          <a:lstStyle/>
          <a:p>
            <a:r>
              <a:rPr lang="en-GB" dirty="0"/>
              <a:t>STI (Sources, Targets and Interactions) </a:t>
            </a:r>
          </a:p>
          <a:p>
            <a:r>
              <a:rPr lang="en-GB" dirty="0"/>
              <a:t>TCD (Targets Collimators Dumps)</a:t>
            </a:r>
            <a:endParaRPr lang="en-GB" i="1" dirty="0"/>
          </a:p>
        </p:txBody>
      </p:sp>
      <p:pic>
        <p:nvPicPr>
          <p:cNvPr id="8" name="Picture 7">
            <a:extLst>
              <a:ext uri="{FF2B5EF4-FFF2-40B4-BE49-F238E27FC236}">
                <a16:creationId xmlns:a16="http://schemas.microsoft.com/office/drawing/2014/main" id="{542587EB-11EF-41E8-9F3D-F826130BF9C7}"/>
              </a:ext>
            </a:extLst>
          </p:cNvPr>
          <p:cNvPicPr>
            <a:picLocks noChangeAspect="1"/>
          </p:cNvPicPr>
          <p:nvPr/>
        </p:nvPicPr>
        <p:blipFill>
          <a:blip r:embed="rId2"/>
          <a:stretch>
            <a:fillRect/>
          </a:stretch>
        </p:blipFill>
        <p:spPr>
          <a:xfrm>
            <a:off x="4572000" y="6236718"/>
            <a:ext cx="4572000" cy="621282"/>
          </a:xfrm>
          <a:prstGeom prst="rect">
            <a:avLst/>
          </a:prstGeom>
        </p:spPr>
      </p:pic>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6A04D50-E3A5-4502-9DF4-60FC6293090A}"/>
              </a:ext>
            </a:extLst>
          </p:cNvPr>
          <p:cNvSpPr>
            <a:spLocks noGrp="1"/>
          </p:cNvSpPr>
          <p:nvPr>
            <p:ph type="sldNum" sz="quarter" idx="12"/>
          </p:nvPr>
        </p:nvSpPr>
        <p:spPr/>
        <p:txBody>
          <a:bodyPr/>
          <a:lstStyle/>
          <a:p>
            <a:fld id="{8D6C380F-326D-3C40-9EE7-7FBAB0953422}" type="slidenum">
              <a:rPr lang="en-US" smtClean="0"/>
              <a:pPr/>
              <a:t>10</a:t>
            </a:fld>
            <a:endParaRPr lang="en-US"/>
          </a:p>
        </p:txBody>
      </p:sp>
      <p:sp>
        <p:nvSpPr>
          <p:cNvPr id="5" name="Title 1">
            <a:extLst>
              <a:ext uri="{FF2B5EF4-FFF2-40B4-BE49-F238E27FC236}">
                <a16:creationId xmlns:a16="http://schemas.microsoft.com/office/drawing/2014/main" id="{4AF19310-E486-40B8-BBEC-F2F282DDDEC2}"/>
              </a:ext>
            </a:extLst>
          </p:cNvPr>
          <p:cNvSpPr txBox="1">
            <a:spLocks/>
          </p:cNvSpPr>
          <p:nvPr/>
        </p:nvSpPr>
        <p:spPr>
          <a:xfrm>
            <a:off x="457200" y="278284"/>
            <a:ext cx="8226425" cy="715962"/>
          </a:xfrm>
          <a:prstGeom prst="rect">
            <a:avLst/>
          </a:prstGeom>
        </p:spPr>
        <p:txBody>
          <a:bodyPr vert="horz" lIns="45720" rIns="45720" anchor="ctr">
            <a:no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US" sz="3200" dirty="0"/>
              <a:t>Number of Particles / Unit time</a:t>
            </a:r>
            <a:endParaRPr lang="en-GB" sz="3200" dirty="0"/>
          </a:p>
        </p:txBody>
      </p:sp>
      <p:sp>
        <p:nvSpPr>
          <p:cNvPr id="6" name="TextBox 5">
            <a:extLst>
              <a:ext uri="{FF2B5EF4-FFF2-40B4-BE49-F238E27FC236}">
                <a16:creationId xmlns:a16="http://schemas.microsoft.com/office/drawing/2014/main" id="{ABD3556A-C199-4396-878C-F2B05A957AE2}"/>
              </a:ext>
            </a:extLst>
          </p:cNvPr>
          <p:cNvSpPr txBox="1"/>
          <p:nvPr/>
        </p:nvSpPr>
        <p:spPr>
          <a:xfrm>
            <a:off x="543275" y="1274641"/>
            <a:ext cx="8054273" cy="3970318"/>
          </a:xfrm>
          <a:prstGeom prst="rect">
            <a:avLst/>
          </a:prstGeom>
          <a:noFill/>
        </p:spPr>
        <p:txBody>
          <a:bodyPr wrap="square" rtlCol="0">
            <a:spAutoFit/>
          </a:bodyPr>
          <a:lstStyle/>
          <a:p>
            <a:pPr algn="just"/>
            <a:endParaRPr lang="en-US" dirty="0"/>
          </a:p>
          <a:p>
            <a:pPr marL="285750" indent="-285750" algn="just">
              <a:buFont typeface="Arial" panose="020B0604020202020204" pitchFamily="34" charset="0"/>
              <a:buChar char="•"/>
            </a:pPr>
            <a:r>
              <a:rPr lang="en-US" dirty="0"/>
              <a:t>The Number of Particles / Unit time indicates a limiting value for operators controlling the TIDVG#5. If this value is reached or exceeded, it is a signal that the machine shall stop and the causes investigated.</a:t>
            </a:r>
          </a:p>
          <a:p>
            <a:endParaRPr lang="en-US" dirty="0"/>
          </a:p>
          <a:p>
            <a:pPr marL="285750" indent="-285750">
              <a:buFont typeface="Arial" panose="020B0604020202020204" pitchFamily="34" charset="0"/>
              <a:buChar char="•"/>
            </a:pPr>
            <a:r>
              <a:rPr lang="en-US" dirty="0"/>
              <a:t>The goal is to avoid dumping more than 5 Full </a:t>
            </a:r>
            <a:r>
              <a:rPr lang="en-US" dirty="0" err="1"/>
              <a:t>SHiP</a:t>
            </a:r>
            <a:r>
              <a:rPr lang="en-US" dirty="0"/>
              <a:t> pulses after reaching steady state with LHC filling super-cycle.</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GB" dirty="0"/>
          </a:p>
          <a:p>
            <a:pPr marL="285750" indent="-285750" algn="just">
              <a:buFont typeface="Arial" panose="020B0604020202020204" pitchFamily="34" charset="0"/>
              <a:buChar char="•"/>
            </a:pPr>
            <a:endParaRPr lang="en-US" dirty="0">
              <a:solidFill>
                <a:srgbClr val="FF0000"/>
              </a:solidFill>
            </a:endParaRPr>
          </a:p>
          <a:p>
            <a:pPr algn="just"/>
            <a:endParaRPr lang="en-GB" dirty="0">
              <a:solidFill>
                <a:srgbClr val="FF0000"/>
              </a:solidFill>
            </a:endParaRPr>
          </a:p>
        </p:txBody>
      </p:sp>
      <p:sp>
        <p:nvSpPr>
          <p:cNvPr id="7" name="TextBox 6">
            <a:extLst>
              <a:ext uri="{FF2B5EF4-FFF2-40B4-BE49-F238E27FC236}">
                <a16:creationId xmlns:a16="http://schemas.microsoft.com/office/drawing/2014/main" id="{3581A89A-CE64-436F-8C83-1F14126F1892}"/>
              </a:ext>
            </a:extLst>
          </p:cNvPr>
          <p:cNvSpPr txBox="1"/>
          <p:nvPr/>
        </p:nvSpPr>
        <p:spPr>
          <a:xfrm>
            <a:off x="1350952" y="3917172"/>
            <a:ext cx="6605972" cy="923330"/>
          </a:xfrm>
          <a:prstGeom prst="rect">
            <a:avLst/>
          </a:prstGeom>
          <a:noFill/>
        </p:spPr>
        <p:txBody>
          <a:bodyPr wrap="square" rtlCol="0">
            <a:spAutoFit/>
          </a:bodyPr>
          <a:lstStyle/>
          <a:p>
            <a:pPr algn="ctr"/>
            <a:r>
              <a:rPr lang="en-US" dirty="0"/>
              <a:t>Buffer Time – 54 Seconds</a:t>
            </a:r>
          </a:p>
          <a:p>
            <a:pPr algn="ctr"/>
            <a:r>
              <a:rPr lang="en-US" dirty="0"/>
              <a:t>Interlock Activated if…  </a:t>
            </a:r>
            <a:r>
              <a:rPr lang="en-US" sz="1800" b="1" dirty="0"/>
              <a:t>3.1868e12 </a:t>
            </a:r>
            <a:r>
              <a:rPr lang="en-US" sz="1800" b="1" dirty="0">
                <a:solidFill>
                  <a:schemeClr val="dk1"/>
                </a:solidFill>
                <a:effectLst/>
                <a:latin typeface="+mn-lt"/>
                <a:ea typeface="+mn-ea"/>
                <a:cs typeface="+mn-cs"/>
              </a:rPr>
              <a:t>p+/s</a:t>
            </a:r>
            <a:endParaRPr lang="en-US" sz="1800" dirty="0">
              <a:effectLst/>
            </a:endParaRPr>
          </a:p>
          <a:p>
            <a:pPr algn="ctr"/>
            <a:r>
              <a:rPr lang="en-US" dirty="0"/>
              <a:t> </a:t>
            </a:r>
            <a:endParaRPr lang="en-GB" dirty="0"/>
          </a:p>
        </p:txBody>
      </p:sp>
      <p:sp>
        <p:nvSpPr>
          <p:cNvPr id="8" name="Rectangle 7">
            <a:extLst>
              <a:ext uri="{FF2B5EF4-FFF2-40B4-BE49-F238E27FC236}">
                <a16:creationId xmlns:a16="http://schemas.microsoft.com/office/drawing/2014/main" id="{9C082B33-2E3D-4C70-9A8D-B7BB99FC273C}"/>
              </a:ext>
            </a:extLst>
          </p:cNvPr>
          <p:cNvSpPr/>
          <p:nvPr/>
        </p:nvSpPr>
        <p:spPr>
          <a:xfrm>
            <a:off x="2578018" y="4253435"/>
            <a:ext cx="4265234" cy="271370"/>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pic>
        <p:nvPicPr>
          <p:cNvPr id="9" name="Picture 8">
            <a:extLst>
              <a:ext uri="{FF2B5EF4-FFF2-40B4-BE49-F238E27FC236}">
                <a16:creationId xmlns:a16="http://schemas.microsoft.com/office/drawing/2014/main" id="{F25C42A0-DDFC-4D32-B068-FEAAF4E18C40}"/>
              </a:ext>
            </a:extLst>
          </p:cNvPr>
          <p:cNvPicPr>
            <a:picLocks noChangeAspect="1"/>
          </p:cNvPicPr>
          <p:nvPr/>
        </p:nvPicPr>
        <p:blipFill>
          <a:blip r:embed="rId2"/>
          <a:stretch>
            <a:fillRect/>
          </a:stretch>
        </p:blipFill>
        <p:spPr>
          <a:xfrm>
            <a:off x="6116771" y="-4105"/>
            <a:ext cx="3025705" cy="411159"/>
          </a:xfrm>
          <a:prstGeom prst="rect">
            <a:avLst/>
          </a:prstGeom>
        </p:spPr>
      </p:pic>
      <p:sp>
        <p:nvSpPr>
          <p:cNvPr id="10" name="TextBox 9">
            <a:extLst>
              <a:ext uri="{FF2B5EF4-FFF2-40B4-BE49-F238E27FC236}">
                <a16:creationId xmlns:a16="http://schemas.microsoft.com/office/drawing/2014/main" id="{0396B693-1C43-47FD-BF69-DE848AA8F7E9}"/>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2635612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B294AD-FB9F-4A23-AEBD-5F82E9531EF9}"/>
              </a:ext>
            </a:extLst>
          </p:cNvPr>
          <p:cNvSpPr>
            <a:spLocks noGrp="1"/>
          </p:cNvSpPr>
          <p:nvPr>
            <p:ph type="sldNum" sz="quarter" idx="12"/>
          </p:nvPr>
        </p:nvSpPr>
        <p:spPr/>
        <p:txBody>
          <a:bodyPr/>
          <a:lstStyle/>
          <a:p>
            <a:fld id="{8D6C380F-326D-3C40-9EE7-7FBAB0953422}" type="slidenum">
              <a:rPr lang="en-US" smtClean="0"/>
              <a:pPr/>
              <a:t>11</a:t>
            </a:fld>
            <a:endParaRPr lang="en-US"/>
          </a:p>
        </p:txBody>
      </p:sp>
      <p:sp>
        <p:nvSpPr>
          <p:cNvPr id="7" name="Title 1">
            <a:extLst>
              <a:ext uri="{FF2B5EF4-FFF2-40B4-BE49-F238E27FC236}">
                <a16:creationId xmlns:a16="http://schemas.microsoft.com/office/drawing/2014/main" id="{75645623-9860-4152-833F-17F17E8A993B}"/>
              </a:ext>
            </a:extLst>
          </p:cNvPr>
          <p:cNvSpPr>
            <a:spLocks noGrp="1"/>
          </p:cNvSpPr>
          <p:nvPr>
            <p:ph type="title"/>
          </p:nvPr>
        </p:nvSpPr>
        <p:spPr>
          <a:xfrm>
            <a:off x="457200" y="233493"/>
            <a:ext cx="8226854" cy="715840"/>
          </a:xfrm>
        </p:spPr>
        <p:txBody>
          <a:bodyPr>
            <a:normAutofit/>
          </a:bodyPr>
          <a:lstStyle/>
          <a:p>
            <a:r>
              <a:rPr lang="fr-CH" sz="3200" dirty="0"/>
              <a:t>Cool Down Phase Max.Temperature</a:t>
            </a:r>
            <a:endParaRPr lang="en-GB" sz="3200" dirty="0"/>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0715CFC2-997D-49B4-80B5-0026DADCC753}"/>
                  </a:ext>
                </a:extLst>
              </p:cNvPr>
              <p:cNvSpPr/>
              <p:nvPr/>
            </p:nvSpPr>
            <p:spPr>
              <a:xfrm>
                <a:off x="1074944" y="5181605"/>
                <a:ext cx="6829630" cy="1754326"/>
              </a:xfrm>
              <a:prstGeom prst="rect">
                <a:avLst/>
              </a:prstGeom>
            </p:spPr>
            <p:txBody>
              <a:bodyPr wrap="square">
                <a:spAutoFit/>
              </a:bodyPr>
              <a:lstStyle/>
              <a:p>
                <a:r>
                  <a:rPr lang="fr-CH" b="1" dirty="0"/>
                  <a:t>Baseline </a:t>
                </a:r>
                <a:r>
                  <a:rPr lang="fr-CH" b="1" dirty="0" err="1"/>
                  <a:t>Cooling</a:t>
                </a:r>
                <a:r>
                  <a:rPr lang="fr-CH" b="1" dirty="0"/>
                  <a:t> Time </a:t>
                </a:r>
                <a14:m>
                  <m:oMath xmlns:m="http://schemas.openxmlformats.org/officeDocument/2006/math">
                    <m:r>
                      <a:rPr lang="fr-CH" b="1" i="1" smtClean="0">
                        <a:latin typeface="Cambria Math" panose="02040503050406030204" pitchFamily="18" charset="0"/>
                        <a:ea typeface="Cambria Math" panose="02040503050406030204" pitchFamily="18" charset="0"/>
                      </a:rPr>
                      <m:t>~ </m:t>
                    </m:r>
                  </m:oMath>
                </a14:m>
                <a:r>
                  <a:rPr lang="fr-CH" b="1" dirty="0"/>
                  <a:t>20 minutes</a:t>
                </a:r>
              </a:p>
              <a:p>
                <a:endParaRPr lang="fr-CH" b="1" dirty="0"/>
              </a:p>
              <a:p>
                <a:r>
                  <a:rPr lang="fr-CH" b="1" dirty="0" err="1"/>
                  <a:t>Waiting</a:t>
                </a:r>
                <a:r>
                  <a:rPr lang="fr-CH" b="1" dirty="0"/>
                  <a:t> Time for </a:t>
                </a:r>
                <a:r>
                  <a:rPr lang="fr-CH" b="1" dirty="0" err="1"/>
                  <a:t>Continuous</a:t>
                </a:r>
                <a:r>
                  <a:rPr lang="fr-CH" b="1" dirty="0"/>
                  <a:t> </a:t>
                </a:r>
                <a:r>
                  <a:rPr lang="fr-CH" b="1" dirty="0" err="1"/>
                  <a:t>Operation</a:t>
                </a:r>
                <a:r>
                  <a:rPr lang="fr-CH" b="1" dirty="0"/>
                  <a:t> </a:t>
                </a:r>
                <a14:m>
                  <m:oMath xmlns:m="http://schemas.openxmlformats.org/officeDocument/2006/math">
                    <m:r>
                      <a:rPr lang="fr-CH" b="1" i="1" smtClean="0">
                        <a:latin typeface="Cambria Math" panose="02040503050406030204" pitchFamily="18" charset="0"/>
                        <a:ea typeface="Cambria Math" panose="02040503050406030204" pitchFamily="18" charset="0"/>
                      </a:rPr>
                      <m:t>~ </m:t>
                    </m:r>
                  </m:oMath>
                </a14:m>
                <a:r>
                  <a:rPr lang="fr-CH" b="1" dirty="0"/>
                  <a:t>5 minutes</a:t>
                </a:r>
              </a:p>
              <a:p>
                <a:endParaRPr lang="fr-CH" dirty="0"/>
              </a:p>
              <a:p>
                <a:endParaRPr lang="fr-CH" dirty="0"/>
              </a:p>
              <a:p>
                <a:endParaRPr lang="en-GB" dirty="0"/>
              </a:p>
            </p:txBody>
          </p:sp>
        </mc:Choice>
        <mc:Fallback xmlns="">
          <p:sp>
            <p:nvSpPr>
              <p:cNvPr id="13" name="Rectangle 12">
                <a:extLst>
                  <a:ext uri="{FF2B5EF4-FFF2-40B4-BE49-F238E27FC236}">
                    <a16:creationId xmlns:a16="http://schemas.microsoft.com/office/drawing/2014/main" id="{0715CFC2-997D-49B4-80B5-0026DADCC753}"/>
                  </a:ext>
                </a:extLst>
              </p:cNvPr>
              <p:cNvSpPr>
                <a:spLocks noRot="1" noChangeAspect="1" noMove="1" noResize="1" noEditPoints="1" noAdjustHandles="1" noChangeArrowheads="1" noChangeShapeType="1" noTextEdit="1"/>
              </p:cNvSpPr>
              <p:nvPr/>
            </p:nvSpPr>
            <p:spPr>
              <a:xfrm>
                <a:off x="1074944" y="5181605"/>
                <a:ext cx="6829630" cy="1754326"/>
              </a:xfrm>
              <a:prstGeom prst="rect">
                <a:avLst/>
              </a:prstGeom>
              <a:blipFill>
                <a:blip r:embed="rId2"/>
                <a:stretch>
                  <a:fillRect l="-714" t="-1736"/>
                </a:stretch>
              </a:blipFill>
            </p:spPr>
            <p:txBody>
              <a:bodyPr/>
              <a:lstStyle/>
              <a:p>
                <a:r>
                  <a:rPr lang="en-GB">
                    <a:noFill/>
                  </a:rPr>
                  <a:t> </a:t>
                </a:r>
              </a:p>
            </p:txBody>
          </p:sp>
        </mc:Fallback>
      </mc:AlternateContent>
      <p:pic>
        <p:nvPicPr>
          <p:cNvPr id="2" name="Picture 1">
            <a:extLst>
              <a:ext uri="{FF2B5EF4-FFF2-40B4-BE49-F238E27FC236}">
                <a16:creationId xmlns:a16="http://schemas.microsoft.com/office/drawing/2014/main" id="{06FD84F6-8508-4334-B1EF-22466E8DD4B5}"/>
              </a:ext>
            </a:extLst>
          </p:cNvPr>
          <p:cNvPicPr>
            <a:picLocks noChangeAspect="1"/>
          </p:cNvPicPr>
          <p:nvPr/>
        </p:nvPicPr>
        <p:blipFill>
          <a:blip r:embed="rId3"/>
          <a:stretch>
            <a:fillRect/>
          </a:stretch>
        </p:blipFill>
        <p:spPr>
          <a:xfrm>
            <a:off x="763331" y="879807"/>
            <a:ext cx="7305725" cy="3829045"/>
          </a:xfrm>
          <a:prstGeom prst="rect">
            <a:avLst/>
          </a:prstGeom>
        </p:spPr>
      </p:pic>
      <p:sp>
        <p:nvSpPr>
          <p:cNvPr id="9" name="TextBox 8">
            <a:extLst>
              <a:ext uri="{FF2B5EF4-FFF2-40B4-BE49-F238E27FC236}">
                <a16:creationId xmlns:a16="http://schemas.microsoft.com/office/drawing/2014/main" id="{2A1CF804-A363-4A3D-A02D-99E045A298C2}"/>
              </a:ext>
            </a:extLst>
          </p:cNvPr>
          <p:cNvSpPr txBox="1"/>
          <p:nvPr/>
        </p:nvSpPr>
        <p:spPr>
          <a:xfrm>
            <a:off x="1500414" y="6332912"/>
            <a:ext cx="3198586" cy="523220"/>
          </a:xfrm>
          <a:prstGeom prst="rect">
            <a:avLst/>
          </a:prstGeom>
          <a:noFill/>
        </p:spPr>
        <p:txBody>
          <a:bodyPr wrap="square" rtlCol="0">
            <a:spAutoFit/>
          </a:bodyPr>
          <a:lstStyle/>
          <a:p>
            <a:r>
              <a:rPr lang="en-US" sz="1400" dirty="0"/>
              <a:t>Alvaro Romero Francia, EN-STI-TCD</a:t>
            </a:r>
          </a:p>
          <a:p>
            <a:r>
              <a:rPr lang="en-US" sz="1400" dirty="0"/>
              <a:t>Date: 22/09/2020</a:t>
            </a:r>
            <a:endParaRPr lang="en-GB" sz="1400" dirty="0"/>
          </a:p>
        </p:txBody>
      </p:sp>
      <p:sp>
        <p:nvSpPr>
          <p:cNvPr id="10" name="TextBox 9">
            <a:extLst>
              <a:ext uri="{FF2B5EF4-FFF2-40B4-BE49-F238E27FC236}">
                <a16:creationId xmlns:a16="http://schemas.microsoft.com/office/drawing/2014/main" id="{1E169B27-7D0B-463D-935A-1D6173C7C855}"/>
              </a:ext>
            </a:extLst>
          </p:cNvPr>
          <p:cNvSpPr txBox="1"/>
          <p:nvPr/>
        </p:nvSpPr>
        <p:spPr>
          <a:xfrm>
            <a:off x="1074944" y="4752915"/>
            <a:ext cx="7902184" cy="276999"/>
          </a:xfrm>
          <a:prstGeom prst="rect">
            <a:avLst/>
          </a:prstGeom>
          <a:noFill/>
        </p:spPr>
        <p:txBody>
          <a:bodyPr wrap="square" rtlCol="0">
            <a:spAutoFit/>
          </a:bodyPr>
          <a:lstStyle/>
          <a:p>
            <a:r>
              <a:rPr lang="en-US" sz="1200" dirty="0"/>
              <a:t>Fig.7 TIDVG#5 Cooling after LHC Filling + 5 </a:t>
            </a:r>
            <a:r>
              <a:rPr lang="en-US" sz="1200" dirty="0" err="1"/>
              <a:t>SHiP</a:t>
            </a:r>
            <a:r>
              <a:rPr lang="en-US" sz="1200" dirty="0"/>
              <a:t> Pulses</a:t>
            </a:r>
            <a:endParaRPr lang="en-GB" sz="1200" dirty="0"/>
          </a:p>
        </p:txBody>
      </p:sp>
      <p:pic>
        <p:nvPicPr>
          <p:cNvPr id="11" name="Picture 10">
            <a:extLst>
              <a:ext uri="{FF2B5EF4-FFF2-40B4-BE49-F238E27FC236}">
                <a16:creationId xmlns:a16="http://schemas.microsoft.com/office/drawing/2014/main" id="{D1463432-41E6-42F6-978C-C460EB5602B7}"/>
              </a:ext>
            </a:extLst>
          </p:cNvPr>
          <p:cNvPicPr>
            <a:picLocks noChangeAspect="1"/>
          </p:cNvPicPr>
          <p:nvPr/>
        </p:nvPicPr>
        <p:blipFill>
          <a:blip r:embed="rId4"/>
          <a:stretch>
            <a:fillRect/>
          </a:stretch>
        </p:blipFill>
        <p:spPr>
          <a:xfrm>
            <a:off x="6116771" y="-4105"/>
            <a:ext cx="3025705" cy="411159"/>
          </a:xfrm>
          <a:prstGeom prst="rect">
            <a:avLst/>
          </a:prstGeom>
        </p:spPr>
      </p:pic>
      <p:sp>
        <p:nvSpPr>
          <p:cNvPr id="12" name="TextBox 11">
            <a:extLst>
              <a:ext uri="{FF2B5EF4-FFF2-40B4-BE49-F238E27FC236}">
                <a16:creationId xmlns:a16="http://schemas.microsoft.com/office/drawing/2014/main" id="{CBDD55B4-1901-4587-BBCF-B781EC871CF6}"/>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553453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E46D06-9C01-4963-949F-F7BA9950D426}"/>
              </a:ext>
            </a:extLst>
          </p:cNvPr>
          <p:cNvSpPr>
            <a:spLocks noGrp="1"/>
          </p:cNvSpPr>
          <p:nvPr>
            <p:ph type="sldNum" sz="quarter" idx="12"/>
          </p:nvPr>
        </p:nvSpPr>
        <p:spPr/>
        <p:txBody>
          <a:bodyPr/>
          <a:lstStyle/>
          <a:p>
            <a:fld id="{8D6C380F-326D-3C40-9EE7-7FBAB0953422}" type="slidenum">
              <a:rPr lang="en-US" smtClean="0"/>
              <a:pPr/>
              <a:t>12</a:t>
            </a:fld>
            <a:endParaRPr lang="en-US"/>
          </a:p>
        </p:txBody>
      </p:sp>
      <p:sp>
        <p:nvSpPr>
          <p:cNvPr id="7" name="Content Placeholder 3">
            <a:extLst>
              <a:ext uri="{FF2B5EF4-FFF2-40B4-BE49-F238E27FC236}">
                <a16:creationId xmlns:a16="http://schemas.microsoft.com/office/drawing/2014/main" id="{D2923312-B755-4EE8-9825-F2678A844627}"/>
              </a:ext>
            </a:extLst>
          </p:cNvPr>
          <p:cNvSpPr>
            <a:spLocks noGrp="1"/>
          </p:cNvSpPr>
          <p:nvPr>
            <p:ph sz="quarter" idx="13"/>
          </p:nvPr>
        </p:nvSpPr>
        <p:spPr>
          <a:xfrm>
            <a:off x="46580" y="2758423"/>
            <a:ext cx="8226425" cy="2134809"/>
          </a:xfrm>
        </p:spPr>
        <p:txBody>
          <a:bodyPr>
            <a:normAutofit/>
          </a:bodyPr>
          <a:lstStyle/>
          <a:p>
            <a:pPr marL="0" indent="0" algn="ctr">
              <a:buNone/>
            </a:pPr>
            <a:r>
              <a:rPr lang="en-US" sz="2600" dirty="0"/>
              <a:t>TZM Fatigue Test Campaign</a:t>
            </a:r>
          </a:p>
        </p:txBody>
      </p:sp>
      <p:pic>
        <p:nvPicPr>
          <p:cNvPr id="2050" name="Picture 2" descr="Try to minimize work in progress during sprint | by Nikolaos Raptis | Medium">
            <a:extLst>
              <a:ext uri="{FF2B5EF4-FFF2-40B4-BE49-F238E27FC236}">
                <a16:creationId xmlns:a16="http://schemas.microsoft.com/office/drawing/2014/main" id="{B7854403-D46C-491D-A93D-5A1DEFF1BB35}"/>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485688" y="2241103"/>
            <a:ext cx="1614125" cy="16141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516F8C9-D19C-455F-9BED-4DC644B53E5F}"/>
              </a:ext>
            </a:extLst>
          </p:cNvPr>
          <p:cNvSpPr txBox="1"/>
          <p:nvPr/>
        </p:nvSpPr>
        <p:spPr>
          <a:xfrm>
            <a:off x="2991046" y="423547"/>
            <a:ext cx="3161908" cy="338554"/>
          </a:xfrm>
          <a:prstGeom prst="rect">
            <a:avLst/>
          </a:prstGeom>
          <a:noFill/>
        </p:spPr>
        <p:txBody>
          <a:bodyPr wrap="square" rtlCol="0">
            <a:spAutoFit/>
          </a:bodyPr>
          <a:lstStyle/>
          <a:p>
            <a:pPr algn="ctr"/>
            <a:r>
              <a:rPr lang="es-ES" sz="1600" i="1" dirty="0"/>
              <a:t>Work to be </a:t>
            </a:r>
            <a:r>
              <a:rPr lang="es-ES" sz="1600" i="1" dirty="0" err="1"/>
              <a:t>Completed</a:t>
            </a:r>
            <a:endParaRPr lang="en-GB" sz="1600" i="1" dirty="0"/>
          </a:p>
        </p:txBody>
      </p:sp>
      <p:pic>
        <p:nvPicPr>
          <p:cNvPr id="10" name="Picture 9">
            <a:extLst>
              <a:ext uri="{FF2B5EF4-FFF2-40B4-BE49-F238E27FC236}">
                <a16:creationId xmlns:a16="http://schemas.microsoft.com/office/drawing/2014/main" id="{B6360838-BE46-47E2-9C9E-E0AE478BF4C4}"/>
              </a:ext>
            </a:extLst>
          </p:cNvPr>
          <p:cNvPicPr>
            <a:picLocks noChangeAspect="1"/>
          </p:cNvPicPr>
          <p:nvPr/>
        </p:nvPicPr>
        <p:blipFill>
          <a:blip r:embed="rId3"/>
          <a:stretch>
            <a:fillRect/>
          </a:stretch>
        </p:blipFill>
        <p:spPr>
          <a:xfrm>
            <a:off x="6116771" y="-4105"/>
            <a:ext cx="3025705" cy="411159"/>
          </a:xfrm>
          <a:prstGeom prst="rect">
            <a:avLst/>
          </a:prstGeom>
        </p:spPr>
      </p:pic>
      <p:sp>
        <p:nvSpPr>
          <p:cNvPr id="8" name="TextBox 7">
            <a:extLst>
              <a:ext uri="{FF2B5EF4-FFF2-40B4-BE49-F238E27FC236}">
                <a16:creationId xmlns:a16="http://schemas.microsoft.com/office/drawing/2014/main" id="{4AB95517-3DA6-4332-88A2-C386C3340762}"/>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3362538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7D2DF-C0B3-45E8-912D-D2491D0A7822}"/>
              </a:ext>
            </a:extLst>
          </p:cNvPr>
          <p:cNvSpPr>
            <a:spLocks noGrp="1"/>
          </p:cNvSpPr>
          <p:nvPr>
            <p:ph type="title"/>
          </p:nvPr>
        </p:nvSpPr>
        <p:spPr/>
        <p:txBody>
          <a:bodyPr/>
          <a:lstStyle/>
          <a:p>
            <a:r>
              <a:rPr lang="en-US" dirty="0"/>
              <a:t>TZM Absorbing Block</a:t>
            </a:r>
            <a:endParaRPr lang="en-GB" dirty="0"/>
          </a:p>
        </p:txBody>
      </p:sp>
      <p:sp>
        <p:nvSpPr>
          <p:cNvPr id="3" name="Slide Number Placeholder 2">
            <a:extLst>
              <a:ext uri="{FF2B5EF4-FFF2-40B4-BE49-F238E27FC236}">
                <a16:creationId xmlns:a16="http://schemas.microsoft.com/office/drawing/2014/main" id="{1B65093D-6C1C-48AC-B017-01DA1262D0BA}"/>
              </a:ext>
            </a:extLst>
          </p:cNvPr>
          <p:cNvSpPr>
            <a:spLocks noGrp="1"/>
          </p:cNvSpPr>
          <p:nvPr>
            <p:ph type="sldNum" sz="quarter" idx="12"/>
          </p:nvPr>
        </p:nvSpPr>
        <p:spPr/>
        <p:txBody>
          <a:bodyPr/>
          <a:lstStyle/>
          <a:p>
            <a:fld id="{8D6C380F-326D-3C40-9EE7-7FBAB0953422}" type="slidenum">
              <a:rPr lang="en-US" smtClean="0"/>
              <a:pPr/>
              <a:t>13</a:t>
            </a:fld>
            <a:endParaRPr lang="en-US"/>
          </a:p>
        </p:txBody>
      </p:sp>
      <p:pic>
        <p:nvPicPr>
          <p:cNvPr id="5" name="Picture 4">
            <a:extLst>
              <a:ext uri="{FF2B5EF4-FFF2-40B4-BE49-F238E27FC236}">
                <a16:creationId xmlns:a16="http://schemas.microsoft.com/office/drawing/2014/main" id="{B0DD7D9D-A3F1-4D43-9EB2-25D840EF6B59}"/>
              </a:ext>
            </a:extLst>
          </p:cNvPr>
          <p:cNvPicPr>
            <a:picLocks noChangeAspect="1"/>
          </p:cNvPicPr>
          <p:nvPr/>
        </p:nvPicPr>
        <p:blipFill>
          <a:blip r:embed="rId2"/>
          <a:stretch>
            <a:fillRect/>
          </a:stretch>
        </p:blipFill>
        <p:spPr>
          <a:xfrm>
            <a:off x="4399121" y="1576269"/>
            <a:ext cx="4123465" cy="3065791"/>
          </a:xfrm>
          <a:prstGeom prst="rect">
            <a:avLst/>
          </a:prstGeom>
        </p:spPr>
      </p:pic>
      <p:sp>
        <p:nvSpPr>
          <p:cNvPr id="6" name="TextBox 5">
            <a:extLst>
              <a:ext uri="{FF2B5EF4-FFF2-40B4-BE49-F238E27FC236}">
                <a16:creationId xmlns:a16="http://schemas.microsoft.com/office/drawing/2014/main" id="{D1A240AA-9A2B-404F-88F8-C8C1682B3A0A}"/>
              </a:ext>
            </a:extLst>
          </p:cNvPr>
          <p:cNvSpPr txBox="1"/>
          <p:nvPr/>
        </p:nvSpPr>
        <p:spPr>
          <a:xfrm>
            <a:off x="457200" y="5233400"/>
            <a:ext cx="8065386" cy="584775"/>
          </a:xfrm>
          <a:prstGeom prst="rect">
            <a:avLst/>
          </a:prstGeom>
          <a:noFill/>
        </p:spPr>
        <p:txBody>
          <a:bodyPr wrap="square" rtlCol="0">
            <a:spAutoFit/>
          </a:bodyPr>
          <a:lstStyle/>
          <a:p>
            <a:pPr algn="just"/>
            <a:r>
              <a:rPr lang="en-US" sz="1600" dirty="0"/>
              <a:t>During Worst-Case Scenario, Christensen failure criterion demonstrated how prompt is the first TZM block to fail. A deeper study is required. This includes a fatigue analysis.</a:t>
            </a:r>
            <a:endParaRPr lang="en-GB" sz="1600" dirty="0">
              <a:solidFill>
                <a:srgbClr val="FF0000"/>
              </a:solidFill>
            </a:endParaRPr>
          </a:p>
        </p:txBody>
      </p:sp>
      <p:pic>
        <p:nvPicPr>
          <p:cNvPr id="8" name="Picture 7">
            <a:extLst>
              <a:ext uri="{FF2B5EF4-FFF2-40B4-BE49-F238E27FC236}">
                <a16:creationId xmlns:a16="http://schemas.microsoft.com/office/drawing/2014/main" id="{6AA129E3-B6DA-4263-B351-D3C29D2EBC9A}"/>
              </a:ext>
            </a:extLst>
          </p:cNvPr>
          <p:cNvPicPr>
            <a:picLocks noChangeAspect="1"/>
          </p:cNvPicPr>
          <p:nvPr/>
        </p:nvPicPr>
        <p:blipFill rotWithShape="1">
          <a:blip r:embed="rId3"/>
          <a:srcRect l="26351"/>
          <a:stretch/>
        </p:blipFill>
        <p:spPr>
          <a:xfrm>
            <a:off x="1433542" y="1696784"/>
            <a:ext cx="2513127" cy="2945276"/>
          </a:xfrm>
          <a:prstGeom prst="rect">
            <a:avLst/>
          </a:prstGeom>
        </p:spPr>
      </p:pic>
      <p:pic>
        <p:nvPicPr>
          <p:cNvPr id="9" name="Picture 8">
            <a:extLst>
              <a:ext uri="{FF2B5EF4-FFF2-40B4-BE49-F238E27FC236}">
                <a16:creationId xmlns:a16="http://schemas.microsoft.com/office/drawing/2014/main" id="{68D1242D-07D1-42F0-827F-0A177023A204}"/>
              </a:ext>
            </a:extLst>
          </p:cNvPr>
          <p:cNvPicPr>
            <a:picLocks noChangeAspect="1"/>
          </p:cNvPicPr>
          <p:nvPr/>
        </p:nvPicPr>
        <p:blipFill rotWithShape="1">
          <a:blip r:embed="rId3"/>
          <a:srcRect r="72834" b="19143"/>
          <a:stretch/>
        </p:blipFill>
        <p:spPr>
          <a:xfrm>
            <a:off x="298817" y="1505477"/>
            <a:ext cx="1015097" cy="2607858"/>
          </a:xfrm>
          <a:prstGeom prst="rect">
            <a:avLst/>
          </a:prstGeom>
        </p:spPr>
      </p:pic>
      <p:sp>
        <p:nvSpPr>
          <p:cNvPr id="12" name="TextBox 11">
            <a:extLst>
              <a:ext uri="{FF2B5EF4-FFF2-40B4-BE49-F238E27FC236}">
                <a16:creationId xmlns:a16="http://schemas.microsoft.com/office/drawing/2014/main" id="{5E46872D-1C99-44F5-83C6-8B37A2A45358}"/>
              </a:ext>
            </a:extLst>
          </p:cNvPr>
          <p:cNvSpPr txBox="1"/>
          <p:nvPr/>
        </p:nvSpPr>
        <p:spPr>
          <a:xfrm>
            <a:off x="457200" y="4660730"/>
            <a:ext cx="7902184" cy="276999"/>
          </a:xfrm>
          <a:prstGeom prst="rect">
            <a:avLst/>
          </a:prstGeom>
          <a:noFill/>
        </p:spPr>
        <p:txBody>
          <a:bodyPr wrap="square" rtlCol="0">
            <a:spAutoFit/>
          </a:bodyPr>
          <a:lstStyle/>
          <a:p>
            <a:r>
              <a:rPr lang="en-US" sz="1200" dirty="0"/>
              <a:t>Fig.8 a) TZM temperature after worst-case scenario. b) Christensen Criterion after worst-case scenario.</a:t>
            </a:r>
            <a:endParaRPr lang="en-GB" sz="1200" dirty="0"/>
          </a:p>
        </p:txBody>
      </p:sp>
      <p:pic>
        <p:nvPicPr>
          <p:cNvPr id="13" name="Picture 12">
            <a:extLst>
              <a:ext uri="{FF2B5EF4-FFF2-40B4-BE49-F238E27FC236}">
                <a16:creationId xmlns:a16="http://schemas.microsoft.com/office/drawing/2014/main" id="{82DE8141-5275-41E4-84CE-0DB7CA3AC04F}"/>
              </a:ext>
            </a:extLst>
          </p:cNvPr>
          <p:cNvPicPr>
            <a:picLocks noChangeAspect="1"/>
          </p:cNvPicPr>
          <p:nvPr/>
        </p:nvPicPr>
        <p:blipFill>
          <a:blip r:embed="rId4"/>
          <a:stretch>
            <a:fillRect/>
          </a:stretch>
        </p:blipFill>
        <p:spPr>
          <a:xfrm>
            <a:off x="6116771" y="-4105"/>
            <a:ext cx="3025705" cy="411159"/>
          </a:xfrm>
          <a:prstGeom prst="rect">
            <a:avLst/>
          </a:prstGeom>
        </p:spPr>
      </p:pic>
      <p:sp>
        <p:nvSpPr>
          <p:cNvPr id="10" name="TextBox 9">
            <a:extLst>
              <a:ext uri="{FF2B5EF4-FFF2-40B4-BE49-F238E27FC236}">
                <a16:creationId xmlns:a16="http://schemas.microsoft.com/office/drawing/2014/main" id="{6FF3A9DD-0FD4-4602-A8BC-2DD02C83B7A3}"/>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3246599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B35F9-6D24-4CBB-8DB9-6B4590D44967}"/>
              </a:ext>
            </a:extLst>
          </p:cNvPr>
          <p:cNvSpPr>
            <a:spLocks noGrp="1"/>
          </p:cNvSpPr>
          <p:nvPr>
            <p:ph type="title"/>
          </p:nvPr>
        </p:nvSpPr>
        <p:spPr/>
        <p:txBody>
          <a:bodyPr/>
          <a:lstStyle/>
          <a:p>
            <a:r>
              <a:rPr lang="en-US" dirty="0"/>
              <a:t>Failure Criterion</a:t>
            </a:r>
            <a:endParaRPr lang="en-GB" dirty="0"/>
          </a:p>
        </p:txBody>
      </p:sp>
      <p:sp>
        <p:nvSpPr>
          <p:cNvPr id="3" name="Slide Number Placeholder 2">
            <a:extLst>
              <a:ext uri="{FF2B5EF4-FFF2-40B4-BE49-F238E27FC236}">
                <a16:creationId xmlns:a16="http://schemas.microsoft.com/office/drawing/2014/main" id="{ECBD2520-1D4E-49B9-8191-2D7E5FF1CB61}"/>
              </a:ext>
            </a:extLst>
          </p:cNvPr>
          <p:cNvSpPr>
            <a:spLocks noGrp="1"/>
          </p:cNvSpPr>
          <p:nvPr>
            <p:ph type="sldNum" sz="quarter" idx="12"/>
          </p:nvPr>
        </p:nvSpPr>
        <p:spPr/>
        <p:txBody>
          <a:bodyPr/>
          <a:lstStyle/>
          <a:p>
            <a:fld id="{8D6C380F-326D-3C40-9EE7-7FBAB0953422}" type="slidenum">
              <a:rPr lang="en-US" smtClean="0"/>
              <a:pPr/>
              <a:t>14</a:t>
            </a:fld>
            <a:endParaRPr lang="en-US"/>
          </a:p>
        </p:txBody>
      </p:sp>
      <p:sp>
        <p:nvSpPr>
          <p:cNvPr id="4" name="Content Placeholder 3">
            <a:extLst>
              <a:ext uri="{FF2B5EF4-FFF2-40B4-BE49-F238E27FC236}">
                <a16:creationId xmlns:a16="http://schemas.microsoft.com/office/drawing/2014/main" id="{C4D8B819-7CAA-46B4-90AB-E77539C69E6D}"/>
              </a:ext>
            </a:extLst>
          </p:cNvPr>
          <p:cNvSpPr>
            <a:spLocks noGrp="1"/>
          </p:cNvSpPr>
          <p:nvPr>
            <p:ph sz="quarter" idx="13"/>
          </p:nvPr>
        </p:nvSpPr>
        <p:spPr>
          <a:xfrm>
            <a:off x="460375" y="1012349"/>
            <a:ext cx="8226425" cy="5028279"/>
          </a:xfrm>
        </p:spPr>
        <p:txBody>
          <a:bodyPr>
            <a:normAutofit/>
          </a:bodyPr>
          <a:lstStyle/>
          <a:p>
            <a:pPr marL="0" indent="0">
              <a:buNone/>
            </a:pPr>
            <a:r>
              <a:rPr lang="en-US" sz="2000" dirty="0"/>
              <a:t>Non-Constant Amplitude, Non-Proportional Loading</a:t>
            </a:r>
            <a:endParaRPr lang="en-GB" sz="2000" dirty="0"/>
          </a:p>
        </p:txBody>
      </p:sp>
      <p:sp>
        <p:nvSpPr>
          <p:cNvPr id="8" name="Arrow: Bent 7">
            <a:extLst>
              <a:ext uri="{FF2B5EF4-FFF2-40B4-BE49-F238E27FC236}">
                <a16:creationId xmlns:a16="http://schemas.microsoft.com/office/drawing/2014/main" id="{56CF8E26-2025-49AE-B7FD-7D747528F9B9}"/>
              </a:ext>
            </a:extLst>
          </p:cNvPr>
          <p:cNvSpPr/>
          <p:nvPr/>
        </p:nvSpPr>
        <p:spPr>
          <a:xfrm flipV="1">
            <a:off x="613544" y="1430253"/>
            <a:ext cx="849508" cy="247773"/>
          </a:xfrm>
          <a:prstGeom prst="bentArrow">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solidFill>
                <a:schemeClr val="tx1"/>
              </a:solidFill>
            </a:endParaRPr>
          </a:p>
        </p:txBody>
      </p:sp>
      <p:sp>
        <p:nvSpPr>
          <p:cNvPr id="9" name="Content Placeholder 3">
            <a:extLst>
              <a:ext uri="{FF2B5EF4-FFF2-40B4-BE49-F238E27FC236}">
                <a16:creationId xmlns:a16="http://schemas.microsoft.com/office/drawing/2014/main" id="{E47A0E9B-6F15-46CD-BDCF-3374E490127B}"/>
              </a:ext>
            </a:extLst>
          </p:cNvPr>
          <p:cNvSpPr txBox="1">
            <a:spLocks/>
          </p:cNvSpPr>
          <p:nvPr/>
        </p:nvSpPr>
        <p:spPr>
          <a:xfrm>
            <a:off x="1523018" y="1398145"/>
            <a:ext cx="8226425" cy="502827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2000" dirty="0"/>
              <a:t>Critical Plane Method</a:t>
            </a:r>
            <a:endParaRPr lang="en-GB" sz="2000" dirty="0"/>
          </a:p>
        </p:txBody>
      </p:sp>
      <p:sp>
        <p:nvSpPr>
          <p:cNvPr id="10" name="Arrow: Bent 9">
            <a:extLst>
              <a:ext uri="{FF2B5EF4-FFF2-40B4-BE49-F238E27FC236}">
                <a16:creationId xmlns:a16="http://schemas.microsoft.com/office/drawing/2014/main" id="{3602025A-B78C-4CC8-BBC8-F8FF7E999F74}"/>
              </a:ext>
            </a:extLst>
          </p:cNvPr>
          <p:cNvSpPr/>
          <p:nvPr/>
        </p:nvSpPr>
        <p:spPr>
          <a:xfrm flipV="1">
            <a:off x="1697048" y="1782422"/>
            <a:ext cx="849508" cy="247773"/>
          </a:xfrm>
          <a:prstGeom prst="bentArrow">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solidFill>
                <a:schemeClr val="tx1"/>
              </a:solidFill>
            </a:endParaRPr>
          </a:p>
        </p:txBody>
      </p:sp>
      <p:sp>
        <p:nvSpPr>
          <p:cNvPr id="11" name="Content Placeholder 3">
            <a:extLst>
              <a:ext uri="{FF2B5EF4-FFF2-40B4-BE49-F238E27FC236}">
                <a16:creationId xmlns:a16="http://schemas.microsoft.com/office/drawing/2014/main" id="{CB3FF4BB-007B-43DB-89C4-6B5BF7815305}"/>
              </a:ext>
            </a:extLst>
          </p:cNvPr>
          <p:cNvSpPr txBox="1">
            <a:spLocks/>
          </p:cNvSpPr>
          <p:nvPr/>
        </p:nvSpPr>
        <p:spPr>
          <a:xfrm>
            <a:off x="2585975" y="1783941"/>
            <a:ext cx="8226425" cy="502827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1400" dirty="0" err="1"/>
              <a:t>Fatemi</a:t>
            </a:r>
            <a:r>
              <a:rPr lang="en-US" sz="1400" dirty="0"/>
              <a:t> </a:t>
            </a:r>
            <a:r>
              <a:rPr lang="en-US" sz="1400" dirty="0" err="1"/>
              <a:t>Socie</a:t>
            </a:r>
            <a:r>
              <a:rPr lang="en-US" sz="1400" dirty="0"/>
              <a:t> Criterion, Crossland Criterion, Sines Criterion, Dan Van Criterion</a:t>
            </a:r>
            <a:endParaRPr lang="en-GB" sz="1400" dirty="0"/>
          </a:p>
        </p:txBody>
      </p:sp>
      <p:pic>
        <p:nvPicPr>
          <p:cNvPr id="12" name="Picture 11">
            <a:extLst>
              <a:ext uri="{FF2B5EF4-FFF2-40B4-BE49-F238E27FC236}">
                <a16:creationId xmlns:a16="http://schemas.microsoft.com/office/drawing/2014/main" id="{41D955F5-0BBC-4E89-8116-01F9AB5525C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934" b="89735" l="7737" r="89942">
                        <a14:foregroundMark x1="54739" y1="80464" x2="60348" y2="79139"/>
                        <a14:foregroundMark x1="70213" y1="78808" x2="76789" y2="76821"/>
                        <a14:foregroundMark x1="7737" y1="52980" x2="9478" y2="51656"/>
                      </a14:backgroundRemoval>
                    </a14:imgEffect>
                  </a14:imgLayer>
                </a14:imgProps>
              </a:ext>
            </a:extLst>
          </a:blip>
          <a:stretch>
            <a:fillRect/>
          </a:stretch>
        </p:blipFill>
        <p:spPr>
          <a:xfrm>
            <a:off x="478243" y="1906308"/>
            <a:ext cx="2634483" cy="1538905"/>
          </a:xfrm>
          <a:prstGeom prst="rect">
            <a:avLst/>
          </a:prstGeom>
        </p:spPr>
      </p:pic>
      <p:pic>
        <p:nvPicPr>
          <p:cNvPr id="13" name="Picture 12">
            <a:extLst>
              <a:ext uri="{FF2B5EF4-FFF2-40B4-BE49-F238E27FC236}">
                <a16:creationId xmlns:a16="http://schemas.microsoft.com/office/drawing/2014/main" id="{F54E881A-FF9B-4B35-B79E-E26B805D4710}"/>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653" b="90734" l="3185" r="93206">
                        <a14:foregroundMark x1="12951" y1="44402" x2="21231" y2="41313"/>
                        <a14:foregroundMark x1="10616" y1="43629" x2="17622" y2="41699"/>
                        <a14:foregroundMark x1="26539" y1="38224" x2="37367" y2="36680"/>
                        <a14:foregroundMark x1="37367" y1="36680" x2="37367" y2="36680"/>
                        <a14:foregroundMark x1="38004" y1="34749" x2="42038" y2="33977"/>
                        <a14:foregroundMark x1="44161" y1="34363" x2="42038" y2="34363"/>
                        <a14:foregroundMark x1="12102" y1="39382" x2="8280" y2="40927"/>
                        <a14:foregroundMark x1="3822" y1="51737" x2="4034" y2="60618"/>
                        <a14:foregroundMark x1="4459" y1="50965" x2="5096" y2="48263"/>
                        <a14:foregroundMark x1="3397" y1="49035" x2="5096" y2="46718"/>
                        <a14:foregroundMark x1="4034" y1="46718" x2="6157" y2="45174"/>
                        <a14:foregroundMark x1="4459" y1="61390" x2="44798" y2="88417"/>
                        <a14:foregroundMark x1="51592" y1="89961" x2="73673" y2="84942"/>
                        <a14:foregroundMark x1="73673" y1="84942" x2="75159" y2="84942"/>
                        <a14:foregroundMark x1="71338" y1="89189" x2="81741" y2="89189"/>
                        <a14:foregroundMark x1="63907" y1="90734" x2="56051" y2="90734"/>
                        <a14:foregroundMark x1="85350" y1="85328" x2="84076" y2="73359"/>
                        <a14:foregroundMark x1="84926" y1="90347" x2="86837" y2="89189"/>
                        <a14:foregroundMark x1="87049" y1="83398" x2="87049" y2="73359"/>
                        <a14:foregroundMark x1="89597" y1="71429" x2="90658" y2="71042"/>
                        <a14:foregroundMark x1="91720" y1="71815" x2="89809" y2="72973"/>
                        <a14:foregroundMark x1="70276" y1="88803" x2="63907" y2="89961"/>
                        <a14:foregroundMark x1="92144" y1="43629" x2="93206" y2="43629"/>
                      </a14:backgroundRemoval>
                    </a14:imgEffect>
                  </a14:imgLayer>
                </a14:imgProps>
              </a:ext>
            </a:extLst>
          </a:blip>
          <a:stretch>
            <a:fillRect/>
          </a:stretch>
        </p:blipFill>
        <p:spPr>
          <a:xfrm>
            <a:off x="3220474" y="2169453"/>
            <a:ext cx="2335988" cy="1284545"/>
          </a:xfrm>
          <a:prstGeom prst="rect">
            <a:avLst/>
          </a:prstGeom>
        </p:spPr>
      </p:pic>
      <p:pic>
        <p:nvPicPr>
          <p:cNvPr id="14" name="Picture 13">
            <a:extLst>
              <a:ext uri="{FF2B5EF4-FFF2-40B4-BE49-F238E27FC236}">
                <a16:creationId xmlns:a16="http://schemas.microsoft.com/office/drawing/2014/main" id="{AC89535E-688E-4C8E-B381-74C62044BE4B}"/>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633" b="94725" l="7722" r="89768">
                        <a14:foregroundMark x1="62355" y1="86697" x2="72008" y2="84174"/>
                        <a14:foregroundMark x1="72008" y1="84174" x2="72008" y2="84174"/>
                        <a14:foregroundMark x1="46911" y1="95872" x2="58687" y2="94725"/>
                        <a14:foregroundMark x1="58687" y1="94725" x2="59266" y2="94725"/>
                        <a14:foregroundMark x1="81467" y1="53211" x2="80502" y2="46789"/>
                        <a14:foregroundMark x1="87838" y1="45872" x2="85714" y2="45872"/>
                        <a14:foregroundMark x1="8301" y1="76835" x2="8108" y2="51147"/>
                        <a14:foregroundMark x1="8108" y1="51147" x2="7722" y2="49083"/>
                      </a14:backgroundRemoval>
                    </a14:imgEffect>
                  </a14:imgLayer>
                </a14:imgProps>
              </a:ext>
            </a:extLst>
          </a:blip>
          <a:stretch>
            <a:fillRect/>
          </a:stretch>
        </p:blipFill>
        <p:spPr>
          <a:xfrm>
            <a:off x="6184418" y="1867372"/>
            <a:ext cx="2173000" cy="1680049"/>
          </a:xfrm>
          <a:prstGeom prst="rect">
            <a:avLst/>
          </a:prstGeom>
        </p:spPr>
      </p:pic>
      <p:pic>
        <p:nvPicPr>
          <p:cNvPr id="15" name="Picture 14">
            <a:extLst>
              <a:ext uri="{FF2B5EF4-FFF2-40B4-BE49-F238E27FC236}">
                <a16:creationId xmlns:a16="http://schemas.microsoft.com/office/drawing/2014/main" id="{A5679787-903C-4119-955C-AE82EFBE8E5B}"/>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598" b="91295" l="6226" r="89689">
                        <a14:foregroundMark x1="7977" y1="46652" x2="6420" y2="64286"/>
                        <a14:foregroundMark x1="42412" y1="91295" x2="47082" y2="91295"/>
                        <a14:foregroundMark x1="81323" y1="50000" x2="82101" y2="47321"/>
                      </a14:backgroundRemoval>
                    </a14:imgEffect>
                  </a14:imgLayer>
                </a14:imgProps>
              </a:ext>
            </a:extLst>
          </a:blip>
          <a:stretch>
            <a:fillRect/>
          </a:stretch>
        </p:blipFill>
        <p:spPr>
          <a:xfrm>
            <a:off x="694668" y="3791160"/>
            <a:ext cx="2073611" cy="1807350"/>
          </a:xfrm>
          <a:prstGeom prst="rect">
            <a:avLst/>
          </a:prstGeom>
        </p:spPr>
      </p:pic>
      <p:pic>
        <p:nvPicPr>
          <p:cNvPr id="16" name="Picture 15">
            <a:extLst>
              <a:ext uri="{FF2B5EF4-FFF2-40B4-BE49-F238E27FC236}">
                <a16:creationId xmlns:a16="http://schemas.microsoft.com/office/drawing/2014/main" id="{56C86A5E-AE16-4D52-BEEE-C8FED1825623}"/>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9906" b="97170" l="7692" r="89803">
                        <a14:foregroundMark x1="74597" y1="72877" x2="70611" y2="92213"/>
                        <a14:foregroundMark x1="7871" y1="46226" x2="7692" y2="72406"/>
                        <a14:foregroundMark x1="75850" y1="45519" x2="75850" y2="49292"/>
                        <a14:foregroundMark x1="79428" y1="40802" x2="80680" y2="41038"/>
                        <a14:backgroundMark x1="71914" y1="95519" x2="68515" y2="93868"/>
                        <a14:backgroundMark x1="69589" y1="98349" x2="70125" y2="95991"/>
                        <a14:backgroundMark x1="67979" y1="96934" x2="70662" y2="96698"/>
                      </a14:backgroundRemoval>
                    </a14:imgEffect>
                  </a14:imgLayer>
                </a14:imgProps>
              </a:ext>
            </a:extLst>
          </a:blip>
          <a:stretch>
            <a:fillRect/>
          </a:stretch>
        </p:blipFill>
        <p:spPr>
          <a:xfrm>
            <a:off x="3365295" y="3766148"/>
            <a:ext cx="2413409" cy="1830563"/>
          </a:xfrm>
          <a:prstGeom prst="rect">
            <a:avLst/>
          </a:prstGeom>
        </p:spPr>
      </p:pic>
      <p:pic>
        <p:nvPicPr>
          <p:cNvPr id="17" name="Picture 16">
            <a:extLst>
              <a:ext uri="{FF2B5EF4-FFF2-40B4-BE49-F238E27FC236}">
                <a16:creationId xmlns:a16="http://schemas.microsoft.com/office/drawing/2014/main" id="{4D6E5233-6361-41DE-A2CD-B6EA25482BA1}"/>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10000" b="90000" l="10000" r="90000">
                        <a14:foregroundMark x1="12939" y1="58206" x2="12569" y2="51422"/>
                        <a14:foregroundMark x1="78558" y1="48140" x2="78373" y2="44420"/>
                        <a14:foregroundMark x1="81146" y1="40919" x2="79113" y2="41138"/>
                        <a14:foregroundMark x1="82070" y1="41138" x2="79113" y2="41357"/>
                      </a14:backgroundRemoval>
                    </a14:imgEffect>
                  </a14:imgLayer>
                </a14:imgProps>
              </a:ext>
            </a:extLst>
          </a:blip>
          <a:stretch>
            <a:fillRect/>
          </a:stretch>
        </p:blipFill>
        <p:spPr>
          <a:xfrm>
            <a:off x="6060785" y="4015919"/>
            <a:ext cx="2296633" cy="1940040"/>
          </a:xfrm>
          <a:prstGeom prst="rect">
            <a:avLst/>
          </a:prstGeom>
        </p:spPr>
      </p:pic>
      <p:sp>
        <p:nvSpPr>
          <p:cNvPr id="18" name="TextBox 17">
            <a:extLst>
              <a:ext uri="{FF2B5EF4-FFF2-40B4-BE49-F238E27FC236}">
                <a16:creationId xmlns:a16="http://schemas.microsoft.com/office/drawing/2014/main" id="{12BCCD7A-DDE6-4322-81B3-F28659653F34}"/>
              </a:ext>
            </a:extLst>
          </p:cNvPr>
          <p:cNvSpPr txBox="1"/>
          <p:nvPr/>
        </p:nvSpPr>
        <p:spPr>
          <a:xfrm>
            <a:off x="553577" y="3498772"/>
            <a:ext cx="2538106" cy="307777"/>
          </a:xfrm>
          <a:prstGeom prst="rect">
            <a:avLst/>
          </a:prstGeom>
          <a:noFill/>
        </p:spPr>
        <p:txBody>
          <a:bodyPr wrap="square" rtlCol="0">
            <a:spAutoFit/>
          </a:bodyPr>
          <a:lstStyle/>
          <a:p>
            <a:r>
              <a:rPr lang="en-US" sz="1400" i="1" dirty="0"/>
              <a:t>Plane at 0</a:t>
            </a:r>
            <a:r>
              <a:rPr lang="es-ES" sz="1400" i="1" dirty="0"/>
              <a:t>º X </a:t>
            </a:r>
            <a:r>
              <a:rPr lang="es-ES" sz="1400" i="1" dirty="0" err="1"/>
              <a:t>rotation</a:t>
            </a:r>
            <a:endParaRPr lang="en-GB" sz="1400" i="1" dirty="0"/>
          </a:p>
        </p:txBody>
      </p:sp>
      <p:sp>
        <p:nvSpPr>
          <p:cNvPr id="19" name="TextBox 18">
            <a:extLst>
              <a:ext uri="{FF2B5EF4-FFF2-40B4-BE49-F238E27FC236}">
                <a16:creationId xmlns:a16="http://schemas.microsoft.com/office/drawing/2014/main" id="{4143CDC7-58F6-451D-8BE8-12354ECA7D02}"/>
              </a:ext>
            </a:extLst>
          </p:cNvPr>
          <p:cNvSpPr txBox="1"/>
          <p:nvPr/>
        </p:nvSpPr>
        <p:spPr>
          <a:xfrm>
            <a:off x="3199275" y="3493953"/>
            <a:ext cx="2538106" cy="307777"/>
          </a:xfrm>
          <a:prstGeom prst="rect">
            <a:avLst/>
          </a:prstGeom>
          <a:noFill/>
        </p:spPr>
        <p:txBody>
          <a:bodyPr wrap="square" rtlCol="0">
            <a:spAutoFit/>
          </a:bodyPr>
          <a:lstStyle/>
          <a:p>
            <a:r>
              <a:rPr lang="en-US" sz="1400" i="1" dirty="0"/>
              <a:t>Plane at 10</a:t>
            </a:r>
            <a:r>
              <a:rPr lang="es-ES" sz="1400" i="1" dirty="0"/>
              <a:t>º X </a:t>
            </a:r>
            <a:r>
              <a:rPr lang="es-ES" sz="1400" i="1" dirty="0" err="1"/>
              <a:t>rotation</a:t>
            </a:r>
            <a:endParaRPr lang="en-GB" sz="1400" i="1" dirty="0"/>
          </a:p>
        </p:txBody>
      </p:sp>
      <p:sp>
        <p:nvSpPr>
          <p:cNvPr id="20" name="TextBox 19">
            <a:extLst>
              <a:ext uri="{FF2B5EF4-FFF2-40B4-BE49-F238E27FC236}">
                <a16:creationId xmlns:a16="http://schemas.microsoft.com/office/drawing/2014/main" id="{041E5714-0879-462A-B613-8DB74257E464}"/>
              </a:ext>
            </a:extLst>
          </p:cNvPr>
          <p:cNvSpPr txBox="1"/>
          <p:nvPr/>
        </p:nvSpPr>
        <p:spPr>
          <a:xfrm>
            <a:off x="6142716" y="3498772"/>
            <a:ext cx="2538106" cy="307777"/>
          </a:xfrm>
          <a:prstGeom prst="rect">
            <a:avLst/>
          </a:prstGeom>
          <a:noFill/>
        </p:spPr>
        <p:txBody>
          <a:bodyPr wrap="square" rtlCol="0">
            <a:spAutoFit/>
          </a:bodyPr>
          <a:lstStyle/>
          <a:p>
            <a:r>
              <a:rPr lang="en-US" sz="1400" i="1" dirty="0"/>
              <a:t>Plane at 20</a:t>
            </a:r>
            <a:r>
              <a:rPr lang="es-ES" sz="1400" i="1" dirty="0"/>
              <a:t>º X </a:t>
            </a:r>
            <a:r>
              <a:rPr lang="es-ES" sz="1400" i="1" dirty="0" err="1"/>
              <a:t>rotation</a:t>
            </a:r>
            <a:endParaRPr lang="en-GB" sz="1400" i="1" dirty="0"/>
          </a:p>
        </p:txBody>
      </p:sp>
      <p:sp>
        <p:nvSpPr>
          <p:cNvPr id="21" name="TextBox 20">
            <a:extLst>
              <a:ext uri="{FF2B5EF4-FFF2-40B4-BE49-F238E27FC236}">
                <a16:creationId xmlns:a16="http://schemas.microsoft.com/office/drawing/2014/main" id="{626DB46E-2020-4AE6-BF4E-878405473735}"/>
              </a:ext>
            </a:extLst>
          </p:cNvPr>
          <p:cNvSpPr txBox="1"/>
          <p:nvPr/>
        </p:nvSpPr>
        <p:spPr>
          <a:xfrm>
            <a:off x="686149" y="5548089"/>
            <a:ext cx="2538106" cy="307777"/>
          </a:xfrm>
          <a:prstGeom prst="rect">
            <a:avLst/>
          </a:prstGeom>
          <a:noFill/>
        </p:spPr>
        <p:txBody>
          <a:bodyPr wrap="square" rtlCol="0">
            <a:spAutoFit/>
          </a:bodyPr>
          <a:lstStyle/>
          <a:p>
            <a:r>
              <a:rPr lang="en-US" sz="1400" i="1" dirty="0"/>
              <a:t>Plane at 30</a:t>
            </a:r>
            <a:r>
              <a:rPr lang="es-ES" sz="1400" i="1" dirty="0"/>
              <a:t>º X </a:t>
            </a:r>
            <a:r>
              <a:rPr lang="es-ES" sz="1400" i="1" dirty="0" err="1"/>
              <a:t>rotation</a:t>
            </a:r>
            <a:endParaRPr lang="en-GB" sz="1400" i="1" dirty="0"/>
          </a:p>
        </p:txBody>
      </p:sp>
      <p:sp>
        <p:nvSpPr>
          <p:cNvPr id="22" name="TextBox 21">
            <a:extLst>
              <a:ext uri="{FF2B5EF4-FFF2-40B4-BE49-F238E27FC236}">
                <a16:creationId xmlns:a16="http://schemas.microsoft.com/office/drawing/2014/main" id="{037E8891-F112-4B93-B075-A74F641FC2C3}"/>
              </a:ext>
            </a:extLst>
          </p:cNvPr>
          <p:cNvSpPr txBox="1"/>
          <p:nvPr/>
        </p:nvSpPr>
        <p:spPr>
          <a:xfrm>
            <a:off x="3373467" y="5554295"/>
            <a:ext cx="2538106" cy="307777"/>
          </a:xfrm>
          <a:prstGeom prst="rect">
            <a:avLst/>
          </a:prstGeom>
          <a:noFill/>
        </p:spPr>
        <p:txBody>
          <a:bodyPr wrap="square" rtlCol="0">
            <a:spAutoFit/>
          </a:bodyPr>
          <a:lstStyle/>
          <a:p>
            <a:r>
              <a:rPr lang="en-US" sz="1400" i="1" dirty="0"/>
              <a:t>Plane at 40</a:t>
            </a:r>
            <a:r>
              <a:rPr lang="es-ES" sz="1400" i="1" dirty="0"/>
              <a:t>º X </a:t>
            </a:r>
            <a:r>
              <a:rPr lang="es-ES" sz="1400" i="1" dirty="0" err="1"/>
              <a:t>rotation</a:t>
            </a:r>
            <a:endParaRPr lang="en-GB" sz="1400" i="1" dirty="0"/>
          </a:p>
        </p:txBody>
      </p:sp>
      <p:sp>
        <p:nvSpPr>
          <p:cNvPr id="23" name="TextBox 22">
            <a:extLst>
              <a:ext uri="{FF2B5EF4-FFF2-40B4-BE49-F238E27FC236}">
                <a16:creationId xmlns:a16="http://schemas.microsoft.com/office/drawing/2014/main" id="{E0EE5FCC-5807-49F1-9FC5-7FB20728FF7F}"/>
              </a:ext>
            </a:extLst>
          </p:cNvPr>
          <p:cNvSpPr txBox="1"/>
          <p:nvPr/>
        </p:nvSpPr>
        <p:spPr>
          <a:xfrm>
            <a:off x="6142716" y="5560501"/>
            <a:ext cx="2538106" cy="307777"/>
          </a:xfrm>
          <a:prstGeom prst="rect">
            <a:avLst/>
          </a:prstGeom>
          <a:noFill/>
        </p:spPr>
        <p:txBody>
          <a:bodyPr wrap="square" rtlCol="0">
            <a:spAutoFit/>
          </a:bodyPr>
          <a:lstStyle/>
          <a:p>
            <a:r>
              <a:rPr lang="en-US" sz="1400" i="1" dirty="0"/>
              <a:t>Plane at 50</a:t>
            </a:r>
            <a:r>
              <a:rPr lang="es-ES" sz="1400" i="1" dirty="0"/>
              <a:t>º X </a:t>
            </a:r>
            <a:r>
              <a:rPr lang="es-ES" sz="1400" i="1" dirty="0" err="1"/>
              <a:t>rotation</a:t>
            </a:r>
            <a:endParaRPr lang="en-GB" sz="1400" i="1" dirty="0"/>
          </a:p>
        </p:txBody>
      </p:sp>
      <p:sp>
        <p:nvSpPr>
          <p:cNvPr id="33" name="TextBox 32">
            <a:extLst>
              <a:ext uri="{FF2B5EF4-FFF2-40B4-BE49-F238E27FC236}">
                <a16:creationId xmlns:a16="http://schemas.microsoft.com/office/drawing/2014/main" id="{3A57FC92-567B-4A49-8A8E-C14A5A8D894A}"/>
              </a:ext>
            </a:extLst>
          </p:cNvPr>
          <p:cNvSpPr txBox="1"/>
          <p:nvPr/>
        </p:nvSpPr>
        <p:spPr>
          <a:xfrm>
            <a:off x="553577" y="5889099"/>
            <a:ext cx="7902184" cy="276999"/>
          </a:xfrm>
          <a:prstGeom prst="rect">
            <a:avLst/>
          </a:prstGeom>
          <a:noFill/>
        </p:spPr>
        <p:txBody>
          <a:bodyPr wrap="square" rtlCol="0">
            <a:spAutoFit/>
          </a:bodyPr>
          <a:lstStyle/>
          <a:p>
            <a:r>
              <a:rPr lang="en-US" sz="1200" dirty="0"/>
              <a:t>Fig.9 Critical Planes Shear Stresses</a:t>
            </a:r>
            <a:endParaRPr lang="en-GB" sz="1200" dirty="0"/>
          </a:p>
        </p:txBody>
      </p:sp>
      <p:pic>
        <p:nvPicPr>
          <p:cNvPr id="34" name="Picture 33">
            <a:extLst>
              <a:ext uri="{FF2B5EF4-FFF2-40B4-BE49-F238E27FC236}">
                <a16:creationId xmlns:a16="http://schemas.microsoft.com/office/drawing/2014/main" id="{AD4E8D70-2B56-4F69-AA93-CADA284139D1}"/>
              </a:ext>
            </a:extLst>
          </p:cNvPr>
          <p:cNvPicPr>
            <a:picLocks noChangeAspect="1"/>
          </p:cNvPicPr>
          <p:nvPr/>
        </p:nvPicPr>
        <p:blipFill>
          <a:blip r:embed="rId14"/>
          <a:stretch>
            <a:fillRect/>
          </a:stretch>
        </p:blipFill>
        <p:spPr>
          <a:xfrm>
            <a:off x="6116771" y="-4105"/>
            <a:ext cx="3025705" cy="411159"/>
          </a:xfrm>
          <a:prstGeom prst="rect">
            <a:avLst/>
          </a:prstGeom>
        </p:spPr>
      </p:pic>
      <p:sp>
        <p:nvSpPr>
          <p:cNvPr id="24" name="TextBox 23">
            <a:extLst>
              <a:ext uri="{FF2B5EF4-FFF2-40B4-BE49-F238E27FC236}">
                <a16:creationId xmlns:a16="http://schemas.microsoft.com/office/drawing/2014/main" id="{6587F875-6613-42B6-9B16-E7A16E4BC57C}"/>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2341048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3D48-E2FE-432A-B04B-AC0AEF867F76}"/>
              </a:ext>
            </a:extLst>
          </p:cNvPr>
          <p:cNvSpPr>
            <a:spLocks noGrp="1"/>
          </p:cNvSpPr>
          <p:nvPr>
            <p:ph type="title"/>
          </p:nvPr>
        </p:nvSpPr>
        <p:spPr/>
        <p:txBody>
          <a:bodyPr/>
          <a:lstStyle/>
          <a:p>
            <a:r>
              <a:rPr lang="en-US" dirty="0"/>
              <a:t>TZM Fatigue Campaign</a:t>
            </a:r>
            <a:endParaRPr lang="en-GB" dirty="0"/>
          </a:p>
        </p:txBody>
      </p:sp>
      <p:sp>
        <p:nvSpPr>
          <p:cNvPr id="3" name="Slide Number Placeholder 2">
            <a:extLst>
              <a:ext uri="{FF2B5EF4-FFF2-40B4-BE49-F238E27FC236}">
                <a16:creationId xmlns:a16="http://schemas.microsoft.com/office/drawing/2014/main" id="{6C2EEE76-5CE2-44C4-993A-B11C9E1283EF}"/>
              </a:ext>
            </a:extLst>
          </p:cNvPr>
          <p:cNvSpPr>
            <a:spLocks noGrp="1"/>
          </p:cNvSpPr>
          <p:nvPr>
            <p:ph type="sldNum" sz="quarter" idx="12"/>
          </p:nvPr>
        </p:nvSpPr>
        <p:spPr/>
        <p:txBody>
          <a:bodyPr/>
          <a:lstStyle/>
          <a:p>
            <a:fld id="{8D6C380F-326D-3C40-9EE7-7FBAB0953422}" type="slidenum">
              <a:rPr lang="en-US" smtClean="0"/>
              <a:pPr/>
              <a:t>15</a:t>
            </a:fld>
            <a:endParaRPr lang="en-US"/>
          </a:p>
        </p:txBody>
      </p:sp>
      <p:sp>
        <p:nvSpPr>
          <p:cNvPr id="4" name="Content Placeholder 3">
            <a:extLst>
              <a:ext uri="{FF2B5EF4-FFF2-40B4-BE49-F238E27FC236}">
                <a16:creationId xmlns:a16="http://schemas.microsoft.com/office/drawing/2014/main" id="{F2089FCD-F188-42A1-9D0F-7083F8FB0298}"/>
              </a:ext>
            </a:extLst>
          </p:cNvPr>
          <p:cNvSpPr>
            <a:spLocks noGrp="1"/>
          </p:cNvSpPr>
          <p:nvPr>
            <p:ph sz="quarter" idx="13"/>
          </p:nvPr>
        </p:nvSpPr>
        <p:spPr>
          <a:xfrm>
            <a:off x="460375" y="1824579"/>
            <a:ext cx="8226425" cy="5028279"/>
          </a:xfrm>
        </p:spPr>
        <p:txBody>
          <a:bodyPr>
            <a:normAutofit/>
          </a:bodyPr>
          <a:lstStyle/>
          <a:p>
            <a:pPr marL="0" indent="0">
              <a:buNone/>
            </a:pPr>
            <a:r>
              <a:rPr lang="en-US" sz="2000" dirty="0"/>
              <a:t>APDL command in ANSYS         Records stress history during Dump.</a:t>
            </a:r>
          </a:p>
          <a:p>
            <a:pPr marL="0" indent="0">
              <a:buNone/>
            </a:pPr>
            <a:r>
              <a:rPr lang="en-US" sz="2000" dirty="0"/>
              <a:t>Two Python Codes        Defines Lifetime based on Criterions.</a:t>
            </a:r>
          </a:p>
          <a:p>
            <a:pPr marL="0" indent="0">
              <a:buNone/>
            </a:pPr>
            <a:endParaRPr lang="en-US" sz="2000" dirty="0"/>
          </a:p>
          <a:p>
            <a:endParaRPr lang="en-US" sz="2000" dirty="0"/>
          </a:p>
          <a:p>
            <a:pPr marL="0" indent="0">
              <a:buNone/>
            </a:pPr>
            <a:r>
              <a:rPr lang="en-US" sz="2000" dirty="0"/>
              <a:t>Torsion Fatigue Properties are required:</a:t>
            </a:r>
          </a:p>
          <a:p>
            <a:pPr marL="0" indent="0">
              <a:buNone/>
            </a:pPr>
            <a:endParaRPr lang="en-US" sz="2000" dirty="0"/>
          </a:p>
          <a:p>
            <a:r>
              <a:rPr lang="en-US" sz="2000" dirty="0"/>
              <a:t>Very limited experimental data.</a:t>
            </a:r>
          </a:p>
          <a:p>
            <a:r>
              <a:rPr lang="en-US" sz="2000" dirty="0"/>
              <a:t>Most of the experimental data cover uniaxial fatigue tests.</a:t>
            </a:r>
          </a:p>
          <a:p>
            <a:r>
              <a:rPr lang="en-US" sz="2000" dirty="0"/>
              <a:t>Non experimental data relating Uniaxial and Torsion properties for Non-Ferrous alloys.</a:t>
            </a:r>
          </a:p>
          <a:p>
            <a:endParaRPr lang="en-US" sz="2000" dirty="0"/>
          </a:p>
        </p:txBody>
      </p:sp>
      <p:sp>
        <p:nvSpPr>
          <p:cNvPr id="5" name="TextBox 4">
            <a:extLst>
              <a:ext uri="{FF2B5EF4-FFF2-40B4-BE49-F238E27FC236}">
                <a16:creationId xmlns:a16="http://schemas.microsoft.com/office/drawing/2014/main" id="{A236934B-D906-4FE8-A30E-37FFC3E46DA6}"/>
              </a:ext>
            </a:extLst>
          </p:cNvPr>
          <p:cNvSpPr txBox="1"/>
          <p:nvPr/>
        </p:nvSpPr>
        <p:spPr>
          <a:xfrm>
            <a:off x="-666482" y="1003974"/>
            <a:ext cx="3161908" cy="338554"/>
          </a:xfrm>
          <a:prstGeom prst="rect">
            <a:avLst/>
          </a:prstGeom>
          <a:noFill/>
        </p:spPr>
        <p:txBody>
          <a:bodyPr wrap="square" rtlCol="0">
            <a:spAutoFit/>
          </a:bodyPr>
          <a:lstStyle/>
          <a:p>
            <a:pPr algn="ctr"/>
            <a:r>
              <a:rPr lang="es-ES" sz="1600" i="1" dirty="0"/>
              <a:t>Problem</a:t>
            </a:r>
            <a:endParaRPr lang="en-GB" sz="1600" i="1" dirty="0"/>
          </a:p>
        </p:txBody>
      </p:sp>
      <p:cxnSp>
        <p:nvCxnSpPr>
          <p:cNvPr id="7" name="Straight Arrow Connector 6">
            <a:extLst>
              <a:ext uri="{FF2B5EF4-FFF2-40B4-BE49-F238E27FC236}">
                <a16:creationId xmlns:a16="http://schemas.microsoft.com/office/drawing/2014/main" id="{0581D0E4-B6FA-46F2-AA77-AAEE4179A9A7}"/>
              </a:ext>
            </a:extLst>
          </p:cNvPr>
          <p:cNvCxnSpPr/>
          <p:nvPr/>
        </p:nvCxnSpPr>
        <p:spPr>
          <a:xfrm>
            <a:off x="3675298" y="2017579"/>
            <a:ext cx="418854"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 name="Straight Arrow Connector 7">
            <a:extLst>
              <a:ext uri="{FF2B5EF4-FFF2-40B4-BE49-F238E27FC236}">
                <a16:creationId xmlns:a16="http://schemas.microsoft.com/office/drawing/2014/main" id="{09C84BC1-7056-4187-8CC7-03DACC54B205}"/>
              </a:ext>
            </a:extLst>
          </p:cNvPr>
          <p:cNvCxnSpPr/>
          <p:nvPr/>
        </p:nvCxnSpPr>
        <p:spPr>
          <a:xfrm>
            <a:off x="2748116" y="2453148"/>
            <a:ext cx="418854"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9" name="Picture 8">
            <a:extLst>
              <a:ext uri="{FF2B5EF4-FFF2-40B4-BE49-F238E27FC236}">
                <a16:creationId xmlns:a16="http://schemas.microsoft.com/office/drawing/2014/main" id="{2EA47D0C-EF6C-4688-9529-582A5E20C9F9}"/>
              </a:ext>
            </a:extLst>
          </p:cNvPr>
          <p:cNvPicPr>
            <a:picLocks noChangeAspect="1"/>
          </p:cNvPicPr>
          <p:nvPr/>
        </p:nvPicPr>
        <p:blipFill>
          <a:blip r:embed="rId2"/>
          <a:stretch>
            <a:fillRect/>
          </a:stretch>
        </p:blipFill>
        <p:spPr>
          <a:xfrm>
            <a:off x="6116771" y="-4105"/>
            <a:ext cx="3025705" cy="411159"/>
          </a:xfrm>
          <a:prstGeom prst="rect">
            <a:avLst/>
          </a:prstGeom>
        </p:spPr>
      </p:pic>
      <p:sp>
        <p:nvSpPr>
          <p:cNvPr id="10" name="TextBox 9">
            <a:extLst>
              <a:ext uri="{FF2B5EF4-FFF2-40B4-BE49-F238E27FC236}">
                <a16:creationId xmlns:a16="http://schemas.microsoft.com/office/drawing/2014/main" id="{59EAE53B-ABEC-48C1-8250-E54F3812FF24}"/>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322975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03975B-C871-423D-B1A8-F37338D44D9E}"/>
              </a:ext>
            </a:extLst>
          </p:cNvPr>
          <p:cNvSpPr>
            <a:spLocks noGrp="1"/>
          </p:cNvSpPr>
          <p:nvPr>
            <p:ph type="sldNum" sz="quarter" idx="12"/>
          </p:nvPr>
        </p:nvSpPr>
        <p:spPr/>
        <p:txBody>
          <a:bodyPr/>
          <a:lstStyle/>
          <a:p>
            <a:fld id="{8D6C380F-326D-3C40-9EE7-7FBAB0953422}" type="slidenum">
              <a:rPr lang="en-US" smtClean="0"/>
              <a:pPr/>
              <a:t>16</a:t>
            </a:fld>
            <a:endParaRPr lang="en-US"/>
          </a:p>
        </p:txBody>
      </p:sp>
      <p:sp>
        <p:nvSpPr>
          <p:cNvPr id="4" name="Content Placeholder 3">
            <a:extLst>
              <a:ext uri="{FF2B5EF4-FFF2-40B4-BE49-F238E27FC236}">
                <a16:creationId xmlns:a16="http://schemas.microsoft.com/office/drawing/2014/main" id="{A92EBA2B-7B0B-4301-9B6F-1AE012EEB15F}"/>
              </a:ext>
            </a:extLst>
          </p:cNvPr>
          <p:cNvSpPr>
            <a:spLocks noGrp="1"/>
          </p:cNvSpPr>
          <p:nvPr>
            <p:ph sz="quarter" idx="13"/>
          </p:nvPr>
        </p:nvSpPr>
        <p:spPr/>
        <p:txBody>
          <a:bodyPr/>
          <a:lstStyle/>
          <a:p>
            <a:pPr marL="0" indent="0" algn="ctr">
              <a:buNone/>
            </a:pPr>
            <a:endParaRPr lang="en-US" dirty="0"/>
          </a:p>
          <a:p>
            <a:pPr marL="0" indent="0" algn="ctr">
              <a:buNone/>
            </a:pPr>
            <a:endParaRPr lang="en-US" dirty="0"/>
          </a:p>
          <a:p>
            <a:pPr marL="0" indent="0" algn="ctr">
              <a:buNone/>
            </a:pPr>
            <a:r>
              <a:rPr lang="en-US" sz="2400" dirty="0"/>
              <a:t>Perform Torsion Fatigue Tests with TZM specimens.</a:t>
            </a:r>
          </a:p>
          <a:p>
            <a:pPr marL="0" indent="0" algn="ctr">
              <a:buNone/>
            </a:pPr>
            <a:endParaRPr lang="en-US" sz="2400" dirty="0"/>
          </a:p>
          <a:p>
            <a:pPr marL="0" indent="0" algn="ctr">
              <a:buNone/>
            </a:pPr>
            <a:r>
              <a:rPr lang="en-US" sz="2400" dirty="0"/>
              <a:t>    Commissioning TIDVG#5</a:t>
            </a:r>
            <a:endParaRPr lang="en-GB" sz="2400" dirty="0"/>
          </a:p>
        </p:txBody>
      </p:sp>
      <p:sp>
        <p:nvSpPr>
          <p:cNvPr id="5" name="Title 1">
            <a:extLst>
              <a:ext uri="{FF2B5EF4-FFF2-40B4-BE49-F238E27FC236}">
                <a16:creationId xmlns:a16="http://schemas.microsoft.com/office/drawing/2014/main" id="{112022FB-8993-4E30-82CB-759483149B17}"/>
              </a:ext>
            </a:extLst>
          </p:cNvPr>
          <p:cNvSpPr>
            <a:spLocks noGrp="1"/>
          </p:cNvSpPr>
          <p:nvPr>
            <p:ph type="title"/>
          </p:nvPr>
        </p:nvSpPr>
        <p:spPr>
          <a:xfrm>
            <a:off x="457200" y="233363"/>
            <a:ext cx="8226425" cy="715962"/>
          </a:xfrm>
        </p:spPr>
        <p:txBody>
          <a:bodyPr/>
          <a:lstStyle/>
          <a:p>
            <a:r>
              <a:rPr lang="en-US" dirty="0"/>
              <a:t>Future Steps</a:t>
            </a:r>
            <a:endParaRPr lang="en-GB" dirty="0"/>
          </a:p>
        </p:txBody>
      </p:sp>
      <p:sp>
        <p:nvSpPr>
          <p:cNvPr id="6" name="Arrow: Right 5">
            <a:extLst>
              <a:ext uri="{FF2B5EF4-FFF2-40B4-BE49-F238E27FC236}">
                <a16:creationId xmlns:a16="http://schemas.microsoft.com/office/drawing/2014/main" id="{2C9AEEA4-F428-4B85-99B4-42DB26C51B4F}"/>
              </a:ext>
            </a:extLst>
          </p:cNvPr>
          <p:cNvSpPr/>
          <p:nvPr/>
        </p:nvSpPr>
        <p:spPr>
          <a:xfrm>
            <a:off x="530942" y="2607515"/>
            <a:ext cx="412955" cy="94389"/>
          </a:xfrm>
          <a:prstGeom prst="rightArrow">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F2FE4F67-9B1D-4557-8267-E5144160CFBD}"/>
              </a:ext>
            </a:extLst>
          </p:cNvPr>
          <p:cNvSpPr/>
          <p:nvPr/>
        </p:nvSpPr>
        <p:spPr>
          <a:xfrm>
            <a:off x="2447249" y="3550429"/>
            <a:ext cx="412955" cy="94389"/>
          </a:xfrm>
          <a:prstGeom prst="rightArrow">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CBFAADF-D0DF-44B1-AB6D-DCB24D8B946E}"/>
              </a:ext>
            </a:extLst>
          </p:cNvPr>
          <p:cNvSpPr txBox="1"/>
          <p:nvPr/>
        </p:nvSpPr>
        <p:spPr>
          <a:xfrm>
            <a:off x="462116" y="4704135"/>
            <a:ext cx="8065386" cy="830997"/>
          </a:xfrm>
          <a:prstGeom prst="rect">
            <a:avLst/>
          </a:prstGeom>
          <a:noFill/>
        </p:spPr>
        <p:txBody>
          <a:bodyPr wrap="square" rtlCol="0">
            <a:spAutoFit/>
          </a:bodyPr>
          <a:lstStyle/>
          <a:p>
            <a:pPr marL="342900" indent="-342900" algn="just">
              <a:buFont typeface="+mj-lt"/>
              <a:buAutoNum type="arabicPeriod"/>
            </a:pPr>
            <a:r>
              <a:rPr lang="en-US" sz="1600" dirty="0"/>
              <a:t>Torsion fatigue parameters are required to solve the failure criterions.</a:t>
            </a:r>
          </a:p>
          <a:p>
            <a:pPr marL="342900" indent="-342900" algn="just">
              <a:buFont typeface="+mj-lt"/>
              <a:buAutoNum type="arabicPeriod"/>
            </a:pPr>
            <a:r>
              <a:rPr lang="en-US" sz="1600" dirty="0"/>
              <a:t>During Commissioning, temperature in TIDVG#5 will be recorded. Experimental results are to be compared with Numerical results.</a:t>
            </a:r>
            <a:endParaRPr lang="en-GB" sz="1600" dirty="0">
              <a:solidFill>
                <a:srgbClr val="FF0000"/>
              </a:solidFill>
            </a:endParaRPr>
          </a:p>
        </p:txBody>
      </p:sp>
      <p:sp>
        <p:nvSpPr>
          <p:cNvPr id="9" name="Rectangle 8">
            <a:extLst>
              <a:ext uri="{FF2B5EF4-FFF2-40B4-BE49-F238E27FC236}">
                <a16:creationId xmlns:a16="http://schemas.microsoft.com/office/drawing/2014/main" id="{7AF1D32B-B38D-4846-91B8-C1FDD0624FB1}"/>
              </a:ext>
            </a:extLst>
          </p:cNvPr>
          <p:cNvSpPr/>
          <p:nvPr/>
        </p:nvSpPr>
        <p:spPr>
          <a:xfrm>
            <a:off x="991092" y="2359742"/>
            <a:ext cx="7132320" cy="530942"/>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0" name="Rectangle 9">
            <a:extLst>
              <a:ext uri="{FF2B5EF4-FFF2-40B4-BE49-F238E27FC236}">
                <a16:creationId xmlns:a16="http://schemas.microsoft.com/office/drawing/2014/main" id="{57AAD995-10E0-41F6-A857-1CBFB8C5A217}"/>
              </a:ext>
            </a:extLst>
          </p:cNvPr>
          <p:cNvSpPr/>
          <p:nvPr/>
        </p:nvSpPr>
        <p:spPr>
          <a:xfrm>
            <a:off x="2936896" y="3307571"/>
            <a:ext cx="3623187" cy="530942"/>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pic>
        <p:nvPicPr>
          <p:cNvPr id="11" name="Picture 10">
            <a:extLst>
              <a:ext uri="{FF2B5EF4-FFF2-40B4-BE49-F238E27FC236}">
                <a16:creationId xmlns:a16="http://schemas.microsoft.com/office/drawing/2014/main" id="{946B5177-C923-4F95-B33B-98DA503BA981}"/>
              </a:ext>
            </a:extLst>
          </p:cNvPr>
          <p:cNvPicPr>
            <a:picLocks noChangeAspect="1"/>
          </p:cNvPicPr>
          <p:nvPr/>
        </p:nvPicPr>
        <p:blipFill>
          <a:blip r:embed="rId2"/>
          <a:stretch>
            <a:fillRect/>
          </a:stretch>
        </p:blipFill>
        <p:spPr>
          <a:xfrm>
            <a:off x="6116771" y="-4105"/>
            <a:ext cx="3025705" cy="411159"/>
          </a:xfrm>
          <a:prstGeom prst="rect">
            <a:avLst/>
          </a:prstGeom>
        </p:spPr>
      </p:pic>
      <p:sp>
        <p:nvSpPr>
          <p:cNvPr id="12" name="TextBox 11">
            <a:extLst>
              <a:ext uri="{FF2B5EF4-FFF2-40B4-BE49-F238E27FC236}">
                <a16:creationId xmlns:a16="http://schemas.microsoft.com/office/drawing/2014/main" id="{494F1940-C350-4410-A21F-3F459B239592}"/>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896276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Questions?</a:t>
            </a:r>
          </a:p>
        </p:txBody>
      </p:sp>
      <p:sp>
        <p:nvSpPr>
          <p:cNvPr id="3" name="Text Placeholder 1">
            <a:extLst>
              <a:ext uri="{FF2B5EF4-FFF2-40B4-BE49-F238E27FC236}">
                <a16:creationId xmlns:a16="http://schemas.microsoft.com/office/drawing/2014/main" id="{EB40A0B5-98CC-4EBA-B2F1-04DF9D4F3D17}"/>
              </a:ext>
            </a:extLst>
          </p:cNvPr>
          <p:cNvSpPr txBox="1">
            <a:spLocks/>
          </p:cNvSpPr>
          <p:nvPr/>
        </p:nvSpPr>
        <p:spPr>
          <a:xfrm>
            <a:off x="1304131" y="957386"/>
            <a:ext cx="6535738" cy="1609725"/>
          </a:xfrm>
          <a:prstGeom prst="rect">
            <a:avLst/>
          </a:prstGeom>
        </p:spPr>
        <p:txBody>
          <a:bodyPr vert="horz" anchor="ctr">
            <a:normAutofit/>
          </a:bodyPr>
          <a:lstStyle>
            <a:lvl1pPr marL="0" indent="0" algn="ctr" rtl="0" eaLnBrk="1" latinLnBrk="0" hangingPunct="1">
              <a:lnSpc>
                <a:spcPct val="100000"/>
              </a:lnSpc>
              <a:spcBef>
                <a:spcPts val="900"/>
              </a:spcBef>
              <a:buClr>
                <a:schemeClr val="accent1"/>
              </a:buClr>
              <a:buSzPct val="100000"/>
              <a:buFont typeface="Arial"/>
              <a:buNone/>
              <a:defRPr kumimoji="0" sz="3000" b="0" i="0" kern="1200">
                <a:solidFill>
                  <a:schemeClr val="accent4"/>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Thank you,</a:t>
            </a:r>
          </a:p>
        </p:txBody>
      </p:sp>
      <p:pic>
        <p:nvPicPr>
          <p:cNvPr id="4" name="Picture 3">
            <a:extLst>
              <a:ext uri="{FF2B5EF4-FFF2-40B4-BE49-F238E27FC236}">
                <a16:creationId xmlns:a16="http://schemas.microsoft.com/office/drawing/2014/main" id="{15769673-EC57-4591-9D51-CCD13D512D52}"/>
              </a:ext>
            </a:extLst>
          </p:cNvPr>
          <p:cNvPicPr>
            <a:picLocks noChangeAspect="1"/>
          </p:cNvPicPr>
          <p:nvPr/>
        </p:nvPicPr>
        <p:blipFill>
          <a:blip r:embed="rId2"/>
          <a:stretch>
            <a:fillRect/>
          </a:stretch>
        </p:blipFill>
        <p:spPr>
          <a:xfrm>
            <a:off x="6116771" y="-4105"/>
            <a:ext cx="3025705" cy="411159"/>
          </a:xfrm>
          <a:prstGeom prst="rect">
            <a:avLst/>
          </a:prstGeom>
        </p:spPr>
      </p:pic>
    </p:spTree>
    <p:extLst>
      <p:ext uri="{BB962C8B-B14F-4D97-AF65-F5344CB8AC3E}">
        <p14:creationId xmlns:p14="http://schemas.microsoft.com/office/powerpoint/2010/main" val="3024333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6C380F-326D-3C40-9EE7-7FBAB0953422}" type="slidenum">
              <a:rPr lang="en-US" smtClean="0"/>
              <a:pPr/>
              <a:t>2</a:t>
            </a:fld>
            <a:endParaRPr lang="en-US"/>
          </a:p>
        </p:txBody>
      </p:sp>
      <p:sp>
        <p:nvSpPr>
          <p:cNvPr id="9" name="TextBox 8"/>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
        <p:nvSpPr>
          <p:cNvPr id="11" name="Content Placeholder 2">
            <a:extLst>
              <a:ext uri="{FF2B5EF4-FFF2-40B4-BE49-F238E27FC236}">
                <a16:creationId xmlns:a16="http://schemas.microsoft.com/office/drawing/2014/main" id="{39CA286D-BC6E-4C28-8165-5CBF6F20CF9F}"/>
              </a:ext>
            </a:extLst>
          </p:cNvPr>
          <p:cNvSpPr>
            <a:spLocks noGrp="1"/>
          </p:cNvSpPr>
          <p:nvPr>
            <p:ph sz="quarter" idx="13"/>
          </p:nvPr>
        </p:nvSpPr>
        <p:spPr>
          <a:xfrm>
            <a:off x="381000" y="1340282"/>
            <a:ext cx="8226425" cy="5016068"/>
          </a:xfrm>
        </p:spPr>
        <p:txBody>
          <a:bodyPr>
            <a:normAutofit/>
          </a:bodyPr>
          <a:lstStyle/>
          <a:p>
            <a:pPr marL="0" indent="0" algn="just">
              <a:buNone/>
            </a:pPr>
            <a:r>
              <a:rPr lang="de-DE" sz="2000" dirty="0">
                <a:solidFill>
                  <a:schemeClr val="accent4">
                    <a:lumMod val="50000"/>
                  </a:schemeClr>
                </a:solidFill>
              </a:rPr>
              <a:t>The HL-LHC (High Luminosity Large Hadron Collider) and LIU (LHC Injector Upgrade) era are presenting unprecedent challenges. This includes the upgrade of the Target Internal Dump Vertical Graphite (TIDVG) located in the SPS.</a:t>
            </a:r>
          </a:p>
          <a:p>
            <a:pPr marL="0" indent="0" algn="just">
              <a:buNone/>
            </a:pPr>
            <a:endParaRPr lang="de-DE" sz="2000" dirty="0">
              <a:solidFill>
                <a:schemeClr val="accent4">
                  <a:lumMod val="50000"/>
                </a:schemeClr>
              </a:solidFill>
            </a:endParaRPr>
          </a:p>
        </p:txBody>
      </p:sp>
      <p:sp>
        <p:nvSpPr>
          <p:cNvPr id="12" name="Notched Right Arrow 7">
            <a:extLst>
              <a:ext uri="{FF2B5EF4-FFF2-40B4-BE49-F238E27FC236}">
                <a16:creationId xmlns:a16="http://schemas.microsoft.com/office/drawing/2014/main" id="{C5B65B1C-7E65-42B0-B3F7-09F4E181068B}"/>
              </a:ext>
            </a:extLst>
          </p:cNvPr>
          <p:cNvSpPr/>
          <p:nvPr/>
        </p:nvSpPr>
        <p:spPr>
          <a:xfrm>
            <a:off x="3937608" y="3110123"/>
            <a:ext cx="1406123" cy="159436"/>
          </a:xfrm>
          <a:prstGeom prst="notchedRightArrow">
            <a:avLst>
              <a:gd name="adj1" fmla="val 50000"/>
              <a:gd name="adj2" fmla="val 50000"/>
            </a:avLst>
          </a:prstGeom>
          <a:solidFill>
            <a:schemeClr val="tx2"/>
          </a:solidFill>
          <a:ln>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06C4D96-FD1F-4C74-BAC4-EA43B102EDA0}"/>
              </a:ext>
            </a:extLst>
          </p:cNvPr>
          <p:cNvSpPr txBox="1"/>
          <p:nvPr/>
        </p:nvSpPr>
        <p:spPr>
          <a:xfrm>
            <a:off x="2080039" y="2959653"/>
            <a:ext cx="1210588" cy="646331"/>
          </a:xfrm>
          <a:prstGeom prst="rect">
            <a:avLst/>
          </a:prstGeom>
          <a:noFill/>
        </p:spPr>
        <p:txBody>
          <a:bodyPr wrap="none" rtlCol="0">
            <a:spAutoFit/>
          </a:bodyPr>
          <a:lstStyle/>
          <a:p>
            <a:r>
              <a:rPr lang="de-DE" dirty="0">
                <a:solidFill>
                  <a:schemeClr val="accent4">
                    <a:lumMod val="50000"/>
                  </a:schemeClr>
                </a:solidFill>
              </a:rPr>
              <a:t>TIDVG</a:t>
            </a:r>
            <a:r>
              <a:rPr lang="es-ES" dirty="0">
                <a:solidFill>
                  <a:schemeClr val="accent4">
                    <a:lumMod val="50000"/>
                  </a:schemeClr>
                </a:solidFill>
              </a:rPr>
              <a:t>#4 </a:t>
            </a:r>
            <a:endParaRPr lang="de-DE" dirty="0">
              <a:solidFill>
                <a:schemeClr val="accent4">
                  <a:lumMod val="50000"/>
                </a:schemeClr>
              </a:solidFill>
            </a:endParaRPr>
          </a:p>
          <a:p>
            <a:endParaRPr lang="en-US" dirty="0">
              <a:solidFill>
                <a:schemeClr val="accent4">
                  <a:lumMod val="50000"/>
                </a:schemeClr>
              </a:solidFill>
            </a:endParaRPr>
          </a:p>
        </p:txBody>
      </p:sp>
      <p:sp>
        <p:nvSpPr>
          <p:cNvPr id="14" name="TextBox 13">
            <a:extLst>
              <a:ext uri="{FF2B5EF4-FFF2-40B4-BE49-F238E27FC236}">
                <a16:creationId xmlns:a16="http://schemas.microsoft.com/office/drawing/2014/main" id="{8CF51AB1-73B0-4D82-9DB0-173A54836742}"/>
              </a:ext>
            </a:extLst>
          </p:cNvPr>
          <p:cNvSpPr txBox="1"/>
          <p:nvPr/>
        </p:nvSpPr>
        <p:spPr>
          <a:xfrm>
            <a:off x="6297847" y="3006091"/>
            <a:ext cx="1210588" cy="646331"/>
          </a:xfrm>
          <a:prstGeom prst="rect">
            <a:avLst/>
          </a:prstGeom>
          <a:noFill/>
        </p:spPr>
        <p:txBody>
          <a:bodyPr wrap="none" rtlCol="0">
            <a:spAutoFit/>
          </a:bodyPr>
          <a:lstStyle/>
          <a:p>
            <a:r>
              <a:rPr lang="de-DE" dirty="0">
                <a:solidFill>
                  <a:schemeClr val="accent4">
                    <a:lumMod val="50000"/>
                  </a:schemeClr>
                </a:solidFill>
              </a:rPr>
              <a:t>TIDVG</a:t>
            </a:r>
            <a:r>
              <a:rPr lang="es-ES" dirty="0">
                <a:solidFill>
                  <a:schemeClr val="accent4">
                    <a:lumMod val="50000"/>
                  </a:schemeClr>
                </a:solidFill>
              </a:rPr>
              <a:t>#5 </a:t>
            </a:r>
            <a:endParaRPr lang="de-DE" dirty="0">
              <a:solidFill>
                <a:schemeClr val="accent4">
                  <a:lumMod val="50000"/>
                </a:schemeClr>
              </a:solidFill>
            </a:endParaRPr>
          </a:p>
          <a:p>
            <a:endParaRPr lang="en-US" dirty="0">
              <a:solidFill>
                <a:schemeClr val="accent4">
                  <a:lumMod val="50000"/>
                </a:schemeClr>
              </a:solidFill>
            </a:endParaRPr>
          </a:p>
        </p:txBody>
      </p:sp>
      <p:sp>
        <p:nvSpPr>
          <p:cNvPr id="15" name="TextBox 14">
            <a:extLst>
              <a:ext uri="{FF2B5EF4-FFF2-40B4-BE49-F238E27FC236}">
                <a16:creationId xmlns:a16="http://schemas.microsoft.com/office/drawing/2014/main" id="{A054B781-0D59-4CBF-BF71-E6641E76DC12}"/>
              </a:ext>
            </a:extLst>
          </p:cNvPr>
          <p:cNvSpPr txBox="1"/>
          <p:nvPr/>
        </p:nvSpPr>
        <p:spPr>
          <a:xfrm>
            <a:off x="1131517" y="3329257"/>
            <a:ext cx="3113225" cy="584775"/>
          </a:xfrm>
          <a:prstGeom prst="rect">
            <a:avLst/>
          </a:prstGeom>
          <a:noFill/>
        </p:spPr>
        <p:txBody>
          <a:bodyPr wrap="none" rtlCol="0">
            <a:spAutoFit/>
          </a:bodyPr>
          <a:lstStyle/>
          <a:p>
            <a:r>
              <a:rPr lang="es-ES" sz="1400" dirty="0">
                <a:solidFill>
                  <a:schemeClr val="accent4">
                    <a:lumMod val="50000"/>
                  </a:schemeClr>
                </a:solidFill>
              </a:rPr>
              <a:t>Average Beam Thermal Power 60kW</a:t>
            </a:r>
            <a:endParaRPr lang="de-DE" sz="1400" dirty="0">
              <a:solidFill>
                <a:schemeClr val="accent4">
                  <a:lumMod val="50000"/>
                </a:schemeClr>
              </a:solidFill>
            </a:endParaRPr>
          </a:p>
          <a:p>
            <a:endParaRPr lang="en-US" dirty="0">
              <a:solidFill>
                <a:schemeClr val="accent4">
                  <a:lumMod val="50000"/>
                </a:schemeClr>
              </a:solidFill>
            </a:endParaRPr>
          </a:p>
        </p:txBody>
      </p:sp>
      <p:sp>
        <p:nvSpPr>
          <p:cNvPr id="16" name="TextBox 15">
            <a:extLst>
              <a:ext uri="{FF2B5EF4-FFF2-40B4-BE49-F238E27FC236}">
                <a16:creationId xmlns:a16="http://schemas.microsoft.com/office/drawing/2014/main" id="{2E79CE75-F91A-4C9D-9F12-4CC4410C5886}"/>
              </a:ext>
            </a:extLst>
          </p:cNvPr>
          <p:cNvSpPr txBox="1"/>
          <p:nvPr/>
        </p:nvSpPr>
        <p:spPr>
          <a:xfrm>
            <a:off x="5260671" y="3329256"/>
            <a:ext cx="3233449" cy="584775"/>
          </a:xfrm>
          <a:prstGeom prst="rect">
            <a:avLst/>
          </a:prstGeom>
          <a:noFill/>
        </p:spPr>
        <p:txBody>
          <a:bodyPr wrap="none" rtlCol="0">
            <a:spAutoFit/>
          </a:bodyPr>
          <a:lstStyle/>
          <a:p>
            <a:r>
              <a:rPr lang="es-ES" sz="1400" dirty="0">
                <a:solidFill>
                  <a:schemeClr val="accent4">
                    <a:lumMod val="50000"/>
                  </a:schemeClr>
                </a:solidFill>
              </a:rPr>
              <a:t>Average Beam Thermal Power 235kW</a:t>
            </a:r>
            <a:endParaRPr lang="de-DE" sz="1400" dirty="0">
              <a:solidFill>
                <a:schemeClr val="accent4">
                  <a:lumMod val="50000"/>
                </a:schemeClr>
              </a:solidFill>
            </a:endParaRPr>
          </a:p>
          <a:p>
            <a:endParaRPr lang="en-US" dirty="0">
              <a:solidFill>
                <a:schemeClr val="accent4">
                  <a:lumMod val="50000"/>
                </a:schemeClr>
              </a:solidFill>
            </a:endParaRPr>
          </a:p>
        </p:txBody>
      </p:sp>
      <p:pic>
        <p:nvPicPr>
          <p:cNvPr id="17" name="Picture 2">
            <a:extLst>
              <a:ext uri="{FF2B5EF4-FFF2-40B4-BE49-F238E27FC236}">
                <a16:creationId xmlns:a16="http://schemas.microsoft.com/office/drawing/2014/main" id="{D5D3DB07-3E7E-4E07-836E-CDF64EBD94F2}"/>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61905" y="3819526"/>
            <a:ext cx="3520038" cy="212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a:extLst>
              <a:ext uri="{FF2B5EF4-FFF2-40B4-BE49-F238E27FC236}">
                <a16:creationId xmlns:a16="http://schemas.microsoft.com/office/drawing/2014/main" id="{00B0DD76-C3D6-47D8-B4D2-39094C89A068}"/>
              </a:ext>
            </a:extLst>
          </p:cNvPr>
          <p:cNvSpPr txBox="1"/>
          <p:nvPr/>
        </p:nvSpPr>
        <p:spPr>
          <a:xfrm>
            <a:off x="5139266" y="4499314"/>
            <a:ext cx="748923" cy="646331"/>
          </a:xfrm>
          <a:prstGeom prst="rect">
            <a:avLst/>
          </a:prstGeom>
          <a:noFill/>
        </p:spPr>
        <p:txBody>
          <a:bodyPr wrap="none" rtlCol="0">
            <a:spAutoFit/>
          </a:bodyPr>
          <a:lstStyle/>
          <a:p>
            <a:r>
              <a:rPr lang="es-ES" dirty="0">
                <a:solidFill>
                  <a:schemeClr val="accent4">
                    <a:lumMod val="50000"/>
                  </a:schemeClr>
                </a:solidFill>
              </a:rPr>
              <a:t>LSS1</a:t>
            </a:r>
            <a:endParaRPr lang="de-DE" dirty="0">
              <a:solidFill>
                <a:schemeClr val="accent4">
                  <a:lumMod val="50000"/>
                </a:schemeClr>
              </a:solidFill>
            </a:endParaRPr>
          </a:p>
          <a:p>
            <a:endParaRPr lang="en-US" dirty="0">
              <a:solidFill>
                <a:schemeClr val="accent4">
                  <a:lumMod val="50000"/>
                </a:schemeClr>
              </a:solidFill>
            </a:endParaRPr>
          </a:p>
        </p:txBody>
      </p:sp>
      <p:sp>
        <p:nvSpPr>
          <p:cNvPr id="20" name="TextBox 19">
            <a:extLst>
              <a:ext uri="{FF2B5EF4-FFF2-40B4-BE49-F238E27FC236}">
                <a16:creationId xmlns:a16="http://schemas.microsoft.com/office/drawing/2014/main" id="{D11354C6-01DA-47DF-8969-297E2EFC1430}"/>
              </a:ext>
            </a:extLst>
          </p:cNvPr>
          <p:cNvSpPr txBox="1"/>
          <p:nvPr/>
        </p:nvSpPr>
        <p:spPr>
          <a:xfrm>
            <a:off x="7433731" y="4504349"/>
            <a:ext cx="748923" cy="646331"/>
          </a:xfrm>
          <a:prstGeom prst="rect">
            <a:avLst/>
          </a:prstGeom>
          <a:noFill/>
        </p:spPr>
        <p:txBody>
          <a:bodyPr wrap="none" rtlCol="0">
            <a:spAutoFit/>
          </a:bodyPr>
          <a:lstStyle/>
          <a:p>
            <a:r>
              <a:rPr lang="es-ES" dirty="0">
                <a:solidFill>
                  <a:schemeClr val="accent4">
                    <a:lumMod val="50000"/>
                  </a:schemeClr>
                </a:solidFill>
              </a:rPr>
              <a:t>LSS5</a:t>
            </a:r>
            <a:endParaRPr lang="de-DE" dirty="0">
              <a:solidFill>
                <a:schemeClr val="accent4">
                  <a:lumMod val="50000"/>
                </a:schemeClr>
              </a:solidFill>
            </a:endParaRPr>
          </a:p>
          <a:p>
            <a:endParaRPr lang="en-US" dirty="0">
              <a:solidFill>
                <a:schemeClr val="accent4">
                  <a:lumMod val="50000"/>
                </a:schemeClr>
              </a:solidFill>
            </a:endParaRPr>
          </a:p>
        </p:txBody>
      </p:sp>
      <p:sp>
        <p:nvSpPr>
          <p:cNvPr id="21" name="TextBox 20">
            <a:extLst>
              <a:ext uri="{FF2B5EF4-FFF2-40B4-BE49-F238E27FC236}">
                <a16:creationId xmlns:a16="http://schemas.microsoft.com/office/drawing/2014/main" id="{2A8A2ECA-57B7-4953-B5F7-BB8155675C47}"/>
              </a:ext>
            </a:extLst>
          </p:cNvPr>
          <p:cNvSpPr txBox="1"/>
          <p:nvPr/>
        </p:nvSpPr>
        <p:spPr>
          <a:xfrm>
            <a:off x="5139266" y="5029290"/>
            <a:ext cx="2787943" cy="646331"/>
          </a:xfrm>
          <a:prstGeom prst="rect">
            <a:avLst/>
          </a:prstGeom>
          <a:noFill/>
        </p:spPr>
        <p:txBody>
          <a:bodyPr wrap="none" rtlCol="0">
            <a:spAutoFit/>
          </a:bodyPr>
          <a:lstStyle/>
          <a:p>
            <a:r>
              <a:rPr lang="es-ES" dirty="0">
                <a:solidFill>
                  <a:schemeClr val="accent4">
                    <a:lumMod val="50000"/>
                  </a:schemeClr>
                </a:solidFill>
              </a:rPr>
              <a:t>Move from LSS1 to LSS5</a:t>
            </a:r>
            <a:endParaRPr lang="de-DE" dirty="0">
              <a:solidFill>
                <a:schemeClr val="accent4">
                  <a:lumMod val="50000"/>
                </a:schemeClr>
              </a:solidFill>
            </a:endParaRPr>
          </a:p>
          <a:p>
            <a:endParaRPr lang="en-US" dirty="0">
              <a:solidFill>
                <a:schemeClr val="accent4">
                  <a:lumMod val="50000"/>
                </a:schemeClr>
              </a:solidFill>
            </a:endParaRPr>
          </a:p>
        </p:txBody>
      </p:sp>
      <p:sp>
        <p:nvSpPr>
          <p:cNvPr id="22" name="Notched Right Arrow 7">
            <a:extLst>
              <a:ext uri="{FF2B5EF4-FFF2-40B4-BE49-F238E27FC236}">
                <a16:creationId xmlns:a16="http://schemas.microsoft.com/office/drawing/2014/main" id="{44ACF7AB-0C72-450B-A3B6-7193FEACD954}"/>
              </a:ext>
            </a:extLst>
          </p:cNvPr>
          <p:cNvSpPr/>
          <p:nvPr/>
        </p:nvSpPr>
        <p:spPr>
          <a:xfrm>
            <a:off x="5999429" y="4604866"/>
            <a:ext cx="1323062" cy="159436"/>
          </a:xfrm>
          <a:prstGeom prst="notchedRightArrow">
            <a:avLst/>
          </a:prstGeom>
          <a:solidFill>
            <a:schemeClr val="tx2"/>
          </a:solidFill>
          <a:ln>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Title 1">
            <a:extLst>
              <a:ext uri="{FF2B5EF4-FFF2-40B4-BE49-F238E27FC236}">
                <a16:creationId xmlns:a16="http://schemas.microsoft.com/office/drawing/2014/main" id="{3EB381B3-2F21-4E05-9CF1-4E2CAC106400}"/>
              </a:ext>
            </a:extLst>
          </p:cNvPr>
          <p:cNvSpPr>
            <a:spLocks noGrp="1"/>
          </p:cNvSpPr>
          <p:nvPr>
            <p:ph type="title"/>
          </p:nvPr>
        </p:nvSpPr>
        <p:spPr>
          <a:xfrm>
            <a:off x="415237" y="175741"/>
            <a:ext cx="9074150" cy="526533"/>
          </a:xfrm>
        </p:spPr>
        <p:txBody>
          <a:bodyPr>
            <a:normAutofit/>
          </a:bodyPr>
          <a:lstStyle/>
          <a:p>
            <a:r>
              <a:rPr lang="en-US" sz="2800" dirty="0"/>
              <a:t>Overview</a:t>
            </a:r>
            <a:endParaRPr lang="en-GB" sz="2800" dirty="0"/>
          </a:p>
        </p:txBody>
      </p:sp>
      <p:sp>
        <p:nvSpPr>
          <p:cNvPr id="24" name="TextBox 23">
            <a:extLst>
              <a:ext uri="{FF2B5EF4-FFF2-40B4-BE49-F238E27FC236}">
                <a16:creationId xmlns:a16="http://schemas.microsoft.com/office/drawing/2014/main" id="{E090D8B9-AE80-47AE-8629-B9EDBEA1CDF9}"/>
              </a:ext>
            </a:extLst>
          </p:cNvPr>
          <p:cNvSpPr txBox="1"/>
          <p:nvPr/>
        </p:nvSpPr>
        <p:spPr>
          <a:xfrm>
            <a:off x="-294822" y="762101"/>
            <a:ext cx="3161908" cy="338554"/>
          </a:xfrm>
          <a:prstGeom prst="rect">
            <a:avLst/>
          </a:prstGeom>
          <a:noFill/>
        </p:spPr>
        <p:txBody>
          <a:bodyPr wrap="square" rtlCol="0">
            <a:spAutoFit/>
          </a:bodyPr>
          <a:lstStyle/>
          <a:p>
            <a:pPr algn="ctr"/>
            <a:r>
              <a:rPr lang="es-ES" sz="1600" i="1" dirty="0"/>
              <a:t>Problem Definition</a:t>
            </a:r>
            <a:endParaRPr lang="en-GB" sz="1600" i="1" dirty="0"/>
          </a:p>
        </p:txBody>
      </p:sp>
      <p:sp>
        <p:nvSpPr>
          <p:cNvPr id="25" name="TextBox 24">
            <a:extLst>
              <a:ext uri="{FF2B5EF4-FFF2-40B4-BE49-F238E27FC236}">
                <a16:creationId xmlns:a16="http://schemas.microsoft.com/office/drawing/2014/main" id="{33DE3406-2327-4BFA-A7D0-CFA8112E11D1}"/>
              </a:ext>
            </a:extLst>
          </p:cNvPr>
          <p:cNvSpPr txBox="1"/>
          <p:nvPr/>
        </p:nvSpPr>
        <p:spPr>
          <a:xfrm>
            <a:off x="861905" y="5947582"/>
            <a:ext cx="4398766" cy="276999"/>
          </a:xfrm>
          <a:prstGeom prst="rect">
            <a:avLst/>
          </a:prstGeom>
          <a:noFill/>
        </p:spPr>
        <p:txBody>
          <a:bodyPr wrap="square" rtlCol="0">
            <a:spAutoFit/>
          </a:bodyPr>
          <a:lstStyle/>
          <a:p>
            <a:r>
              <a:rPr lang="en-US" sz="1200" dirty="0"/>
              <a:t>Fig.1 LSS1 and LSS5 location in SPS</a:t>
            </a:r>
            <a:endParaRPr lang="en-GB" sz="1200" dirty="0"/>
          </a:p>
        </p:txBody>
      </p:sp>
      <p:pic>
        <p:nvPicPr>
          <p:cNvPr id="26" name="Picture 25">
            <a:extLst>
              <a:ext uri="{FF2B5EF4-FFF2-40B4-BE49-F238E27FC236}">
                <a16:creationId xmlns:a16="http://schemas.microsoft.com/office/drawing/2014/main" id="{92F70F7D-26FE-4B77-9F68-000C69922CCA}"/>
              </a:ext>
            </a:extLst>
          </p:cNvPr>
          <p:cNvPicPr>
            <a:picLocks noChangeAspect="1"/>
          </p:cNvPicPr>
          <p:nvPr/>
        </p:nvPicPr>
        <p:blipFill>
          <a:blip r:embed="rId3"/>
          <a:stretch>
            <a:fillRect/>
          </a:stretch>
        </p:blipFill>
        <p:spPr>
          <a:xfrm>
            <a:off x="6116771" y="-4105"/>
            <a:ext cx="3025705" cy="411159"/>
          </a:xfrm>
          <a:prstGeom prst="rect">
            <a:avLst/>
          </a:prstGeom>
        </p:spPr>
      </p:pic>
    </p:spTree>
    <p:extLst>
      <p:ext uri="{BB962C8B-B14F-4D97-AF65-F5344CB8AC3E}">
        <p14:creationId xmlns:p14="http://schemas.microsoft.com/office/powerpoint/2010/main" val="2714124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E3B0E-B39C-4528-80F5-BC76262AEC1D}"/>
              </a:ext>
            </a:extLst>
          </p:cNvPr>
          <p:cNvSpPr>
            <a:spLocks noGrp="1"/>
          </p:cNvSpPr>
          <p:nvPr>
            <p:ph type="title"/>
          </p:nvPr>
        </p:nvSpPr>
        <p:spPr/>
        <p:txBody>
          <a:bodyPr/>
          <a:lstStyle/>
          <a:p>
            <a:r>
              <a:rPr lang="en-US" dirty="0"/>
              <a:t>Index</a:t>
            </a:r>
            <a:endParaRPr lang="en-GB" dirty="0"/>
          </a:p>
        </p:txBody>
      </p:sp>
      <p:sp>
        <p:nvSpPr>
          <p:cNvPr id="3" name="Slide Number Placeholder 2">
            <a:extLst>
              <a:ext uri="{FF2B5EF4-FFF2-40B4-BE49-F238E27FC236}">
                <a16:creationId xmlns:a16="http://schemas.microsoft.com/office/drawing/2014/main" id="{346E325F-FAA3-43D5-8801-628CF5639666}"/>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5" name="Content Placeholder 3">
            <a:extLst>
              <a:ext uri="{FF2B5EF4-FFF2-40B4-BE49-F238E27FC236}">
                <a16:creationId xmlns:a16="http://schemas.microsoft.com/office/drawing/2014/main" id="{1C0350E5-B511-40DD-8389-9EB0120C0C09}"/>
              </a:ext>
            </a:extLst>
          </p:cNvPr>
          <p:cNvSpPr>
            <a:spLocks noGrp="1"/>
          </p:cNvSpPr>
          <p:nvPr>
            <p:ph sz="quarter" idx="13"/>
          </p:nvPr>
        </p:nvSpPr>
        <p:spPr>
          <a:xfrm>
            <a:off x="348287" y="1178122"/>
            <a:ext cx="8226425" cy="2134809"/>
          </a:xfrm>
        </p:spPr>
        <p:txBody>
          <a:bodyPr>
            <a:normAutofit/>
          </a:bodyPr>
          <a:lstStyle/>
          <a:p>
            <a:pPr marL="0" indent="0">
              <a:buNone/>
            </a:pPr>
            <a:r>
              <a:rPr lang="en-US" sz="2200" dirty="0"/>
              <a:t>Cooling Pipes CFD/Thermal Coupling</a:t>
            </a:r>
          </a:p>
          <a:p>
            <a:pPr marL="0" indent="0">
              <a:buNone/>
            </a:pPr>
            <a:r>
              <a:rPr lang="en-US" sz="2200" dirty="0"/>
              <a:t>Cooling Pipes Thermal/Structural Coupling</a:t>
            </a:r>
          </a:p>
          <a:p>
            <a:pPr marL="0" indent="0">
              <a:buNone/>
            </a:pPr>
            <a:r>
              <a:rPr lang="en-US" sz="2200" dirty="0"/>
              <a:t>CFD Cooling Air around the Vacuum Chamber</a:t>
            </a:r>
            <a:endParaRPr lang="en-GB" sz="2200" dirty="0"/>
          </a:p>
        </p:txBody>
      </p:sp>
      <p:sp>
        <p:nvSpPr>
          <p:cNvPr id="6" name="Content Placeholder 3">
            <a:extLst>
              <a:ext uri="{FF2B5EF4-FFF2-40B4-BE49-F238E27FC236}">
                <a16:creationId xmlns:a16="http://schemas.microsoft.com/office/drawing/2014/main" id="{C77801E6-D45B-4B33-B426-085A86F35A04}"/>
              </a:ext>
            </a:extLst>
          </p:cNvPr>
          <p:cNvSpPr txBox="1">
            <a:spLocks/>
          </p:cNvSpPr>
          <p:nvPr/>
        </p:nvSpPr>
        <p:spPr>
          <a:xfrm>
            <a:off x="348287" y="2640312"/>
            <a:ext cx="8226425" cy="213480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2200" dirty="0"/>
              <a:t>Interlocks and Alarms</a:t>
            </a:r>
          </a:p>
          <a:p>
            <a:pPr marL="0" indent="0">
              <a:buFont typeface="Arial"/>
              <a:buNone/>
            </a:pPr>
            <a:r>
              <a:rPr lang="en-US" sz="2200" dirty="0"/>
              <a:t>Cooling TIDVG#5 after Interlock</a:t>
            </a:r>
          </a:p>
          <a:p>
            <a:pPr marL="0" indent="0">
              <a:buFont typeface="Arial"/>
              <a:buNone/>
            </a:pPr>
            <a:r>
              <a:rPr lang="en-US" sz="2200" dirty="0"/>
              <a:t>Number of Particles/Time</a:t>
            </a:r>
          </a:p>
        </p:txBody>
      </p:sp>
      <p:sp>
        <p:nvSpPr>
          <p:cNvPr id="7" name="Content Placeholder 3">
            <a:extLst>
              <a:ext uri="{FF2B5EF4-FFF2-40B4-BE49-F238E27FC236}">
                <a16:creationId xmlns:a16="http://schemas.microsoft.com/office/drawing/2014/main" id="{2E09444A-C4ED-4008-8DF9-940FDF36D4A7}"/>
              </a:ext>
            </a:extLst>
          </p:cNvPr>
          <p:cNvSpPr txBox="1">
            <a:spLocks/>
          </p:cNvSpPr>
          <p:nvPr/>
        </p:nvSpPr>
        <p:spPr>
          <a:xfrm>
            <a:off x="-1958788" y="4227774"/>
            <a:ext cx="8226425" cy="213480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buFont typeface="Arial"/>
              <a:buNone/>
            </a:pPr>
            <a:r>
              <a:rPr lang="en-US" sz="2200" dirty="0"/>
              <a:t>TZM Fatigue Test Campaign</a:t>
            </a:r>
          </a:p>
        </p:txBody>
      </p:sp>
      <p:cxnSp>
        <p:nvCxnSpPr>
          <p:cNvPr id="9" name="Straight Connector 8">
            <a:extLst>
              <a:ext uri="{FF2B5EF4-FFF2-40B4-BE49-F238E27FC236}">
                <a16:creationId xmlns:a16="http://schemas.microsoft.com/office/drawing/2014/main" id="{5A5B9B3E-4B3F-4B79-8922-6CB66BC87FA6}"/>
              </a:ext>
            </a:extLst>
          </p:cNvPr>
          <p:cNvCxnSpPr/>
          <p:nvPr/>
        </p:nvCxnSpPr>
        <p:spPr>
          <a:xfrm flipV="1">
            <a:off x="348287" y="2559365"/>
            <a:ext cx="8226425" cy="260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789D064F-E0E5-4C59-A132-5FAC258E85CC}"/>
              </a:ext>
            </a:extLst>
          </p:cNvPr>
          <p:cNvCxnSpPr/>
          <p:nvPr/>
        </p:nvCxnSpPr>
        <p:spPr>
          <a:xfrm flipV="1">
            <a:off x="348287" y="4098763"/>
            <a:ext cx="8226425" cy="2607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4" name="Picture 8" descr="kisspng-green-area-pattern-green-tick-png-file-5aa1fca3f21122.7358749715205654119915  | Citrus Clean Steam Pest | Sunshine Coast">
            <a:extLst>
              <a:ext uri="{FF2B5EF4-FFF2-40B4-BE49-F238E27FC236}">
                <a16:creationId xmlns:a16="http://schemas.microsoft.com/office/drawing/2014/main" id="{5FB7576D-D3D5-4785-81CF-F9D194CD47EF}"/>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3387497" y="2536795"/>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kisspng-green-area-pattern-green-tick-png-file-5aa1fca3f21122.7358749715205654119915  | Citrus Clean Steam Pest | Sunshine Coast">
            <a:extLst>
              <a:ext uri="{FF2B5EF4-FFF2-40B4-BE49-F238E27FC236}">
                <a16:creationId xmlns:a16="http://schemas.microsoft.com/office/drawing/2014/main" id="{0DD765BA-637F-417A-A637-A70D639E6B0D}"/>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5420656" y="1018829"/>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kisspng-green-area-pattern-green-tick-png-file-5aa1fca3f21122.7358749715205654119915  | Citrus Clean Steam Pest | Sunshine Coast">
            <a:extLst>
              <a:ext uri="{FF2B5EF4-FFF2-40B4-BE49-F238E27FC236}">
                <a16:creationId xmlns:a16="http://schemas.microsoft.com/office/drawing/2014/main" id="{5E795ADE-CFB6-40BD-92AB-F78720D0853F}"/>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6512620" y="1873047"/>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kisspng-green-area-pattern-green-tick-png-file-5aa1fca3f21122.7358749715205654119915  | Citrus Clean Steam Pest | Sunshine Coast">
            <a:extLst>
              <a:ext uri="{FF2B5EF4-FFF2-40B4-BE49-F238E27FC236}">
                <a16:creationId xmlns:a16="http://schemas.microsoft.com/office/drawing/2014/main" id="{2FDB96AA-9D5E-4784-8A15-12CA36C2E88C}"/>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6039032" y="1472593"/>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8" descr="kisspng-green-area-pattern-green-tick-png-file-5aa1fca3f21122.7358749715205654119915  | Citrus Clean Steam Pest | Sunshine Coast">
            <a:extLst>
              <a:ext uri="{FF2B5EF4-FFF2-40B4-BE49-F238E27FC236}">
                <a16:creationId xmlns:a16="http://schemas.microsoft.com/office/drawing/2014/main" id="{32243057-8ECF-4D4D-948A-18CA24C51B40}"/>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4570626" y="2960113"/>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descr="kisspng-green-area-pattern-green-tick-png-file-5aa1fca3f21122.7358749715205654119915  | Citrus Clean Steam Pest | Sunshine Coast">
            <a:extLst>
              <a:ext uri="{FF2B5EF4-FFF2-40B4-BE49-F238E27FC236}">
                <a16:creationId xmlns:a16="http://schemas.microsoft.com/office/drawing/2014/main" id="{679A8816-32DA-49A6-9E99-53E99E176FCB}"/>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3731959" y="3506868"/>
            <a:ext cx="457211" cy="49238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Try to minimize work in progress during sprint | by Nikolaos Raptis | Medium">
            <a:extLst>
              <a:ext uri="{FF2B5EF4-FFF2-40B4-BE49-F238E27FC236}">
                <a16:creationId xmlns:a16="http://schemas.microsoft.com/office/drawing/2014/main" id="{FDD69FDF-1BF9-4D16-83E4-3F7E69908D1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21209" y="4168462"/>
            <a:ext cx="760735" cy="760735"/>
          </a:xfrm>
          <a:prstGeom prst="rect">
            <a:avLst/>
          </a:prstGeom>
          <a:noFill/>
          <a:extLst>
            <a:ext uri="{909E8E84-426E-40DD-AFC4-6F175D3DCCD1}">
              <a14:hiddenFill xmlns:a14="http://schemas.microsoft.com/office/drawing/2010/main">
                <a:solidFill>
                  <a:srgbClr val="FFFFFF"/>
                </a:solidFill>
              </a14:hiddenFill>
            </a:ext>
          </a:extLst>
        </p:spPr>
      </p:pic>
      <p:sp>
        <p:nvSpPr>
          <p:cNvPr id="26" name="Left Brace 25">
            <a:extLst>
              <a:ext uri="{FF2B5EF4-FFF2-40B4-BE49-F238E27FC236}">
                <a16:creationId xmlns:a16="http://schemas.microsoft.com/office/drawing/2014/main" id="{8A67701C-BBBE-465D-941B-1652DFED4C51}"/>
              </a:ext>
            </a:extLst>
          </p:cNvPr>
          <p:cNvSpPr/>
          <p:nvPr/>
        </p:nvSpPr>
        <p:spPr>
          <a:xfrm rot="10800000">
            <a:off x="5299294" y="2702353"/>
            <a:ext cx="242724" cy="1291445"/>
          </a:xfrm>
          <a:prstGeom prst="leftBrace">
            <a:avLst>
              <a:gd name="adj1" fmla="val 8333"/>
              <a:gd name="adj2" fmla="val 4863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Left Brace 26">
            <a:extLst>
              <a:ext uri="{FF2B5EF4-FFF2-40B4-BE49-F238E27FC236}">
                <a16:creationId xmlns:a16="http://schemas.microsoft.com/office/drawing/2014/main" id="{1A45A4C2-06CB-46B5-B56F-C2B482016B97}"/>
              </a:ext>
            </a:extLst>
          </p:cNvPr>
          <p:cNvSpPr/>
          <p:nvPr/>
        </p:nvSpPr>
        <p:spPr>
          <a:xfrm rot="10800000">
            <a:off x="7177321" y="1099263"/>
            <a:ext cx="242724" cy="1291445"/>
          </a:xfrm>
          <a:prstGeom prst="leftBrace">
            <a:avLst>
              <a:gd name="adj1" fmla="val 8333"/>
              <a:gd name="adj2" fmla="val 4863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8" name="Left Brace 27">
            <a:extLst>
              <a:ext uri="{FF2B5EF4-FFF2-40B4-BE49-F238E27FC236}">
                <a16:creationId xmlns:a16="http://schemas.microsoft.com/office/drawing/2014/main" id="{B91115C5-AC78-49EE-A356-7F9D74223704}"/>
              </a:ext>
            </a:extLst>
          </p:cNvPr>
          <p:cNvSpPr/>
          <p:nvPr/>
        </p:nvSpPr>
        <p:spPr>
          <a:xfrm rot="10800000">
            <a:off x="5295066" y="4231055"/>
            <a:ext cx="242724" cy="635547"/>
          </a:xfrm>
          <a:prstGeom prst="leftBrace">
            <a:avLst>
              <a:gd name="adj1" fmla="val 18055"/>
              <a:gd name="adj2" fmla="val 4863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a:extLst>
              <a:ext uri="{FF2B5EF4-FFF2-40B4-BE49-F238E27FC236}">
                <a16:creationId xmlns:a16="http://schemas.microsoft.com/office/drawing/2014/main" id="{EDD1EEDD-112F-4D9C-A0F7-919A26B597EC}"/>
              </a:ext>
            </a:extLst>
          </p:cNvPr>
          <p:cNvSpPr txBox="1"/>
          <p:nvPr/>
        </p:nvSpPr>
        <p:spPr>
          <a:xfrm>
            <a:off x="7581210" y="1450367"/>
            <a:ext cx="1154667" cy="646331"/>
          </a:xfrm>
          <a:prstGeom prst="rect">
            <a:avLst/>
          </a:prstGeom>
          <a:noFill/>
        </p:spPr>
        <p:txBody>
          <a:bodyPr wrap="square" rtlCol="0">
            <a:spAutoFit/>
          </a:bodyPr>
          <a:lstStyle/>
          <a:p>
            <a:r>
              <a:rPr lang="en-US" dirty="0"/>
              <a:t>Cooling TIDVG#5</a:t>
            </a:r>
            <a:endParaRPr lang="en-GB" dirty="0"/>
          </a:p>
        </p:txBody>
      </p:sp>
      <p:sp>
        <p:nvSpPr>
          <p:cNvPr id="30" name="TextBox 29">
            <a:extLst>
              <a:ext uri="{FF2B5EF4-FFF2-40B4-BE49-F238E27FC236}">
                <a16:creationId xmlns:a16="http://schemas.microsoft.com/office/drawing/2014/main" id="{31D5C5AE-F0D7-4491-9DCF-2030370C2A54}"/>
              </a:ext>
            </a:extLst>
          </p:cNvPr>
          <p:cNvSpPr txBox="1"/>
          <p:nvPr/>
        </p:nvSpPr>
        <p:spPr>
          <a:xfrm>
            <a:off x="5649326" y="3161388"/>
            <a:ext cx="1154667" cy="369332"/>
          </a:xfrm>
          <a:prstGeom prst="rect">
            <a:avLst/>
          </a:prstGeom>
          <a:noFill/>
        </p:spPr>
        <p:txBody>
          <a:bodyPr wrap="square" rtlCol="0">
            <a:spAutoFit/>
          </a:bodyPr>
          <a:lstStyle/>
          <a:p>
            <a:r>
              <a:rPr lang="en-US" dirty="0"/>
              <a:t>Interlock</a:t>
            </a:r>
            <a:endParaRPr lang="en-GB" dirty="0"/>
          </a:p>
        </p:txBody>
      </p:sp>
      <p:sp>
        <p:nvSpPr>
          <p:cNvPr id="31" name="TextBox 30">
            <a:extLst>
              <a:ext uri="{FF2B5EF4-FFF2-40B4-BE49-F238E27FC236}">
                <a16:creationId xmlns:a16="http://schemas.microsoft.com/office/drawing/2014/main" id="{4F0A5A2E-BFBE-491B-B934-94CDFCFCB2F5}"/>
              </a:ext>
            </a:extLst>
          </p:cNvPr>
          <p:cNvSpPr txBox="1"/>
          <p:nvPr/>
        </p:nvSpPr>
        <p:spPr>
          <a:xfrm>
            <a:off x="5649326" y="4364163"/>
            <a:ext cx="1154667" cy="369332"/>
          </a:xfrm>
          <a:prstGeom prst="rect">
            <a:avLst/>
          </a:prstGeom>
          <a:noFill/>
        </p:spPr>
        <p:txBody>
          <a:bodyPr wrap="square" rtlCol="0">
            <a:spAutoFit/>
          </a:bodyPr>
          <a:lstStyle/>
          <a:p>
            <a:r>
              <a:rPr lang="en-US" dirty="0"/>
              <a:t>Fatigue</a:t>
            </a:r>
            <a:endParaRPr lang="en-GB" dirty="0"/>
          </a:p>
        </p:txBody>
      </p:sp>
      <p:pic>
        <p:nvPicPr>
          <p:cNvPr id="32" name="Picture 31">
            <a:extLst>
              <a:ext uri="{FF2B5EF4-FFF2-40B4-BE49-F238E27FC236}">
                <a16:creationId xmlns:a16="http://schemas.microsoft.com/office/drawing/2014/main" id="{5D510E03-DD41-45F3-9AC4-A2A23F1F2AA7}"/>
              </a:ext>
            </a:extLst>
          </p:cNvPr>
          <p:cNvPicPr>
            <a:picLocks noChangeAspect="1"/>
          </p:cNvPicPr>
          <p:nvPr/>
        </p:nvPicPr>
        <p:blipFill>
          <a:blip r:embed="rId5"/>
          <a:stretch>
            <a:fillRect/>
          </a:stretch>
        </p:blipFill>
        <p:spPr>
          <a:xfrm>
            <a:off x="6116771" y="-4105"/>
            <a:ext cx="3025705" cy="411159"/>
          </a:xfrm>
          <a:prstGeom prst="rect">
            <a:avLst/>
          </a:prstGeom>
        </p:spPr>
      </p:pic>
      <p:sp>
        <p:nvSpPr>
          <p:cNvPr id="33" name="TextBox 32">
            <a:extLst>
              <a:ext uri="{FF2B5EF4-FFF2-40B4-BE49-F238E27FC236}">
                <a16:creationId xmlns:a16="http://schemas.microsoft.com/office/drawing/2014/main" id="{3987E418-76DC-4B71-A754-78020CF00AFC}"/>
              </a:ext>
            </a:extLst>
          </p:cNvPr>
          <p:cNvSpPr txBox="1"/>
          <p:nvPr/>
        </p:nvSpPr>
        <p:spPr>
          <a:xfrm>
            <a:off x="1494515"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2631412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07E0D3-BD4A-46C9-9009-197F1BD076C0}"/>
              </a:ext>
            </a:extLst>
          </p:cNvPr>
          <p:cNvSpPr>
            <a:spLocks noGrp="1"/>
          </p:cNvSpPr>
          <p:nvPr>
            <p:ph type="sldNum" sz="quarter" idx="12"/>
          </p:nvPr>
        </p:nvSpPr>
        <p:spPr/>
        <p:txBody>
          <a:bodyPr/>
          <a:lstStyle/>
          <a:p>
            <a:fld id="{8D6C380F-326D-3C40-9EE7-7FBAB0953422}" type="slidenum">
              <a:rPr lang="en-US" smtClean="0"/>
              <a:pPr/>
              <a:t>4</a:t>
            </a:fld>
            <a:endParaRPr lang="en-US"/>
          </a:p>
        </p:txBody>
      </p:sp>
      <p:sp>
        <p:nvSpPr>
          <p:cNvPr id="4" name="Content Placeholder 3">
            <a:extLst>
              <a:ext uri="{FF2B5EF4-FFF2-40B4-BE49-F238E27FC236}">
                <a16:creationId xmlns:a16="http://schemas.microsoft.com/office/drawing/2014/main" id="{837F265B-ABA6-4D14-9AA4-3CB41019B1A4}"/>
              </a:ext>
            </a:extLst>
          </p:cNvPr>
          <p:cNvSpPr>
            <a:spLocks noGrp="1"/>
          </p:cNvSpPr>
          <p:nvPr>
            <p:ph sz="quarter" idx="13"/>
          </p:nvPr>
        </p:nvSpPr>
        <p:spPr>
          <a:xfrm>
            <a:off x="460375" y="2361595"/>
            <a:ext cx="8226425" cy="2134809"/>
          </a:xfrm>
        </p:spPr>
        <p:txBody>
          <a:bodyPr>
            <a:normAutofit/>
          </a:bodyPr>
          <a:lstStyle/>
          <a:p>
            <a:pPr marL="0" indent="0" algn="ctr">
              <a:buNone/>
            </a:pPr>
            <a:r>
              <a:rPr lang="en-US" sz="2600" dirty="0"/>
              <a:t>Cooling Pipes CFD/Thermal Coupling</a:t>
            </a:r>
          </a:p>
          <a:p>
            <a:pPr marL="0" indent="0" algn="ctr">
              <a:buNone/>
            </a:pPr>
            <a:r>
              <a:rPr lang="en-US" sz="2600" dirty="0"/>
              <a:t>Cooling Pipes Thermal/Structural Coupling</a:t>
            </a:r>
          </a:p>
          <a:p>
            <a:pPr marL="0" indent="0" algn="ctr">
              <a:buNone/>
            </a:pPr>
            <a:r>
              <a:rPr lang="en-US" sz="2600" dirty="0"/>
              <a:t>CFD Cooling Air around the Vacuum Chamber</a:t>
            </a:r>
            <a:endParaRPr lang="en-GB" sz="2600" dirty="0"/>
          </a:p>
        </p:txBody>
      </p:sp>
      <p:pic>
        <p:nvPicPr>
          <p:cNvPr id="1032" name="Picture 8" descr="kisspng-green-area-pattern-green-tick-png-file-5aa1fca3f21122.7358749715205654119915  | Citrus Clean Steam Pest | Sunshine Coast">
            <a:extLst>
              <a:ext uri="{FF2B5EF4-FFF2-40B4-BE49-F238E27FC236}">
                <a16:creationId xmlns:a16="http://schemas.microsoft.com/office/drawing/2014/main" id="{7687F7B3-AEAE-4100-BDB6-E68328E036DB}"/>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7953457" y="2267000"/>
            <a:ext cx="499372" cy="53778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8FEAE12-7CE0-4643-825F-F75BC85A9FC3}"/>
              </a:ext>
            </a:extLst>
          </p:cNvPr>
          <p:cNvSpPr txBox="1"/>
          <p:nvPr/>
        </p:nvSpPr>
        <p:spPr>
          <a:xfrm>
            <a:off x="2991046" y="423547"/>
            <a:ext cx="3161908" cy="338554"/>
          </a:xfrm>
          <a:prstGeom prst="rect">
            <a:avLst/>
          </a:prstGeom>
          <a:noFill/>
        </p:spPr>
        <p:txBody>
          <a:bodyPr wrap="square" rtlCol="0">
            <a:spAutoFit/>
          </a:bodyPr>
          <a:lstStyle/>
          <a:p>
            <a:pPr algn="ctr"/>
            <a:r>
              <a:rPr lang="es-ES" sz="1600" i="1" dirty="0"/>
              <a:t>Work </a:t>
            </a:r>
            <a:r>
              <a:rPr lang="es-ES" sz="1600" i="1" dirty="0" err="1"/>
              <a:t>Completed</a:t>
            </a:r>
            <a:endParaRPr lang="en-GB" sz="1600" i="1" dirty="0"/>
          </a:p>
        </p:txBody>
      </p:sp>
      <p:pic>
        <p:nvPicPr>
          <p:cNvPr id="12" name="Picture 11">
            <a:extLst>
              <a:ext uri="{FF2B5EF4-FFF2-40B4-BE49-F238E27FC236}">
                <a16:creationId xmlns:a16="http://schemas.microsoft.com/office/drawing/2014/main" id="{54BD4543-26CD-480D-B886-7E2896B51676}"/>
              </a:ext>
            </a:extLst>
          </p:cNvPr>
          <p:cNvPicPr>
            <a:picLocks noChangeAspect="1"/>
          </p:cNvPicPr>
          <p:nvPr/>
        </p:nvPicPr>
        <p:blipFill>
          <a:blip r:embed="rId4"/>
          <a:stretch>
            <a:fillRect/>
          </a:stretch>
        </p:blipFill>
        <p:spPr>
          <a:xfrm>
            <a:off x="6116771" y="-4105"/>
            <a:ext cx="3025705" cy="411159"/>
          </a:xfrm>
          <a:prstGeom prst="rect">
            <a:avLst/>
          </a:prstGeom>
        </p:spPr>
      </p:pic>
      <p:pic>
        <p:nvPicPr>
          <p:cNvPr id="13" name="Picture 8" descr="kisspng-green-area-pattern-green-tick-png-file-5aa1fca3f21122.7358749715205654119915  | Citrus Clean Steam Pest | Sunshine Coast">
            <a:extLst>
              <a:ext uri="{FF2B5EF4-FFF2-40B4-BE49-F238E27FC236}">
                <a16:creationId xmlns:a16="http://schemas.microsoft.com/office/drawing/2014/main" id="{C2A4EC15-332D-4B84-80A3-41CF76FD4634}"/>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8004959" y="2706541"/>
            <a:ext cx="499372" cy="5377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kisspng-green-area-pattern-green-tick-png-file-5aa1fca3f21122.7358749715205654119915  | Citrus Clean Steam Pest | Sunshine Coast">
            <a:extLst>
              <a:ext uri="{FF2B5EF4-FFF2-40B4-BE49-F238E27FC236}">
                <a16:creationId xmlns:a16="http://schemas.microsoft.com/office/drawing/2014/main" id="{5B1AACAA-E5D3-492B-983E-CB59910E3656}"/>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8203143" y="3196972"/>
            <a:ext cx="499372" cy="5377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21315BA-399E-4F98-9C7B-4E09C4065AEC}"/>
              </a:ext>
            </a:extLst>
          </p:cNvPr>
          <p:cNvSpPr txBox="1"/>
          <p:nvPr/>
        </p:nvSpPr>
        <p:spPr>
          <a:xfrm>
            <a:off x="1500414" y="6344710"/>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248267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icture 78">
            <a:extLst>
              <a:ext uri="{FF2B5EF4-FFF2-40B4-BE49-F238E27FC236}">
                <a16:creationId xmlns:a16="http://schemas.microsoft.com/office/drawing/2014/main" id="{31B550A0-7326-464B-854F-E1A4A8038715}"/>
              </a:ext>
            </a:extLst>
          </p:cNvPr>
          <p:cNvPicPr/>
          <p:nvPr/>
        </p:nvPicPr>
        <p:blipFill>
          <a:blip r:embed="rId2" cstate="email">
            <a:extLst>
              <a:ext uri="{BEBA8EAE-BF5A-486C-A8C5-ECC9F3942E4B}">
                <a14:imgProps xmlns:a14="http://schemas.microsoft.com/office/drawing/2010/main">
                  <a14:imgLayer r:embed="rId3">
                    <a14:imgEffect>
                      <a14:backgroundRemoval t="988" b="90000" l="5481" r="89933"/>
                    </a14:imgEffect>
                  </a14:imgLayer>
                </a14:imgProps>
              </a:ext>
              <a:ext uri="{28A0092B-C50C-407E-A947-70E740481C1C}">
                <a14:useLocalDpi xmlns:a14="http://schemas.microsoft.com/office/drawing/2010/main" val="0"/>
              </a:ext>
            </a:extLst>
          </a:blip>
          <a:stretch>
            <a:fillRect/>
          </a:stretch>
        </p:blipFill>
        <p:spPr>
          <a:xfrm rot="832384">
            <a:off x="3389176" y="1397978"/>
            <a:ext cx="2286455" cy="2043913"/>
          </a:xfrm>
          <a:prstGeom prst="rect">
            <a:avLst/>
          </a:prstGeom>
        </p:spPr>
      </p:pic>
      <p:sp>
        <p:nvSpPr>
          <p:cNvPr id="3" name="Slide Number Placeholder 2">
            <a:extLst>
              <a:ext uri="{FF2B5EF4-FFF2-40B4-BE49-F238E27FC236}">
                <a16:creationId xmlns:a16="http://schemas.microsoft.com/office/drawing/2014/main" id="{41FDE66C-81FB-45B2-8AA8-C664A1EE02E3}"/>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5" name="Title 1">
            <a:extLst>
              <a:ext uri="{FF2B5EF4-FFF2-40B4-BE49-F238E27FC236}">
                <a16:creationId xmlns:a16="http://schemas.microsoft.com/office/drawing/2014/main" id="{7F73BC3B-67FB-4F3D-8AB7-41AA43870054}"/>
              </a:ext>
            </a:extLst>
          </p:cNvPr>
          <p:cNvSpPr>
            <a:spLocks noGrp="1"/>
          </p:cNvSpPr>
          <p:nvPr>
            <p:ph type="title"/>
          </p:nvPr>
        </p:nvSpPr>
        <p:spPr>
          <a:xfrm>
            <a:off x="415237" y="175741"/>
            <a:ext cx="9074150" cy="526533"/>
          </a:xfrm>
        </p:spPr>
        <p:txBody>
          <a:bodyPr>
            <a:normAutofit/>
          </a:bodyPr>
          <a:lstStyle/>
          <a:p>
            <a:r>
              <a:rPr lang="en-US" sz="2800" dirty="0"/>
              <a:t>Overview</a:t>
            </a:r>
            <a:endParaRPr lang="en-GB" sz="2800" dirty="0"/>
          </a:p>
        </p:txBody>
      </p:sp>
      <p:pic>
        <p:nvPicPr>
          <p:cNvPr id="80" name="Picture 79">
            <a:extLst>
              <a:ext uri="{FF2B5EF4-FFF2-40B4-BE49-F238E27FC236}">
                <a16:creationId xmlns:a16="http://schemas.microsoft.com/office/drawing/2014/main" id="{5031E046-FB34-4402-AF91-2BB7285E7848}"/>
              </a:ext>
            </a:extLst>
          </p:cNvPr>
          <p:cNvPicPr/>
          <p:nvPr/>
        </p:nvPicPr>
        <p:blipFill>
          <a:blip r:embed="rId4" cstate="email">
            <a:extLst>
              <a:ext uri="{BEBA8EAE-BF5A-486C-A8C5-ECC9F3942E4B}">
                <a14:imgProps xmlns:a14="http://schemas.microsoft.com/office/drawing/2010/main">
                  <a14:imgLayer r:embed="rId5">
                    <a14:imgEffect>
                      <a14:backgroundRemoval t="1266" b="95781" l="3173" r="96954"/>
                    </a14:imgEffect>
                  </a14:imgLayer>
                </a14:imgProps>
              </a:ext>
              <a:ext uri="{28A0092B-C50C-407E-A947-70E740481C1C}">
                <a14:useLocalDpi xmlns:a14="http://schemas.microsoft.com/office/drawing/2010/main" val="0"/>
              </a:ext>
            </a:extLst>
          </a:blip>
          <a:stretch>
            <a:fillRect/>
          </a:stretch>
        </p:blipFill>
        <p:spPr>
          <a:xfrm rot="280962">
            <a:off x="1109932" y="1458244"/>
            <a:ext cx="1952041" cy="1829699"/>
          </a:xfrm>
          <a:prstGeom prst="rect">
            <a:avLst/>
          </a:prstGeom>
        </p:spPr>
      </p:pic>
      <p:sp>
        <p:nvSpPr>
          <p:cNvPr id="6" name="TextBox 5">
            <a:extLst>
              <a:ext uri="{FF2B5EF4-FFF2-40B4-BE49-F238E27FC236}">
                <a16:creationId xmlns:a16="http://schemas.microsoft.com/office/drawing/2014/main" id="{8DDCDE99-8F62-4017-A2E6-0EF31A4C0761}"/>
              </a:ext>
            </a:extLst>
          </p:cNvPr>
          <p:cNvSpPr txBox="1"/>
          <p:nvPr/>
        </p:nvSpPr>
        <p:spPr>
          <a:xfrm>
            <a:off x="215532" y="733075"/>
            <a:ext cx="5330306" cy="338554"/>
          </a:xfrm>
          <a:prstGeom prst="rect">
            <a:avLst/>
          </a:prstGeom>
          <a:noFill/>
        </p:spPr>
        <p:txBody>
          <a:bodyPr wrap="square" rtlCol="0">
            <a:spAutoFit/>
          </a:bodyPr>
          <a:lstStyle/>
          <a:p>
            <a:pPr algn="ctr"/>
            <a:r>
              <a:rPr lang="es-ES" sz="1600" i="1" dirty="0"/>
              <a:t>Problem Definition, Previous Work and </a:t>
            </a:r>
            <a:r>
              <a:rPr lang="es-ES" sz="1600" i="1" dirty="0" err="1"/>
              <a:t>Current</a:t>
            </a:r>
            <a:r>
              <a:rPr lang="es-ES" sz="1600" i="1" dirty="0"/>
              <a:t> Work</a:t>
            </a:r>
            <a:endParaRPr lang="en-GB" sz="1600" i="1" dirty="0"/>
          </a:p>
        </p:txBody>
      </p:sp>
      <p:cxnSp>
        <p:nvCxnSpPr>
          <p:cNvPr id="10" name="Straight Arrow Connector 9">
            <a:extLst>
              <a:ext uri="{FF2B5EF4-FFF2-40B4-BE49-F238E27FC236}">
                <a16:creationId xmlns:a16="http://schemas.microsoft.com/office/drawing/2014/main" id="{E54B3B87-0612-4C30-8812-C19782D9B400}"/>
              </a:ext>
            </a:extLst>
          </p:cNvPr>
          <p:cNvCxnSpPr>
            <a:cxnSpLocks/>
          </p:cNvCxnSpPr>
          <p:nvPr/>
        </p:nvCxnSpPr>
        <p:spPr>
          <a:xfrm flipV="1">
            <a:off x="1448250" y="1755216"/>
            <a:ext cx="802240" cy="355054"/>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1" name="TextBox 10">
            <a:extLst>
              <a:ext uri="{FF2B5EF4-FFF2-40B4-BE49-F238E27FC236}">
                <a16:creationId xmlns:a16="http://schemas.microsoft.com/office/drawing/2014/main" id="{163510AC-22C3-41F1-9CE8-08DEF24D6F6C}"/>
              </a:ext>
            </a:extLst>
          </p:cNvPr>
          <p:cNvSpPr txBox="1"/>
          <p:nvPr/>
        </p:nvSpPr>
        <p:spPr>
          <a:xfrm rot="20121155">
            <a:off x="1177657" y="1523679"/>
            <a:ext cx="1875110" cy="276999"/>
          </a:xfrm>
          <a:prstGeom prst="rect">
            <a:avLst/>
          </a:prstGeom>
          <a:noFill/>
        </p:spPr>
        <p:txBody>
          <a:bodyPr wrap="square" rtlCol="0">
            <a:spAutoFit/>
          </a:bodyPr>
          <a:lstStyle/>
          <a:p>
            <a:r>
              <a:rPr lang="es-ES" sz="1200" dirty="0">
                <a:solidFill>
                  <a:schemeClr val="tx2">
                    <a:lumMod val="50000"/>
                  </a:schemeClr>
                </a:solidFill>
              </a:rPr>
              <a:t>Beam Direction</a:t>
            </a:r>
            <a:endParaRPr lang="en-GB" sz="1200" dirty="0">
              <a:solidFill>
                <a:schemeClr val="tx2">
                  <a:lumMod val="50000"/>
                </a:schemeClr>
              </a:solidFill>
            </a:endParaRPr>
          </a:p>
        </p:txBody>
      </p:sp>
      <p:cxnSp>
        <p:nvCxnSpPr>
          <p:cNvPr id="13" name="Straight Arrow Connector 12">
            <a:extLst>
              <a:ext uri="{FF2B5EF4-FFF2-40B4-BE49-F238E27FC236}">
                <a16:creationId xmlns:a16="http://schemas.microsoft.com/office/drawing/2014/main" id="{A17D4F33-3E0E-4147-BDF6-B3DCBD5E9489}"/>
              </a:ext>
            </a:extLst>
          </p:cNvPr>
          <p:cNvCxnSpPr>
            <a:cxnSpLocks/>
          </p:cNvCxnSpPr>
          <p:nvPr/>
        </p:nvCxnSpPr>
        <p:spPr>
          <a:xfrm rot="21156863" flipV="1">
            <a:off x="3668488" y="1604990"/>
            <a:ext cx="802240" cy="355054"/>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3AF44378-EE4F-4E6F-B49E-4EEB82BEB689}"/>
              </a:ext>
            </a:extLst>
          </p:cNvPr>
          <p:cNvSpPr txBox="1"/>
          <p:nvPr/>
        </p:nvSpPr>
        <p:spPr>
          <a:xfrm rot="19678018">
            <a:off x="3376854" y="1349427"/>
            <a:ext cx="1875110" cy="276999"/>
          </a:xfrm>
          <a:prstGeom prst="rect">
            <a:avLst/>
          </a:prstGeom>
          <a:noFill/>
        </p:spPr>
        <p:txBody>
          <a:bodyPr wrap="square" rtlCol="0">
            <a:spAutoFit/>
          </a:bodyPr>
          <a:lstStyle/>
          <a:p>
            <a:r>
              <a:rPr lang="es-ES" sz="1200" dirty="0">
                <a:solidFill>
                  <a:schemeClr val="tx2">
                    <a:lumMod val="50000"/>
                  </a:schemeClr>
                </a:solidFill>
              </a:rPr>
              <a:t>Beam Direction</a:t>
            </a:r>
            <a:endParaRPr lang="en-GB" sz="1200" dirty="0">
              <a:solidFill>
                <a:schemeClr val="tx2">
                  <a:lumMod val="50000"/>
                </a:schemeClr>
              </a:solidFill>
            </a:endParaRPr>
          </a:p>
        </p:txBody>
      </p:sp>
      <p:cxnSp>
        <p:nvCxnSpPr>
          <p:cNvPr id="17" name="Straight Arrow Connector 16">
            <a:extLst>
              <a:ext uri="{FF2B5EF4-FFF2-40B4-BE49-F238E27FC236}">
                <a16:creationId xmlns:a16="http://schemas.microsoft.com/office/drawing/2014/main" id="{DC043F02-BC51-43EB-BD56-ADC412B72B71}"/>
              </a:ext>
            </a:extLst>
          </p:cNvPr>
          <p:cNvCxnSpPr>
            <a:cxnSpLocks/>
          </p:cNvCxnSpPr>
          <p:nvPr/>
        </p:nvCxnSpPr>
        <p:spPr>
          <a:xfrm>
            <a:off x="1624654" y="2665752"/>
            <a:ext cx="564007" cy="602491"/>
          </a:xfrm>
          <a:prstGeom prst="straightConnector1">
            <a:avLst/>
          </a:prstGeom>
          <a:ln w="9525"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Straight Arrow Connector 17">
            <a:extLst>
              <a:ext uri="{FF2B5EF4-FFF2-40B4-BE49-F238E27FC236}">
                <a16:creationId xmlns:a16="http://schemas.microsoft.com/office/drawing/2014/main" id="{6A27B2EB-BE64-4E9F-8685-A4E54FC91AEA}"/>
              </a:ext>
            </a:extLst>
          </p:cNvPr>
          <p:cNvCxnSpPr>
            <a:cxnSpLocks/>
          </p:cNvCxnSpPr>
          <p:nvPr/>
        </p:nvCxnSpPr>
        <p:spPr>
          <a:xfrm flipV="1">
            <a:off x="5060663" y="1322745"/>
            <a:ext cx="0" cy="587663"/>
          </a:xfrm>
          <a:prstGeom prst="straightConnector1">
            <a:avLst/>
          </a:prstGeom>
          <a:ln w="9525"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Arrow Connector 20">
            <a:extLst>
              <a:ext uri="{FF2B5EF4-FFF2-40B4-BE49-F238E27FC236}">
                <a16:creationId xmlns:a16="http://schemas.microsoft.com/office/drawing/2014/main" id="{D3FAA646-9DDE-41DF-A3B8-FB2300971803}"/>
              </a:ext>
            </a:extLst>
          </p:cNvPr>
          <p:cNvCxnSpPr>
            <a:cxnSpLocks/>
          </p:cNvCxnSpPr>
          <p:nvPr/>
        </p:nvCxnSpPr>
        <p:spPr>
          <a:xfrm>
            <a:off x="3617416" y="3041068"/>
            <a:ext cx="177248" cy="258382"/>
          </a:xfrm>
          <a:prstGeom prst="straightConnector1">
            <a:avLst/>
          </a:prstGeom>
          <a:ln w="9525"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5" name="TextBox 24">
            <a:extLst>
              <a:ext uri="{FF2B5EF4-FFF2-40B4-BE49-F238E27FC236}">
                <a16:creationId xmlns:a16="http://schemas.microsoft.com/office/drawing/2014/main" id="{B2BBD6FD-6E51-4C49-B897-782DF50F077A}"/>
              </a:ext>
            </a:extLst>
          </p:cNvPr>
          <p:cNvSpPr txBox="1"/>
          <p:nvPr/>
        </p:nvSpPr>
        <p:spPr>
          <a:xfrm>
            <a:off x="4285320" y="1023245"/>
            <a:ext cx="1875110" cy="276999"/>
          </a:xfrm>
          <a:prstGeom prst="rect">
            <a:avLst/>
          </a:prstGeom>
          <a:noFill/>
        </p:spPr>
        <p:txBody>
          <a:bodyPr wrap="square" rtlCol="0">
            <a:spAutoFit/>
          </a:bodyPr>
          <a:lstStyle/>
          <a:p>
            <a:r>
              <a:rPr lang="es-ES" sz="1200" dirty="0" err="1">
                <a:solidFill>
                  <a:schemeClr val="tx2">
                    <a:lumMod val="50000"/>
                  </a:schemeClr>
                </a:solidFill>
              </a:rPr>
              <a:t>Vacuum</a:t>
            </a:r>
            <a:r>
              <a:rPr lang="es-ES" sz="1200" dirty="0">
                <a:solidFill>
                  <a:schemeClr val="tx2">
                    <a:lumMod val="50000"/>
                  </a:schemeClr>
                </a:solidFill>
              </a:rPr>
              <a:t> </a:t>
            </a:r>
            <a:r>
              <a:rPr lang="es-ES" sz="1200" dirty="0" err="1">
                <a:solidFill>
                  <a:schemeClr val="tx2">
                    <a:lumMod val="50000"/>
                  </a:schemeClr>
                </a:solidFill>
              </a:rPr>
              <a:t>Chamber</a:t>
            </a:r>
            <a:endParaRPr lang="en-GB" sz="1200" dirty="0">
              <a:solidFill>
                <a:schemeClr val="tx2">
                  <a:lumMod val="50000"/>
                </a:schemeClr>
              </a:solidFill>
            </a:endParaRPr>
          </a:p>
        </p:txBody>
      </p:sp>
      <p:sp>
        <p:nvSpPr>
          <p:cNvPr id="26" name="TextBox 25">
            <a:extLst>
              <a:ext uri="{FF2B5EF4-FFF2-40B4-BE49-F238E27FC236}">
                <a16:creationId xmlns:a16="http://schemas.microsoft.com/office/drawing/2014/main" id="{B94A0FDF-6F9F-4D25-A276-4C1AE39564CB}"/>
              </a:ext>
            </a:extLst>
          </p:cNvPr>
          <p:cNvSpPr txBox="1"/>
          <p:nvPr/>
        </p:nvSpPr>
        <p:spPr>
          <a:xfrm>
            <a:off x="1686608" y="3221237"/>
            <a:ext cx="1875110" cy="276999"/>
          </a:xfrm>
          <a:prstGeom prst="rect">
            <a:avLst/>
          </a:prstGeom>
          <a:noFill/>
        </p:spPr>
        <p:txBody>
          <a:bodyPr wrap="square" rtlCol="0">
            <a:spAutoFit/>
          </a:bodyPr>
          <a:lstStyle/>
          <a:p>
            <a:r>
              <a:rPr lang="es-ES" sz="1200" dirty="0" err="1">
                <a:solidFill>
                  <a:schemeClr val="tx2">
                    <a:lumMod val="50000"/>
                  </a:schemeClr>
                </a:solidFill>
              </a:rPr>
              <a:t>Absorbing</a:t>
            </a:r>
            <a:r>
              <a:rPr lang="es-ES" sz="1200" dirty="0">
                <a:solidFill>
                  <a:schemeClr val="tx2">
                    <a:lumMod val="50000"/>
                  </a:schemeClr>
                </a:solidFill>
              </a:rPr>
              <a:t> Blocks</a:t>
            </a:r>
            <a:endParaRPr lang="en-GB" sz="1200" dirty="0">
              <a:solidFill>
                <a:schemeClr val="tx2">
                  <a:lumMod val="50000"/>
                </a:schemeClr>
              </a:solidFill>
            </a:endParaRPr>
          </a:p>
        </p:txBody>
      </p:sp>
      <p:sp>
        <p:nvSpPr>
          <p:cNvPr id="27" name="TextBox 26">
            <a:extLst>
              <a:ext uri="{FF2B5EF4-FFF2-40B4-BE49-F238E27FC236}">
                <a16:creationId xmlns:a16="http://schemas.microsoft.com/office/drawing/2014/main" id="{E92DEEF6-0A75-4061-8B35-2F5CA8103B03}"/>
              </a:ext>
            </a:extLst>
          </p:cNvPr>
          <p:cNvSpPr txBox="1"/>
          <p:nvPr/>
        </p:nvSpPr>
        <p:spPr>
          <a:xfrm>
            <a:off x="2336686" y="1221553"/>
            <a:ext cx="1122833" cy="276999"/>
          </a:xfrm>
          <a:prstGeom prst="rect">
            <a:avLst/>
          </a:prstGeom>
          <a:noFill/>
        </p:spPr>
        <p:txBody>
          <a:bodyPr wrap="square" rtlCol="0">
            <a:spAutoFit/>
          </a:bodyPr>
          <a:lstStyle/>
          <a:p>
            <a:r>
              <a:rPr lang="es-ES" sz="1200" dirty="0">
                <a:solidFill>
                  <a:schemeClr val="tx2">
                    <a:lumMod val="50000"/>
                  </a:schemeClr>
                </a:solidFill>
              </a:rPr>
              <a:t>CuCr1Zr </a:t>
            </a:r>
            <a:r>
              <a:rPr lang="es-ES" sz="1200" dirty="0" err="1">
                <a:solidFill>
                  <a:schemeClr val="tx2">
                    <a:lumMod val="50000"/>
                  </a:schemeClr>
                </a:solidFill>
              </a:rPr>
              <a:t>core</a:t>
            </a:r>
            <a:endParaRPr lang="en-GB" sz="1200" dirty="0">
              <a:solidFill>
                <a:schemeClr val="tx2">
                  <a:lumMod val="50000"/>
                </a:schemeClr>
              </a:solidFill>
            </a:endParaRPr>
          </a:p>
        </p:txBody>
      </p:sp>
      <p:cxnSp>
        <p:nvCxnSpPr>
          <p:cNvPr id="28" name="Straight Arrow Connector 27">
            <a:extLst>
              <a:ext uri="{FF2B5EF4-FFF2-40B4-BE49-F238E27FC236}">
                <a16:creationId xmlns:a16="http://schemas.microsoft.com/office/drawing/2014/main" id="{5DF4D891-5D0A-4C06-8134-6CF4C2228FAC}"/>
              </a:ext>
            </a:extLst>
          </p:cNvPr>
          <p:cNvCxnSpPr>
            <a:cxnSpLocks/>
          </p:cNvCxnSpPr>
          <p:nvPr/>
        </p:nvCxnSpPr>
        <p:spPr>
          <a:xfrm flipV="1">
            <a:off x="2488227" y="1498552"/>
            <a:ext cx="13411" cy="387618"/>
          </a:xfrm>
          <a:prstGeom prst="straightConnector1">
            <a:avLst/>
          </a:prstGeom>
          <a:ln w="9525"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1" name="TextBox 30">
            <a:extLst>
              <a:ext uri="{FF2B5EF4-FFF2-40B4-BE49-F238E27FC236}">
                <a16:creationId xmlns:a16="http://schemas.microsoft.com/office/drawing/2014/main" id="{CF32EA32-A691-43C3-9865-3BE6AFEB8930}"/>
              </a:ext>
            </a:extLst>
          </p:cNvPr>
          <p:cNvSpPr txBox="1"/>
          <p:nvPr/>
        </p:nvSpPr>
        <p:spPr>
          <a:xfrm>
            <a:off x="3685269" y="3232925"/>
            <a:ext cx="1647747" cy="276999"/>
          </a:xfrm>
          <a:prstGeom prst="rect">
            <a:avLst/>
          </a:prstGeom>
          <a:noFill/>
        </p:spPr>
        <p:txBody>
          <a:bodyPr wrap="square" rtlCol="0">
            <a:spAutoFit/>
          </a:bodyPr>
          <a:lstStyle/>
          <a:p>
            <a:r>
              <a:rPr lang="es-ES" sz="1200" b="1" dirty="0">
                <a:solidFill>
                  <a:schemeClr val="tx2">
                    <a:lumMod val="50000"/>
                  </a:schemeClr>
                </a:solidFill>
              </a:rPr>
              <a:t>Air </a:t>
            </a:r>
            <a:r>
              <a:rPr lang="es-ES" sz="1200" b="1" dirty="0" err="1">
                <a:solidFill>
                  <a:schemeClr val="tx2">
                    <a:lumMod val="50000"/>
                  </a:schemeClr>
                </a:solidFill>
              </a:rPr>
              <a:t>Extraction</a:t>
            </a:r>
            <a:endParaRPr lang="en-GB" sz="1200" b="1" dirty="0">
              <a:solidFill>
                <a:schemeClr val="tx2">
                  <a:lumMod val="50000"/>
                </a:schemeClr>
              </a:solidFill>
            </a:endParaRPr>
          </a:p>
        </p:txBody>
      </p:sp>
      <p:cxnSp>
        <p:nvCxnSpPr>
          <p:cNvPr id="33" name="Straight Arrow Connector 32">
            <a:extLst>
              <a:ext uri="{FF2B5EF4-FFF2-40B4-BE49-F238E27FC236}">
                <a16:creationId xmlns:a16="http://schemas.microsoft.com/office/drawing/2014/main" id="{0D2AB85A-5780-4671-B210-76F67DD80F8B}"/>
              </a:ext>
            </a:extLst>
          </p:cNvPr>
          <p:cNvCxnSpPr>
            <a:cxnSpLocks/>
          </p:cNvCxnSpPr>
          <p:nvPr/>
        </p:nvCxnSpPr>
        <p:spPr>
          <a:xfrm flipH="1">
            <a:off x="1044402" y="2945131"/>
            <a:ext cx="249699" cy="335789"/>
          </a:xfrm>
          <a:prstGeom prst="straightConnector1">
            <a:avLst/>
          </a:prstGeom>
          <a:ln w="9525"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4" name="TextBox 33">
            <a:extLst>
              <a:ext uri="{FF2B5EF4-FFF2-40B4-BE49-F238E27FC236}">
                <a16:creationId xmlns:a16="http://schemas.microsoft.com/office/drawing/2014/main" id="{68911890-9A07-4A11-B484-A9349B2870F5}"/>
              </a:ext>
            </a:extLst>
          </p:cNvPr>
          <p:cNvSpPr txBox="1"/>
          <p:nvPr/>
        </p:nvSpPr>
        <p:spPr>
          <a:xfrm>
            <a:off x="389455" y="3214546"/>
            <a:ext cx="1647747" cy="276999"/>
          </a:xfrm>
          <a:prstGeom prst="rect">
            <a:avLst/>
          </a:prstGeom>
          <a:noFill/>
        </p:spPr>
        <p:txBody>
          <a:bodyPr wrap="square" rtlCol="0">
            <a:spAutoFit/>
          </a:bodyPr>
          <a:lstStyle/>
          <a:p>
            <a:r>
              <a:rPr lang="es-ES" sz="1200" b="1" dirty="0" err="1">
                <a:solidFill>
                  <a:schemeClr val="tx2">
                    <a:lumMod val="50000"/>
                  </a:schemeClr>
                </a:solidFill>
              </a:rPr>
              <a:t>Cooling</a:t>
            </a:r>
            <a:r>
              <a:rPr lang="es-ES" sz="1200" b="1" dirty="0">
                <a:solidFill>
                  <a:schemeClr val="tx2">
                    <a:lumMod val="50000"/>
                  </a:schemeClr>
                </a:solidFill>
              </a:rPr>
              <a:t> Pipes</a:t>
            </a:r>
            <a:endParaRPr lang="en-GB" sz="1200" b="1" dirty="0">
              <a:solidFill>
                <a:schemeClr val="tx2">
                  <a:lumMod val="50000"/>
                </a:schemeClr>
              </a:solidFill>
            </a:endParaRPr>
          </a:p>
        </p:txBody>
      </p:sp>
      <p:cxnSp>
        <p:nvCxnSpPr>
          <p:cNvPr id="43" name="Straight Connector 42">
            <a:extLst>
              <a:ext uri="{FF2B5EF4-FFF2-40B4-BE49-F238E27FC236}">
                <a16:creationId xmlns:a16="http://schemas.microsoft.com/office/drawing/2014/main" id="{B278A152-5BFE-4781-8411-67A7902A44E4}"/>
              </a:ext>
            </a:extLst>
          </p:cNvPr>
          <p:cNvCxnSpPr>
            <a:cxnSpLocks/>
          </p:cNvCxnSpPr>
          <p:nvPr/>
        </p:nvCxnSpPr>
        <p:spPr>
          <a:xfrm flipV="1">
            <a:off x="932343" y="2411796"/>
            <a:ext cx="751581" cy="337742"/>
          </a:xfrm>
          <a:prstGeom prst="lin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46" name="Straight Connector 45">
            <a:extLst>
              <a:ext uri="{FF2B5EF4-FFF2-40B4-BE49-F238E27FC236}">
                <a16:creationId xmlns:a16="http://schemas.microsoft.com/office/drawing/2014/main" id="{3B496046-AAED-4330-9E68-E6C881D11B7D}"/>
              </a:ext>
            </a:extLst>
          </p:cNvPr>
          <p:cNvCxnSpPr>
            <a:cxnSpLocks/>
          </p:cNvCxnSpPr>
          <p:nvPr/>
        </p:nvCxnSpPr>
        <p:spPr>
          <a:xfrm flipV="1">
            <a:off x="2842052" y="1572068"/>
            <a:ext cx="695985" cy="316914"/>
          </a:xfrm>
          <a:prstGeom prst="lin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47" name="Straight Connector 46">
            <a:extLst>
              <a:ext uri="{FF2B5EF4-FFF2-40B4-BE49-F238E27FC236}">
                <a16:creationId xmlns:a16="http://schemas.microsoft.com/office/drawing/2014/main" id="{461F89EE-6206-4516-8362-4011A5AFFA1F}"/>
              </a:ext>
            </a:extLst>
          </p:cNvPr>
          <p:cNvCxnSpPr>
            <a:cxnSpLocks/>
          </p:cNvCxnSpPr>
          <p:nvPr/>
        </p:nvCxnSpPr>
        <p:spPr>
          <a:xfrm flipV="1">
            <a:off x="3418956" y="2486911"/>
            <a:ext cx="677815" cy="418620"/>
          </a:xfrm>
          <a:prstGeom prst="lin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49" name="Straight Connector 48">
            <a:extLst>
              <a:ext uri="{FF2B5EF4-FFF2-40B4-BE49-F238E27FC236}">
                <a16:creationId xmlns:a16="http://schemas.microsoft.com/office/drawing/2014/main" id="{C2CDF840-564B-4C5B-B181-BDB432549B91}"/>
              </a:ext>
            </a:extLst>
          </p:cNvPr>
          <p:cNvCxnSpPr>
            <a:cxnSpLocks/>
          </p:cNvCxnSpPr>
          <p:nvPr/>
        </p:nvCxnSpPr>
        <p:spPr>
          <a:xfrm flipV="1">
            <a:off x="5359473" y="1259459"/>
            <a:ext cx="677815" cy="418620"/>
          </a:xfrm>
          <a:prstGeom prst="lin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cxnSp>
      <p:sp>
        <p:nvSpPr>
          <p:cNvPr id="50" name="TextBox 49">
            <a:extLst>
              <a:ext uri="{FF2B5EF4-FFF2-40B4-BE49-F238E27FC236}">
                <a16:creationId xmlns:a16="http://schemas.microsoft.com/office/drawing/2014/main" id="{934DC34E-2FDA-4FE2-BF46-3F25144AB1F1}"/>
              </a:ext>
            </a:extLst>
          </p:cNvPr>
          <p:cNvSpPr txBox="1"/>
          <p:nvPr/>
        </p:nvSpPr>
        <p:spPr>
          <a:xfrm>
            <a:off x="215532" y="2665752"/>
            <a:ext cx="761017" cy="461665"/>
          </a:xfrm>
          <a:prstGeom prst="rect">
            <a:avLst/>
          </a:prstGeom>
          <a:noFill/>
        </p:spPr>
        <p:txBody>
          <a:bodyPr wrap="square" rtlCol="0">
            <a:spAutoFit/>
          </a:bodyPr>
          <a:lstStyle/>
          <a:p>
            <a:r>
              <a:rPr lang="es-ES" sz="1200" dirty="0"/>
              <a:t>Particle Beam</a:t>
            </a:r>
            <a:endParaRPr lang="en-GB" sz="1200" dirty="0"/>
          </a:p>
        </p:txBody>
      </p:sp>
      <p:sp>
        <p:nvSpPr>
          <p:cNvPr id="51" name="TextBox 50">
            <a:extLst>
              <a:ext uri="{FF2B5EF4-FFF2-40B4-BE49-F238E27FC236}">
                <a16:creationId xmlns:a16="http://schemas.microsoft.com/office/drawing/2014/main" id="{EF721C2A-7605-4FB6-B8B5-317E6B303E44}"/>
              </a:ext>
            </a:extLst>
          </p:cNvPr>
          <p:cNvSpPr txBox="1"/>
          <p:nvPr/>
        </p:nvSpPr>
        <p:spPr>
          <a:xfrm>
            <a:off x="2738459" y="2700820"/>
            <a:ext cx="761017" cy="461665"/>
          </a:xfrm>
          <a:prstGeom prst="rect">
            <a:avLst/>
          </a:prstGeom>
          <a:noFill/>
        </p:spPr>
        <p:txBody>
          <a:bodyPr wrap="square" rtlCol="0">
            <a:spAutoFit/>
          </a:bodyPr>
          <a:lstStyle/>
          <a:p>
            <a:r>
              <a:rPr lang="es-ES" sz="1200" dirty="0"/>
              <a:t>Particle Beam</a:t>
            </a:r>
            <a:endParaRPr lang="en-GB" sz="1200" dirty="0"/>
          </a:p>
        </p:txBody>
      </p:sp>
      <p:sp>
        <p:nvSpPr>
          <p:cNvPr id="52" name="Content Placeholder 2">
            <a:extLst>
              <a:ext uri="{FF2B5EF4-FFF2-40B4-BE49-F238E27FC236}">
                <a16:creationId xmlns:a16="http://schemas.microsoft.com/office/drawing/2014/main" id="{56189062-D760-4984-B79D-5D7AA1124A55}"/>
              </a:ext>
            </a:extLst>
          </p:cNvPr>
          <p:cNvSpPr>
            <a:spLocks noGrp="1"/>
          </p:cNvSpPr>
          <p:nvPr>
            <p:ph sz="quarter" idx="13"/>
          </p:nvPr>
        </p:nvSpPr>
        <p:spPr>
          <a:xfrm>
            <a:off x="5527408" y="1642390"/>
            <a:ext cx="3403804" cy="1890589"/>
          </a:xfrm>
        </p:spPr>
        <p:txBody>
          <a:bodyPr>
            <a:normAutofit/>
          </a:bodyPr>
          <a:lstStyle/>
          <a:p>
            <a:pPr marL="0" indent="0" algn="just">
              <a:buNone/>
            </a:pPr>
            <a:r>
              <a:rPr lang="de-DE" sz="1600" dirty="0">
                <a:solidFill>
                  <a:schemeClr val="accent4">
                    <a:lumMod val="50000"/>
                  </a:schemeClr>
                </a:solidFill>
              </a:rPr>
              <a:t>Simulations Completed:</a:t>
            </a:r>
          </a:p>
          <a:p>
            <a:pPr algn="just"/>
            <a:r>
              <a:rPr lang="de-DE" sz="1300" dirty="0">
                <a:solidFill>
                  <a:schemeClr val="accent4">
                    <a:lumMod val="50000"/>
                  </a:schemeClr>
                </a:solidFill>
              </a:rPr>
              <a:t>CFD-Thermal Simulations Coupled for the cooling pipes.</a:t>
            </a:r>
          </a:p>
          <a:p>
            <a:pPr algn="just"/>
            <a:r>
              <a:rPr lang="de-DE" sz="1300" dirty="0">
                <a:solidFill>
                  <a:schemeClr val="accent4">
                    <a:lumMod val="50000"/>
                  </a:schemeClr>
                </a:solidFill>
              </a:rPr>
              <a:t>Thermal-Structural Simulations Coupling for the cooling pipes.</a:t>
            </a:r>
          </a:p>
          <a:p>
            <a:pPr algn="just"/>
            <a:r>
              <a:rPr lang="de-DE" sz="1300" dirty="0">
                <a:solidFill>
                  <a:schemeClr val="accent4">
                    <a:lumMod val="50000"/>
                  </a:schemeClr>
                </a:solidFill>
              </a:rPr>
              <a:t>Full CFD analysis for the Vacuum Chamber new design.</a:t>
            </a:r>
          </a:p>
        </p:txBody>
      </p:sp>
      <p:pic>
        <p:nvPicPr>
          <p:cNvPr id="57" name="Picture 56">
            <a:extLst>
              <a:ext uri="{FF2B5EF4-FFF2-40B4-BE49-F238E27FC236}">
                <a16:creationId xmlns:a16="http://schemas.microsoft.com/office/drawing/2014/main" id="{2D9D18BD-9FA2-4E80-9C60-58106EF8636F}"/>
              </a:ext>
            </a:extLst>
          </p:cNvPr>
          <p:cNvPicPr/>
          <p:nvPr/>
        </p:nvPicPr>
        <p:blipFill>
          <a:blip r:embed="rId6">
            <a:extLst>
              <a:ext uri="{BEBA8EAE-BF5A-486C-A8C5-ECC9F3942E4B}">
                <a14:imgProps xmlns:a14="http://schemas.microsoft.com/office/drawing/2010/main">
                  <a14:imgLayer r:embed="rId7">
                    <a14:imgEffect>
                      <a14:backgroundRemoval t="9763" b="94282" l="2581" r="96452">
                        <a14:foregroundMark x1="80000" y1="84798" x2="82903" y2="94421"/>
                        <a14:foregroundMark x1="82903" y1="94421" x2="82903" y2="94421"/>
                        <a14:foregroundMark x1="89140" y1="81172" x2="85914" y2="90656"/>
                        <a14:foregroundMark x1="85914" y1="90656" x2="85914" y2="93305"/>
                        <a14:foregroundMark x1="93011" y1="73919" x2="96559" y2="64296"/>
                        <a14:foregroundMark x1="96559" y1="64296" x2="95914" y2="51185"/>
                        <a14:foregroundMark x1="8495" y1="55509" x2="4731" y2="45188"/>
                        <a14:foregroundMark x1="4731" y1="45188" x2="3763" y2="33891"/>
                        <a14:foregroundMark x1="3763" y1="33891" x2="6237" y2="27057"/>
                        <a14:foregroundMark x1="2796" y1="16457" x2="2581" y2="12413"/>
                        <a14:foregroundMark x1="69032" y1="65132" x2="72903" y2="74198"/>
                        <a14:foregroundMark x1="72903" y1="74198" x2="78602" y2="80753"/>
                      </a14:backgroundRemoval>
                    </a14:imgEffect>
                  </a14:imgLayer>
                </a14:imgProps>
              </a:ext>
            </a:extLst>
          </a:blip>
          <a:stretch>
            <a:fillRect/>
          </a:stretch>
        </p:blipFill>
        <p:spPr>
          <a:xfrm>
            <a:off x="6428992" y="4063779"/>
            <a:ext cx="2137493" cy="1664748"/>
          </a:xfrm>
          <a:prstGeom prst="rect">
            <a:avLst/>
          </a:prstGeom>
        </p:spPr>
      </p:pic>
      <p:pic>
        <p:nvPicPr>
          <p:cNvPr id="58" name="Picture 57">
            <a:extLst>
              <a:ext uri="{FF2B5EF4-FFF2-40B4-BE49-F238E27FC236}">
                <a16:creationId xmlns:a16="http://schemas.microsoft.com/office/drawing/2014/main" id="{C8000AA5-ACDB-4496-AB0A-E371ABD30DCA}"/>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bright="40000" contrast="20000"/>
                    </a14:imgEffect>
                  </a14:imgLayer>
                </a14:imgProps>
              </a:ext>
            </a:extLst>
          </a:blip>
          <a:srcRect t="9048" b="6360"/>
          <a:stretch/>
        </p:blipFill>
        <p:spPr>
          <a:xfrm>
            <a:off x="5691738" y="3969027"/>
            <a:ext cx="622801" cy="1630101"/>
          </a:xfrm>
          <a:prstGeom prst="rect">
            <a:avLst/>
          </a:prstGeom>
        </p:spPr>
      </p:pic>
      <p:sp>
        <p:nvSpPr>
          <p:cNvPr id="64" name="TextBox 63">
            <a:extLst>
              <a:ext uri="{FF2B5EF4-FFF2-40B4-BE49-F238E27FC236}">
                <a16:creationId xmlns:a16="http://schemas.microsoft.com/office/drawing/2014/main" id="{4316F7F3-AB16-4F8A-9C8F-95825F8BA8B8}"/>
              </a:ext>
            </a:extLst>
          </p:cNvPr>
          <p:cNvSpPr txBox="1"/>
          <p:nvPr/>
        </p:nvSpPr>
        <p:spPr>
          <a:xfrm>
            <a:off x="2701450" y="5542750"/>
            <a:ext cx="2827619" cy="246221"/>
          </a:xfrm>
          <a:prstGeom prst="rect">
            <a:avLst/>
          </a:prstGeom>
          <a:noFill/>
        </p:spPr>
        <p:txBody>
          <a:bodyPr wrap="square" rtlCol="0">
            <a:spAutoFit/>
          </a:bodyPr>
          <a:lstStyle/>
          <a:p>
            <a:r>
              <a:rPr lang="en-US" sz="1000" dirty="0"/>
              <a:t>Von Mises Stress- [Pa]</a:t>
            </a:r>
            <a:endParaRPr lang="en-GB" sz="1000" dirty="0"/>
          </a:p>
        </p:txBody>
      </p:sp>
      <p:sp>
        <p:nvSpPr>
          <p:cNvPr id="65" name="TextBox 64">
            <a:extLst>
              <a:ext uri="{FF2B5EF4-FFF2-40B4-BE49-F238E27FC236}">
                <a16:creationId xmlns:a16="http://schemas.microsoft.com/office/drawing/2014/main" id="{3096EB4A-C81B-453F-BBB5-50BFE43B8CD0}"/>
              </a:ext>
            </a:extLst>
          </p:cNvPr>
          <p:cNvSpPr txBox="1"/>
          <p:nvPr/>
        </p:nvSpPr>
        <p:spPr>
          <a:xfrm>
            <a:off x="333316" y="5495364"/>
            <a:ext cx="2827619" cy="246221"/>
          </a:xfrm>
          <a:prstGeom prst="rect">
            <a:avLst/>
          </a:prstGeom>
          <a:noFill/>
        </p:spPr>
        <p:txBody>
          <a:bodyPr wrap="square" rtlCol="0">
            <a:spAutoFit/>
          </a:bodyPr>
          <a:lstStyle/>
          <a:p>
            <a:r>
              <a:rPr lang="en-US" sz="1000" dirty="0"/>
              <a:t>Temperature [K]</a:t>
            </a:r>
            <a:endParaRPr lang="en-GB" sz="1000" dirty="0"/>
          </a:p>
        </p:txBody>
      </p:sp>
      <p:sp>
        <p:nvSpPr>
          <p:cNvPr id="66" name="TextBox 65">
            <a:extLst>
              <a:ext uri="{FF2B5EF4-FFF2-40B4-BE49-F238E27FC236}">
                <a16:creationId xmlns:a16="http://schemas.microsoft.com/office/drawing/2014/main" id="{4638A182-7F84-4BB5-AAE1-85BCC0316649}"/>
              </a:ext>
            </a:extLst>
          </p:cNvPr>
          <p:cNvSpPr txBox="1"/>
          <p:nvPr/>
        </p:nvSpPr>
        <p:spPr>
          <a:xfrm>
            <a:off x="5583009" y="5552500"/>
            <a:ext cx="2827619" cy="246221"/>
          </a:xfrm>
          <a:prstGeom prst="rect">
            <a:avLst/>
          </a:prstGeom>
          <a:noFill/>
        </p:spPr>
        <p:txBody>
          <a:bodyPr wrap="square" rtlCol="0">
            <a:spAutoFit/>
          </a:bodyPr>
          <a:lstStyle/>
          <a:p>
            <a:r>
              <a:rPr lang="en-US" sz="1000" dirty="0"/>
              <a:t>Velocity [m/s]</a:t>
            </a:r>
            <a:endParaRPr lang="en-GB" sz="1000" dirty="0"/>
          </a:p>
        </p:txBody>
      </p:sp>
      <p:pic>
        <p:nvPicPr>
          <p:cNvPr id="4" name="Picture 3">
            <a:extLst>
              <a:ext uri="{FF2B5EF4-FFF2-40B4-BE49-F238E27FC236}">
                <a16:creationId xmlns:a16="http://schemas.microsoft.com/office/drawing/2014/main" id="{F3B6D508-901D-4D1B-9504-3089B489E9A7}"/>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40000" contrast="-40000"/>
                    </a14:imgEffect>
                  </a14:imgLayer>
                </a14:imgProps>
              </a:ext>
            </a:extLst>
          </a:blip>
          <a:stretch>
            <a:fillRect/>
          </a:stretch>
        </p:blipFill>
        <p:spPr>
          <a:xfrm>
            <a:off x="2760635" y="4155786"/>
            <a:ext cx="777402" cy="1363271"/>
          </a:xfrm>
          <a:prstGeom prst="rect">
            <a:avLst/>
          </a:prstGeom>
        </p:spPr>
      </p:pic>
      <p:pic>
        <p:nvPicPr>
          <p:cNvPr id="73" name="Picture 72">
            <a:extLst>
              <a:ext uri="{FF2B5EF4-FFF2-40B4-BE49-F238E27FC236}">
                <a16:creationId xmlns:a16="http://schemas.microsoft.com/office/drawing/2014/main" id="{97CAA759-F0FD-4077-ADF1-E4A46010064E}"/>
              </a:ext>
            </a:extLst>
          </p:cNvPr>
          <p:cNvPicPr>
            <a:picLocks noChangeAspect="1"/>
          </p:cNvPicPr>
          <p:nvPr/>
        </p:nvPicPr>
        <p:blipFill>
          <a:blip r:embed="rId12"/>
          <a:stretch>
            <a:fillRect/>
          </a:stretch>
        </p:blipFill>
        <p:spPr>
          <a:xfrm>
            <a:off x="2797539" y="4167736"/>
            <a:ext cx="151197" cy="1312655"/>
          </a:xfrm>
          <a:prstGeom prst="rect">
            <a:avLst/>
          </a:prstGeom>
        </p:spPr>
      </p:pic>
      <p:pic>
        <p:nvPicPr>
          <p:cNvPr id="74" name="Picture 73">
            <a:extLst>
              <a:ext uri="{FF2B5EF4-FFF2-40B4-BE49-F238E27FC236}">
                <a16:creationId xmlns:a16="http://schemas.microsoft.com/office/drawing/2014/main" id="{C7378C00-3F9A-4983-AD8B-B75F3B05FF60}"/>
              </a:ext>
            </a:extLst>
          </p:cNvPr>
          <p:cNvPicPr>
            <a:picLocks noChangeAspect="1"/>
          </p:cNvPicPr>
          <p:nvPr/>
        </p:nvPicPr>
        <p:blipFill>
          <a:blip r:embed="rId12"/>
          <a:stretch>
            <a:fillRect/>
          </a:stretch>
        </p:blipFill>
        <p:spPr>
          <a:xfrm>
            <a:off x="5710623" y="4024927"/>
            <a:ext cx="117378" cy="1517823"/>
          </a:xfrm>
          <a:prstGeom prst="rect">
            <a:avLst/>
          </a:prstGeom>
        </p:spPr>
      </p:pic>
      <p:sp>
        <p:nvSpPr>
          <p:cNvPr id="76" name="TextBox 75">
            <a:extLst>
              <a:ext uri="{FF2B5EF4-FFF2-40B4-BE49-F238E27FC236}">
                <a16:creationId xmlns:a16="http://schemas.microsoft.com/office/drawing/2014/main" id="{6259D70C-51C7-4C26-88B2-8B4F3D93CC1D}"/>
              </a:ext>
            </a:extLst>
          </p:cNvPr>
          <p:cNvSpPr txBox="1"/>
          <p:nvPr/>
        </p:nvSpPr>
        <p:spPr>
          <a:xfrm>
            <a:off x="333316" y="3576630"/>
            <a:ext cx="4398766" cy="276999"/>
          </a:xfrm>
          <a:prstGeom prst="rect">
            <a:avLst/>
          </a:prstGeom>
          <a:noFill/>
        </p:spPr>
        <p:txBody>
          <a:bodyPr wrap="square" rtlCol="0">
            <a:spAutoFit/>
          </a:bodyPr>
          <a:lstStyle/>
          <a:p>
            <a:r>
              <a:rPr lang="en-US" sz="1200" dirty="0"/>
              <a:t>Fig.2 LSS1 a) CuCr1Zr Core. B) Vacuum Chamber</a:t>
            </a:r>
            <a:endParaRPr lang="en-GB" sz="1200" dirty="0"/>
          </a:p>
        </p:txBody>
      </p:sp>
      <p:sp>
        <p:nvSpPr>
          <p:cNvPr id="77" name="TextBox 76">
            <a:extLst>
              <a:ext uri="{FF2B5EF4-FFF2-40B4-BE49-F238E27FC236}">
                <a16:creationId xmlns:a16="http://schemas.microsoft.com/office/drawing/2014/main" id="{C7245735-1281-4311-9FEB-1907692576BF}"/>
              </a:ext>
            </a:extLst>
          </p:cNvPr>
          <p:cNvSpPr txBox="1"/>
          <p:nvPr/>
        </p:nvSpPr>
        <p:spPr>
          <a:xfrm>
            <a:off x="333315" y="5831396"/>
            <a:ext cx="7902184" cy="276999"/>
          </a:xfrm>
          <a:prstGeom prst="rect">
            <a:avLst/>
          </a:prstGeom>
          <a:noFill/>
        </p:spPr>
        <p:txBody>
          <a:bodyPr wrap="square" rtlCol="0">
            <a:spAutoFit/>
          </a:bodyPr>
          <a:lstStyle/>
          <a:p>
            <a:r>
              <a:rPr lang="en-US" sz="1200" dirty="0"/>
              <a:t>Fig.3 a) CFD-Thermal Coupling b) Thermal-Structural Coupling. c) Cooling air behavior around Vacuum Chamber</a:t>
            </a:r>
            <a:endParaRPr lang="en-GB" sz="1200" dirty="0"/>
          </a:p>
        </p:txBody>
      </p:sp>
      <p:pic>
        <p:nvPicPr>
          <p:cNvPr id="78" name="Picture 77">
            <a:extLst>
              <a:ext uri="{FF2B5EF4-FFF2-40B4-BE49-F238E27FC236}">
                <a16:creationId xmlns:a16="http://schemas.microsoft.com/office/drawing/2014/main" id="{152F5984-853C-4455-8F40-AF894C3EEE2F}"/>
              </a:ext>
            </a:extLst>
          </p:cNvPr>
          <p:cNvPicPr>
            <a:picLocks noChangeAspect="1"/>
          </p:cNvPicPr>
          <p:nvPr/>
        </p:nvPicPr>
        <p:blipFill>
          <a:blip r:embed="rId13"/>
          <a:stretch>
            <a:fillRect/>
          </a:stretch>
        </p:blipFill>
        <p:spPr>
          <a:xfrm>
            <a:off x="6116771" y="-4105"/>
            <a:ext cx="3025705" cy="411159"/>
          </a:xfrm>
          <a:prstGeom prst="rect">
            <a:avLst/>
          </a:prstGeom>
        </p:spPr>
      </p:pic>
      <p:pic>
        <p:nvPicPr>
          <p:cNvPr id="44" name="Picture 2">
            <a:extLst>
              <a:ext uri="{FF2B5EF4-FFF2-40B4-BE49-F238E27FC236}">
                <a16:creationId xmlns:a16="http://schemas.microsoft.com/office/drawing/2014/main" id="{4E1DAF09-1498-4A24-9C17-1EFF14685598}"/>
              </a:ext>
            </a:extLst>
          </p:cNvPr>
          <p:cNvPicPr>
            <a:picLocks noChangeAspect="1" noChangeArrowheads="1"/>
          </p:cNvPicPr>
          <p:nvPr/>
        </p:nvPicPr>
        <p:blipFill rotWithShape="1">
          <a:blip r:embed="rId14" cstate="email">
            <a:extLst>
              <a:ext uri="{BEBA8EAE-BF5A-486C-A8C5-ECC9F3942E4B}">
                <a14:imgProps xmlns:a14="http://schemas.microsoft.com/office/drawing/2010/main">
                  <a14:imgLayer r:embed="rId15">
                    <a14:imgEffect>
                      <a14:backgroundRemoval t="560" b="99440" l="28274" r="92262">
                        <a14:foregroundMark x1="66468" y1="15546" x2="32738" y2="8824"/>
                        <a14:foregroundMark x1="47222" y1="71569" x2="55159" y2="90196"/>
                        <a14:foregroundMark x1="57937" y1="80812" x2="63690" y2="92017"/>
                        <a14:foregroundMark x1="54563" y1="62185" x2="68651" y2="91036"/>
                        <a14:foregroundMark x1="53571" y1="96779" x2="86310" y2="97759"/>
                        <a14:foregroundMark x1="34028" y1="4902" x2="58929" y2="13305"/>
                        <a14:foregroundMark x1="56052" y1="3922" x2="58631" y2="32913"/>
                        <a14:foregroundMark x1="67063" y1="840" x2="69643" y2="35014"/>
                        <a14:foregroundMark x1="28373" y1="4342" x2="30556" y2="8403"/>
                        <a14:foregroundMark x1="51091" y1="91036" x2="56052" y2="99440"/>
                        <a14:foregroundMark x1="45040" y1="58683" x2="73413" y2="52381"/>
                        <a14:foregroundMark x1="44742" y1="55462" x2="67460" y2="52381"/>
                      </a14:backgroundRemoval>
                    </a14:imgEffect>
                  </a14:imgLayer>
                </a14:imgProps>
              </a:ext>
              <a:ext uri="{28A0092B-C50C-407E-A947-70E740481C1C}">
                <a14:useLocalDpi xmlns:a14="http://schemas.microsoft.com/office/drawing/2010/main" val="0"/>
              </a:ext>
            </a:extLst>
          </a:blip>
          <a:srcRect l="25025"/>
          <a:stretch/>
        </p:blipFill>
        <p:spPr bwMode="auto">
          <a:xfrm>
            <a:off x="1069502" y="4053721"/>
            <a:ext cx="1559735" cy="147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63D6089A-BA8B-453A-917D-8A3B559CCB72}"/>
              </a:ext>
            </a:extLst>
          </p:cNvPr>
          <p:cNvPicPr>
            <a:picLocks noChangeAspect="1"/>
          </p:cNvPicPr>
          <p:nvPr/>
        </p:nvPicPr>
        <p:blipFill>
          <a:blip r:embed="rId16">
            <a:extLst>
              <a:ext uri="{BEBA8EAE-BF5A-486C-A8C5-ECC9F3942E4B}">
                <a14:imgProps xmlns:a14="http://schemas.microsoft.com/office/drawing/2010/main">
                  <a14:imgLayer r:embed="rId17">
                    <a14:imgEffect>
                      <a14:brightnessContrast bright="40000"/>
                    </a14:imgEffect>
                  </a14:imgLayer>
                </a14:imgProps>
              </a:ext>
            </a:extLst>
          </a:blip>
          <a:stretch>
            <a:fillRect/>
          </a:stretch>
        </p:blipFill>
        <p:spPr>
          <a:xfrm>
            <a:off x="408291" y="4063779"/>
            <a:ext cx="460013" cy="1450450"/>
          </a:xfrm>
          <a:prstGeom prst="rect">
            <a:avLst/>
          </a:prstGeom>
        </p:spPr>
      </p:pic>
      <p:pic>
        <p:nvPicPr>
          <p:cNvPr id="45" name="Picture 44">
            <a:extLst>
              <a:ext uri="{FF2B5EF4-FFF2-40B4-BE49-F238E27FC236}">
                <a16:creationId xmlns:a16="http://schemas.microsoft.com/office/drawing/2014/main" id="{C0170E35-DE27-481D-B294-4FD4B41D0669}"/>
              </a:ext>
            </a:extLst>
          </p:cNvPr>
          <p:cNvPicPr>
            <a:picLocks noChangeAspect="1"/>
          </p:cNvPicPr>
          <p:nvPr/>
        </p:nvPicPr>
        <p:blipFill>
          <a:blip r:embed="rId12"/>
          <a:stretch>
            <a:fillRect/>
          </a:stretch>
        </p:blipFill>
        <p:spPr>
          <a:xfrm>
            <a:off x="406546" y="4237719"/>
            <a:ext cx="98823" cy="1167834"/>
          </a:xfrm>
          <a:prstGeom prst="rect">
            <a:avLst/>
          </a:prstGeom>
        </p:spPr>
      </p:pic>
      <p:pic>
        <p:nvPicPr>
          <p:cNvPr id="48" name="Picture 4">
            <a:extLst>
              <a:ext uri="{FF2B5EF4-FFF2-40B4-BE49-F238E27FC236}">
                <a16:creationId xmlns:a16="http://schemas.microsoft.com/office/drawing/2014/main" id="{35F2A312-185E-4C7E-AB7F-3B3F13618D47}"/>
              </a:ext>
            </a:extLst>
          </p:cNvPr>
          <p:cNvPicPr>
            <a:picLocks noChangeAspect="1" noChangeArrowheads="1"/>
          </p:cNvPicPr>
          <p:nvPr/>
        </p:nvPicPr>
        <p:blipFill rotWithShape="1">
          <a:blip r:embed="rId18" cstate="email">
            <a:extLst>
              <a:ext uri="{BEBA8EAE-BF5A-486C-A8C5-ECC9F3942E4B}">
                <a14:imgProps xmlns:a14="http://schemas.microsoft.com/office/drawing/2010/main">
                  <a14:imgLayer r:embed="rId19">
                    <a14:imgEffect>
                      <a14:backgroundRemoval t="17618" b="97767" l="23984" r="97561">
                        <a14:foregroundMark x1="25610" y1="32010" x2="23984" y2="47643"/>
                        <a14:foregroundMark x1="37940" y1="20347" x2="44851" y2="22829"/>
                        <a14:foregroundMark x1="76016" y1="46402" x2="87940" y2="45409"/>
                        <a14:foregroundMark x1="87940" y1="45409" x2="90786" y2="46898"/>
                        <a14:foregroundMark x1="94986" y1="52605" x2="95122" y2="73449"/>
                        <a14:foregroundMark x1="95122" y1="73449" x2="84824" y2="87097"/>
                        <a14:foregroundMark x1="84824" y1="87097" x2="74119" y2="87841"/>
                        <a14:foregroundMark x1="74119" y1="87841" x2="71274" y2="83375"/>
                        <a14:foregroundMark x1="76152" y1="91811" x2="87127" y2="89082"/>
                        <a14:foregroundMark x1="87127" y1="89082" x2="97696" y2="75682"/>
                        <a14:foregroundMark x1="81165" y1="97767" x2="78997" y2="96278"/>
                        <a14:foregroundMark x1="40921" y1="17618" x2="36721" y2="17618"/>
                      </a14:backgroundRemoval>
                    </a14:imgEffect>
                  </a14:imgLayer>
                </a14:imgProps>
              </a:ext>
              <a:ext uri="{28A0092B-C50C-407E-A947-70E740481C1C}">
                <a14:useLocalDpi xmlns:a14="http://schemas.microsoft.com/office/drawing/2010/main" val="0"/>
              </a:ext>
            </a:extLst>
          </a:blip>
          <a:srcRect l="18937" t="10373"/>
          <a:stretch/>
        </p:blipFill>
        <p:spPr bwMode="auto">
          <a:xfrm>
            <a:off x="3430885" y="4176473"/>
            <a:ext cx="2048654" cy="1236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TextBox 52">
            <a:extLst>
              <a:ext uri="{FF2B5EF4-FFF2-40B4-BE49-F238E27FC236}">
                <a16:creationId xmlns:a16="http://schemas.microsoft.com/office/drawing/2014/main" id="{4A2AB18A-2939-42A7-A7A6-A3C7617F76F0}"/>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1274104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07E0D3-BD4A-46C9-9009-197F1BD076C0}"/>
              </a:ext>
            </a:extLst>
          </p:cNvPr>
          <p:cNvSpPr>
            <a:spLocks noGrp="1"/>
          </p:cNvSpPr>
          <p:nvPr>
            <p:ph type="sldNum" sz="quarter" idx="12"/>
          </p:nvPr>
        </p:nvSpPr>
        <p:spPr/>
        <p:txBody>
          <a:bodyPr/>
          <a:lstStyle/>
          <a:p>
            <a:fld id="{8D6C380F-326D-3C40-9EE7-7FBAB0953422}" type="slidenum">
              <a:rPr lang="en-US" smtClean="0"/>
              <a:pPr/>
              <a:t>6</a:t>
            </a:fld>
            <a:endParaRPr lang="en-US"/>
          </a:p>
        </p:txBody>
      </p:sp>
      <p:sp>
        <p:nvSpPr>
          <p:cNvPr id="4" name="Content Placeholder 3">
            <a:extLst>
              <a:ext uri="{FF2B5EF4-FFF2-40B4-BE49-F238E27FC236}">
                <a16:creationId xmlns:a16="http://schemas.microsoft.com/office/drawing/2014/main" id="{837F265B-ABA6-4D14-9AA4-3CB41019B1A4}"/>
              </a:ext>
            </a:extLst>
          </p:cNvPr>
          <p:cNvSpPr>
            <a:spLocks noGrp="1"/>
          </p:cNvSpPr>
          <p:nvPr>
            <p:ph sz="quarter" idx="13"/>
          </p:nvPr>
        </p:nvSpPr>
        <p:spPr>
          <a:xfrm>
            <a:off x="359246" y="2445758"/>
            <a:ext cx="8226425" cy="2134809"/>
          </a:xfrm>
        </p:spPr>
        <p:txBody>
          <a:bodyPr>
            <a:normAutofit/>
          </a:bodyPr>
          <a:lstStyle/>
          <a:p>
            <a:pPr marL="0" indent="0" algn="ctr">
              <a:buNone/>
            </a:pPr>
            <a:r>
              <a:rPr lang="en-US" sz="2600" dirty="0"/>
              <a:t>Interlocks and Alarms</a:t>
            </a:r>
          </a:p>
          <a:p>
            <a:pPr marL="0" indent="0" algn="ctr">
              <a:buNone/>
            </a:pPr>
            <a:r>
              <a:rPr lang="en-US" sz="2600" dirty="0"/>
              <a:t>Cooling TIDVG#5</a:t>
            </a:r>
          </a:p>
          <a:p>
            <a:pPr marL="0" indent="0" algn="ctr">
              <a:buNone/>
            </a:pPr>
            <a:r>
              <a:rPr lang="en-US" sz="2600" dirty="0"/>
              <a:t>Number of Particles/Time</a:t>
            </a:r>
          </a:p>
        </p:txBody>
      </p:sp>
      <p:pic>
        <p:nvPicPr>
          <p:cNvPr id="1032" name="Picture 8" descr="kisspng-green-area-pattern-green-tick-png-file-5aa1fca3f21122.7358749715205654119915  | Citrus Clean Steam Pest | Sunshine Coast">
            <a:extLst>
              <a:ext uri="{FF2B5EF4-FFF2-40B4-BE49-F238E27FC236}">
                <a16:creationId xmlns:a16="http://schemas.microsoft.com/office/drawing/2014/main" id="{7687F7B3-AEAE-4100-BDB6-E68328E036DB}"/>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6545640" y="2101042"/>
            <a:ext cx="730168" cy="7863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kisspng-green-area-pattern-green-tick-png-file-5aa1fca3f21122.7358749715205654119915  | Citrus Clean Steam Pest | Sunshine Coast">
            <a:extLst>
              <a:ext uri="{FF2B5EF4-FFF2-40B4-BE49-F238E27FC236}">
                <a16:creationId xmlns:a16="http://schemas.microsoft.com/office/drawing/2014/main" id="{DC2D8CAB-1F3F-496D-84C7-77B73A210C7E}"/>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6545640" y="2635993"/>
            <a:ext cx="730168" cy="7863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kisspng-green-area-pattern-green-tick-png-file-5aa1fca3f21122.7358749715205654119915  | Citrus Clean Steam Pest | Sunshine Coast">
            <a:extLst>
              <a:ext uri="{FF2B5EF4-FFF2-40B4-BE49-F238E27FC236}">
                <a16:creationId xmlns:a16="http://schemas.microsoft.com/office/drawing/2014/main" id="{848A6253-8CBA-4EE2-BE13-A8F416815480}"/>
              </a:ext>
            </a:extLst>
          </p:cNvPr>
          <p:cNvPicPr>
            <a:picLocks noChangeAspect="1" noChangeArrowheads="1"/>
          </p:cNvPicPr>
          <p:nvPr/>
        </p:nvPicPr>
        <p:blipFill>
          <a:blip r:embed="rId2" cstate="email">
            <a:extLst>
              <a:ext uri="{BEBA8EAE-BF5A-486C-A8C5-ECC9F3942E4B}">
                <a14:imgProps xmlns:a14="http://schemas.microsoft.com/office/drawing/2010/main">
                  <a14:imgLayer r:embed="rId3">
                    <a14:imgEffect>
                      <a14:backgroundRemoval t="0" b="93214" l="2308" r="99231">
                        <a14:foregroundMark x1="89231" y1="9643" x2="99615" y2="714"/>
                        <a14:foregroundMark x1="2692" y1="67500" x2="6923" y2="83929"/>
                        <a14:foregroundMark x1="15769" y1="91429" x2="25385" y2="93214"/>
                      </a14:backgroundRemoval>
                    </a14:imgEffect>
                  </a14:imgLayer>
                </a14:imgProps>
              </a:ext>
              <a:ext uri="{28A0092B-C50C-407E-A947-70E740481C1C}">
                <a14:useLocalDpi xmlns:a14="http://schemas.microsoft.com/office/drawing/2010/main" val="0"/>
              </a:ext>
            </a:extLst>
          </a:blip>
          <a:srcRect/>
          <a:stretch>
            <a:fillRect/>
          </a:stretch>
        </p:blipFill>
        <p:spPr bwMode="auto">
          <a:xfrm>
            <a:off x="6594431" y="3162200"/>
            <a:ext cx="730168" cy="7863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48F0AA7-210D-4019-AE37-B281C1D7E96C}"/>
              </a:ext>
            </a:extLst>
          </p:cNvPr>
          <p:cNvSpPr txBox="1"/>
          <p:nvPr/>
        </p:nvSpPr>
        <p:spPr>
          <a:xfrm>
            <a:off x="2991046" y="423547"/>
            <a:ext cx="3161908" cy="338554"/>
          </a:xfrm>
          <a:prstGeom prst="rect">
            <a:avLst/>
          </a:prstGeom>
          <a:noFill/>
        </p:spPr>
        <p:txBody>
          <a:bodyPr wrap="square" rtlCol="0">
            <a:spAutoFit/>
          </a:bodyPr>
          <a:lstStyle/>
          <a:p>
            <a:pPr algn="ctr"/>
            <a:r>
              <a:rPr lang="es-ES" sz="1600" i="1" dirty="0"/>
              <a:t>Work </a:t>
            </a:r>
            <a:r>
              <a:rPr lang="es-ES" sz="1600" i="1" dirty="0" err="1"/>
              <a:t>Completed</a:t>
            </a:r>
            <a:endParaRPr lang="en-GB" sz="1600" i="1" dirty="0"/>
          </a:p>
        </p:txBody>
      </p:sp>
      <p:pic>
        <p:nvPicPr>
          <p:cNvPr id="11" name="Picture 10">
            <a:extLst>
              <a:ext uri="{FF2B5EF4-FFF2-40B4-BE49-F238E27FC236}">
                <a16:creationId xmlns:a16="http://schemas.microsoft.com/office/drawing/2014/main" id="{92D385BA-37B7-47A9-A2FD-7424ADF67A2A}"/>
              </a:ext>
            </a:extLst>
          </p:cNvPr>
          <p:cNvPicPr>
            <a:picLocks noChangeAspect="1"/>
          </p:cNvPicPr>
          <p:nvPr/>
        </p:nvPicPr>
        <p:blipFill>
          <a:blip r:embed="rId4"/>
          <a:stretch>
            <a:fillRect/>
          </a:stretch>
        </p:blipFill>
        <p:spPr>
          <a:xfrm>
            <a:off x="6116771" y="-4105"/>
            <a:ext cx="3025705" cy="411159"/>
          </a:xfrm>
          <a:prstGeom prst="rect">
            <a:avLst/>
          </a:prstGeom>
        </p:spPr>
      </p:pic>
      <p:sp>
        <p:nvSpPr>
          <p:cNvPr id="10" name="TextBox 9">
            <a:extLst>
              <a:ext uri="{FF2B5EF4-FFF2-40B4-BE49-F238E27FC236}">
                <a16:creationId xmlns:a16="http://schemas.microsoft.com/office/drawing/2014/main" id="{CC8DADDE-1BAF-41F4-83EB-2D02487448C7}"/>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1567463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19A8-55BB-4F65-B7B8-A3533208F068}"/>
              </a:ext>
            </a:extLst>
          </p:cNvPr>
          <p:cNvSpPr>
            <a:spLocks noGrp="1"/>
          </p:cNvSpPr>
          <p:nvPr>
            <p:ph type="title"/>
          </p:nvPr>
        </p:nvSpPr>
        <p:spPr>
          <a:xfrm>
            <a:off x="457200" y="136525"/>
            <a:ext cx="8226854" cy="715840"/>
          </a:xfrm>
        </p:spPr>
        <p:txBody>
          <a:bodyPr/>
          <a:lstStyle/>
          <a:p>
            <a:r>
              <a:rPr lang="es-ES" dirty="0" err="1"/>
              <a:t>Interlocks</a:t>
            </a:r>
            <a:r>
              <a:rPr lang="es-ES" dirty="0"/>
              <a:t> and </a:t>
            </a:r>
            <a:r>
              <a:rPr lang="es-ES" dirty="0" err="1"/>
              <a:t>Alarms</a:t>
            </a:r>
            <a:endParaRPr lang="en-GB" dirty="0"/>
          </a:p>
        </p:txBody>
      </p:sp>
      <p:sp>
        <p:nvSpPr>
          <p:cNvPr id="3" name="Slide Number Placeholder 2">
            <a:extLst>
              <a:ext uri="{FF2B5EF4-FFF2-40B4-BE49-F238E27FC236}">
                <a16:creationId xmlns:a16="http://schemas.microsoft.com/office/drawing/2014/main" id="{78B29BE9-106F-4B49-90EA-80FD9FCE0751}"/>
              </a:ext>
            </a:extLst>
          </p:cNvPr>
          <p:cNvSpPr>
            <a:spLocks noGrp="1"/>
          </p:cNvSpPr>
          <p:nvPr>
            <p:ph type="sldNum" sz="quarter" idx="12"/>
          </p:nvPr>
        </p:nvSpPr>
        <p:spPr/>
        <p:txBody>
          <a:bodyPr/>
          <a:lstStyle/>
          <a:p>
            <a:fld id="{8D6C380F-326D-3C40-9EE7-7FBAB0953422}" type="slidenum">
              <a:rPr lang="en-US" smtClean="0"/>
              <a:pPr/>
              <a:t>7</a:t>
            </a:fld>
            <a:endParaRPr lang="en-US"/>
          </a:p>
        </p:txBody>
      </p:sp>
      <p:sp>
        <p:nvSpPr>
          <p:cNvPr id="5" name="TextBox 4">
            <a:extLst>
              <a:ext uri="{FF2B5EF4-FFF2-40B4-BE49-F238E27FC236}">
                <a16:creationId xmlns:a16="http://schemas.microsoft.com/office/drawing/2014/main" id="{BC131714-90FC-428D-AA3F-C388BD4D8B17}"/>
              </a:ext>
            </a:extLst>
          </p:cNvPr>
          <p:cNvSpPr txBox="1"/>
          <p:nvPr/>
        </p:nvSpPr>
        <p:spPr>
          <a:xfrm>
            <a:off x="100434" y="776686"/>
            <a:ext cx="3049821" cy="338554"/>
          </a:xfrm>
          <a:prstGeom prst="rect">
            <a:avLst/>
          </a:prstGeom>
          <a:noFill/>
        </p:spPr>
        <p:txBody>
          <a:bodyPr wrap="square" rtlCol="0">
            <a:spAutoFit/>
          </a:bodyPr>
          <a:lstStyle/>
          <a:p>
            <a:pPr algn="ctr"/>
            <a:r>
              <a:rPr lang="es-ES" sz="1600" i="1" dirty="0"/>
              <a:t>CFD and FEA simulations </a:t>
            </a:r>
            <a:endParaRPr lang="en-GB" sz="1600" i="1" dirty="0"/>
          </a:p>
        </p:txBody>
      </p:sp>
      <p:sp>
        <p:nvSpPr>
          <p:cNvPr id="6" name="TextBox 5">
            <a:extLst>
              <a:ext uri="{FF2B5EF4-FFF2-40B4-BE49-F238E27FC236}">
                <a16:creationId xmlns:a16="http://schemas.microsoft.com/office/drawing/2014/main" id="{44F65574-4000-4B98-957D-D681E231692A}"/>
              </a:ext>
            </a:extLst>
          </p:cNvPr>
          <p:cNvSpPr txBox="1"/>
          <p:nvPr/>
        </p:nvSpPr>
        <p:spPr>
          <a:xfrm>
            <a:off x="56734" y="2933170"/>
            <a:ext cx="1459054" cy="400110"/>
          </a:xfrm>
          <a:prstGeom prst="rect">
            <a:avLst/>
          </a:prstGeom>
          <a:noFill/>
        </p:spPr>
        <p:txBody>
          <a:bodyPr wrap="none" rtlCol="0">
            <a:spAutoFit/>
          </a:bodyPr>
          <a:lstStyle/>
          <a:p>
            <a:r>
              <a:rPr lang="en-US" sz="2000" b="1" i="1" u="sng" dirty="0">
                <a:solidFill>
                  <a:srgbClr val="FF0000"/>
                </a:solidFill>
              </a:rPr>
              <a:t>Interlocks</a:t>
            </a:r>
            <a:r>
              <a:rPr lang="en-US" dirty="0"/>
              <a:t> </a:t>
            </a:r>
            <a:endParaRPr lang="en-GB"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124E9FF-F9A2-49CB-A2CC-99F512804EC9}"/>
                  </a:ext>
                </a:extLst>
              </p:cNvPr>
              <p:cNvSpPr txBox="1"/>
              <p:nvPr/>
            </p:nvSpPr>
            <p:spPr>
              <a:xfrm>
                <a:off x="4047765" y="719517"/>
                <a:ext cx="4980915" cy="669992"/>
              </a:xfrm>
              <a:prstGeom prst="rect">
                <a:avLst/>
              </a:prstGeom>
              <a:noFill/>
            </p:spPr>
            <p:txBody>
              <a:bodyPr wrap="square" rtlCol="0">
                <a:spAutoFit/>
              </a:bodyPr>
              <a:lstStyle/>
              <a:p>
                <a:pPr algn="ctr"/>
                <a:r>
                  <a:rPr lang="en-US" dirty="0"/>
                  <a:t>CuCr1Zr water flow &lt; 10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3</m:t>
                        </m:r>
                      </m:sup>
                    </m:sSup>
                    <m:r>
                      <a:rPr lang="en-US" b="0" i="1" smtClean="0">
                        <a:latin typeface="Cambria Math" panose="02040503050406030204" pitchFamily="18" charset="0"/>
                      </a:rPr>
                      <m:t>/</m:t>
                    </m:r>
                    <m:r>
                      <a:rPr lang="en-US" b="0" i="1" smtClean="0">
                        <a:latin typeface="Cambria Math" panose="02040503050406030204" pitchFamily="18" charset="0"/>
                      </a:rPr>
                      <m:t>h</m:t>
                    </m:r>
                  </m:oMath>
                </a14:m>
                <a:endParaRPr lang="en-US" dirty="0"/>
              </a:p>
              <a:p>
                <a:pPr algn="ctr"/>
                <a:r>
                  <a:rPr lang="en-US" dirty="0"/>
                  <a:t>( Possible problem with the water cooling)</a:t>
                </a:r>
                <a:endParaRPr lang="en-GB" dirty="0"/>
              </a:p>
            </p:txBody>
          </p:sp>
        </mc:Choice>
        <mc:Fallback xmlns="">
          <p:sp>
            <p:nvSpPr>
              <p:cNvPr id="7" name="TextBox 6">
                <a:extLst>
                  <a:ext uri="{FF2B5EF4-FFF2-40B4-BE49-F238E27FC236}">
                    <a16:creationId xmlns:a16="http://schemas.microsoft.com/office/drawing/2014/main" id="{0124E9FF-F9A2-49CB-A2CC-99F512804EC9}"/>
                  </a:ext>
                </a:extLst>
              </p:cNvPr>
              <p:cNvSpPr txBox="1">
                <a:spLocks noRot="1" noChangeAspect="1" noMove="1" noResize="1" noEditPoints="1" noAdjustHandles="1" noChangeArrowheads="1" noChangeShapeType="1" noTextEdit="1"/>
              </p:cNvSpPr>
              <p:nvPr/>
            </p:nvSpPr>
            <p:spPr>
              <a:xfrm>
                <a:off x="4047765" y="719517"/>
                <a:ext cx="4980915" cy="669992"/>
              </a:xfrm>
              <a:prstGeom prst="rect">
                <a:avLst/>
              </a:prstGeom>
              <a:blipFill>
                <a:blip r:embed="rId2"/>
                <a:stretch>
                  <a:fillRect t="-4545"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D35F076-57FB-4A69-97B9-F467112C3C14}"/>
                  </a:ext>
                </a:extLst>
              </p:cNvPr>
              <p:cNvSpPr txBox="1"/>
              <p:nvPr/>
            </p:nvSpPr>
            <p:spPr>
              <a:xfrm>
                <a:off x="4047765" y="2846189"/>
                <a:ext cx="4980915" cy="669992"/>
              </a:xfrm>
              <a:prstGeom prst="rect">
                <a:avLst/>
              </a:prstGeom>
              <a:noFill/>
            </p:spPr>
            <p:txBody>
              <a:bodyPr wrap="square" rtlCol="0">
                <a:spAutoFit/>
              </a:bodyPr>
              <a:lstStyle/>
              <a:p>
                <a:pPr algn="ctr"/>
                <a:r>
                  <a:rPr lang="en-US" dirty="0"/>
                  <a:t>Chamber Air flow &lt; 500</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3</m:t>
                        </m:r>
                      </m:sup>
                    </m:sSup>
                    <m:r>
                      <a:rPr lang="en-US" b="0" i="1" smtClean="0">
                        <a:latin typeface="Cambria Math" panose="02040503050406030204" pitchFamily="18" charset="0"/>
                      </a:rPr>
                      <m:t>/</m:t>
                    </m:r>
                    <m:r>
                      <a:rPr lang="en-US" b="0" i="1" smtClean="0">
                        <a:latin typeface="Cambria Math" panose="02040503050406030204" pitchFamily="18" charset="0"/>
                      </a:rPr>
                      <m:t>h</m:t>
                    </m:r>
                  </m:oMath>
                </a14:m>
                <a:endParaRPr lang="en-US" dirty="0"/>
              </a:p>
              <a:p>
                <a:pPr algn="ctr"/>
                <a:r>
                  <a:rPr lang="en-US" dirty="0"/>
                  <a:t>( Possible problem with the air cooling)</a:t>
                </a:r>
                <a:endParaRPr lang="en-GB" dirty="0"/>
              </a:p>
            </p:txBody>
          </p:sp>
        </mc:Choice>
        <mc:Fallback xmlns="">
          <p:sp>
            <p:nvSpPr>
              <p:cNvPr id="8" name="TextBox 7">
                <a:extLst>
                  <a:ext uri="{FF2B5EF4-FFF2-40B4-BE49-F238E27FC236}">
                    <a16:creationId xmlns:a16="http://schemas.microsoft.com/office/drawing/2014/main" id="{AD35F076-57FB-4A69-97B9-F467112C3C14}"/>
                  </a:ext>
                </a:extLst>
              </p:cNvPr>
              <p:cNvSpPr txBox="1">
                <a:spLocks noRot="1" noChangeAspect="1" noMove="1" noResize="1" noEditPoints="1" noAdjustHandles="1" noChangeArrowheads="1" noChangeShapeType="1" noTextEdit="1"/>
              </p:cNvSpPr>
              <p:nvPr/>
            </p:nvSpPr>
            <p:spPr>
              <a:xfrm>
                <a:off x="4047765" y="2846189"/>
                <a:ext cx="4980915" cy="669992"/>
              </a:xfrm>
              <a:prstGeom prst="rect">
                <a:avLst/>
              </a:prstGeom>
              <a:blipFill>
                <a:blip r:embed="rId3"/>
                <a:stretch>
                  <a:fillRect t="-5455" b="-10000"/>
                </a:stretch>
              </a:blipFill>
            </p:spPr>
            <p:txBody>
              <a:bodyPr/>
              <a:lstStyle/>
              <a:p>
                <a:r>
                  <a:rPr lang="en-GB">
                    <a:noFill/>
                  </a:rPr>
                  <a:t> </a:t>
                </a:r>
              </a:p>
            </p:txBody>
          </p:sp>
        </mc:Fallback>
      </mc:AlternateContent>
      <p:cxnSp>
        <p:nvCxnSpPr>
          <p:cNvPr id="9" name="Straight Arrow Connector 8">
            <a:extLst>
              <a:ext uri="{FF2B5EF4-FFF2-40B4-BE49-F238E27FC236}">
                <a16:creationId xmlns:a16="http://schemas.microsoft.com/office/drawing/2014/main" id="{357A83EE-2A65-49A5-80CE-FF19B08C5869}"/>
              </a:ext>
            </a:extLst>
          </p:cNvPr>
          <p:cNvCxnSpPr>
            <a:cxnSpLocks/>
          </p:cNvCxnSpPr>
          <p:nvPr/>
        </p:nvCxnSpPr>
        <p:spPr>
          <a:xfrm flipV="1">
            <a:off x="1526202" y="1139401"/>
            <a:ext cx="2511147" cy="19865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C466A160-336E-4486-B60F-C3F7A2F8DF47}"/>
              </a:ext>
            </a:extLst>
          </p:cNvPr>
          <p:cNvCxnSpPr>
            <a:stCxn id="6" idx="3"/>
            <a:endCxn id="8" idx="1"/>
          </p:cNvCxnSpPr>
          <p:nvPr/>
        </p:nvCxnSpPr>
        <p:spPr>
          <a:xfrm>
            <a:off x="1515788" y="3133225"/>
            <a:ext cx="2531977" cy="479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24B9A3D2-EDB0-4A60-A9ED-1ED9BDDCB46A}"/>
              </a:ext>
            </a:extLst>
          </p:cNvPr>
          <p:cNvSpPr txBox="1"/>
          <p:nvPr/>
        </p:nvSpPr>
        <p:spPr>
          <a:xfrm>
            <a:off x="4242647" y="4706759"/>
            <a:ext cx="4591149" cy="1477328"/>
          </a:xfrm>
          <a:prstGeom prst="rect">
            <a:avLst/>
          </a:prstGeom>
          <a:noFill/>
        </p:spPr>
        <p:txBody>
          <a:bodyPr wrap="square" rtlCol="0">
            <a:spAutoFit/>
          </a:bodyPr>
          <a:lstStyle/>
          <a:p>
            <a:pPr algn="ctr"/>
            <a:r>
              <a:rPr lang="en-US" dirty="0"/>
              <a:t>More than 5 consecutive full SPS-FT SHiP super-cycles dumps after LHC filling steady state </a:t>
            </a:r>
          </a:p>
          <a:p>
            <a:pPr algn="ctr"/>
            <a:r>
              <a:rPr lang="en-US" i="1" dirty="0">
                <a:solidFill>
                  <a:srgbClr val="FF0000"/>
                </a:solidFill>
              </a:rPr>
              <a:t>(To be confirmed and defined in terms of particles/unit of time) </a:t>
            </a:r>
          </a:p>
        </p:txBody>
      </p:sp>
      <p:cxnSp>
        <p:nvCxnSpPr>
          <p:cNvPr id="12" name="Straight Arrow Connector 11">
            <a:extLst>
              <a:ext uri="{FF2B5EF4-FFF2-40B4-BE49-F238E27FC236}">
                <a16:creationId xmlns:a16="http://schemas.microsoft.com/office/drawing/2014/main" id="{8185FBC7-4937-4356-8CA2-B19FB843CD3A}"/>
              </a:ext>
            </a:extLst>
          </p:cNvPr>
          <p:cNvCxnSpPr>
            <a:stCxn id="6" idx="3"/>
            <a:endCxn id="11" idx="1"/>
          </p:cNvCxnSpPr>
          <p:nvPr/>
        </p:nvCxnSpPr>
        <p:spPr>
          <a:xfrm>
            <a:off x="1515788" y="3133225"/>
            <a:ext cx="2726859" cy="2312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C7A35A2-67E3-4A1D-B13C-F8C37E6F786B}"/>
              </a:ext>
            </a:extLst>
          </p:cNvPr>
          <p:cNvSpPr txBox="1"/>
          <p:nvPr/>
        </p:nvSpPr>
        <p:spPr>
          <a:xfrm>
            <a:off x="4432518" y="4323254"/>
            <a:ext cx="4211409" cy="369332"/>
          </a:xfrm>
          <a:prstGeom prst="rect">
            <a:avLst/>
          </a:prstGeom>
          <a:noFill/>
        </p:spPr>
        <p:txBody>
          <a:bodyPr wrap="none" rtlCol="0">
            <a:spAutoFit/>
          </a:bodyPr>
          <a:lstStyle/>
          <a:p>
            <a:r>
              <a:rPr lang="en-US" b="1" i="1" u="sng" dirty="0">
                <a:solidFill>
                  <a:srgbClr val="FF0000"/>
                </a:solidFill>
              </a:rPr>
              <a:t>New:</a:t>
            </a:r>
            <a:r>
              <a:rPr lang="en-US" b="1" i="1" dirty="0">
                <a:solidFill>
                  <a:srgbClr val="FF0000"/>
                </a:solidFill>
              </a:rPr>
              <a:t> </a:t>
            </a:r>
            <a:r>
              <a:rPr lang="en-US" i="1" dirty="0">
                <a:solidFill>
                  <a:srgbClr val="FF0000"/>
                </a:solidFill>
              </a:rPr>
              <a:t>due to constrained displacements</a:t>
            </a:r>
            <a:endParaRPr lang="en-GB" i="1" dirty="0">
              <a:solidFill>
                <a:srgbClr val="FF0000"/>
              </a:solidFill>
            </a:endParaRPr>
          </a:p>
        </p:txBody>
      </p:sp>
      <p:sp>
        <p:nvSpPr>
          <p:cNvPr id="14" name="Oval 13">
            <a:extLst>
              <a:ext uri="{FF2B5EF4-FFF2-40B4-BE49-F238E27FC236}">
                <a16:creationId xmlns:a16="http://schemas.microsoft.com/office/drawing/2014/main" id="{2E536220-D370-491F-847F-A493DF8F77B2}"/>
              </a:ext>
            </a:extLst>
          </p:cNvPr>
          <p:cNvSpPr/>
          <p:nvPr/>
        </p:nvSpPr>
        <p:spPr>
          <a:xfrm>
            <a:off x="4047765" y="3796024"/>
            <a:ext cx="4841268" cy="2646700"/>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18" name="Picture 17">
            <a:extLst>
              <a:ext uri="{FF2B5EF4-FFF2-40B4-BE49-F238E27FC236}">
                <a16:creationId xmlns:a16="http://schemas.microsoft.com/office/drawing/2014/main" id="{B233C64D-DDC7-4C68-9B20-064A356CC20A}"/>
              </a:ext>
            </a:extLst>
          </p:cNvPr>
          <p:cNvPicPr>
            <a:picLocks noChangeAspect="1"/>
          </p:cNvPicPr>
          <p:nvPr/>
        </p:nvPicPr>
        <p:blipFill>
          <a:blip r:embed="rId4"/>
          <a:stretch>
            <a:fillRect/>
          </a:stretch>
        </p:blipFill>
        <p:spPr>
          <a:xfrm>
            <a:off x="6116771" y="-4105"/>
            <a:ext cx="3025705" cy="411159"/>
          </a:xfrm>
          <a:prstGeom prst="rect">
            <a:avLst/>
          </a:prstGeom>
        </p:spPr>
      </p:pic>
      <p:sp>
        <p:nvSpPr>
          <p:cNvPr id="15" name="TextBox 14">
            <a:extLst>
              <a:ext uri="{FF2B5EF4-FFF2-40B4-BE49-F238E27FC236}">
                <a16:creationId xmlns:a16="http://schemas.microsoft.com/office/drawing/2014/main" id="{CEE3D678-4CB5-4F7D-92BF-AC0A4D999368}"/>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304511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CD1441-DE1A-4456-B6D7-1C217695D5BE}"/>
              </a:ext>
            </a:extLst>
          </p:cNvPr>
          <p:cNvSpPr>
            <a:spLocks noGrp="1"/>
          </p:cNvSpPr>
          <p:nvPr>
            <p:ph type="sldNum" sz="quarter" idx="12"/>
          </p:nvPr>
        </p:nvSpPr>
        <p:spPr/>
        <p:txBody>
          <a:bodyPr/>
          <a:lstStyle/>
          <a:p>
            <a:fld id="{8D6C380F-326D-3C40-9EE7-7FBAB0953422}" type="slidenum">
              <a:rPr lang="en-US" smtClean="0"/>
              <a:pPr/>
              <a:t>8</a:t>
            </a:fld>
            <a:endParaRPr lang="en-US"/>
          </a:p>
        </p:txBody>
      </p:sp>
      <p:pic>
        <p:nvPicPr>
          <p:cNvPr id="5" name="Picture 4">
            <a:extLst>
              <a:ext uri="{FF2B5EF4-FFF2-40B4-BE49-F238E27FC236}">
                <a16:creationId xmlns:a16="http://schemas.microsoft.com/office/drawing/2014/main" id="{94E871C2-2023-4FAB-B974-423E4F8311D8}"/>
              </a:ext>
            </a:extLst>
          </p:cNvPr>
          <p:cNvPicPr>
            <a:picLocks noChangeAspect="1"/>
          </p:cNvPicPr>
          <p:nvPr/>
        </p:nvPicPr>
        <p:blipFill>
          <a:blip r:embed="rId2"/>
          <a:stretch>
            <a:fillRect/>
          </a:stretch>
        </p:blipFill>
        <p:spPr>
          <a:xfrm>
            <a:off x="715568" y="988139"/>
            <a:ext cx="7553325" cy="847725"/>
          </a:xfrm>
          <a:prstGeom prst="rect">
            <a:avLst/>
          </a:prstGeom>
        </p:spPr>
      </p:pic>
      <p:sp>
        <p:nvSpPr>
          <p:cNvPr id="6" name="Rectangle 5">
            <a:extLst>
              <a:ext uri="{FF2B5EF4-FFF2-40B4-BE49-F238E27FC236}">
                <a16:creationId xmlns:a16="http://schemas.microsoft.com/office/drawing/2014/main" id="{AB2F8F5E-3586-414B-A30B-1B10FA8F8EBE}"/>
              </a:ext>
            </a:extLst>
          </p:cNvPr>
          <p:cNvSpPr/>
          <p:nvPr/>
        </p:nvSpPr>
        <p:spPr>
          <a:xfrm>
            <a:off x="1100472" y="1160746"/>
            <a:ext cx="855406" cy="241874"/>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7" name="Rectangle 6">
            <a:extLst>
              <a:ext uri="{FF2B5EF4-FFF2-40B4-BE49-F238E27FC236}">
                <a16:creationId xmlns:a16="http://schemas.microsoft.com/office/drawing/2014/main" id="{4CCB2075-B613-49C0-867D-4B0426EA64E2}"/>
              </a:ext>
            </a:extLst>
          </p:cNvPr>
          <p:cNvSpPr/>
          <p:nvPr/>
        </p:nvSpPr>
        <p:spPr>
          <a:xfrm>
            <a:off x="4866915" y="1291064"/>
            <a:ext cx="855406" cy="241874"/>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8" name="TextBox 7">
            <a:extLst>
              <a:ext uri="{FF2B5EF4-FFF2-40B4-BE49-F238E27FC236}">
                <a16:creationId xmlns:a16="http://schemas.microsoft.com/office/drawing/2014/main" id="{465D1FD4-136F-4575-A2C2-E7E1E3D2DEE8}"/>
              </a:ext>
            </a:extLst>
          </p:cNvPr>
          <p:cNvSpPr txBox="1"/>
          <p:nvPr/>
        </p:nvSpPr>
        <p:spPr>
          <a:xfrm>
            <a:off x="627822" y="1899026"/>
            <a:ext cx="4412718" cy="1077218"/>
          </a:xfrm>
          <a:prstGeom prst="rect">
            <a:avLst/>
          </a:prstGeom>
          <a:noFill/>
        </p:spPr>
        <p:txBody>
          <a:bodyPr wrap="square" rtlCol="0">
            <a:spAutoFit/>
          </a:bodyPr>
          <a:lstStyle/>
          <a:p>
            <a:pPr marL="342900" indent="-342900">
              <a:buAutoNum type="arabicPeriod"/>
            </a:pPr>
            <a:r>
              <a:rPr lang="en-GB" sz="1600" b="0" i="0" dirty="0">
                <a:effectLst/>
                <a:latin typeface="Arial" panose="020B0604020202020204" pitchFamily="34" charset="0"/>
              </a:rPr>
              <a:t>7.2 s - SPS-FT </a:t>
            </a:r>
            <a:r>
              <a:rPr lang="en-GB" sz="1600" b="0" i="0" dirty="0" err="1">
                <a:effectLst/>
                <a:latin typeface="Arial" panose="020B0604020202020204" pitchFamily="34" charset="0"/>
              </a:rPr>
              <a:t>SHiP</a:t>
            </a:r>
            <a:r>
              <a:rPr lang="en-GB" sz="1600" b="0" i="0" dirty="0">
                <a:effectLst/>
                <a:latin typeface="Arial" panose="020B0604020202020204" pitchFamily="34" charset="0"/>
              </a:rPr>
              <a:t> pulse period</a:t>
            </a:r>
          </a:p>
          <a:p>
            <a:pPr marL="342900" indent="-342900">
              <a:buAutoNum type="arabicPeriod"/>
            </a:pPr>
            <a:r>
              <a:rPr lang="en-GB" sz="1600" dirty="0"/>
              <a:t>3.6 s - MD</a:t>
            </a:r>
          </a:p>
          <a:p>
            <a:pPr marL="342900" indent="-342900">
              <a:buAutoNum type="arabicPeriod"/>
            </a:pPr>
            <a:r>
              <a:rPr lang="en-GB" sz="1600" dirty="0"/>
              <a:t>21.6 s - </a:t>
            </a:r>
            <a:r>
              <a:rPr lang="en-GB" sz="1600" b="0" i="0" dirty="0">
                <a:effectLst/>
                <a:latin typeface="Arial" panose="020B0604020202020204" pitchFamily="34" charset="0"/>
              </a:rPr>
              <a:t>LIU-SPS 80b pulse period</a:t>
            </a:r>
          </a:p>
          <a:p>
            <a:pPr marL="342900" indent="-342900">
              <a:buFontTx/>
              <a:buAutoNum type="arabicPeriod"/>
            </a:pPr>
            <a:r>
              <a:rPr lang="en-GB" sz="1600" dirty="0"/>
              <a:t>3.6 s - MD</a:t>
            </a:r>
          </a:p>
        </p:txBody>
      </p:sp>
      <p:sp>
        <p:nvSpPr>
          <p:cNvPr id="9" name="TextBox 8">
            <a:extLst>
              <a:ext uri="{FF2B5EF4-FFF2-40B4-BE49-F238E27FC236}">
                <a16:creationId xmlns:a16="http://schemas.microsoft.com/office/drawing/2014/main" id="{887C6038-C48C-49D5-959E-54967C855D8E}"/>
              </a:ext>
            </a:extLst>
          </p:cNvPr>
          <p:cNvSpPr txBox="1"/>
          <p:nvPr/>
        </p:nvSpPr>
        <p:spPr>
          <a:xfrm>
            <a:off x="7318369" y="664457"/>
            <a:ext cx="1163157" cy="338554"/>
          </a:xfrm>
          <a:prstGeom prst="rect">
            <a:avLst/>
          </a:prstGeom>
          <a:noFill/>
        </p:spPr>
        <p:txBody>
          <a:bodyPr wrap="square" rtlCol="0">
            <a:spAutoFit/>
          </a:bodyPr>
          <a:lstStyle/>
          <a:p>
            <a:r>
              <a:rPr lang="en-US" sz="1600" dirty="0">
                <a:latin typeface="Arial" panose="020B0604020202020204" pitchFamily="34" charset="0"/>
              </a:rPr>
              <a:t>B</a:t>
            </a:r>
            <a:r>
              <a:rPr lang="en-GB" sz="1600" dirty="0">
                <a:latin typeface="Arial" panose="020B0604020202020204" pitchFamily="34" charset="0"/>
              </a:rPr>
              <a:t>P=1.2s</a:t>
            </a:r>
            <a:endParaRPr lang="en-GB" sz="1600" dirty="0"/>
          </a:p>
        </p:txBody>
      </p:sp>
      <p:sp>
        <p:nvSpPr>
          <p:cNvPr id="10" name="Right Brace 9">
            <a:extLst>
              <a:ext uri="{FF2B5EF4-FFF2-40B4-BE49-F238E27FC236}">
                <a16:creationId xmlns:a16="http://schemas.microsoft.com/office/drawing/2014/main" id="{F1A99491-0F38-4EE4-93C0-5729D3972A54}"/>
              </a:ext>
            </a:extLst>
          </p:cNvPr>
          <p:cNvSpPr/>
          <p:nvPr/>
        </p:nvSpPr>
        <p:spPr>
          <a:xfrm>
            <a:off x="4166019" y="1896666"/>
            <a:ext cx="212377" cy="1076443"/>
          </a:xfrm>
          <a:prstGeom prst="rightBrace">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FE4B8009-95E7-46C8-B47E-393725D12F47}"/>
              </a:ext>
            </a:extLst>
          </p:cNvPr>
          <p:cNvSpPr txBox="1"/>
          <p:nvPr/>
        </p:nvSpPr>
        <p:spPr>
          <a:xfrm>
            <a:off x="4465810" y="2135071"/>
            <a:ext cx="4412718" cy="584775"/>
          </a:xfrm>
          <a:prstGeom prst="rect">
            <a:avLst/>
          </a:prstGeom>
          <a:noFill/>
        </p:spPr>
        <p:txBody>
          <a:bodyPr wrap="square" rtlCol="0">
            <a:spAutoFit/>
          </a:bodyPr>
          <a:lstStyle/>
          <a:p>
            <a:r>
              <a:rPr lang="en-US" sz="1600" dirty="0">
                <a:latin typeface="Arial" panose="020B0604020202020204" pitchFamily="34" charset="0"/>
              </a:rPr>
              <a:t>L</a:t>
            </a:r>
            <a:r>
              <a:rPr lang="en-GB" sz="1600" dirty="0">
                <a:latin typeface="Arial" panose="020B0604020202020204" pitchFamily="34" charset="0"/>
              </a:rPr>
              <a:t>HC Filling </a:t>
            </a:r>
            <a:r>
              <a:rPr lang="en-GB" sz="1600" dirty="0" err="1">
                <a:latin typeface="Arial" panose="020B0604020202020204" pitchFamily="34" charset="0"/>
              </a:rPr>
              <a:t>SuperCycle</a:t>
            </a:r>
            <a:endParaRPr lang="en-GB" sz="1600" dirty="0">
              <a:latin typeface="Arial" panose="020B0604020202020204" pitchFamily="34" charset="0"/>
            </a:endParaRPr>
          </a:p>
          <a:p>
            <a:r>
              <a:rPr lang="en-GB" sz="1600" dirty="0">
                <a:latin typeface="Arial" panose="020B0604020202020204" pitchFamily="34" charset="0"/>
              </a:rPr>
              <a:t>Repeated until Steady State</a:t>
            </a:r>
            <a:endParaRPr lang="en-GB" sz="1600" dirty="0"/>
          </a:p>
        </p:txBody>
      </p:sp>
      <p:sp>
        <p:nvSpPr>
          <p:cNvPr id="12" name="Cross 11">
            <a:extLst>
              <a:ext uri="{FF2B5EF4-FFF2-40B4-BE49-F238E27FC236}">
                <a16:creationId xmlns:a16="http://schemas.microsoft.com/office/drawing/2014/main" id="{E90B34C2-5B0C-421E-8E6B-1D5D007D6328}"/>
              </a:ext>
            </a:extLst>
          </p:cNvPr>
          <p:cNvSpPr/>
          <p:nvPr/>
        </p:nvSpPr>
        <p:spPr>
          <a:xfrm>
            <a:off x="4242710" y="3047602"/>
            <a:ext cx="312667" cy="307777"/>
          </a:xfrm>
          <a:prstGeom prst="plus">
            <a:avLst>
              <a:gd name="adj" fmla="val 40000"/>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pic>
        <p:nvPicPr>
          <p:cNvPr id="13" name="Picture 12">
            <a:extLst>
              <a:ext uri="{FF2B5EF4-FFF2-40B4-BE49-F238E27FC236}">
                <a16:creationId xmlns:a16="http://schemas.microsoft.com/office/drawing/2014/main" id="{7AD55211-3D56-4AC2-B663-F8D3B14215AB}"/>
              </a:ext>
            </a:extLst>
          </p:cNvPr>
          <p:cNvPicPr>
            <a:picLocks noChangeAspect="1"/>
          </p:cNvPicPr>
          <p:nvPr/>
        </p:nvPicPr>
        <p:blipFill>
          <a:blip r:embed="rId3"/>
          <a:stretch>
            <a:fillRect/>
          </a:stretch>
        </p:blipFill>
        <p:spPr>
          <a:xfrm>
            <a:off x="423493" y="3562222"/>
            <a:ext cx="7956924" cy="2372610"/>
          </a:xfrm>
          <a:prstGeom prst="rect">
            <a:avLst/>
          </a:prstGeom>
        </p:spPr>
      </p:pic>
      <p:cxnSp>
        <p:nvCxnSpPr>
          <p:cNvPr id="14" name="Straight Arrow Connector 13">
            <a:extLst>
              <a:ext uri="{FF2B5EF4-FFF2-40B4-BE49-F238E27FC236}">
                <a16:creationId xmlns:a16="http://schemas.microsoft.com/office/drawing/2014/main" id="{A3E19C2E-E74F-482B-B53F-E251AD30B66E}"/>
              </a:ext>
            </a:extLst>
          </p:cNvPr>
          <p:cNvCxnSpPr>
            <a:cxnSpLocks/>
          </p:cNvCxnSpPr>
          <p:nvPr/>
        </p:nvCxnSpPr>
        <p:spPr>
          <a:xfrm flipH="1">
            <a:off x="6695359" y="3630866"/>
            <a:ext cx="11220" cy="2013923"/>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5" name="TextBox 14">
            <a:extLst>
              <a:ext uri="{FF2B5EF4-FFF2-40B4-BE49-F238E27FC236}">
                <a16:creationId xmlns:a16="http://schemas.microsoft.com/office/drawing/2014/main" id="{03B4B936-FF4D-4DED-ADD8-49002984542D}"/>
              </a:ext>
            </a:extLst>
          </p:cNvPr>
          <p:cNvSpPr txBox="1"/>
          <p:nvPr/>
        </p:nvSpPr>
        <p:spPr>
          <a:xfrm>
            <a:off x="5605215" y="3936321"/>
            <a:ext cx="1101364" cy="400110"/>
          </a:xfrm>
          <a:prstGeom prst="rect">
            <a:avLst/>
          </a:prstGeom>
          <a:noFill/>
        </p:spPr>
        <p:txBody>
          <a:bodyPr wrap="square" rtlCol="0">
            <a:spAutoFit/>
          </a:bodyPr>
          <a:lstStyle/>
          <a:p>
            <a:r>
              <a:rPr lang="en-US" sz="1000" dirty="0"/>
              <a:t>44.12 K</a:t>
            </a:r>
          </a:p>
          <a:p>
            <a:r>
              <a:rPr lang="en-US" sz="1000" dirty="0"/>
              <a:t>Max.Difference</a:t>
            </a:r>
            <a:endParaRPr lang="en-GB" sz="1000" dirty="0"/>
          </a:p>
        </p:txBody>
      </p:sp>
      <p:sp>
        <p:nvSpPr>
          <p:cNvPr id="16" name="TextBox 15">
            <a:extLst>
              <a:ext uri="{FF2B5EF4-FFF2-40B4-BE49-F238E27FC236}">
                <a16:creationId xmlns:a16="http://schemas.microsoft.com/office/drawing/2014/main" id="{983680B2-8BDA-402B-9946-EE4760C87D20}"/>
              </a:ext>
            </a:extLst>
          </p:cNvPr>
          <p:cNvSpPr txBox="1"/>
          <p:nvPr/>
        </p:nvSpPr>
        <p:spPr>
          <a:xfrm>
            <a:off x="610895" y="3325221"/>
            <a:ext cx="1163864" cy="276999"/>
          </a:xfrm>
          <a:prstGeom prst="rect">
            <a:avLst/>
          </a:prstGeom>
          <a:noFill/>
        </p:spPr>
        <p:txBody>
          <a:bodyPr wrap="square" rtlCol="0">
            <a:spAutoFit/>
          </a:bodyPr>
          <a:lstStyle/>
          <a:p>
            <a:r>
              <a:rPr lang="en-US" sz="1200" dirty="0"/>
              <a:t>1</a:t>
            </a:r>
            <a:r>
              <a:rPr lang="en-US" sz="1200" baseline="30000" dirty="0"/>
              <a:t>st</a:t>
            </a:r>
            <a:r>
              <a:rPr lang="en-US" sz="1200" dirty="0"/>
              <a:t> Pulse</a:t>
            </a:r>
            <a:endParaRPr lang="en-GB" sz="1200" dirty="0"/>
          </a:p>
        </p:txBody>
      </p:sp>
      <p:sp>
        <p:nvSpPr>
          <p:cNvPr id="17" name="TextBox 16">
            <a:extLst>
              <a:ext uri="{FF2B5EF4-FFF2-40B4-BE49-F238E27FC236}">
                <a16:creationId xmlns:a16="http://schemas.microsoft.com/office/drawing/2014/main" id="{B3A6527E-C0FB-4AC2-A2F9-AB33DFB4A263}"/>
              </a:ext>
            </a:extLst>
          </p:cNvPr>
          <p:cNvSpPr txBox="1"/>
          <p:nvPr/>
        </p:nvSpPr>
        <p:spPr>
          <a:xfrm>
            <a:off x="1983182" y="3345392"/>
            <a:ext cx="1163864" cy="276999"/>
          </a:xfrm>
          <a:prstGeom prst="rect">
            <a:avLst/>
          </a:prstGeom>
          <a:noFill/>
        </p:spPr>
        <p:txBody>
          <a:bodyPr wrap="square" rtlCol="0">
            <a:spAutoFit/>
          </a:bodyPr>
          <a:lstStyle/>
          <a:p>
            <a:r>
              <a:rPr lang="en-US" sz="1200" dirty="0"/>
              <a:t>2</a:t>
            </a:r>
            <a:r>
              <a:rPr lang="en-US" sz="1200" baseline="30000" dirty="0"/>
              <a:t>nd</a:t>
            </a:r>
            <a:r>
              <a:rPr lang="en-US" sz="1200" dirty="0"/>
              <a:t> Pulse</a:t>
            </a:r>
            <a:endParaRPr lang="en-GB" sz="1200" dirty="0"/>
          </a:p>
        </p:txBody>
      </p:sp>
      <p:sp>
        <p:nvSpPr>
          <p:cNvPr id="18" name="TextBox 17">
            <a:extLst>
              <a:ext uri="{FF2B5EF4-FFF2-40B4-BE49-F238E27FC236}">
                <a16:creationId xmlns:a16="http://schemas.microsoft.com/office/drawing/2014/main" id="{E4153E1E-AF7B-4D7A-B5AB-8274F3FD4F83}"/>
              </a:ext>
            </a:extLst>
          </p:cNvPr>
          <p:cNvSpPr txBox="1"/>
          <p:nvPr/>
        </p:nvSpPr>
        <p:spPr>
          <a:xfrm>
            <a:off x="3472927" y="3345391"/>
            <a:ext cx="1163864" cy="276999"/>
          </a:xfrm>
          <a:prstGeom prst="rect">
            <a:avLst/>
          </a:prstGeom>
          <a:noFill/>
        </p:spPr>
        <p:txBody>
          <a:bodyPr wrap="square" rtlCol="0">
            <a:spAutoFit/>
          </a:bodyPr>
          <a:lstStyle/>
          <a:p>
            <a:r>
              <a:rPr lang="en-US" sz="1200" dirty="0"/>
              <a:t>3</a:t>
            </a:r>
            <a:r>
              <a:rPr lang="en-US" sz="1200" baseline="30000" dirty="0"/>
              <a:t>rd</a:t>
            </a:r>
            <a:r>
              <a:rPr lang="en-US" sz="1200" dirty="0"/>
              <a:t> Pulse</a:t>
            </a:r>
            <a:endParaRPr lang="en-GB" sz="1200" dirty="0"/>
          </a:p>
        </p:txBody>
      </p:sp>
      <p:sp>
        <p:nvSpPr>
          <p:cNvPr id="19" name="TextBox 18">
            <a:extLst>
              <a:ext uri="{FF2B5EF4-FFF2-40B4-BE49-F238E27FC236}">
                <a16:creationId xmlns:a16="http://schemas.microsoft.com/office/drawing/2014/main" id="{2D8A10BD-A084-4C37-A514-A5648221A0A4}"/>
              </a:ext>
            </a:extLst>
          </p:cNvPr>
          <p:cNvSpPr txBox="1"/>
          <p:nvPr/>
        </p:nvSpPr>
        <p:spPr>
          <a:xfrm>
            <a:off x="5009129" y="3348945"/>
            <a:ext cx="1163864" cy="276999"/>
          </a:xfrm>
          <a:prstGeom prst="rect">
            <a:avLst/>
          </a:prstGeom>
          <a:noFill/>
        </p:spPr>
        <p:txBody>
          <a:bodyPr wrap="square" rtlCol="0">
            <a:spAutoFit/>
          </a:bodyPr>
          <a:lstStyle/>
          <a:p>
            <a:r>
              <a:rPr lang="en-US" sz="1200" dirty="0"/>
              <a:t>4</a:t>
            </a:r>
            <a:r>
              <a:rPr lang="en-US" sz="1200" baseline="30000" dirty="0"/>
              <a:t>th</a:t>
            </a:r>
            <a:r>
              <a:rPr lang="en-US" sz="1200" dirty="0"/>
              <a:t> Pulse</a:t>
            </a:r>
            <a:endParaRPr lang="en-GB" sz="1200" dirty="0"/>
          </a:p>
        </p:txBody>
      </p:sp>
      <p:sp>
        <p:nvSpPr>
          <p:cNvPr id="20" name="TextBox 19">
            <a:extLst>
              <a:ext uri="{FF2B5EF4-FFF2-40B4-BE49-F238E27FC236}">
                <a16:creationId xmlns:a16="http://schemas.microsoft.com/office/drawing/2014/main" id="{15CAA0E2-ED8C-4570-ABFC-4718A2250075}"/>
              </a:ext>
            </a:extLst>
          </p:cNvPr>
          <p:cNvSpPr txBox="1"/>
          <p:nvPr/>
        </p:nvSpPr>
        <p:spPr>
          <a:xfrm>
            <a:off x="6398578" y="3348832"/>
            <a:ext cx="1163864" cy="276999"/>
          </a:xfrm>
          <a:prstGeom prst="rect">
            <a:avLst/>
          </a:prstGeom>
          <a:noFill/>
        </p:spPr>
        <p:txBody>
          <a:bodyPr wrap="square" rtlCol="0">
            <a:spAutoFit/>
          </a:bodyPr>
          <a:lstStyle/>
          <a:p>
            <a:r>
              <a:rPr lang="en-US" sz="1200" dirty="0"/>
              <a:t>5</a:t>
            </a:r>
            <a:r>
              <a:rPr lang="en-US" sz="1200" baseline="30000" dirty="0"/>
              <a:t>th</a:t>
            </a:r>
            <a:r>
              <a:rPr lang="en-US" sz="1200" dirty="0"/>
              <a:t> Pulse</a:t>
            </a:r>
            <a:endParaRPr lang="en-GB" sz="1200" dirty="0"/>
          </a:p>
        </p:txBody>
      </p:sp>
      <p:sp>
        <p:nvSpPr>
          <p:cNvPr id="21" name="TextBox 20">
            <a:extLst>
              <a:ext uri="{FF2B5EF4-FFF2-40B4-BE49-F238E27FC236}">
                <a16:creationId xmlns:a16="http://schemas.microsoft.com/office/drawing/2014/main" id="{C76C2E92-43DD-46F8-A669-BEE0B0CA6909}"/>
              </a:ext>
            </a:extLst>
          </p:cNvPr>
          <p:cNvSpPr txBox="1"/>
          <p:nvPr/>
        </p:nvSpPr>
        <p:spPr>
          <a:xfrm>
            <a:off x="8107320" y="5645537"/>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54</a:t>
            </a:r>
            <a:endParaRPr lang="en-GB" sz="1400" dirty="0">
              <a:solidFill>
                <a:schemeClr val="tx2"/>
              </a:solidFill>
            </a:endParaRPr>
          </a:p>
        </p:txBody>
      </p:sp>
      <p:sp>
        <p:nvSpPr>
          <p:cNvPr id="22" name="TextBox 21">
            <a:extLst>
              <a:ext uri="{FF2B5EF4-FFF2-40B4-BE49-F238E27FC236}">
                <a16:creationId xmlns:a16="http://schemas.microsoft.com/office/drawing/2014/main" id="{4D0D6231-BEEC-4302-B19C-D4A305C8B295}"/>
              </a:ext>
            </a:extLst>
          </p:cNvPr>
          <p:cNvSpPr txBox="1"/>
          <p:nvPr/>
        </p:nvSpPr>
        <p:spPr>
          <a:xfrm>
            <a:off x="7562442" y="5645537"/>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50</a:t>
            </a:r>
            <a:endParaRPr lang="en-GB" sz="1400" dirty="0">
              <a:solidFill>
                <a:schemeClr val="tx2"/>
              </a:solidFill>
            </a:endParaRPr>
          </a:p>
        </p:txBody>
      </p:sp>
      <p:sp>
        <p:nvSpPr>
          <p:cNvPr id="23" name="TextBox 22">
            <a:extLst>
              <a:ext uri="{FF2B5EF4-FFF2-40B4-BE49-F238E27FC236}">
                <a16:creationId xmlns:a16="http://schemas.microsoft.com/office/drawing/2014/main" id="{EFD2964A-72A6-4F3F-AFCF-9CCA4385B0BF}"/>
              </a:ext>
            </a:extLst>
          </p:cNvPr>
          <p:cNvSpPr txBox="1"/>
          <p:nvPr/>
        </p:nvSpPr>
        <p:spPr>
          <a:xfrm>
            <a:off x="6239689" y="5645537"/>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40</a:t>
            </a:r>
            <a:endParaRPr lang="en-GB" sz="1400" dirty="0">
              <a:solidFill>
                <a:schemeClr val="tx2"/>
              </a:solidFill>
            </a:endParaRPr>
          </a:p>
        </p:txBody>
      </p:sp>
      <p:sp>
        <p:nvSpPr>
          <p:cNvPr id="24" name="TextBox 23">
            <a:extLst>
              <a:ext uri="{FF2B5EF4-FFF2-40B4-BE49-F238E27FC236}">
                <a16:creationId xmlns:a16="http://schemas.microsoft.com/office/drawing/2014/main" id="{CA8CD8AD-ABFC-462B-A485-FD165FFCBCBB}"/>
              </a:ext>
            </a:extLst>
          </p:cNvPr>
          <p:cNvSpPr txBox="1"/>
          <p:nvPr/>
        </p:nvSpPr>
        <p:spPr>
          <a:xfrm>
            <a:off x="4823896" y="5645537"/>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30</a:t>
            </a:r>
            <a:endParaRPr lang="en-GB" sz="1400" dirty="0">
              <a:solidFill>
                <a:schemeClr val="tx2"/>
              </a:solidFill>
            </a:endParaRPr>
          </a:p>
        </p:txBody>
      </p:sp>
      <p:sp>
        <p:nvSpPr>
          <p:cNvPr id="25" name="TextBox 24">
            <a:extLst>
              <a:ext uri="{FF2B5EF4-FFF2-40B4-BE49-F238E27FC236}">
                <a16:creationId xmlns:a16="http://schemas.microsoft.com/office/drawing/2014/main" id="{CCD8B116-8CA7-4F23-B1BD-E379A545022E}"/>
              </a:ext>
            </a:extLst>
          </p:cNvPr>
          <p:cNvSpPr txBox="1"/>
          <p:nvPr/>
        </p:nvSpPr>
        <p:spPr>
          <a:xfrm>
            <a:off x="3430348" y="5636296"/>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20</a:t>
            </a:r>
            <a:endParaRPr lang="en-GB" sz="1400" dirty="0">
              <a:solidFill>
                <a:schemeClr val="tx2"/>
              </a:solidFill>
            </a:endParaRPr>
          </a:p>
        </p:txBody>
      </p:sp>
      <p:sp>
        <p:nvSpPr>
          <p:cNvPr id="26" name="TextBox 25">
            <a:extLst>
              <a:ext uri="{FF2B5EF4-FFF2-40B4-BE49-F238E27FC236}">
                <a16:creationId xmlns:a16="http://schemas.microsoft.com/office/drawing/2014/main" id="{C5904180-9EC6-4D15-BC4F-569453205E8E}"/>
              </a:ext>
            </a:extLst>
          </p:cNvPr>
          <p:cNvSpPr txBox="1"/>
          <p:nvPr/>
        </p:nvSpPr>
        <p:spPr>
          <a:xfrm>
            <a:off x="2065557" y="5644789"/>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10</a:t>
            </a:r>
            <a:endParaRPr lang="en-GB" sz="1400" dirty="0">
              <a:solidFill>
                <a:schemeClr val="tx2"/>
              </a:solidFill>
            </a:endParaRPr>
          </a:p>
        </p:txBody>
      </p:sp>
      <p:sp>
        <p:nvSpPr>
          <p:cNvPr id="27" name="TextBox 26">
            <a:extLst>
              <a:ext uri="{FF2B5EF4-FFF2-40B4-BE49-F238E27FC236}">
                <a16:creationId xmlns:a16="http://schemas.microsoft.com/office/drawing/2014/main" id="{61DD324C-5345-43BD-880E-E978DAEEA3E7}"/>
              </a:ext>
            </a:extLst>
          </p:cNvPr>
          <p:cNvSpPr txBox="1"/>
          <p:nvPr/>
        </p:nvSpPr>
        <p:spPr>
          <a:xfrm>
            <a:off x="780961" y="5644789"/>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0</a:t>
            </a:r>
            <a:endParaRPr lang="en-GB" sz="1400" dirty="0">
              <a:solidFill>
                <a:schemeClr val="tx2"/>
              </a:solidFill>
            </a:endParaRPr>
          </a:p>
        </p:txBody>
      </p:sp>
      <p:sp>
        <p:nvSpPr>
          <p:cNvPr id="28" name="TextBox 27">
            <a:extLst>
              <a:ext uri="{FF2B5EF4-FFF2-40B4-BE49-F238E27FC236}">
                <a16:creationId xmlns:a16="http://schemas.microsoft.com/office/drawing/2014/main" id="{FAC36953-194C-45C5-A82C-CDEA8EA847C6}"/>
              </a:ext>
            </a:extLst>
          </p:cNvPr>
          <p:cNvSpPr txBox="1"/>
          <p:nvPr/>
        </p:nvSpPr>
        <p:spPr>
          <a:xfrm>
            <a:off x="321333" y="5385990"/>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351</a:t>
            </a:r>
            <a:endParaRPr lang="en-GB" sz="1300" dirty="0">
              <a:solidFill>
                <a:schemeClr val="tx2"/>
              </a:solidFill>
            </a:endParaRPr>
          </a:p>
        </p:txBody>
      </p:sp>
      <p:sp>
        <p:nvSpPr>
          <p:cNvPr id="29" name="TextBox 28">
            <a:extLst>
              <a:ext uri="{FF2B5EF4-FFF2-40B4-BE49-F238E27FC236}">
                <a16:creationId xmlns:a16="http://schemas.microsoft.com/office/drawing/2014/main" id="{7A8F2A0E-6D31-4DE0-AD2D-64346B2F282D}"/>
              </a:ext>
            </a:extLst>
          </p:cNvPr>
          <p:cNvSpPr txBox="1"/>
          <p:nvPr/>
        </p:nvSpPr>
        <p:spPr>
          <a:xfrm>
            <a:off x="315541" y="5045880"/>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360</a:t>
            </a:r>
            <a:endParaRPr lang="en-GB" sz="1300" dirty="0">
              <a:solidFill>
                <a:schemeClr val="tx2"/>
              </a:solidFill>
            </a:endParaRPr>
          </a:p>
        </p:txBody>
      </p:sp>
      <p:sp>
        <p:nvSpPr>
          <p:cNvPr id="30" name="TextBox 29">
            <a:extLst>
              <a:ext uri="{FF2B5EF4-FFF2-40B4-BE49-F238E27FC236}">
                <a16:creationId xmlns:a16="http://schemas.microsoft.com/office/drawing/2014/main" id="{3AA8CB1D-9381-46D1-B839-E198397009B3}"/>
              </a:ext>
            </a:extLst>
          </p:cNvPr>
          <p:cNvSpPr txBox="1"/>
          <p:nvPr/>
        </p:nvSpPr>
        <p:spPr>
          <a:xfrm>
            <a:off x="321333" y="4628581"/>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370</a:t>
            </a:r>
            <a:endParaRPr lang="en-GB" sz="1300" dirty="0">
              <a:solidFill>
                <a:schemeClr val="tx2"/>
              </a:solidFill>
            </a:endParaRPr>
          </a:p>
        </p:txBody>
      </p:sp>
      <p:sp>
        <p:nvSpPr>
          <p:cNvPr id="31" name="TextBox 30">
            <a:extLst>
              <a:ext uri="{FF2B5EF4-FFF2-40B4-BE49-F238E27FC236}">
                <a16:creationId xmlns:a16="http://schemas.microsoft.com/office/drawing/2014/main" id="{44958D8E-923E-4895-85D6-71D320C03963}"/>
              </a:ext>
            </a:extLst>
          </p:cNvPr>
          <p:cNvSpPr txBox="1"/>
          <p:nvPr/>
        </p:nvSpPr>
        <p:spPr>
          <a:xfrm>
            <a:off x="315543" y="4187552"/>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380</a:t>
            </a:r>
            <a:endParaRPr lang="en-GB" sz="1300" dirty="0">
              <a:solidFill>
                <a:schemeClr val="tx2"/>
              </a:solidFill>
            </a:endParaRPr>
          </a:p>
        </p:txBody>
      </p:sp>
      <p:sp>
        <p:nvSpPr>
          <p:cNvPr id="32" name="TextBox 31">
            <a:extLst>
              <a:ext uri="{FF2B5EF4-FFF2-40B4-BE49-F238E27FC236}">
                <a16:creationId xmlns:a16="http://schemas.microsoft.com/office/drawing/2014/main" id="{8B0774F0-61E9-431A-AF27-88D450C277E7}"/>
              </a:ext>
            </a:extLst>
          </p:cNvPr>
          <p:cNvSpPr txBox="1"/>
          <p:nvPr/>
        </p:nvSpPr>
        <p:spPr>
          <a:xfrm>
            <a:off x="315542" y="3792201"/>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390</a:t>
            </a:r>
            <a:endParaRPr lang="en-GB" sz="1300" dirty="0">
              <a:solidFill>
                <a:schemeClr val="tx2"/>
              </a:solidFill>
            </a:endParaRPr>
          </a:p>
        </p:txBody>
      </p:sp>
      <p:sp>
        <p:nvSpPr>
          <p:cNvPr id="33" name="TextBox 32">
            <a:extLst>
              <a:ext uri="{FF2B5EF4-FFF2-40B4-BE49-F238E27FC236}">
                <a16:creationId xmlns:a16="http://schemas.microsoft.com/office/drawing/2014/main" id="{092F4699-83A8-4817-9809-10343FEB6378}"/>
              </a:ext>
            </a:extLst>
          </p:cNvPr>
          <p:cNvSpPr txBox="1"/>
          <p:nvPr/>
        </p:nvSpPr>
        <p:spPr>
          <a:xfrm>
            <a:off x="321333" y="3540061"/>
            <a:ext cx="515147" cy="29238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300" dirty="0">
                <a:solidFill>
                  <a:schemeClr val="tx2"/>
                </a:solidFill>
              </a:rPr>
              <a:t>395</a:t>
            </a:r>
            <a:endParaRPr lang="en-GB" sz="1300" dirty="0">
              <a:solidFill>
                <a:schemeClr val="tx2"/>
              </a:solidFill>
            </a:endParaRPr>
          </a:p>
        </p:txBody>
      </p:sp>
      <p:sp>
        <p:nvSpPr>
          <p:cNvPr id="34" name="TextBox 33">
            <a:extLst>
              <a:ext uri="{FF2B5EF4-FFF2-40B4-BE49-F238E27FC236}">
                <a16:creationId xmlns:a16="http://schemas.microsoft.com/office/drawing/2014/main" id="{DDD3FA56-5CE9-4095-BEFF-620FC9A9E66A}"/>
              </a:ext>
            </a:extLst>
          </p:cNvPr>
          <p:cNvSpPr txBox="1"/>
          <p:nvPr/>
        </p:nvSpPr>
        <p:spPr>
          <a:xfrm>
            <a:off x="8644157" y="5627055"/>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(s)</a:t>
            </a:r>
            <a:endParaRPr lang="en-GB" sz="1400" dirty="0">
              <a:solidFill>
                <a:schemeClr val="tx2"/>
              </a:solidFill>
            </a:endParaRPr>
          </a:p>
        </p:txBody>
      </p:sp>
      <p:sp>
        <p:nvSpPr>
          <p:cNvPr id="36" name="TextBox 35">
            <a:extLst>
              <a:ext uri="{FF2B5EF4-FFF2-40B4-BE49-F238E27FC236}">
                <a16:creationId xmlns:a16="http://schemas.microsoft.com/office/drawing/2014/main" id="{6A5B014B-FC02-4AA0-BA5C-875374699981}"/>
              </a:ext>
            </a:extLst>
          </p:cNvPr>
          <p:cNvSpPr txBox="1"/>
          <p:nvPr/>
        </p:nvSpPr>
        <p:spPr>
          <a:xfrm>
            <a:off x="7117870" y="3016825"/>
            <a:ext cx="4412718" cy="338554"/>
          </a:xfrm>
          <a:prstGeom prst="rect">
            <a:avLst/>
          </a:prstGeom>
          <a:noFill/>
        </p:spPr>
        <p:txBody>
          <a:bodyPr wrap="square" rtlCol="0">
            <a:spAutoFit/>
          </a:bodyPr>
          <a:lstStyle/>
          <a:p>
            <a:r>
              <a:rPr lang="en-US" sz="1600" dirty="0">
                <a:latin typeface="Arial" panose="020B0604020202020204" pitchFamily="34" charset="0"/>
              </a:rPr>
              <a:t>5 FT-</a:t>
            </a:r>
            <a:r>
              <a:rPr lang="en-US" sz="1600" dirty="0" err="1">
                <a:latin typeface="Arial" panose="020B0604020202020204" pitchFamily="34" charset="0"/>
              </a:rPr>
              <a:t>SHiP</a:t>
            </a:r>
            <a:r>
              <a:rPr lang="en-US" sz="1600" dirty="0">
                <a:latin typeface="Arial" panose="020B0604020202020204" pitchFamily="34" charset="0"/>
              </a:rPr>
              <a:t> Pulses</a:t>
            </a:r>
            <a:endParaRPr lang="en-GB" sz="1600" dirty="0"/>
          </a:p>
        </p:txBody>
      </p:sp>
      <p:sp>
        <p:nvSpPr>
          <p:cNvPr id="37" name="TextBox 36">
            <a:extLst>
              <a:ext uri="{FF2B5EF4-FFF2-40B4-BE49-F238E27FC236}">
                <a16:creationId xmlns:a16="http://schemas.microsoft.com/office/drawing/2014/main" id="{365A139B-84D5-42EE-980A-CE8E7DB61DA1}"/>
              </a:ext>
            </a:extLst>
          </p:cNvPr>
          <p:cNvSpPr txBox="1"/>
          <p:nvPr/>
        </p:nvSpPr>
        <p:spPr>
          <a:xfrm>
            <a:off x="157100" y="3036300"/>
            <a:ext cx="47072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solidFill>
                  <a:schemeClr val="tx2"/>
                </a:solidFill>
              </a:rPr>
              <a:t>(C)</a:t>
            </a:r>
            <a:endParaRPr lang="en-GB" sz="1400" dirty="0">
              <a:solidFill>
                <a:schemeClr val="tx2"/>
              </a:solidFill>
            </a:endParaRPr>
          </a:p>
        </p:txBody>
      </p:sp>
      <p:sp>
        <p:nvSpPr>
          <p:cNvPr id="38" name="Title 1">
            <a:extLst>
              <a:ext uri="{FF2B5EF4-FFF2-40B4-BE49-F238E27FC236}">
                <a16:creationId xmlns:a16="http://schemas.microsoft.com/office/drawing/2014/main" id="{E8720AE1-B18B-48B4-89AD-FA2D41B7A859}"/>
              </a:ext>
            </a:extLst>
          </p:cNvPr>
          <p:cNvSpPr>
            <a:spLocks noGrp="1"/>
          </p:cNvSpPr>
          <p:nvPr>
            <p:ph type="title"/>
          </p:nvPr>
        </p:nvSpPr>
        <p:spPr>
          <a:xfrm>
            <a:off x="459946" y="133534"/>
            <a:ext cx="8226854" cy="715840"/>
          </a:xfrm>
        </p:spPr>
        <p:txBody>
          <a:bodyPr/>
          <a:lstStyle/>
          <a:p>
            <a:r>
              <a:rPr lang="en-US" dirty="0"/>
              <a:t>FEA Transient Thermal</a:t>
            </a:r>
            <a:endParaRPr lang="en-GB" dirty="0"/>
          </a:p>
        </p:txBody>
      </p:sp>
      <p:sp>
        <p:nvSpPr>
          <p:cNvPr id="41" name="TextBox 40">
            <a:extLst>
              <a:ext uri="{FF2B5EF4-FFF2-40B4-BE49-F238E27FC236}">
                <a16:creationId xmlns:a16="http://schemas.microsoft.com/office/drawing/2014/main" id="{1798D234-7D02-4740-8F05-9B3565070E6E}"/>
              </a:ext>
            </a:extLst>
          </p:cNvPr>
          <p:cNvSpPr txBox="1"/>
          <p:nvPr/>
        </p:nvSpPr>
        <p:spPr>
          <a:xfrm>
            <a:off x="392461" y="5918538"/>
            <a:ext cx="7902184" cy="276999"/>
          </a:xfrm>
          <a:prstGeom prst="rect">
            <a:avLst/>
          </a:prstGeom>
          <a:noFill/>
        </p:spPr>
        <p:txBody>
          <a:bodyPr wrap="square" rtlCol="0">
            <a:spAutoFit/>
          </a:bodyPr>
          <a:lstStyle/>
          <a:p>
            <a:r>
              <a:rPr lang="en-US" sz="1200" dirty="0"/>
              <a:t>Fig.4 Temperature increase after LHC Filling Steady State and 5 FT-</a:t>
            </a:r>
            <a:r>
              <a:rPr lang="en-US" sz="1200" dirty="0" err="1"/>
              <a:t>SHiP</a:t>
            </a:r>
            <a:r>
              <a:rPr lang="en-US" sz="1200" dirty="0"/>
              <a:t> Pulses</a:t>
            </a:r>
            <a:endParaRPr lang="en-GB" sz="1200" dirty="0"/>
          </a:p>
        </p:txBody>
      </p:sp>
      <p:pic>
        <p:nvPicPr>
          <p:cNvPr id="42" name="Picture 41">
            <a:extLst>
              <a:ext uri="{FF2B5EF4-FFF2-40B4-BE49-F238E27FC236}">
                <a16:creationId xmlns:a16="http://schemas.microsoft.com/office/drawing/2014/main" id="{DE43FD57-A98A-45C2-AA43-6171A038F17E}"/>
              </a:ext>
            </a:extLst>
          </p:cNvPr>
          <p:cNvPicPr>
            <a:picLocks noChangeAspect="1"/>
          </p:cNvPicPr>
          <p:nvPr/>
        </p:nvPicPr>
        <p:blipFill>
          <a:blip r:embed="rId4"/>
          <a:stretch>
            <a:fillRect/>
          </a:stretch>
        </p:blipFill>
        <p:spPr>
          <a:xfrm>
            <a:off x="6116771" y="-4105"/>
            <a:ext cx="3025705" cy="411159"/>
          </a:xfrm>
          <a:prstGeom prst="rect">
            <a:avLst/>
          </a:prstGeom>
        </p:spPr>
      </p:pic>
      <p:sp>
        <p:nvSpPr>
          <p:cNvPr id="39" name="TextBox 38">
            <a:extLst>
              <a:ext uri="{FF2B5EF4-FFF2-40B4-BE49-F238E27FC236}">
                <a16:creationId xmlns:a16="http://schemas.microsoft.com/office/drawing/2014/main" id="{9F3EB471-24E3-4F80-BBD3-5146A181DFA3}"/>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1813798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6DEE7-CB8E-4DD7-83E8-005B50D9B810}"/>
              </a:ext>
            </a:extLst>
          </p:cNvPr>
          <p:cNvSpPr>
            <a:spLocks noGrp="1"/>
          </p:cNvSpPr>
          <p:nvPr>
            <p:ph type="title"/>
          </p:nvPr>
        </p:nvSpPr>
        <p:spPr/>
        <p:txBody>
          <a:bodyPr/>
          <a:lstStyle/>
          <a:p>
            <a:r>
              <a:rPr lang="en-US" dirty="0"/>
              <a:t>FEA Transient Structural</a:t>
            </a:r>
            <a:endParaRPr lang="en-GB" dirty="0"/>
          </a:p>
        </p:txBody>
      </p:sp>
      <p:sp>
        <p:nvSpPr>
          <p:cNvPr id="3" name="Slide Number Placeholder 2">
            <a:extLst>
              <a:ext uri="{FF2B5EF4-FFF2-40B4-BE49-F238E27FC236}">
                <a16:creationId xmlns:a16="http://schemas.microsoft.com/office/drawing/2014/main" id="{10518145-E76C-4746-A3DD-49965E4FB182}"/>
              </a:ext>
            </a:extLst>
          </p:cNvPr>
          <p:cNvSpPr>
            <a:spLocks noGrp="1"/>
          </p:cNvSpPr>
          <p:nvPr>
            <p:ph type="sldNum" sz="quarter" idx="12"/>
          </p:nvPr>
        </p:nvSpPr>
        <p:spPr/>
        <p:txBody>
          <a:bodyPr/>
          <a:lstStyle/>
          <a:p>
            <a:fld id="{8D6C380F-326D-3C40-9EE7-7FBAB0953422}" type="slidenum">
              <a:rPr lang="en-US" smtClean="0"/>
              <a:pPr/>
              <a:t>9</a:t>
            </a:fld>
            <a:endParaRPr lang="en-US"/>
          </a:p>
        </p:txBody>
      </p:sp>
      <p:pic>
        <p:nvPicPr>
          <p:cNvPr id="5" name="Picture 4">
            <a:extLst>
              <a:ext uri="{FF2B5EF4-FFF2-40B4-BE49-F238E27FC236}">
                <a16:creationId xmlns:a16="http://schemas.microsoft.com/office/drawing/2014/main" id="{75E8EE6A-1C5A-4273-9BEF-8857934DC442}"/>
              </a:ext>
            </a:extLst>
          </p:cNvPr>
          <p:cNvPicPr>
            <a:picLocks noChangeAspect="1"/>
          </p:cNvPicPr>
          <p:nvPr/>
        </p:nvPicPr>
        <p:blipFill rotWithShape="1">
          <a:blip r:embed="rId2"/>
          <a:srcRect l="1762" t="3932" r="1146" b="3434"/>
          <a:stretch/>
        </p:blipFill>
        <p:spPr>
          <a:xfrm>
            <a:off x="5343083" y="1235600"/>
            <a:ext cx="2371789" cy="960070"/>
          </a:xfrm>
          <a:prstGeom prst="rect">
            <a:avLst/>
          </a:prstGeom>
        </p:spPr>
      </p:pic>
      <p:pic>
        <p:nvPicPr>
          <p:cNvPr id="7" name="Picture 6">
            <a:extLst>
              <a:ext uri="{FF2B5EF4-FFF2-40B4-BE49-F238E27FC236}">
                <a16:creationId xmlns:a16="http://schemas.microsoft.com/office/drawing/2014/main" id="{A8DAD237-8BB9-480D-BA31-1920A63DB6A5}"/>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Lst>
          </a:blip>
          <a:stretch>
            <a:fillRect/>
          </a:stretch>
        </p:blipFill>
        <p:spPr>
          <a:xfrm>
            <a:off x="320181" y="1305069"/>
            <a:ext cx="1058435" cy="1603689"/>
          </a:xfrm>
          <a:prstGeom prst="rect">
            <a:avLst/>
          </a:prstGeom>
        </p:spPr>
      </p:pic>
      <p:pic>
        <p:nvPicPr>
          <p:cNvPr id="8" name="Picture 7">
            <a:extLst>
              <a:ext uri="{FF2B5EF4-FFF2-40B4-BE49-F238E27FC236}">
                <a16:creationId xmlns:a16="http://schemas.microsoft.com/office/drawing/2014/main" id="{6C251672-7C87-4903-A139-3DC6CB47AAEC}"/>
              </a:ext>
            </a:extLst>
          </p:cNvPr>
          <p:cNvPicPr>
            <a:picLocks noChangeAspect="1"/>
          </p:cNvPicPr>
          <p:nvPr/>
        </p:nvPicPr>
        <p:blipFill rotWithShape="1">
          <a:blip r:embed="rId5"/>
          <a:srcRect b="1805"/>
          <a:stretch/>
        </p:blipFill>
        <p:spPr>
          <a:xfrm>
            <a:off x="5343084" y="3235497"/>
            <a:ext cx="2394215" cy="1308803"/>
          </a:xfrm>
          <a:prstGeom prst="rect">
            <a:avLst/>
          </a:prstGeom>
        </p:spPr>
      </p:pic>
      <p:pic>
        <p:nvPicPr>
          <p:cNvPr id="6" name="Picture 5">
            <a:extLst>
              <a:ext uri="{FF2B5EF4-FFF2-40B4-BE49-F238E27FC236}">
                <a16:creationId xmlns:a16="http://schemas.microsoft.com/office/drawing/2014/main" id="{4A883942-9197-4E5E-9B9A-057E903D42B1}"/>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57" b="89827" l="1242" r="93523">
                        <a14:foregroundMark x1="5501" y1="37446" x2="8784" y2="55411"/>
                        <a14:foregroundMark x1="93523" y1="47835" x2="93345" y2="57576"/>
                        <a14:foregroundMark x1="1863" y1="50216" x2="1242" y2="56710"/>
                      </a14:backgroundRemoval>
                    </a14:imgEffect>
                  </a14:imgLayer>
                </a14:imgProps>
              </a:ext>
            </a:extLst>
          </a:blip>
          <a:stretch>
            <a:fillRect/>
          </a:stretch>
        </p:blipFill>
        <p:spPr>
          <a:xfrm rot="870077">
            <a:off x="1319166" y="1056904"/>
            <a:ext cx="3911987" cy="1603671"/>
          </a:xfrm>
          <a:prstGeom prst="rect">
            <a:avLst/>
          </a:prstGeom>
        </p:spPr>
      </p:pic>
      <p:pic>
        <p:nvPicPr>
          <p:cNvPr id="9" name="Picture 8">
            <a:extLst>
              <a:ext uri="{FF2B5EF4-FFF2-40B4-BE49-F238E27FC236}">
                <a16:creationId xmlns:a16="http://schemas.microsoft.com/office/drawing/2014/main" id="{FD6BDC92-377B-4449-AB59-FDDD99912F36}"/>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11200"/>
                    </a14:imgEffect>
                    <a14:imgEffect>
                      <a14:brightnessContrast bright="40000" contrast="-40000"/>
                    </a14:imgEffect>
                  </a14:imgLayer>
                </a14:imgProps>
              </a:ext>
            </a:extLst>
          </a:blip>
          <a:stretch>
            <a:fillRect/>
          </a:stretch>
        </p:blipFill>
        <p:spPr>
          <a:xfrm>
            <a:off x="336029" y="3287702"/>
            <a:ext cx="889072" cy="1528581"/>
          </a:xfrm>
          <a:prstGeom prst="rect">
            <a:avLst/>
          </a:prstGeom>
        </p:spPr>
      </p:pic>
      <p:pic>
        <p:nvPicPr>
          <p:cNvPr id="10" name="Picture 9">
            <a:extLst>
              <a:ext uri="{FF2B5EF4-FFF2-40B4-BE49-F238E27FC236}">
                <a16:creationId xmlns:a16="http://schemas.microsoft.com/office/drawing/2014/main" id="{F2072930-6BCB-4A7A-8410-61F525D9C1F2}"/>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8725" b="89933" l="6717" r="95321">
                        <a14:foregroundMark x1="24151" y1="20358" x2="14264" y2="20805"/>
                        <a14:foregroundMark x1="6792" y1="35570" x2="7623" y2="44743"/>
                        <a14:foregroundMark x1="86792" y1="27069" x2="81434" y2="49441"/>
                        <a14:foregroundMark x1="84981" y1="27293" x2="80528" y2="33110"/>
                        <a14:foregroundMark x1="78717" y1="48546" x2="80906" y2="60850"/>
                        <a14:foregroundMark x1="82415" y1="68009" x2="87170" y2="68009"/>
                        <a14:foregroundMark x1="91245" y1="71812" x2="95321" y2="61745"/>
                        <a14:foregroundMark x1="95321" y1="61745" x2="95245" y2="57942"/>
                        <a14:foregroundMark x1="28075" y1="8725" x2="24528" y2="9396"/>
                      </a14:backgroundRemoval>
                    </a14:imgEffect>
                  </a14:imgLayer>
                </a14:imgProps>
              </a:ext>
            </a:extLst>
          </a:blip>
          <a:stretch>
            <a:fillRect/>
          </a:stretch>
        </p:blipFill>
        <p:spPr>
          <a:xfrm rot="687644">
            <a:off x="1031162" y="3388857"/>
            <a:ext cx="3931338" cy="1326270"/>
          </a:xfrm>
          <a:prstGeom prst="rect">
            <a:avLst/>
          </a:prstGeom>
        </p:spPr>
      </p:pic>
      <p:sp>
        <p:nvSpPr>
          <p:cNvPr id="11" name="TextBox 10">
            <a:extLst>
              <a:ext uri="{FF2B5EF4-FFF2-40B4-BE49-F238E27FC236}">
                <a16:creationId xmlns:a16="http://schemas.microsoft.com/office/drawing/2014/main" id="{0DF6B392-D975-4F2D-8F57-B8FC0FF6668F}"/>
              </a:ext>
            </a:extLst>
          </p:cNvPr>
          <p:cNvSpPr txBox="1"/>
          <p:nvPr/>
        </p:nvSpPr>
        <p:spPr>
          <a:xfrm>
            <a:off x="264383" y="5235077"/>
            <a:ext cx="8065386" cy="584775"/>
          </a:xfrm>
          <a:prstGeom prst="rect">
            <a:avLst/>
          </a:prstGeom>
          <a:noFill/>
        </p:spPr>
        <p:txBody>
          <a:bodyPr wrap="square" rtlCol="0">
            <a:spAutoFit/>
          </a:bodyPr>
          <a:lstStyle/>
          <a:p>
            <a:pPr algn="just"/>
            <a:r>
              <a:rPr lang="en-US" sz="1600" dirty="0"/>
              <a:t>Stresses seem acceptable in the CuCr1Zr core and Vacuum Chamber for the normal operational scenario structural dynamic response. Both remain in the elastic domain. </a:t>
            </a:r>
            <a:endParaRPr lang="en-GB" sz="1600" dirty="0">
              <a:solidFill>
                <a:srgbClr val="FF0000"/>
              </a:solidFill>
            </a:endParaRPr>
          </a:p>
        </p:txBody>
      </p:sp>
      <p:pic>
        <p:nvPicPr>
          <p:cNvPr id="12" name="Picture 11">
            <a:extLst>
              <a:ext uri="{FF2B5EF4-FFF2-40B4-BE49-F238E27FC236}">
                <a16:creationId xmlns:a16="http://schemas.microsoft.com/office/drawing/2014/main" id="{BA3E86F1-91DD-458A-9F2B-05CFC6CC8BA3}"/>
              </a:ext>
            </a:extLst>
          </p:cNvPr>
          <p:cNvPicPr>
            <a:picLocks noChangeAspect="1"/>
          </p:cNvPicPr>
          <p:nvPr/>
        </p:nvPicPr>
        <p:blipFill>
          <a:blip r:embed="rId12"/>
          <a:stretch>
            <a:fillRect/>
          </a:stretch>
        </p:blipFill>
        <p:spPr>
          <a:xfrm>
            <a:off x="355687" y="3395664"/>
            <a:ext cx="169355" cy="1312655"/>
          </a:xfrm>
          <a:prstGeom prst="rect">
            <a:avLst/>
          </a:prstGeom>
        </p:spPr>
      </p:pic>
      <p:pic>
        <p:nvPicPr>
          <p:cNvPr id="13" name="Picture 12">
            <a:extLst>
              <a:ext uri="{FF2B5EF4-FFF2-40B4-BE49-F238E27FC236}">
                <a16:creationId xmlns:a16="http://schemas.microsoft.com/office/drawing/2014/main" id="{2A9BA87A-6EC6-4DAA-88DB-01EFEFA55848}"/>
              </a:ext>
            </a:extLst>
          </p:cNvPr>
          <p:cNvPicPr>
            <a:picLocks noChangeAspect="1"/>
          </p:cNvPicPr>
          <p:nvPr/>
        </p:nvPicPr>
        <p:blipFill>
          <a:blip r:embed="rId12"/>
          <a:stretch>
            <a:fillRect/>
          </a:stretch>
        </p:blipFill>
        <p:spPr>
          <a:xfrm>
            <a:off x="391083" y="1372701"/>
            <a:ext cx="187053" cy="1378503"/>
          </a:xfrm>
          <a:prstGeom prst="rect">
            <a:avLst/>
          </a:prstGeom>
        </p:spPr>
      </p:pic>
      <p:sp>
        <p:nvSpPr>
          <p:cNvPr id="15" name="TextBox 14">
            <a:extLst>
              <a:ext uri="{FF2B5EF4-FFF2-40B4-BE49-F238E27FC236}">
                <a16:creationId xmlns:a16="http://schemas.microsoft.com/office/drawing/2014/main" id="{F2449B97-EC09-4DF2-B7B8-EB9C57F78BAA}"/>
              </a:ext>
            </a:extLst>
          </p:cNvPr>
          <p:cNvSpPr txBox="1"/>
          <p:nvPr/>
        </p:nvSpPr>
        <p:spPr>
          <a:xfrm>
            <a:off x="303224" y="2794330"/>
            <a:ext cx="7902184" cy="276999"/>
          </a:xfrm>
          <a:prstGeom prst="rect">
            <a:avLst/>
          </a:prstGeom>
          <a:noFill/>
        </p:spPr>
        <p:txBody>
          <a:bodyPr wrap="square" rtlCol="0">
            <a:spAutoFit/>
          </a:bodyPr>
          <a:lstStyle/>
          <a:p>
            <a:r>
              <a:rPr lang="en-US" sz="1200" dirty="0"/>
              <a:t>Fig.5 Vacuum Chamber FEA Transient Structural after LHC Filling + 5 </a:t>
            </a:r>
            <a:r>
              <a:rPr lang="en-US" sz="1200" dirty="0" err="1"/>
              <a:t>SHiP</a:t>
            </a:r>
            <a:r>
              <a:rPr lang="en-US" sz="1200" dirty="0"/>
              <a:t> Pulses</a:t>
            </a:r>
            <a:endParaRPr lang="en-GB" sz="1200" dirty="0"/>
          </a:p>
        </p:txBody>
      </p:sp>
      <p:sp>
        <p:nvSpPr>
          <p:cNvPr id="17" name="TextBox 16">
            <a:extLst>
              <a:ext uri="{FF2B5EF4-FFF2-40B4-BE49-F238E27FC236}">
                <a16:creationId xmlns:a16="http://schemas.microsoft.com/office/drawing/2014/main" id="{9BE20CA9-56DF-4F8E-9C3F-8BD3A183F2D2}"/>
              </a:ext>
            </a:extLst>
          </p:cNvPr>
          <p:cNvSpPr txBox="1"/>
          <p:nvPr/>
        </p:nvSpPr>
        <p:spPr>
          <a:xfrm>
            <a:off x="294897" y="4811068"/>
            <a:ext cx="7902184" cy="276999"/>
          </a:xfrm>
          <a:prstGeom prst="rect">
            <a:avLst/>
          </a:prstGeom>
          <a:noFill/>
        </p:spPr>
        <p:txBody>
          <a:bodyPr wrap="square" rtlCol="0">
            <a:spAutoFit/>
          </a:bodyPr>
          <a:lstStyle/>
          <a:p>
            <a:r>
              <a:rPr lang="en-US" sz="1200" dirty="0"/>
              <a:t>Fig.6 Vacuum Chamber FEA Transient Structural after LHC Filling + 5 </a:t>
            </a:r>
            <a:r>
              <a:rPr lang="en-US" sz="1200" dirty="0" err="1"/>
              <a:t>SHiP</a:t>
            </a:r>
            <a:r>
              <a:rPr lang="en-US" sz="1200" dirty="0"/>
              <a:t> Pulses</a:t>
            </a:r>
            <a:endParaRPr lang="en-GB" sz="1200" dirty="0"/>
          </a:p>
        </p:txBody>
      </p:sp>
      <p:pic>
        <p:nvPicPr>
          <p:cNvPr id="18" name="Picture 17">
            <a:extLst>
              <a:ext uri="{FF2B5EF4-FFF2-40B4-BE49-F238E27FC236}">
                <a16:creationId xmlns:a16="http://schemas.microsoft.com/office/drawing/2014/main" id="{E96E6C6A-7534-489B-8D34-CD7441528473}"/>
              </a:ext>
            </a:extLst>
          </p:cNvPr>
          <p:cNvPicPr>
            <a:picLocks noChangeAspect="1"/>
          </p:cNvPicPr>
          <p:nvPr/>
        </p:nvPicPr>
        <p:blipFill>
          <a:blip r:embed="rId13"/>
          <a:stretch>
            <a:fillRect/>
          </a:stretch>
        </p:blipFill>
        <p:spPr>
          <a:xfrm>
            <a:off x="6116771" y="-4105"/>
            <a:ext cx="3025705" cy="411159"/>
          </a:xfrm>
          <a:prstGeom prst="rect">
            <a:avLst/>
          </a:prstGeom>
        </p:spPr>
      </p:pic>
      <p:sp>
        <p:nvSpPr>
          <p:cNvPr id="16" name="TextBox 15">
            <a:extLst>
              <a:ext uri="{FF2B5EF4-FFF2-40B4-BE49-F238E27FC236}">
                <a16:creationId xmlns:a16="http://schemas.microsoft.com/office/drawing/2014/main" id="{18895BD4-14C0-449E-BA5A-032A50A9C812}"/>
              </a:ext>
            </a:extLst>
          </p:cNvPr>
          <p:cNvSpPr txBox="1"/>
          <p:nvPr/>
        </p:nvSpPr>
        <p:spPr>
          <a:xfrm>
            <a:off x="1500414" y="6332912"/>
            <a:ext cx="3624036" cy="523220"/>
          </a:xfrm>
          <a:prstGeom prst="rect">
            <a:avLst/>
          </a:prstGeom>
          <a:noFill/>
        </p:spPr>
        <p:txBody>
          <a:bodyPr wrap="square" rtlCol="0">
            <a:spAutoFit/>
          </a:bodyPr>
          <a:lstStyle/>
          <a:p>
            <a:r>
              <a:rPr lang="en-US" sz="1400" dirty="0"/>
              <a:t>Alvaro Romero Francia, EN-STI-TCD</a:t>
            </a:r>
          </a:p>
          <a:p>
            <a:r>
              <a:rPr lang="en-US" sz="1400" dirty="0"/>
              <a:t>Date: 10/12/2020</a:t>
            </a:r>
            <a:endParaRPr lang="en-GB" sz="1400" dirty="0"/>
          </a:p>
        </p:txBody>
      </p:sp>
    </p:spTree>
    <p:extLst>
      <p:ext uri="{BB962C8B-B14F-4D97-AF65-F5344CB8AC3E}">
        <p14:creationId xmlns:p14="http://schemas.microsoft.com/office/powerpoint/2010/main" val="3106030261"/>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CERN_ENdept_Presentation_ArialFont</Template>
  <TotalTime>8046</TotalTime>
  <Words>1010</Words>
  <Application>Microsoft Office PowerPoint</Application>
  <PresentationFormat>On-screen Show (4:3)</PresentationFormat>
  <Paragraphs>204</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Cambria Math</vt:lpstr>
      <vt:lpstr>CERN_ENdept_Presentation_ArialFont copy</vt:lpstr>
      <vt:lpstr>Mechanical Engineering for beam intercepting devices  (target, collimators and dumps) </vt:lpstr>
      <vt:lpstr>Overview</vt:lpstr>
      <vt:lpstr>Index</vt:lpstr>
      <vt:lpstr>PowerPoint Presentation</vt:lpstr>
      <vt:lpstr>Overview</vt:lpstr>
      <vt:lpstr>PowerPoint Presentation</vt:lpstr>
      <vt:lpstr>Interlocks and Alarms</vt:lpstr>
      <vt:lpstr>FEA Transient Thermal</vt:lpstr>
      <vt:lpstr>FEA Transient Structural</vt:lpstr>
      <vt:lpstr>PowerPoint Presentation</vt:lpstr>
      <vt:lpstr>Cool Down Phase Max.Temperature</vt:lpstr>
      <vt:lpstr>PowerPoint Presentation</vt:lpstr>
      <vt:lpstr>TZM Absorbing Block</vt:lpstr>
      <vt:lpstr>Failure Criterion</vt:lpstr>
      <vt:lpstr>TZM Fatigue Campaign</vt:lpstr>
      <vt:lpstr>Future Steps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TIDVG#5 Alarms and Interlocks</dc:title>
  <dc:creator>Stefano Pianese</dc:creator>
  <cp:lastModifiedBy>Alvaro Romero Francia</cp:lastModifiedBy>
  <cp:revision>262</cp:revision>
  <dcterms:created xsi:type="dcterms:W3CDTF">2020-06-17T15:41:19Z</dcterms:created>
  <dcterms:modified xsi:type="dcterms:W3CDTF">2020-12-09T14:06:20Z</dcterms:modified>
</cp:coreProperties>
</file>