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6" r:id="rId3"/>
    <p:sldId id="498" r:id="rId4"/>
    <p:sldId id="509" r:id="rId5"/>
    <p:sldId id="510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8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0D2D1-278B-4839-B9ED-E5EEFDB7DA1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6C8F62-E6DE-4DF2-B9EA-D3DCAA688C2A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D3632-9050-42F2-B055-D69186A681B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EC550F-0747-4E82-8DBE-0B15E76F5F16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5E7-980D-4B9B-AE97-0FA001EC9B9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9B4A2-4769-45C8-A3CE-6A113E02B28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B0DC1DF-BD2B-4432-9CFF-641BBF290EC6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794954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FF4AC-6AE1-4550-A312-6949BC33AC9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AF69D1-D7EC-482A-BFA0-4D8ED6A62D2D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7A028-F53F-4D0B-A947-6A7C53C9898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26E30D-02DC-4562-937C-6637DC8787C4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736274-1304-4588-8EC2-D36A2BE174D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27DE24-FBD6-48A6-B6CC-228A8899620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3293544-C980-46F2-A1B6-0A77359EBB81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87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E7F6A7-2A32-4465-B170-B085D3C44E23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3BA43A-DAD7-4327-8F97-13651B8B0671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0ADC2-9800-4FDF-A99A-27BB8EEDB3F6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0116619-6ADB-4588-B88F-1F29D37EDA81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A7800-56F1-4EC9-8680-B3758391355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EE3EF-7609-4771-9FA6-C0D25ECF428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AD03B7D-4DD4-40B7-8031-24824B1E8037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4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5D257-ADCC-48D1-A55E-D6E120B72AB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08408-E38E-48F5-9FDD-A6D4E3C37CBE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FB983-4734-4B2C-9B80-D482AEC550D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882A814-7ED0-4A2E-A60C-9608D3C1BD32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228CCC-F54F-4FA6-940E-034787CFD1F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3CC62-2F06-434A-87B6-20399F74847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34E85C-0E87-4DDF-A79F-E29A8EDD5D6E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107258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FC018-B7CA-4B4D-974E-4CAD2351B5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358AA-4B8E-4B04-BB02-DEE55F1E078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17775A-349E-49A5-B778-100766AEABF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3463E6-99FD-4F70-A21B-4423C7E1DCB6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41AA0-7474-4490-B132-FDE27689CCC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E93E3-491C-410E-8113-4620BBD2A8A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8D00D74-D3E8-42D6-8087-0E9E223C2931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667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A161E-EE5C-4275-8BE2-20604D54DE3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32975-099B-47E0-B00E-F945F9A4CE09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7F5A12-D693-460D-9E78-908500C28B83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55F9A7-0DCE-481E-92BE-A03BDEBBFD6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891B4C-1759-4FD5-8499-C38828BE5991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318DE-9FB0-4860-95BA-CAA9CCD4611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937DC0-608F-4107-9480-5F2A7114789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5C019CB-BB13-477D-AC7C-AF4ED581653A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074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B5A29-2680-45BA-AAC1-2984F5090C1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4BAAE-1FF2-4719-B77E-1B4D3CB55D4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773241-C930-474E-8A20-5AD0C80B1C5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C895E3-9FF6-460D-80FE-5C4BFCEA91AD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790851-44CB-48C9-9C46-44706924B646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D9D43D-9134-46F5-9CE2-EE9388BA49B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09F5D5-A17D-45DE-B96E-3C80AA37439E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4971A2-EA4C-482D-9AF1-7EEBE5F77F1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FC0EF2-C0CE-491A-8469-496545C697B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5B2464F-A23B-4404-939C-3A5AC4F21BE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446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C4698-4191-4D3C-B39A-011EF98DF41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900E69-C396-4F10-A56B-EDE323AC31C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A51E647-1E66-42A2-89B1-FD40BB0FC356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9340AF-D58A-4C87-BD93-7E0959C4E61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F406C-A2AE-4FF6-8580-9A65BFBB1E5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62F7E09-E961-44DF-91E9-A9D9B4C0E52E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6944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5D0692-65CC-4609-8A56-70DAE3CD64D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9E73444-0E9E-4186-B1BC-133CB9DFB251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8FD694-6284-4164-A194-DD2DBDE474E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B1E103-44FB-4DC1-AE5F-CD81472616C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5FF630-A4D6-4DB9-AA28-12F1C33421CB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9940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2271C-0B07-4ACC-88DF-EE4B38B7799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F3551-1D84-4CF7-B19D-E94436F0C95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3421FD-17CB-40F2-AC67-FB76AA8A35B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ABD44E-7847-452D-8985-98E631A6EA0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2DC2BDE-00BE-4EA9-AB91-72BAAF6DE6B8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AED603-71F5-43A9-88F5-75DF52B2BDA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E5E98-E7AD-402A-A8D0-983C1D300B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17E77A-DBD3-4A1A-B46E-D6E1DA0EBADB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11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54149-8F8D-4778-A78F-130FCC7EED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C8A3A1-36BE-420A-A4C9-606D08E4A756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s-ES" sz="3200"/>
            </a:lvl1pPr>
          </a:lstStyle>
          <a:p>
            <a:pPr lvl="0"/>
            <a:endParaRPr lang="es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C239CF-F098-4E1A-B192-A7C8117D487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5E9979-450A-4C9E-A075-E3F0820A817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C016ED-C126-4012-B500-913825B1B7F5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4C97FB-1B0D-4280-85E8-9C4E13F33B9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s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9CF8A5-68BC-4670-8A3E-119D420A0C3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953F51-DC61-4322-AD99-F6C37B1988F2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87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415C31-E96D-4DFF-9D22-BDD41A5955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s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8222B4-36C6-4D2B-92EF-00D12ECF3C1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35E110-0B68-4E75-89AB-EF3CFBF6DCA4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F2F1FA05-ED07-46B1-B32A-AF2DC557EEE2}" type="datetime1">
              <a:rPr lang="es-ES"/>
              <a:pPr lvl="0"/>
              <a:t>12/05/2020</a:t>
            </a:fld>
            <a:endParaRPr 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6E500-E550-4215-BA63-2E05D147343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s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B6492-7590-42B6-9A2D-B67FA067E81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s-E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D0D13C18-C1C9-4095-A22F-8F294ABA7F67}" type="slidenum"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be-dep-ics.web.cern.ch/content/ap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109/TII.2015.2489184" TargetMode="External"/><Relationship Id="rId5" Type="http://schemas.openxmlformats.org/officeDocument/2006/relationships/hyperlink" Target="http://cern.ch/plcverif" TargetMode="Externa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74E2A9-6FC5-4680-A05B-8B22F68E43F7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828800" y="1752603"/>
            <a:ext cx="8534396" cy="1447796"/>
          </a:xfrm>
        </p:spPr>
        <p:txBody>
          <a:bodyPr/>
          <a:lstStyle/>
          <a:p>
            <a:pPr lvl="0"/>
            <a:r>
              <a:rPr lang="en-US" sz="2800" dirty="0">
                <a:solidFill>
                  <a:srgbClr val="44546A"/>
                </a:solidFill>
              </a:rPr>
              <a:t>Validation and verification of industrial control systems (FTEC2019-11)</a:t>
            </a:r>
            <a:endParaRPr lang="en-US" sz="2800" b="1" dirty="0">
              <a:solidFill>
                <a:srgbClr val="44546A"/>
              </a:solidFill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4752ECA-BBE4-4A26-A8C5-C5229E7F9A1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438403" y="4419596"/>
            <a:ext cx="7315200" cy="1676396"/>
          </a:xfrm>
        </p:spPr>
        <p:txBody>
          <a:bodyPr anchorCtr="0"/>
          <a:lstStyle/>
          <a:p>
            <a:pPr lvl="0" algn="r">
              <a:lnSpc>
                <a:spcPct val="70000"/>
              </a:lnSpc>
            </a:pPr>
            <a:r>
              <a:rPr lang="en-US" sz="1300" dirty="0">
                <a:solidFill>
                  <a:srgbClr val="44546A"/>
                </a:solidFill>
              </a:rPr>
              <a:t>Ignacio David López Miguel </a:t>
            </a:r>
            <a:r>
              <a:rPr lang="en-US" sz="1300" b="1" dirty="0">
                <a:solidFill>
                  <a:srgbClr val="44546A"/>
                </a:solidFill>
              </a:rPr>
              <a:t>(</a:t>
            </a:r>
            <a:r>
              <a:rPr lang="en-US" sz="1300" b="1" dirty="0">
                <a:solidFill>
                  <a:srgbClr val="44546A"/>
                </a:solidFill>
                <a:hlinkClick r:id="rId2"/>
              </a:rPr>
              <a:t>BE-ICS-AP</a:t>
            </a:r>
            <a:r>
              <a:rPr lang="en-US" sz="1300" b="1" dirty="0">
                <a:solidFill>
                  <a:srgbClr val="44546A"/>
                </a:solidFill>
              </a:rPr>
              <a:t>)</a:t>
            </a:r>
          </a:p>
          <a:p>
            <a:pPr lvl="0" algn="r">
              <a:lnSpc>
                <a:spcPct val="70000"/>
              </a:lnSpc>
            </a:pPr>
            <a:r>
              <a:rPr lang="en-US" sz="1100" i="1" dirty="0">
                <a:solidFill>
                  <a:srgbClr val="44546A"/>
                </a:solidFill>
              </a:rPr>
              <a:t>Beams - Industrial Controls and Safety Systems – Applications</a:t>
            </a:r>
          </a:p>
          <a:p>
            <a:pPr lvl="0" algn="r">
              <a:lnSpc>
                <a:spcPct val="70000"/>
              </a:lnSpc>
            </a:pPr>
            <a:endParaRPr lang="en-US" sz="1100" i="1" dirty="0">
              <a:solidFill>
                <a:srgbClr val="44546A"/>
              </a:solidFill>
            </a:endParaRPr>
          </a:p>
          <a:p>
            <a:pPr lvl="0" algn="r">
              <a:lnSpc>
                <a:spcPct val="70000"/>
              </a:lnSpc>
            </a:pPr>
            <a:r>
              <a:rPr lang="en-US" sz="1000" i="1" dirty="0">
                <a:solidFill>
                  <a:srgbClr val="44546A"/>
                </a:solidFill>
              </a:rPr>
              <a:t>Supervisor: Jean-Charles </a:t>
            </a:r>
            <a:r>
              <a:rPr lang="en-US" sz="1000" i="1" dirty="0" err="1">
                <a:solidFill>
                  <a:srgbClr val="44546A"/>
                </a:solidFill>
              </a:rPr>
              <a:t>Tournier</a:t>
            </a:r>
            <a:endParaRPr lang="en-US" sz="1000" i="1" dirty="0">
              <a:solidFill>
                <a:srgbClr val="44546A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393CEA3-738F-44EA-9532-D686088CA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304796"/>
            <a:ext cx="1021979" cy="9905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DE5C5365-8EBE-4974-BA47-6673787C7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063" y="304796"/>
            <a:ext cx="2265647" cy="115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ERN’s SPS experiments restart">
            <a:extLst>
              <a:ext uri="{FF2B5EF4-FFF2-40B4-BE49-F238E27FC236}">
                <a16:creationId xmlns:a16="http://schemas.microsoft.com/office/drawing/2014/main" id="{D6AA02A4-4964-41E3-A3A1-4B786BF77B9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</a:blip>
          <a:srcRect/>
          <a:stretch>
            <a:fillRect/>
          </a:stretch>
        </p:blipFill>
        <p:spPr>
          <a:xfrm>
            <a:off x="6156326" y="2459059"/>
            <a:ext cx="2026410" cy="135094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AEDEF427-AD08-4EB8-876E-5458C72D1F4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rcRect/>
          <a:stretch>
            <a:fillRect/>
          </a:stretch>
        </p:blipFill>
        <p:spPr>
          <a:xfrm>
            <a:off x="4116647" y="2459059"/>
            <a:ext cx="2020101" cy="13509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C797B66-F0B2-4C72-81D6-C1F40E61EA3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981203" y="1371600"/>
            <a:ext cx="8229600" cy="521509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800" b="1" dirty="0">
                <a:solidFill>
                  <a:srgbClr val="44546A"/>
                </a:solidFill>
              </a:rPr>
              <a:t>BE-ICS </a:t>
            </a:r>
            <a:r>
              <a:rPr lang="en-US" sz="1800" dirty="0">
                <a:solidFill>
                  <a:srgbClr val="44546A"/>
                </a:solidFill>
              </a:rPr>
              <a:t>develops Industrial Control and Safety systems.</a:t>
            </a: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lvl="0"/>
            <a:endParaRPr lang="en-US" sz="1800" dirty="0">
              <a:solidFill>
                <a:srgbClr val="44546A"/>
              </a:solidFill>
            </a:endParaRPr>
          </a:p>
          <a:p>
            <a:pPr marL="457200" lvl="1" indent="0" algn="ctr">
              <a:buNone/>
            </a:pPr>
            <a:endParaRPr lang="en-US" sz="1800" b="1" dirty="0">
              <a:solidFill>
                <a:srgbClr val="44546A"/>
              </a:solidFill>
            </a:endParaRPr>
          </a:p>
          <a:p>
            <a:pPr marL="457200" lvl="1" indent="0" algn="ctr">
              <a:buNone/>
            </a:pPr>
            <a:endParaRPr lang="en-US" sz="1800" b="1" dirty="0">
              <a:solidFill>
                <a:srgbClr val="44546A"/>
              </a:solidFill>
            </a:endParaRPr>
          </a:p>
          <a:p>
            <a:pPr marL="457200" lvl="1" indent="0" algn="ctr">
              <a:buNone/>
            </a:pPr>
            <a:endParaRPr lang="en-US" sz="1800" b="1" dirty="0">
              <a:solidFill>
                <a:srgbClr val="44546A"/>
              </a:solidFill>
            </a:endParaRPr>
          </a:p>
          <a:p>
            <a:pPr marL="457200" lvl="1" indent="0">
              <a:buNone/>
            </a:pPr>
            <a:endParaRPr lang="en-US" sz="1800" dirty="0">
              <a:solidFill>
                <a:srgbClr val="44546A"/>
              </a:solidFill>
            </a:endParaRPr>
          </a:p>
          <a:p>
            <a:pPr lvl="1">
              <a:buFont typeface="Wingdings" pitchFamily="2"/>
              <a:buChar char="q"/>
            </a:pPr>
            <a:endParaRPr lang="en-US" sz="1800" dirty="0">
              <a:solidFill>
                <a:srgbClr val="44546A"/>
              </a:solidFill>
            </a:endParaRPr>
          </a:p>
          <a:p>
            <a:pPr marL="0" lvl="0" indent="0">
              <a:buNone/>
            </a:pPr>
            <a:endParaRPr lang="en-GB" sz="1800" dirty="0">
              <a:solidFill>
                <a:srgbClr val="44546A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A4D99BA-5C01-47A7-A789-A1DEB3630F0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dirty="0">
                <a:solidFill>
                  <a:srgbClr val="44546A"/>
                </a:solidFill>
              </a:rPr>
              <a:t>Context</a:t>
            </a:r>
            <a:endParaRPr lang="en-GB" sz="3200" dirty="0">
              <a:solidFill>
                <a:srgbClr val="44546A"/>
              </a:solidFill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093BD9D-D78F-45CA-9E21-996473274CC7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7CDAEA0-0A79-496D-A65F-042F4F442442}" type="slidenum">
              <a:t>2</a:t>
            </a:fld>
            <a:endParaRPr lang="es-ES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19C5E66-E71C-442B-B328-4F822BF9325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5000"/>
          </a:blip>
          <a:srcRect/>
          <a:stretch>
            <a:fillRect/>
          </a:stretch>
        </p:blipFill>
        <p:spPr>
          <a:xfrm>
            <a:off x="2076977" y="2462214"/>
            <a:ext cx="2020101" cy="134778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CEC7F530-08AD-4C60-A18D-03089C346C6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35000"/>
          </a:blip>
          <a:srcRect r="25255"/>
          <a:stretch>
            <a:fillRect/>
          </a:stretch>
        </p:blipFill>
        <p:spPr>
          <a:xfrm>
            <a:off x="8196004" y="2459059"/>
            <a:ext cx="2014798" cy="1347789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9" name="Diagram 5">
            <a:extLst>
              <a:ext uri="{FF2B5EF4-FFF2-40B4-BE49-F238E27FC236}">
                <a16:creationId xmlns:a16="http://schemas.microsoft.com/office/drawing/2014/main" id="{5D9745D8-C48D-4E2B-82FA-D6B349DC1A2C}"/>
              </a:ext>
            </a:extLst>
          </p:cNvPr>
          <p:cNvGrpSpPr/>
          <p:nvPr/>
        </p:nvGrpSpPr>
        <p:grpSpPr>
          <a:xfrm>
            <a:off x="2057400" y="1836993"/>
            <a:ext cx="8153403" cy="2306381"/>
            <a:chOff x="2057400" y="1836993"/>
            <a:chExt cx="8153403" cy="2306381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5EC5CC4-D1DE-4636-8CFC-A6676EE140EA}"/>
                </a:ext>
              </a:extLst>
            </p:cNvPr>
            <p:cNvSpPr/>
            <p:nvPr/>
          </p:nvSpPr>
          <p:spPr>
            <a:xfrm>
              <a:off x="2057400" y="1836993"/>
              <a:ext cx="8153403" cy="40672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153400"/>
                <a:gd name="f7" fmla="val 406721"/>
                <a:gd name="f8" fmla="+- 0 0 -90"/>
                <a:gd name="f9" fmla="*/ f3 1 8153400"/>
                <a:gd name="f10" fmla="*/ f4 1 406721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8153400"/>
                <a:gd name="f19" fmla="*/ f15 1 406721"/>
                <a:gd name="f20" fmla="*/ 0 f16 1"/>
                <a:gd name="f21" fmla="*/ 0 f15 1"/>
                <a:gd name="f22" fmla="*/ 8153400 f16 1"/>
                <a:gd name="f23" fmla="*/ 406721 f15 1"/>
                <a:gd name="f24" fmla="+- f17 0 f1"/>
                <a:gd name="f25" fmla="*/ f20 1 8153400"/>
                <a:gd name="f26" fmla="*/ f21 1 406721"/>
                <a:gd name="f27" fmla="*/ f22 1 8153400"/>
                <a:gd name="f28" fmla="*/ f23 1 406721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8153400" h="406721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3D67B1"/>
            </a:solidFill>
            <a:ln cap="flat">
              <a:noFill/>
              <a:prstDash val="solid"/>
            </a:ln>
          </p:spPr>
          <p:txBody>
            <a:bodyPr vert="horz" wrap="square" lIns="64766" tIns="64766" rIns="64766" bIns="64766" anchor="ctr" anchorCtr="1" compatLnSpc="1">
              <a:noAutofit/>
            </a:bodyPr>
            <a:lstStyle/>
            <a:p>
              <a:pPr marL="0" marR="0" lvl="0" indent="0" algn="ctr" defTabSz="7556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Examples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EFB7FB6-3C49-4EE7-93DB-21A41DB9302A}"/>
                </a:ext>
              </a:extLst>
            </p:cNvPr>
            <p:cNvSpPr/>
            <p:nvPr/>
          </p:nvSpPr>
          <p:spPr>
            <a:xfrm>
              <a:off x="2057400" y="2245144"/>
              <a:ext cx="2038353" cy="18138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38350"/>
                <a:gd name="f7" fmla="val 1813842"/>
                <a:gd name="f8" fmla="+- 0 0 -90"/>
                <a:gd name="f9" fmla="*/ f3 1 2038350"/>
                <a:gd name="f10" fmla="*/ f4 1 181384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2038350"/>
                <a:gd name="f19" fmla="*/ f15 1 1813842"/>
                <a:gd name="f20" fmla="*/ 0 f16 1"/>
                <a:gd name="f21" fmla="*/ 0 f15 1"/>
                <a:gd name="f22" fmla="*/ 2038350 f16 1"/>
                <a:gd name="f23" fmla="*/ 1813842 f15 1"/>
                <a:gd name="f24" fmla="+- f17 0 f1"/>
                <a:gd name="f25" fmla="*/ f20 1 2038350"/>
                <a:gd name="f26" fmla="*/ f21 1 1813842"/>
                <a:gd name="f27" fmla="*/ f22 1 2038350"/>
                <a:gd name="f28" fmla="*/ f23 1 181384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2038350" h="181384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w="12701" cap="flat">
              <a:solidFill>
                <a:srgbClr val="4472C4"/>
              </a:solidFill>
              <a:prstDash val="solid"/>
              <a:miter/>
            </a:ln>
          </p:spPr>
          <p:txBody>
            <a:bodyPr vert="horz" wrap="square" lIns="64766" tIns="64766" rIns="64766" bIns="64766" anchor="ctr" anchorCtr="1" compatLnSpc="1">
              <a:noAutofit/>
            </a:bodyPr>
            <a:lstStyle/>
            <a:p>
              <a:pPr marL="0" marR="0" lvl="0" indent="0" algn="ctr" defTabSz="7556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00" b="1" i="0" u="none" strike="noStrike" kern="1200" cap="none" spc="0" baseline="0">
                  <a:solidFill>
                    <a:srgbClr val="44546A"/>
                  </a:solidFill>
                  <a:uFillTx/>
                  <a:latin typeface="Calibri"/>
                </a:rPr>
                <a:t>LHC Cryogenics control systems</a:t>
              </a:r>
              <a:endParaRPr lang="es-ES" sz="1700" b="1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1439F5A-2C86-4758-80AA-15870ECFCACA}"/>
                </a:ext>
              </a:extLst>
            </p:cNvPr>
            <p:cNvSpPr/>
            <p:nvPr/>
          </p:nvSpPr>
          <p:spPr>
            <a:xfrm>
              <a:off x="4095753" y="2245144"/>
              <a:ext cx="2038353" cy="18138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38350"/>
                <a:gd name="f7" fmla="val 1813842"/>
                <a:gd name="f8" fmla="+- 0 0 -90"/>
                <a:gd name="f9" fmla="*/ f3 1 2038350"/>
                <a:gd name="f10" fmla="*/ f4 1 181384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2038350"/>
                <a:gd name="f19" fmla="*/ f15 1 1813842"/>
                <a:gd name="f20" fmla="*/ 0 f16 1"/>
                <a:gd name="f21" fmla="*/ 0 f15 1"/>
                <a:gd name="f22" fmla="*/ 2038350 f16 1"/>
                <a:gd name="f23" fmla="*/ 1813842 f15 1"/>
                <a:gd name="f24" fmla="+- f17 0 f1"/>
                <a:gd name="f25" fmla="*/ f20 1 2038350"/>
                <a:gd name="f26" fmla="*/ f21 1 1813842"/>
                <a:gd name="f27" fmla="*/ f22 1 2038350"/>
                <a:gd name="f28" fmla="*/ f23 1 181384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2038350" h="181384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w="25402" cap="flat">
              <a:solidFill>
                <a:srgbClr val="4F81BD"/>
              </a:solidFill>
              <a:prstDash val="solid"/>
              <a:miter/>
            </a:ln>
          </p:spPr>
          <p:txBody>
            <a:bodyPr vert="horz" wrap="square" lIns="64766" tIns="64766" rIns="64766" bIns="64766" anchor="ctr" anchorCtr="1" compatLnSpc="1">
              <a:noAutofit/>
            </a:bodyPr>
            <a:lstStyle/>
            <a:p>
              <a:pPr marL="0" marR="0" lvl="0" indent="0" algn="ctr" defTabSz="7556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00" b="1" i="0" u="none" strike="noStrike" kern="1200" cap="none" spc="0" baseline="0">
                  <a:solidFill>
                    <a:srgbClr val="1F497D"/>
                  </a:solidFill>
                  <a:uFillTx/>
                  <a:latin typeface="Calibri"/>
                </a:rPr>
                <a:t>Cooling and ventilation control systems</a:t>
              </a:r>
              <a:endParaRPr lang="es-ES" sz="1700" b="1" i="0" u="none" strike="noStrike" kern="1200" cap="none" spc="0" baseline="0">
                <a:solidFill>
                  <a:srgbClr val="1F497D"/>
                </a:solidFill>
                <a:uFillTx/>
                <a:latin typeface="Calibri"/>
              </a:endParaRPr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A0D736C-7F08-460F-838B-EA2DC75C1283}"/>
                </a:ext>
              </a:extLst>
            </p:cNvPr>
            <p:cNvSpPr/>
            <p:nvPr/>
          </p:nvSpPr>
          <p:spPr>
            <a:xfrm>
              <a:off x="6134096" y="2245144"/>
              <a:ext cx="2038353" cy="18138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38350"/>
                <a:gd name="f7" fmla="val 1813842"/>
                <a:gd name="f8" fmla="+- 0 0 -90"/>
                <a:gd name="f9" fmla="*/ f3 1 2038350"/>
                <a:gd name="f10" fmla="*/ f4 1 181384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2038350"/>
                <a:gd name="f19" fmla="*/ f15 1 1813842"/>
                <a:gd name="f20" fmla="*/ 0 f16 1"/>
                <a:gd name="f21" fmla="*/ 0 f15 1"/>
                <a:gd name="f22" fmla="*/ 2038350 f16 1"/>
                <a:gd name="f23" fmla="*/ 1813842 f15 1"/>
                <a:gd name="f24" fmla="+- f17 0 f1"/>
                <a:gd name="f25" fmla="*/ f20 1 2038350"/>
                <a:gd name="f26" fmla="*/ f21 1 1813842"/>
                <a:gd name="f27" fmla="*/ f22 1 2038350"/>
                <a:gd name="f28" fmla="*/ f23 1 181384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2038350" h="181384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w="25402" cap="flat">
              <a:solidFill>
                <a:srgbClr val="4F81BD"/>
              </a:solidFill>
              <a:prstDash val="solid"/>
              <a:miter/>
            </a:ln>
          </p:spPr>
          <p:txBody>
            <a:bodyPr vert="horz" wrap="square" lIns="64766" tIns="64766" rIns="64766" bIns="64766" anchor="ctr" anchorCtr="1" compatLnSpc="1">
              <a:noAutofit/>
            </a:bodyPr>
            <a:lstStyle/>
            <a:p>
              <a:pPr marL="0" marR="0" lvl="0" indent="0" algn="ctr" defTabSz="7556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00" b="1" i="0" u="none" strike="noStrike" kern="1200" cap="none" spc="0" baseline="0">
                  <a:solidFill>
                    <a:srgbClr val="1F497D"/>
                  </a:solidFill>
                  <a:uFillTx/>
                  <a:latin typeface="Calibri"/>
                </a:rPr>
                <a:t>LHC, SPS and PS Access control and Protection systems</a:t>
              </a:r>
              <a:endParaRPr lang="es-ES" sz="1700" b="1" i="0" u="none" strike="noStrike" kern="1200" cap="none" spc="0" baseline="0">
                <a:solidFill>
                  <a:srgbClr val="1F497D"/>
                </a:solidFill>
                <a:uFillTx/>
                <a:latin typeface="Calibri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D7EC260-6F30-4000-BA88-3898C9BB827D}"/>
                </a:ext>
              </a:extLst>
            </p:cNvPr>
            <p:cNvSpPr/>
            <p:nvPr/>
          </p:nvSpPr>
          <p:spPr>
            <a:xfrm>
              <a:off x="8172450" y="2245144"/>
              <a:ext cx="2038353" cy="18138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38350"/>
                <a:gd name="f7" fmla="val 1813842"/>
                <a:gd name="f8" fmla="+- 0 0 -90"/>
                <a:gd name="f9" fmla="*/ f3 1 2038350"/>
                <a:gd name="f10" fmla="*/ f4 1 1813842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2038350"/>
                <a:gd name="f19" fmla="*/ f15 1 1813842"/>
                <a:gd name="f20" fmla="*/ 0 f16 1"/>
                <a:gd name="f21" fmla="*/ 0 f15 1"/>
                <a:gd name="f22" fmla="*/ 2038350 f16 1"/>
                <a:gd name="f23" fmla="*/ 1813842 f15 1"/>
                <a:gd name="f24" fmla="+- f17 0 f1"/>
                <a:gd name="f25" fmla="*/ f20 1 2038350"/>
                <a:gd name="f26" fmla="*/ f21 1 1813842"/>
                <a:gd name="f27" fmla="*/ f22 1 2038350"/>
                <a:gd name="f28" fmla="*/ f23 1 1813842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2038350" h="1813842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noFill/>
            <a:ln w="25402" cap="flat">
              <a:solidFill>
                <a:srgbClr val="4F81BD"/>
              </a:solidFill>
              <a:prstDash val="solid"/>
              <a:miter/>
            </a:ln>
          </p:spPr>
          <p:txBody>
            <a:bodyPr vert="horz" wrap="square" lIns="64766" tIns="64766" rIns="64766" bIns="64766" anchor="ctr" anchorCtr="1" compatLnSpc="1">
              <a:noAutofit/>
            </a:bodyPr>
            <a:lstStyle/>
            <a:p>
              <a:pPr marL="0" marR="0" lvl="0" indent="0" algn="ctr" defTabSz="7556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00" b="1" i="0" u="none" strike="noStrike" kern="1200" cap="none" spc="0" baseline="0">
                  <a:solidFill>
                    <a:srgbClr val="44546A"/>
                  </a:solidFill>
                  <a:uFillTx/>
                  <a:latin typeface="Calibri"/>
                </a:rPr>
                <a:t>Safety Instrumented Systems (SM18, FAIR)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10D1674-7FA0-4476-9D78-A530A2A62198}"/>
                </a:ext>
              </a:extLst>
            </p:cNvPr>
            <p:cNvSpPr/>
            <p:nvPr/>
          </p:nvSpPr>
          <p:spPr>
            <a:xfrm>
              <a:off x="2057400" y="4005931"/>
              <a:ext cx="8153403" cy="137443"/>
            </a:xfrm>
            <a:prstGeom prst="rect">
              <a:avLst/>
            </a:prstGeom>
            <a:solidFill>
              <a:srgbClr val="3D67B1"/>
            </a:solidFill>
            <a:ln cap="flat">
              <a:noFill/>
              <a:prstDash val="solid"/>
            </a:ln>
          </p:spPr>
          <p:txBody>
            <a:bodyPr lIns="0" tIns="0" rIns="0" bIns="0"/>
            <a:lstStyle/>
            <a:p>
              <a:endParaRPr lang="es-ES"/>
            </a:p>
          </p:txBody>
        </p:sp>
      </p:grpSp>
      <p:sp>
        <p:nvSpPr>
          <p:cNvPr id="16" name="Rectangle: Rounded Corners 7">
            <a:extLst>
              <a:ext uri="{FF2B5EF4-FFF2-40B4-BE49-F238E27FC236}">
                <a16:creationId xmlns:a16="http://schemas.microsoft.com/office/drawing/2014/main" id="{2A3B144F-7524-4B4E-968D-37CA3ECEBFE3}"/>
              </a:ext>
            </a:extLst>
          </p:cNvPr>
          <p:cNvSpPr/>
          <p:nvPr/>
        </p:nvSpPr>
        <p:spPr>
          <a:xfrm>
            <a:off x="2057400" y="4709315"/>
            <a:ext cx="8153403" cy="548484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These systems use </a:t>
            </a:r>
            <a:r>
              <a:rPr lang="en-US" sz="1700" b="1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PLCs</a:t>
            </a:r>
            <a:r>
              <a:rPr lang="en-US" sz="17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 (Programmable Logic Controllers) as a control device</a:t>
            </a:r>
            <a:endParaRPr lang="es-ES" sz="1700" b="0" i="0" u="none" strike="noStrike" kern="1200" cap="none" spc="0" baseline="0">
              <a:solidFill>
                <a:srgbClr val="44546A"/>
              </a:solidFill>
              <a:uFillTx/>
              <a:latin typeface="Calibri"/>
            </a:endParaRPr>
          </a:p>
        </p:txBody>
      </p:sp>
      <p:sp>
        <p:nvSpPr>
          <p:cNvPr id="17" name="Rectangle: Rounded Corners 13">
            <a:extLst>
              <a:ext uri="{FF2B5EF4-FFF2-40B4-BE49-F238E27FC236}">
                <a16:creationId xmlns:a16="http://schemas.microsoft.com/office/drawing/2014/main" id="{F3BEE9A3-80C6-47EB-82B7-B7CD5FC173CF}"/>
              </a:ext>
            </a:extLst>
          </p:cNvPr>
          <p:cNvSpPr/>
          <p:nvPr/>
        </p:nvSpPr>
        <p:spPr>
          <a:xfrm>
            <a:off x="2057400" y="5807866"/>
            <a:ext cx="4079348" cy="544177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   Improve </a:t>
            </a:r>
            <a:r>
              <a:rPr lang="en-US" sz="1700" b="1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reliability</a:t>
            </a:r>
            <a:r>
              <a:rPr lang="en-US" sz="17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 and guarantee that programs are </a:t>
            </a:r>
            <a:r>
              <a:rPr lang="en-US" sz="1700" b="1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compliant</a:t>
            </a:r>
            <a:r>
              <a:rPr lang="en-US" sz="17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 with specifications</a:t>
            </a:r>
            <a:endParaRPr lang="es-ES" sz="1700" b="0" i="0" u="none" strike="noStrike" kern="1200" cap="none" spc="0" baseline="0">
              <a:solidFill>
                <a:srgbClr val="44546A"/>
              </a:solidFill>
              <a:uFillTx/>
              <a:latin typeface="Calibri"/>
            </a:endParaRPr>
          </a:p>
        </p:txBody>
      </p:sp>
      <p:sp>
        <p:nvSpPr>
          <p:cNvPr id="18" name="Rectangle: Rounded Corners 14">
            <a:extLst>
              <a:ext uri="{FF2B5EF4-FFF2-40B4-BE49-F238E27FC236}">
                <a16:creationId xmlns:a16="http://schemas.microsoft.com/office/drawing/2014/main" id="{4D0459D9-6D29-4674-9BA1-7D9F41CD7AF8}"/>
              </a:ext>
            </a:extLst>
          </p:cNvPr>
          <p:cNvSpPr/>
          <p:nvPr/>
        </p:nvSpPr>
        <p:spPr>
          <a:xfrm>
            <a:off x="6188073" y="5803568"/>
            <a:ext cx="4022729" cy="548484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noFill/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1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7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U</a:t>
            </a:r>
            <a:r>
              <a:rPr lang="en-US" sz="17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sing </a:t>
            </a:r>
            <a:r>
              <a:rPr lang="en-US" sz="1700" b="1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formal methods </a:t>
            </a:r>
            <a:r>
              <a:rPr lang="en-US" sz="17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(model checking)</a:t>
            </a:r>
          </a:p>
        </p:txBody>
      </p:sp>
      <p:sp>
        <p:nvSpPr>
          <p:cNvPr id="19" name="Rectangle 8">
            <a:extLst>
              <a:ext uri="{FF2B5EF4-FFF2-40B4-BE49-F238E27FC236}">
                <a16:creationId xmlns:a16="http://schemas.microsoft.com/office/drawing/2014/main" id="{ACB46407-51B1-4794-8BA4-5966D45B8647}"/>
              </a:ext>
            </a:extLst>
          </p:cNvPr>
          <p:cNvSpPr/>
          <p:nvPr/>
        </p:nvSpPr>
        <p:spPr>
          <a:xfrm rot="19736104">
            <a:off x="1774321" y="5423328"/>
            <a:ext cx="761996" cy="433389"/>
          </a:xfrm>
          <a:prstGeom prst="rect">
            <a:avLst/>
          </a:pr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Goal</a:t>
            </a:r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3957D015-9E5A-445B-80C4-1802EDE7FB9E}"/>
              </a:ext>
            </a:extLst>
          </p:cNvPr>
          <p:cNvSpPr/>
          <p:nvPr/>
        </p:nvSpPr>
        <p:spPr>
          <a:xfrm rot="19736104">
            <a:off x="9497087" y="5420895"/>
            <a:ext cx="761996" cy="433389"/>
          </a:xfrm>
          <a:prstGeom prst="rect">
            <a:avLst/>
          </a:pr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How</a:t>
            </a:r>
          </a:p>
        </p:txBody>
      </p:sp>
      <p:sp>
        <p:nvSpPr>
          <p:cNvPr id="21" name="Arrow: Down 17">
            <a:extLst>
              <a:ext uri="{FF2B5EF4-FFF2-40B4-BE49-F238E27FC236}">
                <a16:creationId xmlns:a16="http://schemas.microsoft.com/office/drawing/2014/main" id="{ED0E01FD-B0C0-4F05-8E06-C0DE0AFFED30}"/>
              </a:ext>
            </a:extLst>
          </p:cNvPr>
          <p:cNvSpPr/>
          <p:nvPr/>
        </p:nvSpPr>
        <p:spPr>
          <a:xfrm>
            <a:off x="5957892" y="4168777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2" name="Arrow: Down 19">
            <a:extLst>
              <a:ext uri="{FF2B5EF4-FFF2-40B4-BE49-F238E27FC236}">
                <a16:creationId xmlns:a16="http://schemas.microsoft.com/office/drawing/2014/main" id="{C0306427-AD38-4A26-B566-B69C99C49050}"/>
              </a:ext>
            </a:extLst>
          </p:cNvPr>
          <p:cNvSpPr/>
          <p:nvPr/>
        </p:nvSpPr>
        <p:spPr>
          <a:xfrm rot="2846798">
            <a:off x="5383297" y="5295156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3" name="Arrow: Down 20">
            <a:extLst>
              <a:ext uri="{FF2B5EF4-FFF2-40B4-BE49-F238E27FC236}">
                <a16:creationId xmlns:a16="http://schemas.microsoft.com/office/drawing/2014/main" id="{F4EB1505-5514-432E-8CEB-BAA42F43F3A1}"/>
              </a:ext>
            </a:extLst>
          </p:cNvPr>
          <p:cNvSpPr/>
          <p:nvPr/>
        </p:nvSpPr>
        <p:spPr>
          <a:xfrm rot="19099434">
            <a:off x="6576257" y="5305856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EDE72-A667-4F98-985A-F6FFF9F914B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b="1" dirty="0">
                <a:solidFill>
                  <a:srgbClr val="44546A"/>
                </a:solidFill>
              </a:rPr>
              <a:t>When</a:t>
            </a:r>
            <a:r>
              <a:rPr lang="en-US" sz="3200" dirty="0">
                <a:solidFill>
                  <a:srgbClr val="44546A"/>
                </a:solidFill>
              </a:rPr>
              <a:t> should/could we use Formal Methods?</a:t>
            </a:r>
            <a:endParaRPr lang="en-GB" sz="3200" dirty="0">
              <a:solidFill>
                <a:srgbClr val="44546A"/>
              </a:solidFill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F4C9B363-C94B-4330-AEFC-E5855BF2B07E}"/>
              </a:ext>
            </a:extLst>
          </p:cNvPr>
          <p:cNvSpPr txBox="1"/>
          <p:nvPr/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AF5937C-AA81-4C6C-A908-B5E49F7BCC32}" type="slidenum">
              <a:t>3</a:t>
            </a:fld>
            <a:endParaRPr lang="es-ES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E4002DA-BE66-4E8F-A639-B2C1A6B1003F}"/>
              </a:ext>
            </a:extLst>
          </p:cNvPr>
          <p:cNvSpPr txBox="1"/>
          <p:nvPr/>
        </p:nvSpPr>
        <p:spPr>
          <a:xfrm>
            <a:off x="838203" y="4473738"/>
            <a:ext cx="8229600" cy="54239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100" b="0" i="0" u="none" strike="noStrike" kern="1200" cap="none" spc="0" baseline="0">
                <a:solidFill>
                  <a:srgbClr val="44546A"/>
                </a:solidFill>
                <a:uFillTx/>
                <a:latin typeface="Calibri Light"/>
              </a:rPr>
              <a:t>Is it </a:t>
            </a:r>
            <a:r>
              <a:rPr lang="en-US" sz="3100" b="1" i="0" u="none" strike="noStrike" kern="1200" cap="none" spc="0" baseline="0">
                <a:solidFill>
                  <a:srgbClr val="44546A"/>
                </a:solidFill>
                <a:uFillTx/>
                <a:latin typeface="Calibri Light"/>
              </a:rPr>
              <a:t>worth</a:t>
            </a:r>
            <a:r>
              <a:rPr lang="en-US" sz="3100" b="0" i="0" u="none" strike="noStrike" kern="1200" cap="none" spc="0" baseline="0">
                <a:solidFill>
                  <a:srgbClr val="44546A"/>
                </a:solidFill>
                <a:uFillTx/>
                <a:latin typeface="Calibri Light"/>
              </a:rPr>
              <a:t> to use Model Checking to PLCs?</a:t>
            </a:r>
            <a:endParaRPr lang="en-GB" sz="3100" b="0" i="0" u="none" strike="noStrike" kern="1200" cap="none" spc="0" baseline="0">
              <a:solidFill>
                <a:srgbClr val="44546A"/>
              </a:solidFill>
              <a:uFillTx/>
              <a:latin typeface="Calibri Ligh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9695501-06C8-4C65-B60E-87C442136D1A}"/>
              </a:ext>
            </a:extLst>
          </p:cNvPr>
          <p:cNvSpPr txBox="1"/>
          <p:nvPr/>
        </p:nvSpPr>
        <p:spPr>
          <a:xfrm>
            <a:off x="1866903" y="5479423"/>
            <a:ext cx="2855753" cy="3968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Not without </a:t>
            </a:r>
            <a:r>
              <a:rPr lang="en-US" sz="1700" b="1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tool support </a:t>
            </a:r>
            <a:endParaRPr lang="en-GB" sz="1700" b="1" i="0" u="none" strike="noStrike" kern="1200" cap="none" spc="0" baseline="0">
              <a:solidFill>
                <a:srgbClr val="44546A"/>
              </a:solidFill>
              <a:uFillTx/>
              <a:latin typeface="Calibri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3A21478-2295-41B9-9DD9-E1E2409D6CE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458200" y="1923952"/>
            <a:ext cx="1404390" cy="104784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Picture 2" descr="Pentium FDIV bug - Wikipedia">
            <a:extLst>
              <a:ext uri="{FF2B5EF4-FFF2-40B4-BE49-F238E27FC236}">
                <a16:creationId xmlns:a16="http://schemas.microsoft.com/office/drawing/2014/main" id="{673D51B7-7B31-4511-A739-292CBCC1694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029" t="7028" r="9276" b="9494"/>
          <a:stretch>
            <a:fillRect/>
          </a:stretch>
        </p:blipFill>
        <p:spPr>
          <a:xfrm>
            <a:off x="8686800" y="3364196"/>
            <a:ext cx="838203" cy="867107"/>
          </a:xfrm>
          <a:prstGeom prst="rect">
            <a:avLst/>
          </a:prstGeom>
          <a:noFill/>
          <a:ln cap="flat">
            <a:noFill/>
          </a:ln>
        </p:spPr>
      </p:pic>
      <p:grpSp>
        <p:nvGrpSpPr>
          <p:cNvPr id="8" name="Diagram 10">
            <a:extLst>
              <a:ext uri="{FF2B5EF4-FFF2-40B4-BE49-F238E27FC236}">
                <a16:creationId xmlns:a16="http://schemas.microsoft.com/office/drawing/2014/main" id="{73FF7F81-90AA-456A-9BB0-EEA95DF85BBB}"/>
              </a:ext>
            </a:extLst>
          </p:cNvPr>
          <p:cNvGrpSpPr/>
          <p:nvPr/>
        </p:nvGrpSpPr>
        <p:grpSpPr>
          <a:xfrm>
            <a:off x="1866903" y="1619914"/>
            <a:ext cx="6438903" cy="2505730"/>
            <a:chOff x="1866903" y="1619914"/>
            <a:chExt cx="6438903" cy="2505730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B4FBE32-94BD-463B-B06C-312AF79C7A94}"/>
                </a:ext>
              </a:extLst>
            </p:cNvPr>
            <p:cNvSpPr/>
            <p:nvPr/>
          </p:nvSpPr>
          <p:spPr>
            <a:xfrm>
              <a:off x="1866903" y="1959394"/>
              <a:ext cx="6438903" cy="85128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438899"/>
                <a:gd name="f7" fmla="val 851287"/>
                <a:gd name="f8" fmla="+- 0 0 -90"/>
                <a:gd name="f9" fmla="*/ f3 1 6438899"/>
                <a:gd name="f10" fmla="*/ f4 1 851287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6438899"/>
                <a:gd name="f19" fmla="*/ f15 1 851287"/>
                <a:gd name="f20" fmla="*/ 0 f16 1"/>
                <a:gd name="f21" fmla="*/ 0 f15 1"/>
                <a:gd name="f22" fmla="*/ 6438899 f16 1"/>
                <a:gd name="f23" fmla="*/ 851287 f15 1"/>
                <a:gd name="f24" fmla="+- f17 0 f1"/>
                <a:gd name="f25" fmla="*/ f20 1 6438899"/>
                <a:gd name="f26" fmla="*/ f21 1 851287"/>
                <a:gd name="f27" fmla="*/ f22 1 6438899"/>
                <a:gd name="f28" fmla="*/ f23 1 851287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6438899" h="851287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4472C4"/>
              </a:solidFill>
              <a:prstDash val="solid"/>
              <a:miter/>
            </a:ln>
          </p:spPr>
          <p:txBody>
            <a:bodyPr vert="horz" wrap="square" lIns="499728" tIns="479045" rIns="499728" bIns="120901" anchor="t" anchorCtr="0" compatLnSpc="1">
              <a:noAutofit/>
            </a:bodyPr>
            <a:lstStyle/>
            <a:p>
              <a:pPr marL="171450" marR="0" lvl="1" indent="-171450" algn="l" defTabSz="7556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Font typeface="Arial" pitchFamily="34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00" b="1" i="0" u="none" strike="noStrike" kern="1200" cap="none" spc="0" baseline="0">
                  <a:solidFill>
                    <a:srgbClr val="44546A"/>
                  </a:solidFill>
                  <a:uFillTx/>
                  <a:latin typeface="Calibri"/>
                </a:rPr>
                <a:t>Damage</a:t>
              </a:r>
              <a:r>
                <a:rPr lang="en-US" sz="1700" b="0" i="0" u="none" strike="noStrike" kern="1200" cap="none" spc="0" baseline="0">
                  <a:solidFill>
                    <a:srgbClr val="44546A"/>
                  </a:solidFill>
                  <a:uFillTx/>
                  <a:latin typeface="Calibri"/>
                </a:rPr>
                <a:t> to the environment, the installation, </a:t>
              </a:r>
              <a:r>
                <a:rPr lang="en-US" sz="1700" b="1" i="0" u="none" strike="noStrike" kern="1200" cap="none" spc="0" baseline="0">
                  <a:solidFill>
                    <a:srgbClr val="44546A"/>
                  </a:solidFill>
                  <a:uFillTx/>
                  <a:latin typeface="Calibri"/>
                </a:rPr>
                <a:t>people</a:t>
              </a:r>
              <a:endParaRPr lang="es-ES" sz="17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53FD1A3-779B-499E-8430-9465D4DF6252}"/>
                </a:ext>
              </a:extLst>
            </p:cNvPr>
            <p:cNvSpPr/>
            <p:nvPr/>
          </p:nvSpPr>
          <p:spPr>
            <a:xfrm>
              <a:off x="2188845" y="1619914"/>
              <a:ext cx="4507233" cy="6789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507230"/>
                <a:gd name="f7" fmla="val 678960"/>
                <a:gd name="f8" fmla="val 113162"/>
                <a:gd name="f9" fmla="val 50664"/>
                <a:gd name="f10" fmla="val 4394068"/>
                <a:gd name="f11" fmla="val 4456566"/>
                <a:gd name="f12" fmla="val 565798"/>
                <a:gd name="f13" fmla="val 628296"/>
                <a:gd name="f14" fmla="+- 0 0 -90"/>
                <a:gd name="f15" fmla="*/ f3 1 4507230"/>
                <a:gd name="f16" fmla="*/ f4 1 678960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507230"/>
                <a:gd name="f25" fmla="*/ f21 1 678960"/>
                <a:gd name="f26" fmla="*/ 0 f22 1"/>
                <a:gd name="f27" fmla="*/ 113162 f21 1"/>
                <a:gd name="f28" fmla="*/ 113162 f22 1"/>
                <a:gd name="f29" fmla="*/ 0 f21 1"/>
                <a:gd name="f30" fmla="*/ 4394068 f22 1"/>
                <a:gd name="f31" fmla="*/ 4507230 f22 1"/>
                <a:gd name="f32" fmla="*/ 565798 f21 1"/>
                <a:gd name="f33" fmla="*/ 678960 f21 1"/>
                <a:gd name="f34" fmla="+- f23 0 f1"/>
                <a:gd name="f35" fmla="*/ f26 1 4507230"/>
                <a:gd name="f36" fmla="*/ f27 1 678960"/>
                <a:gd name="f37" fmla="*/ f28 1 4507230"/>
                <a:gd name="f38" fmla="*/ f29 1 678960"/>
                <a:gd name="f39" fmla="*/ f30 1 4507230"/>
                <a:gd name="f40" fmla="*/ f31 1 4507230"/>
                <a:gd name="f41" fmla="*/ f32 1 678960"/>
                <a:gd name="f42" fmla="*/ f33 1 678960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4507230" h="67896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4472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03508" tIns="33147" rIns="203508" bIns="33147" anchor="ctr" anchorCtr="0" compatLnSpc="1">
              <a:noAutofit/>
            </a:bodyPr>
            <a:lstStyle/>
            <a:p>
              <a:pPr marL="0" marR="0" lvl="0" indent="0" algn="l" defTabSz="7556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Safety critical systems</a:t>
              </a: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F475A25-6665-4762-8339-3F3F128D7CA7}"/>
                </a:ext>
              </a:extLst>
            </p:cNvPr>
            <p:cNvSpPr/>
            <p:nvPr/>
          </p:nvSpPr>
          <p:spPr>
            <a:xfrm>
              <a:off x="1866903" y="3274356"/>
              <a:ext cx="6438903" cy="85128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438899"/>
                <a:gd name="f7" fmla="val 851287"/>
                <a:gd name="f8" fmla="+- 0 0 -90"/>
                <a:gd name="f9" fmla="*/ f3 1 6438899"/>
                <a:gd name="f10" fmla="*/ f4 1 851287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6 1 6438899"/>
                <a:gd name="f19" fmla="*/ f15 1 851287"/>
                <a:gd name="f20" fmla="*/ 0 f16 1"/>
                <a:gd name="f21" fmla="*/ 0 f15 1"/>
                <a:gd name="f22" fmla="*/ 6438899 f16 1"/>
                <a:gd name="f23" fmla="*/ 851287 f15 1"/>
                <a:gd name="f24" fmla="+- f17 0 f1"/>
                <a:gd name="f25" fmla="*/ f20 1 6438899"/>
                <a:gd name="f26" fmla="*/ f21 1 851287"/>
                <a:gd name="f27" fmla="*/ f22 1 6438899"/>
                <a:gd name="f28" fmla="*/ f23 1 851287"/>
                <a:gd name="f29" fmla="*/ f11 1 f18"/>
                <a:gd name="f30" fmla="*/ f12 1 f18"/>
                <a:gd name="f31" fmla="*/ f11 1 f19"/>
                <a:gd name="f32" fmla="*/ f13 1 f19"/>
                <a:gd name="f33" fmla="*/ f25 1 f18"/>
                <a:gd name="f34" fmla="*/ f26 1 f19"/>
                <a:gd name="f35" fmla="*/ f27 1 f18"/>
                <a:gd name="f36" fmla="*/ f28 1 f19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2"/>
                </a:cxn>
                <a:cxn ang="f24">
                  <a:pos x="f43" y="f44"/>
                </a:cxn>
                <a:cxn ang="f24">
                  <a:pos x="f41" y="f44"/>
                </a:cxn>
                <a:cxn ang="f24">
                  <a:pos x="f41" y="f42"/>
                </a:cxn>
              </a:cxnLst>
              <a:rect l="f37" t="f40" r="f38" b="f39"/>
              <a:pathLst>
                <a:path w="6438899" h="851287">
                  <a:moveTo>
                    <a:pt x="f5" y="f5"/>
                  </a:moveTo>
                  <a:lnTo>
                    <a:pt x="f6" y="f5"/>
                  </a:lnTo>
                  <a:lnTo>
                    <a:pt x="f6" y="f7"/>
                  </a:lnTo>
                  <a:lnTo>
                    <a:pt x="f5" y="f7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4472C4"/>
              </a:solidFill>
              <a:prstDash val="solid"/>
              <a:miter/>
            </a:ln>
          </p:spPr>
          <p:txBody>
            <a:bodyPr vert="horz" wrap="square" lIns="499728" tIns="479045" rIns="499728" bIns="120901" anchor="t" anchorCtr="0" compatLnSpc="1">
              <a:noAutofit/>
            </a:bodyPr>
            <a:lstStyle/>
            <a:p>
              <a:pPr marL="171450" marR="0" lvl="1" indent="-171450" algn="l" defTabSz="7556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buSzPct val="100000"/>
                <a:buFont typeface="Arial" pitchFamily="34"/>
                <a:buChar char="•"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00" b="1" i="0" u="none" strike="noStrike" kern="1200" cap="none" spc="0" baseline="0">
                  <a:solidFill>
                    <a:srgbClr val="44546A"/>
                  </a:solidFill>
                  <a:uFillTx/>
                  <a:latin typeface="Calibri"/>
                </a:rPr>
                <a:t>Damage</a:t>
              </a:r>
              <a:r>
                <a:rPr lang="en-US" sz="1700" b="0" i="0" u="none" strike="noStrike" kern="1200" cap="none" spc="0" baseline="0">
                  <a:solidFill>
                    <a:srgbClr val="44546A"/>
                  </a:solidFill>
                  <a:uFillTx/>
                  <a:latin typeface="Calibri"/>
                </a:rPr>
                <a:t> to the </a:t>
              </a:r>
              <a:r>
                <a:rPr lang="en-US" sz="1700" b="1" i="0" u="none" strike="noStrike" kern="1200" cap="none" spc="0" baseline="0">
                  <a:solidFill>
                    <a:srgbClr val="44546A"/>
                  </a:solidFill>
                  <a:uFillTx/>
                  <a:latin typeface="Calibri"/>
                </a:rPr>
                <a:t>reputation</a:t>
              </a:r>
              <a:r>
                <a:rPr lang="en-US" sz="1700" b="0" i="0" u="none" strike="noStrike" kern="1200" cap="none" spc="0" baseline="0">
                  <a:solidFill>
                    <a:srgbClr val="44546A"/>
                  </a:solidFill>
                  <a:uFillTx/>
                  <a:latin typeface="Calibri"/>
                </a:rPr>
                <a:t> of the company/organization</a:t>
              </a:r>
              <a:endParaRPr lang="es-ES" sz="17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68CFEC-AA1D-4958-8AF7-F7FB25EEEB1F}"/>
                </a:ext>
              </a:extLst>
            </p:cNvPr>
            <p:cNvSpPr/>
            <p:nvPr/>
          </p:nvSpPr>
          <p:spPr>
            <a:xfrm>
              <a:off x="2188845" y="2934876"/>
              <a:ext cx="4507233" cy="6789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507230"/>
                <a:gd name="f7" fmla="val 678960"/>
                <a:gd name="f8" fmla="val 113162"/>
                <a:gd name="f9" fmla="val 50664"/>
                <a:gd name="f10" fmla="val 4394068"/>
                <a:gd name="f11" fmla="val 4456566"/>
                <a:gd name="f12" fmla="val 565798"/>
                <a:gd name="f13" fmla="val 628296"/>
                <a:gd name="f14" fmla="+- 0 0 -90"/>
                <a:gd name="f15" fmla="*/ f3 1 4507230"/>
                <a:gd name="f16" fmla="*/ f4 1 678960"/>
                <a:gd name="f17" fmla="val f5"/>
                <a:gd name="f18" fmla="val f6"/>
                <a:gd name="f19" fmla="val f7"/>
                <a:gd name="f20" fmla="*/ f14 f0 1"/>
                <a:gd name="f21" fmla="+- f19 0 f17"/>
                <a:gd name="f22" fmla="+- f18 0 f17"/>
                <a:gd name="f23" fmla="*/ f20 1 f2"/>
                <a:gd name="f24" fmla="*/ f22 1 4507230"/>
                <a:gd name="f25" fmla="*/ f21 1 678960"/>
                <a:gd name="f26" fmla="*/ 0 f22 1"/>
                <a:gd name="f27" fmla="*/ 113162 f21 1"/>
                <a:gd name="f28" fmla="*/ 113162 f22 1"/>
                <a:gd name="f29" fmla="*/ 0 f21 1"/>
                <a:gd name="f30" fmla="*/ 4394068 f22 1"/>
                <a:gd name="f31" fmla="*/ 4507230 f22 1"/>
                <a:gd name="f32" fmla="*/ 565798 f21 1"/>
                <a:gd name="f33" fmla="*/ 678960 f21 1"/>
                <a:gd name="f34" fmla="+- f23 0 f1"/>
                <a:gd name="f35" fmla="*/ f26 1 4507230"/>
                <a:gd name="f36" fmla="*/ f27 1 678960"/>
                <a:gd name="f37" fmla="*/ f28 1 4507230"/>
                <a:gd name="f38" fmla="*/ f29 1 678960"/>
                <a:gd name="f39" fmla="*/ f30 1 4507230"/>
                <a:gd name="f40" fmla="*/ f31 1 4507230"/>
                <a:gd name="f41" fmla="*/ f32 1 678960"/>
                <a:gd name="f42" fmla="*/ f33 1 678960"/>
                <a:gd name="f43" fmla="*/ f17 1 f24"/>
                <a:gd name="f44" fmla="*/ f18 1 f24"/>
                <a:gd name="f45" fmla="*/ f17 1 f25"/>
                <a:gd name="f46" fmla="*/ f19 1 f25"/>
                <a:gd name="f47" fmla="*/ f35 1 f24"/>
                <a:gd name="f48" fmla="*/ f36 1 f25"/>
                <a:gd name="f49" fmla="*/ f37 1 f24"/>
                <a:gd name="f50" fmla="*/ f38 1 f25"/>
                <a:gd name="f51" fmla="*/ f39 1 f24"/>
                <a:gd name="f52" fmla="*/ f40 1 f24"/>
                <a:gd name="f53" fmla="*/ f41 1 f25"/>
                <a:gd name="f54" fmla="*/ f42 1 f25"/>
                <a:gd name="f55" fmla="*/ f43 f15 1"/>
                <a:gd name="f56" fmla="*/ f44 f15 1"/>
                <a:gd name="f57" fmla="*/ f46 f16 1"/>
                <a:gd name="f58" fmla="*/ f45 f16 1"/>
                <a:gd name="f59" fmla="*/ f47 f15 1"/>
                <a:gd name="f60" fmla="*/ f48 f16 1"/>
                <a:gd name="f61" fmla="*/ f49 f15 1"/>
                <a:gd name="f62" fmla="*/ f50 f16 1"/>
                <a:gd name="f63" fmla="*/ f51 f15 1"/>
                <a:gd name="f64" fmla="*/ f52 f15 1"/>
                <a:gd name="f65" fmla="*/ f53 f16 1"/>
                <a:gd name="f66" fmla="*/ f54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9" y="f60"/>
                </a:cxn>
                <a:cxn ang="f34">
                  <a:pos x="f61" y="f62"/>
                </a:cxn>
                <a:cxn ang="f34">
                  <a:pos x="f63" y="f62"/>
                </a:cxn>
                <a:cxn ang="f34">
                  <a:pos x="f64" y="f60"/>
                </a:cxn>
                <a:cxn ang="f34">
                  <a:pos x="f64" y="f65"/>
                </a:cxn>
                <a:cxn ang="f34">
                  <a:pos x="f63" y="f66"/>
                </a:cxn>
                <a:cxn ang="f34">
                  <a:pos x="f61" y="f66"/>
                </a:cxn>
                <a:cxn ang="f34">
                  <a:pos x="f59" y="f65"/>
                </a:cxn>
                <a:cxn ang="f34">
                  <a:pos x="f59" y="f60"/>
                </a:cxn>
              </a:cxnLst>
              <a:rect l="f55" t="f58" r="f56" b="f57"/>
              <a:pathLst>
                <a:path w="4507230" h="678960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4472C4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03508" tIns="33147" rIns="203508" bIns="33147" anchor="ctr" anchorCtr="0" compatLnSpc="1">
              <a:noAutofit/>
            </a:bodyPr>
            <a:lstStyle/>
            <a:p>
              <a:pPr marL="0" marR="0" lvl="0" indent="0" algn="l" defTabSz="755651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7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Software library used in many systems</a:t>
              </a:r>
              <a:endParaRPr lang="es-E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F47CC21-8319-473C-98AD-41EEB256FC32}"/>
              </a:ext>
            </a:extLst>
          </p:cNvPr>
          <p:cNvSpPr txBox="1"/>
          <p:nvPr/>
        </p:nvSpPr>
        <p:spPr>
          <a:xfrm>
            <a:off x="8373188" y="1627467"/>
            <a:ext cx="1541632" cy="39987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Ariane 5 explosion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F9FAC3A-FC5D-4513-9689-1CE4FF022DA0}"/>
              </a:ext>
            </a:extLst>
          </p:cNvPr>
          <p:cNvSpPr txBox="1"/>
          <p:nvPr/>
        </p:nvSpPr>
        <p:spPr>
          <a:xfrm>
            <a:off x="8245995" y="2955505"/>
            <a:ext cx="1828800" cy="39987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Floating-point division error</a:t>
            </a:r>
          </a:p>
        </p:txBody>
      </p:sp>
      <p:pic>
        <p:nvPicPr>
          <p:cNvPr id="15" name="Picture 4" descr="W. Booth on behalf of the BE-ICS-PCS section 1">
            <a:extLst>
              <a:ext uri="{FF2B5EF4-FFF2-40B4-BE49-F238E27FC236}">
                <a16:creationId xmlns:a16="http://schemas.microsoft.com/office/drawing/2014/main" id="{916BD2EC-2497-48F1-8B25-88D81E279A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914567" y="5363385"/>
            <a:ext cx="615043" cy="61504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6" name="Arrow: Down 14">
            <a:extLst>
              <a:ext uri="{FF2B5EF4-FFF2-40B4-BE49-F238E27FC236}">
                <a16:creationId xmlns:a16="http://schemas.microsoft.com/office/drawing/2014/main" id="{FA0EE034-DF64-4644-ACD5-DA4389820987}"/>
              </a:ext>
            </a:extLst>
          </p:cNvPr>
          <p:cNvSpPr/>
          <p:nvPr/>
        </p:nvSpPr>
        <p:spPr>
          <a:xfrm rot="16200004">
            <a:off x="4959696" y="5397245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8BE1C525-EE27-4B4A-8A66-57E66FBDCF9E}"/>
              </a:ext>
            </a:extLst>
          </p:cNvPr>
          <p:cNvSpPr/>
          <p:nvPr/>
        </p:nvSpPr>
        <p:spPr>
          <a:xfrm>
            <a:off x="6549682" y="5378464"/>
            <a:ext cx="2899726" cy="61555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457200" marR="0" lvl="1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1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Hide complexity</a:t>
            </a:r>
            <a:endParaRPr lang="en-US" sz="1700" b="0" i="0" u="none" strike="noStrike" kern="1200" cap="none" spc="0" baseline="0">
              <a:solidFill>
                <a:srgbClr val="44546A"/>
              </a:solidFill>
              <a:uFillTx/>
              <a:latin typeface="Calibri"/>
            </a:endParaRPr>
          </a:p>
          <a:p>
            <a:pPr marL="457200" marR="0" lvl="1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700" b="1" i="0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Compatibility</a:t>
            </a:r>
            <a:endParaRPr lang="es-E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" name="Rectangle 8">
            <a:extLst>
              <a:ext uri="{FF2B5EF4-FFF2-40B4-BE49-F238E27FC236}">
                <a16:creationId xmlns:a16="http://schemas.microsoft.com/office/drawing/2014/main" id="{104C8BD8-B268-401A-9F0B-4BCEF875D286}"/>
              </a:ext>
            </a:extLst>
          </p:cNvPr>
          <p:cNvSpPr/>
          <p:nvPr/>
        </p:nvSpPr>
        <p:spPr>
          <a:xfrm>
            <a:off x="5777042" y="4994059"/>
            <a:ext cx="1128707" cy="36933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44546A"/>
                </a:solidFill>
                <a:uFillTx/>
                <a:latin typeface="Calibri"/>
                <a:hlinkClick r:id="rId5"/>
              </a:rPr>
              <a:t>PLCverif</a:t>
            </a:r>
            <a:r>
              <a:rPr lang="en-US" sz="1800" b="1" i="0" u="none" strike="noStrike" kern="1200" cap="none" spc="0" baseline="30000" dirty="0">
                <a:solidFill>
                  <a:srgbClr val="44546A"/>
                </a:solidFill>
                <a:uFillTx/>
                <a:latin typeface="Calibri"/>
              </a:rPr>
              <a:t>1</a:t>
            </a:r>
            <a:r>
              <a:rPr lang="en-US" sz="1800" b="1" i="0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35C8EA1-337E-4681-A8F6-858EC3085089}"/>
              </a:ext>
            </a:extLst>
          </p:cNvPr>
          <p:cNvSpPr/>
          <p:nvPr/>
        </p:nvSpPr>
        <p:spPr>
          <a:xfrm>
            <a:off x="211756" y="6362935"/>
            <a:ext cx="102501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00" b="1" baseline="30000" dirty="0">
                <a:solidFill>
                  <a:srgbClr val="172B4D"/>
                </a:solidFill>
                <a:latin typeface="-apple-system"/>
              </a:rPr>
              <a:t>1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 B. Fernández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Adiego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, D.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Darvas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, E. Blanco Viñuela, J-C.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Tournier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, S.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Bliudze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, J. O.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Blech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, V. M. González Suárez: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Applying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model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checking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to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 industrial-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sized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 PLC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programs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. IEEE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Transactions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on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 Industrial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Informatics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, Vol. 11, </a:t>
            </a:r>
            <a:r>
              <a:rPr lang="es-ES" sz="1000" b="1" dirty="0" err="1">
                <a:solidFill>
                  <a:srgbClr val="172B4D"/>
                </a:solidFill>
                <a:latin typeface="-apple-system"/>
              </a:rPr>
              <a:t>Issue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 6, pp. 1400-1410, 2015.</a:t>
            </a:r>
            <a:r>
              <a:rPr lang="es-ES" sz="1000" dirty="0">
                <a:solidFill>
                  <a:srgbClr val="172B4D"/>
                </a:solidFill>
                <a:latin typeface="-apple-system"/>
              </a:rPr>
              <a:t> 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 </a:t>
            </a:r>
            <a:r>
              <a:rPr lang="es-ES" sz="1000" b="1" dirty="0">
                <a:solidFill>
                  <a:srgbClr val="205081"/>
                </a:solidFill>
                <a:latin typeface="-apple-system"/>
                <a:hlinkClick r:id="rId6"/>
              </a:rPr>
              <a:t>[</a:t>
            </a:r>
            <a:r>
              <a:rPr lang="es-ES" sz="1000" b="1" dirty="0" err="1">
                <a:solidFill>
                  <a:srgbClr val="205081"/>
                </a:solidFill>
                <a:latin typeface="-apple-system"/>
                <a:hlinkClick r:id="rId6"/>
              </a:rPr>
              <a:t>Paper</a:t>
            </a:r>
            <a:r>
              <a:rPr lang="es-ES" sz="1000" b="1" dirty="0">
                <a:solidFill>
                  <a:srgbClr val="205081"/>
                </a:solidFill>
                <a:latin typeface="-apple-system"/>
                <a:hlinkClick r:id="rId6"/>
              </a:rPr>
              <a:t> </a:t>
            </a:r>
            <a:r>
              <a:rPr lang="es-ES" sz="1000" b="1" dirty="0" err="1">
                <a:solidFill>
                  <a:srgbClr val="205081"/>
                </a:solidFill>
                <a:latin typeface="-apple-system"/>
                <a:hlinkClick r:id="rId6"/>
              </a:rPr>
              <a:t>on</a:t>
            </a:r>
            <a:r>
              <a:rPr lang="es-ES" sz="1000" b="1" dirty="0">
                <a:solidFill>
                  <a:srgbClr val="205081"/>
                </a:solidFill>
                <a:latin typeface="-apple-system"/>
                <a:hlinkClick r:id="rId6"/>
              </a:rPr>
              <a:t> </a:t>
            </a:r>
            <a:r>
              <a:rPr lang="es-ES" sz="1000" b="1" dirty="0" err="1">
                <a:solidFill>
                  <a:srgbClr val="205081"/>
                </a:solidFill>
                <a:latin typeface="-apple-system"/>
                <a:hlinkClick r:id="rId6"/>
              </a:rPr>
              <a:t>IEEExplore</a:t>
            </a:r>
            <a:r>
              <a:rPr lang="es-ES" sz="1000" b="1" dirty="0">
                <a:solidFill>
                  <a:srgbClr val="205081"/>
                </a:solidFill>
                <a:latin typeface="-apple-system"/>
                <a:hlinkClick r:id="rId6"/>
              </a:rPr>
              <a:t>]</a:t>
            </a:r>
            <a:r>
              <a:rPr lang="es-ES" sz="1000" b="1" dirty="0">
                <a:solidFill>
                  <a:srgbClr val="172B4D"/>
                </a:solidFill>
                <a:latin typeface="-apple-system"/>
              </a:rPr>
              <a:t> </a:t>
            </a:r>
            <a:endParaRPr lang="es-E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 animBg="1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9C95D-5ABB-4C93-8B44-E2B91E7BE7E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dirty="0">
                <a:solidFill>
                  <a:srgbClr val="44546A"/>
                </a:solidFill>
              </a:rPr>
              <a:t>Applying model checking to PLC programs</a:t>
            </a:r>
            <a:endParaRPr lang="en-GB" sz="3200" dirty="0">
              <a:solidFill>
                <a:srgbClr val="44546A"/>
              </a:solidFill>
            </a:endParaRP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A52A28A-753C-42B2-AC98-ADF4E061F423}"/>
              </a:ext>
            </a:extLst>
          </p:cNvPr>
          <p:cNvSpPr txBox="1"/>
          <p:nvPr/>
        </p:nvSpPr>
        <p:spPr>
          <a:xfrm>
            <a:off x="8305796" y="6356351"/>
            <a:ext cx="2133596" cy="36512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49FED49-5B80-4171-8B9D-7EC1ED3CFD6E}" type="slidenum">
              <a:t>4</a:t>
            </a:fld>
            <a:endParaRPr lang="es-ES" sz="1200" b="0" i="0" u="none" strike="noStrike" kern="1200" cap="none" spc="0" baseline="0">
              <a:solidFill>
                <a:srgbClr val="898989"/>
              </a:solidFill>
              <a:uFillTx/>
              <a:latin typeface="Calibri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CBC2F4C-F786-4FD3-9DF9-B2A8BFC18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4356" y="2741243"/>
            <a:ext cx="1219196" cy="75561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0D2535-230A-46D0-AE01-E70CD7103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433" y="3903994"/>
            <a:ext cx="1443042" cy="43663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F34C5D72-2786-4735-A0AF-8C2E0CC36F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12506" y="1792726"/>
            <a:ext cx="1500246" cy="265271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416C02F3-6319-4392-AC36-D84AE1F9DA19}"/>
              </a:ext>
            </a:extLst>
          </p:cNvPr>
          <p:cNvSpPr txBox="1"/>
          <p:nvPr/>
        </p:nvSpPr>
        <p:spPr>
          <a:xfrm>
            <a:off x="7311008" y="4761591"/>
            <a:ext cx="138588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…</a:t>
            </a: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91435FC8-01B4-4170-B9C0-B44F488DC4CF}"/>
              </a:ext>
            </a:extLst>
          </p:cNvPr>
          <p:cNvSpPr txBox="1"/>
          <p:nvPr/>
        </p:nvSpPr>
        <p:spPr>
          <a:xfrm>
            <a:off x="917349" y="6063962"/>
            <a:ext cx="2057400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If </a:t>
            </a:r>
            <a:r>
              <a:rPr lang="en-GB" sz="1600" b="1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Output1</a:t>
            </a:r>
            <a:r>
              <a:rPr lang="en-GB" sz="1600" b="0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 is FALSE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600" b="0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then </a:t>
            </a:r>
            <a:r>
              <a:rPr lang="en-GB" sz="1600" b="1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Output2</a:t>
            </a:r>
            <a:r>
              <a:rPr lang="en-GB" sz="1600" b="0" i="1" u="none" strike="noStrike" kern="1200" cap="none" spc="0" baseline="0" dirty="0">
                <a:solidFill>
                  <a:srgbClr val="44546A"/>
                </a:solidFill>
                <a:uFillTx/>
                <a:latin typeface="Calibri"/>
              </a:rPr>
              <a:t> is TRUE </a:t>
            </a:r>
          </a:p>
        </p:txBody>
      </p:sp>
      <p:sp>
        <p:nvSpPr>
          <p:cNvPr id="9" name="TextBox 22">
            <a:extLst>
              <a:ext uri="{FF2B5EF4-FFF2-40B4-BE49-F238E27FC236}">
                <a16:creationId xmlns:a16="http://schemas.microsoft.com/office/drawing/2014/main" id="{D42C9B90-E619-4EAE-AA4D-F6EA06CC5EE4}"/>
              </a:ext>
            </a:extLst>
          </p:cNvPr>
          <p:cNvSpPr txBox="1"/>
          <p:nvPr/>
        </p:nvSpPr>
        <p:spPr>
          <a:xfrm>
            <a:off x="3580713" y="6208931"/>
            <a:ext cx="2667003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AG (!Output1</a:t>
            </a:r>
            <a:r>
              <a:rPr lang="fr-CH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 → </a:t>
            </a:r>
            <a:r>
              <a:rPr lang="en-US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Output2</a:t>
            </a:r>
            <a:r>
              <a:rPr lang="fr-CH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)</a:t>
            </a:r>
            <a:endParaRPr lang="en-GB" sz="1600" b="0" i="1" u="none" strike="noStrike" kern="1200" cap="none" spc="0" baseline="0">
              <a:solidFill>
                <a:srgbClr val="44546A"/>
              </a:solidFill>
              <a:uFillTx/>
              <a:latin typeface="Calibri"/>
            </a:endParaRPr>
          </a:p>
        </p:txBody>
      </p:sp>
      <p:pic>
        <p:nvPicPr>
          <p:cNvPr id="10" name="Picture 29">
            <a:extLst>
              <a:ext uri="{FF2B5EF4-FFF2-40B4-BE49-F238E27FC236}">
                <a16:creationId xmlns:a16="http://schemas.microsoft.com/office/drawing/2014/main" id="{29B79529-EF96-4446-B975-2651BFBA92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723" y="3481230"/>
            <a:ext cx="1940192" cy="18002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24">
            <a:extLst>
              <a:ext uri="{FF2B5EF4-FFF2-40B4-BE49-F238E27FC236}">
                <a16:creationId xmlns:a16="http://schemas.microsoft.com/office/drawing/2014/main" id="{1D0A62A1-2CD9-4929-9E3B-868A4B615B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8482" y="1987759"/>
            <a:ext cx="1982547" cy="263199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Rectangle: Rounded Corners 5">
            <a:extLst>
              <a:ext uri="{FF2B5EF4-FFF2-40B4-BE49-F238E27FC236}">
                <a16:creationId xmlns:a16="http://schemas.microsoft.com/office/drawing/2014/main" id="{B8C7F7A8-497D-434C-B3AF-F7A1495E6E9F}"/>
              </a:ext>
            </a:extLst>
          </p:cNvPr>
          <p:cNvSpPr/>
          <p:nvPr/>
        </p:nvSpPr>
        <p:spPr>
          <a:xfrm>
            <a:off x="975560" y="5689021"/>
            <a:ext cx="1873239" cy="34716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Requirements</a:t>
            </a:r>
            <a:endParaRPr lang="es-ES" sz="17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Rectangle: Rounded Corners 26">
            <a:extLst>
              <a:ext uri="{FF2B5EF4-FFF2-40B4-BE49-F238E27FC236}">
                <a16:creationId xmlns:a16="http://schemas.microsoft.com/office/drawing/2014/main" id="{75B916AB-A364-4F02-9607-36AD36E47287}"/>
              </a:ext>
            </a:extLst>
          </p:cNvPr>
          <p:cNvSpPr/>
          <p:nvPr/>
        </p:nvSpPr>
        <p:spPr>
          <a:xfrm>
            <a:off x="3892487" y="5603324"/>
            <a:ext cx="1742901" cy="520567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Formalized requirements</a:t>
            </a:r>
            <a:endParaRPr lang="en-GB" sz="17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4" name="TextBox 27">
            <a:extLst>
              <a:ext uri="{FF2B5EF4-FFF2-40B4-BE49-F238E27FC236}">
                <a16:creationId xmlns:a16="http://schemas.microsoft.com/office/drawing/2014/main" id="{B14CAD00-DDC0-4B6E-8D04-CA511F561038}"/>
              </a:ext>
            </a:extLst>
          </p:cNvPr>
          <p:cNvSpPr txBox="1"/>
          <p:nvPr/>
        </p:nvSpPr>
        <p:spPr>
          <a:xfrm>
            <a:off x="3546249" y="1681069"/>
            <a:ext cx="2667003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s-ES" sz="1600" b="0" i="1" u="none" strike="noStrike" kern="1200" cap="none" spc="0" baseline="0">
                <a:solidFill>
                  <a:srgbClr val="44546A"/>
                </a:solidFill>
                <a:uFillTx/>
                <a:latin typeface="Calibri"/>
              </a:rPr>
              <a:t>Control Flow Automata</a:t>
            </a:r>
            <a:endParaRPr lang="en-GB" sz="1600" b="0" i="1" u="none" strike="noStrike" kern="1200" cap="none" spc="0" baseline="0">
              <a:solidFill>
                <a:srgbClr val="44546A"/>
              </a:solidFill>
              <a:uFillTx/>
              <a:latin typeface="Calibri"/>
            </a:endParaRPr>
          </a:p>
        </p:txBody>
      </p:sp>
      <p:sp>
        <p:nvSpPr>
          <p:cNvPr id="15" name="Rectangle: Rounded Corners 28">
            <a:extLst>
              <a:ext uri="{FF2B5EF4-FFF2-40B4-BE49-F238E27FC236}">
                <a16:creationId xmlns:a16="http://schemas.microsoft.com/office/drawing/2014/main" id="{AECD54AC-5993-47C8-ACB7-1F704FF48363}"/>
              </a:ext>
            </a:extLst>
          </p:cNvPr>
          <p:cNvSpPr/>
          <p:nvPr/>
        </p:nvSpPr>
        <p:spPr>
          <a:xfrm>
            <a:off x="3888482" y="1315245"/>
            <a:ext cx="1982547" cy="402902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Intermediate Model</a:t>
            </a:r>
            <a:endParaRPr lang="en-GB" sz="17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6" name="Rectangle: Rounded Corners 30">
            <a:extLst>
              <a:ext uri="{FF2B5EF4-FFF2-40B4-BE49-F238E27FC236}">
                <a16:creationId xmlns:a16="http://schemas.microsoft.com/office/drawing/2014/main" id="{09EF084F-ACFB-4E91-92AD-4140217EDBDA}"/>
              </a:ext>
            </a:extLst>
          </p:cNvPr>
          <p:cNvSpPr/>
          <p:nvPr/>
        </p:nvSpPr>
        <p:spPr>
          <a:xfrm>
            <a:off x="975560" y="1370978"/>
            <a:ext cx="1873239" cy="34716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PLC program</a:t>
            </a:r>
            <a:endParaRPr lang="es-ES" sz="17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7" name="Rectangle: Rounded Corners 32">
            <a:extLst>
              <a:ext uri="{FF2B5EF4-FFF2-40B4-BE49-F238E27FC236}">
                <a16:creationId xmlns:a16="http://schemas.microsoft.com/office/drawing/2014/main" id="{1E881415-4420-402B-BEC5-9F1C3155F7F9}"/>
              </a:ext>
            </a:extLst>
          </p:cNvPr>
          <p:cNvSpPr/>
          <p:nvPr/>
        </p:nvSpPr>
        <p:spPr>
          <a:xfrm>
            <a:off x="7030022" y="1267833"/>
            <a:ext cx="1873239" cy="497717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7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Model checking algorithms</a:t>
            </a:r>
            <a:endParaRPr lang="es-ES" sz="17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8" name="Arrow: Down 33">
            <a:extLst>
              <a:ext uri="{FF2B5EF4-FFF2-40B4-BE49-F238E27FC236}">
                <a16:creationId xmlns:a16="http://schemas.microsoft.com/office/drawing/2014/main" id="{8D75B1D1-11F1-4C7E-9E03-94B3C1FBA849}"/>
              </a:ext>
            </a:extLst>
          </p:cNvPr>
          <p:cNvSpPr/>
          <p:nvPr/>
        </p:nvSpPr>
        <p:spPr>
          <a:xfrm rot="16200004">
            <a:off x="3186287" y="5577382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9" name="Arrow: Down 35">
            <a:extLst>
              <a:ext uri="{FF2B5EF4-FFF2-40B4-BE49-F238E27FC236}">
                <a16:creationId xmlns:a16="http://schemas.microsoft.com/office/drawing/2014/main" id="{974AABC7-9E29-4E85-8F0E-3B342532B101}"/>
              </a:ext>
            </a:extLst>
          </p:cNvPr>
          <p:cNvSpPr/>
          <p:nvPr/>
        </p:nvSpPr>
        <p:spPr>
          <a:xfrm rot="16200004">
            <a:off x="3186287" y="2852424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0" name="Arrow: Down 36">
            <a:extLst>
              <a:ext uri="{FF2B5EF4-FFF2-40B4-BE49-F238E27FC236}">
                <a16:creationId xmlns:a16="http://schemas.microsoft.com/office/drawing/2014/main" id="{D3864BF2-2C0C-49BD-BB27-A78322616570}"/>
              </a:ext>
            </a:extLst>
          </p:cNvPr>
          <p:cNvSpPr/>
          <p:nvPr/>
        </p:nvSpPr>
        <p:spPr>
          <a:xfrm rot="13304149">
            <a:off x="6200464" y="4828312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1" name="Arrow: Down 37">
            <a:extLst>
              <a:ext uri="{FF2B5EF4-FFF2-40B4-BE49-F238E27FC236}">
                <a16:creationId xmlns:a16="http://schemas.microsoft.com/office/drawing/2014/main" id="{A13511D8-1B33-4E3D-988A-CE6B8AA408C1}"/>
              </a:ext>
            </a:extLst>
          </p:cNvPr>
          <p:cNvSpPr/>
          <p:nvPr/>
        </p:nvSpPr>
        <p:spPr>
          <a:xfrm rot="18281490">
            <a:off x="6205657" y="3408903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grpSp>
        <p:nvGrpSpPr>
          <p:cNvPr id="22" name="Group 39">
            <a:extLst>
              <a:ext uri="{FF2B5EF4-FFF2-40B4-BE49-F238E27FC236}">
                <a16:creationId xmlns:a16="http://schemas.microsoft.com/office/drawing/2014/main" id="{A1108CB9-AE04-4BDE-BADA-7A054C5CFE29}"/>
              </a:ext>
            </a:extLst>
          </p:cNvPr>
          <p:cNvGrpSpPr/>
          <p:nvPr/>
        </p:nvGrpSpPr>
        <p:grpSpPr>
          <a:xfrm>
            <a:off x="9279084" y="2212482"/>
            <a:ext cx="2790319" cy="1165915"/>
            <a:chOff x="2676878" y="4514520"/>
            <a:chExt cx="2790319" cy="1165915"/>
          </a:xfrm>
        </p:grpSpPr>
        <p:sp>
          <p:nvSpPr>
            <p:cNvPr id="23" name="TextBox 39">
              <a:extLst>
                <a:ext uri="{FF2B5EF4-FFF2-40B4-BE49-F238E27FC236}">
                  <a16:creationId xmlns:a16="http://schemas.microsoft.com/office/drawing/2014/main" id="{9E7EB784-8AC2-42D7-B678-A447AC9B844C}"/>
                </a:ext>
              </a:extLst>
            </p:cNvPr>
            <p:cNvSpPr txBox="1"/>
            <p:nvPr/>
          </p:nvSpPr>
          <p:spPr>
            <a:xfrm>
              <a:off x="3711586" y="4514520"/>
              <a:ext cx="575797" cy="83099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4800" b="1" i="0" u="none" strike="noStrike" kern="1200" cap="none" spc="0" baseline="0">
                  <a:solidFill>
                    <a:srgbClr val="C00000"/>
                  </a:solidFill>
                  <a:uFillTx/>
                  <a:latin typeface="Wingdings"/>
                </a:rPr>
                <a:t></a:t>
              </a:r>
              <a:endParaRPr lang="en-US" sz="4000" b="1" i="0" u="none" strike="noStrike" kern="1200" cap="none" spc="0" baseline="0">
                <a:solidFill>
                  <a:srgbClr val="C00000"/>
                </a:solidFill>
                <a:uFillTx/>
                <a:latin typeface="Arial"/>
              </a:endParaRPr>
            </a:p>
          </p:txBody>
        </p:sp>
        <p:sp>
          <p:nvSpPr>
            <p:cNvPr id="24" name="TextBox 40">
              <a:extLst>
                <a:ext uri="{FF2B5EF4-FFF2-40B4-BE49-F238E27FC236}">
                  <a16:creationId xmlns:a16="http://schemas.microsoft.com/office/drawing/2014/main" id="{65EF153B-1E5E-4F89-9500-D5A7916B8267}"/>
                </a:ext>
              </a:extLst>
            </p:cNvPr>
            <p:cNvSpPr txBox="1"/>
            <p:nvPr/>
          </p:nvSpPr>
          <p:spPr>
            <a:xfrm>
              <a:off x="2676878" y="5095658"/>
              <a:ext cx="2790319" cy="58477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1" i="0" u="none" strike="noStrike" kern="1200" cap="none" spc="0" baseline="0" dirty="0">
                  <a:solidFill>
                    <a:srgbClr val="0055A0"/>
                  </a:solidFill>
                  <a:uFillTx/>
                  <a:latin typeface="Arial" pitchFamily="34"/>
                  <a:cs typeface="Arial" pitchFamily="34"/>
                </a:rPr>
                <a:t>Property failed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0" i="1" u="none" strike="noStrike" kern="1200" cap="none" spc="0" baseline="0" dirty="0">
                  <a:solidFill>
                    <a:srgbClr val="0055A0"/>
                  </a:solidFill>
                  <a:uFillTx/>
                  <a:latin typeface="Arial" pitchFamily="34"/>
                  <a:cs typeface="Arial" pitchFamily="34"/>
                </a:rPr>
                <a:t>Trace leading to the violation</a:t>
              </a:r>
            </a:p>
          </p:txBody>
        </p:sp>
      </p:grpSp>
      <p:grpSp>
        <p:nvGrpSpPr>
          <p:cNvPr id="25" name="Group 34">
            <a:extLst>
              <a:ext uri="{FF2B5EF4-FFF2-40B4-BE49-F238E27FC236}">
                <a16:creationId xmlns:a16="http://schemas.microsoft.com/office/drawing/2014/main" id="{60ECBF5A-7DDB-4F2A-A339-5130219ECCC9}"/>
              </a:ext>
            </a:extLst>
          </p:cNvPr>
          <p:cNvGrpSpPr/>
          <p:nvPr/>
        </p:nvGrpSpPr>
        <p:grpSpPr>
          <a:xfrm>
            <a:off x="9907153" y="4841480"/>
            <a:ext cx="1393326" cy="948223"/>
            <a:chOff x="8156466" y="4633100"/>
            <a:chExt cx="1393326" cy="948223"/>
          </a:xfrm>
        </p:grpSpPr>
        <p:sp>
          <p:nvSpPr>
            <p:cNvPr id="26" name="TextBox 36">
              <a:extLst>
                <a:ext uri="{FF2B5EF4-FFF2-40B4-BE49-F238E27FC236}">
                  <a16:creationId xmlns:a16="http://schemas.microsoft.com/office/drawing/2014/main" id="{07405BA9-0EDA-403A-AB2D-5E91F40F56EA}"/>
                </a:ext>
              </a:extLst>
            </p:cNvPr>
            <p:cNvSpPr txBox="1"/>
            <p:nvPr/>
          </p:nvSpPr>
          <p:spPr>
            <a:xfrm>
              <a:off x="8610603" y="4633100"/>
              <a:ext cx="588626" cy="70788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4000" b="1" i="0" u="none" strike="noStrike" kern="1200" cap="none" spc="0" baseline="0">
                  <a:solidFill>
                    <a:srgbClr val="00B050"/>
                  </a:solidFill>
                  <a:uFillTx/>
                  <a:latin typeface="Wingdings"/>
                </a:rPr>
                <a:t></a:t>
              </a:r>
              <a:endParaRPr lang="en-US" sz="4000" b="1" i="0" u="none" strike="noStrike" kern="1200" cap="none" spc="0" baseline="0">
                <a:solidFill>
                  <a:srgbClr val="00B050"/>
                </a:solidFill>
                <a:uFillTx/>
                <a:latin typeface="Arial"/>
              </a:endParaRPr>
            </a:p>
          </p:txBody>
        </p:sp>
        <p:sp>
          <p:nvSpPr>
            <p:cNvPr id="27" name="TextBox 37">
              <a:extLst>
                <a:ext uri="{FF2B5EF4-FFF2-40B4-BE49-F238E27FC236}">
                  <a16:creationId xmlns:a16="http://schemas.microsoft.com/office/drawing/2014/main" id="{B69836BF-BA0A-4872-8A2C-3CC822403575}"/>
                </a:ext>
              </a:extLst>
            </p:cNvPr>
            <p:cNvSpPr txBox="1"/>
            <p:nvPr/>
          </p:nvSpPr>
          <p:spPr>
            <a:xfrm>
              <a:off x="8156466" y="5242767"/>
              <a:ext cx="1393326" cy="338556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600" b="1" i="0" u="none" strike="noStrike" kern="1200" cap="none" spc="0" baseline="0" dirty="0">
                  <a:solidFill>
                    <a:srgbClr val="0055A0"/>
                  </a:solidFill>
                  <a:uFillTx/>
                  <a:latin typeface="Arial" pitchFamily="34"/>
                  <a:cs typeface="Arial" pitchFamily="34"/>
                </a:rPr>
                <a:t>Property OK</a:t>
              </a:r>
            </a:p>
          </p:txBody>
        </p:sp>
      </p:grpSp>
      <p:sp>
        <p:nvSpPr>
          <p:cNvPr id="28" name="Arrow: Down 36">
            <a:extLst>
              <a:ext uri="{FF2B5EF4-FFF2-40B4-BE49-F238E27FC236}">
                <a16:creationId xmlns:a16="http://schemas.microsoft.com/office/drawing/2014/main" id="{FCDFFCA4-D5F7-4A37-BD74-D87ABBE4BD34}"/>
              </a:ext>
            </a:extLst>
          </p:cNvPr>
          <p:cNvSpPr/>
          <p:nvPr/>
        </p:nvSpPr>
        <p:spPr>
          <a:xfrm rot="13304149">
            <a:off x="9080646" y="3384722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9" name="Arrow: Down 37">
            <a:extLst>
              <a:ext uri="{FF2B5EF4-FFF2-40B4-BE49-F238E27FC236}">
                <a16:creationId xmlns:a16="http://schemas.microsoft.com/office/drawing/2014/main" id="{CEB9A6AE-9292-4FBD-B847-08185BAD08BA}"/>
              </a:ext>
            </a:extLst>
          </p:cNvPr>
          <p:cNvSpPr/>
          <p:nvPr/>
        </p:nvSpPr>
        <p:spPr>
          <a:xfrm rot="18281490">
            <a:off x="9103583" y="4891023"/>
            <a:ext cx="396877" cy="515145"/>
          </a:xfrm>
          <a:custGeom>
            <a:avLst>
              <a:gd name="f0" fmla="val 13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-270"/>
              <a:gd name="f11" fmla="+- 0 0 -90"/>
              <a:gd name="f12" fmla="*/ f5 1 21600"/>
              <a:gd name="f13" fmla="*/ f6 1 21600"/>
              <a:gd name="f14" fmla="pin 0 f1 10800"/>
              <a:gd name="f15" fmla="pin 0 f0 21600"/>
              <a:gd name="f16" fmla="*/ f10 f2 1"/>
              <a:gd name="f17" fmla="*/ f11 f2 1"/>
              <a:gd name="f18" fmla="val f14"/>
              <a:gd name="f19" fmla="val f15"/>
              <a:gd name="f20" fmla="+- 21600 0 f14"/>
              <a:gd name="f21" fmla="*/ f14 f12 1"/>
              <a:gd name="f22" fmla="*/ f15 f13 1"/>
              <a:gd name="f23" fmla="*/ 0 f13 1"/>
              <a:gd name="f24" fmla="*/ 0 f12 1"/>
              <a:gd name="f25" fmla="*/ f16 1 f4"/>
              <a:gd name="f26" fmla="*/ 21600 f12 1"/>
              <a:gd name="f27" fmla="*/ f17 1 f4"/>
              <a:gd name="f28" fmla="+- 21600 0 f19"/>
              <a:gd name="f29" fmla="*/ f18 f12 1"/>
              <a:gd name="f30" fmla="*/ f20 f12 1"/>
              <a:gd name="f31" fmla="*/ f19 f13 1"/>
              <a:gd name="f32" fmla="+- f25 0 f3"/>
              <a:gd name="f33" fmla="+- f27 0 f3"/>
              <a:gd name="f34" fmla="*/ f28 f18 1"/>
              <a:gd name="f35" fmla="*/ f34 1 10800"/>
              <a:gd name="f36" fmla="+- f19 f35 0"/>
              <a:gd name="f37" fmla="*/ f36 f13 1"/>
            </a:gdLst>
            <a:ahLst>
              <a:ahXY gdRefX="f1" minX="f7" maxX="f9" gdRefY="f0" minY="f7" maxY="f8">
                <a:pos x="f21" y="f22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24" y="f31"/>
              </a:cxn>
              <a:cxn ang="f33">
                <a:pos x="f26" y="f31"/>
              </a:cxn>
            </a:cxnLst>
            <a:rect l="f29" t="f23" r="f30" b="f37"/>
            <a:pathLst>
              <a:path w="21600" h="21600">
                <a:moveTo>
                  <a:pt x="f18" y="f7"/>
                </a:moveTo>
                <a:lnTo>
                  <a:pt x="f18" y="f19"/>
                </a:lnTo>
                <a:lnTo>
                  <a:pt x="f7" y="f19"/>
                </a:lnTo>
                <a:lnTo>
                  <a:pt x="f9" y="f8"/>
                </a:lnTo>
                <a:lnTo>
                  <a:pt x="f8" y="f19"/>
                </a:lnTo>
                <a:lnTo>
                  <a:pt x="f20" y="f19"/>
                </a:lnTo>
                <a:lnTo>
                  <a:pt x="f20" y="f7"/>
                </a:lnTo>
                <a:close/>
              </a:path>
            </a:pathLst>
          </a:custGeom>
          <a:solidFill>
            <a:srgbClr val="4472C4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s-E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 animBg="1"/>
      <p:bldP spid="13" grpId="0" animBg="1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C9C95D-5ABB-4C93-8B44-E2B91E7BE7E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dirty="0">
                <a:solidFill>
                  <a:srgbClr val="44546A"/>
                </a:solidFill>
              </a:rPr>
              <a:t>FTEC tasks</a:t>
            </a:r>
            <a:endParaRPr lang="en-GB" sz="3200" dirty="0">
              <a:solidFill>
                <a:srgbClr val="44546A"/>
              </a:solidFill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C5EEF56E-4A3B-4250-B435-D801DE4C7769}"/>
              </a:ext>
            </a:extLst>
          </p:cNvPr>
          <p:cNvSpPr/>
          <p:nvPr/>
        </p:nvSpPr>
        <p:spPr>
          <a:xfrm>
            <a:off x="3240349" y="3238459"/>
            <a:ext cx="2778711" cy="4290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Migration to Java 11</a:t>
            </a: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B4943B4D-80E0-42BC-97E7-D81FACFB8856}"/>
              </a:ext>
            </a:extLst>
          </p:cNvPr>
          <p:cNvSpPr/>
          <p:nvPr/>
        </p:nvSpPr>
        <p:spPr>
          <a:xfrm>
            <a:off x="7386221" y="4585463"/>
            <a:ext cx="2929631" cy="466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Complete support for TIA portal</a:t>
            </a: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0C8224E3-85B8-442A-B7E2-2FAEF9E2FECC}"/>
              </a:ext>
            </a:extLst>
          </p:cNvPr>
          <p:cNvSpPr/>
          <p:nvPr/>
        </p:nvSpPr>
        <p:spPr>
          <a:xfrm>
            <a:off x="5841507" y="3893349"/>
            <a:ext cx="2272684" cy="466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PLCverif open source</a:t>
            </a: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5609E027-FA9A-4C4D-BC83-D19DB5EA678C}"/>
              </a:ext>
            </a:extLst>
          </p:cNvPr>
          <p:cNvSpPr/>
          <p:nvPr/>
        </p:nvSpPr>
        <p:spPr>
          <a:xfrm>
            <a:off x="7804727" y="5277578"/>
            <a:ext cx="3084945" cy="466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Support for other model checkers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16D6177-B39C-4DD0-A5E8-C0B14C031DFB}"/>
              </a:ext>
            </a:extLst>
          </p:cNvPr>
          <p:cNvCxnSpPr/>
          <p:nvPr/>
        </p:nvCxnSpPr>
        <p:spPr>
          <a:xfrm>
            <a:off x="2256782" y="1958109"/>
            <a:ext cx="0" cy="4008582"/>
          </a:xfrm>
          <a:prstGeom prst="line">
            <a:avLst/>
          </a:prstGeom>
          <a:ln w="38100">
            <a:solidFill>
              <a:schemeClr val="accent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7E976401-3C80-43F6-897A-D12253B25AD5}"/>
              </a:ext>
            </a:extLst>
          </p:cNvPr>
          <p:cNvSpPr/>
          <p:nvPr/>
        </p:nvSpPr>
        <p:spPr>
          <a:xfrm>
            <a:off x="1648043" y="2546345"/>
            <a:ext cx="3133914" cy="466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Support on a real verification case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4BF9D3C9-9E9B-4E1E-B2FA-66BF85CE538E}"/>
              </a:ext>
            </a:extLst>
          </p:cNvPr>
          <p:cNvSpPr/>
          <p:nvPr/>
        </p:nvSpPr>
        <p:spPr>
          <a:xfrm>
            <a:off x="1212783" y="1854231"/>
            <a:ext cx="9676889" cy="466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/>
              <a:t>Solving issues</a:t>
            </a:r>
          </a:p>
        </p:txBody>
      </p:sp>
      <p:pic>
        <p:nvPicPr>
          <p:cNvPr id="1026" name="Picture 2" descr="Migración de Java 8 a Java 11 - Adictos al trabajo">
            <a:extLst>
              <a:ext uri="{FF2B5EF4-FFF2-40B4-BE49-F238E27FC236}">
                <a16:creationId xmlns:a16="http://schemas.microsoft.com/office/drawing/2014/main" id="{C14C8759-EFE4-4EC3-A878-F73954A0B61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4" r="10072" b="5642"/>
          <a:stretch/>
        </p:blipFill>
        <p:spPr bwMode="auto">
          <a:xfrm>
            <a:off x="2837721" y="3265932"/>
            <a:ext cx="774058" cy="39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News | Open Source Initiative">
            <a:extLst>
              <a:ext uri="{FF2B5EF4-FFF2-40B4-BE49-F238E27FC236}">
                <a16:creationId xmlns:a16="http://schemas.microsoft.com/office/drawing/2014/main" id="{45680E38-9184-4396-A489-7D53FA343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792" y="3800390"/>
            <a:ext cx="559268" cy="559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iemens SIMATIC TIA Portal 15.1 x64 - ShareAppsCrack">
            <a:extLst>
              <a:ext uri="{FF2B5EF4-FFF2-40B4-BE49-F238E27FC236}">
                <a16:creationId xmlns:a16="http://schemas.microsoft.com/office/drawing/2014/main" id="{5E46BBB2-F1CA-44C4-9F08-BC494F0A5D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7" t="18621" r="33928" b="25238"/>
          <a:stretch/>
        </p:blipFill>
        <p:spPr bwMode="auto">
          <a:xfrm>
            <a:off x="7030966" y="4571813"/>
            <a:ext cx="429668" cy="46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F61AA138-F3EB-40AE-8519-B09C56C65B77}"/>
              </a:ext>
            </a:extLst>
          </p:cNvPr>
          <p:cNvSpPr/>
          <p:nvPr/>
        </p:nvSpPr>
        <p:spPr>
          <a:xfrm>
            <a:off x="829630" y="2517889"/>
            <a:ext cx="818413" cy="52322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SPS</a:t>
            </a:r>
          </a:p>
        </p:txBody>
      </p:sp>
      <p:pic>
        <p:nvPicPr>
          <p:cNvPr id="1034" name="Picture 10" descr="Jira Logo transparent PNG - StickPNG">
            <a:extLst>
              <a:ext uri="{FF2B5EF4-FFF2-40B4-BE49-F238E27FC236}">
                <a16:creationId xmlns:a16="http://schemas.microsoft.com/office/drawing/2014/main" id="{FE74548A-BC93-4941-969D-4D7A29CEC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99" y="1867929"/>
            <a:ext cx="906612" cy="35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E8354A5-3AD7-49EC-930A-2E73C31871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3012" y="5255415"/>
            <a:ext cx="683860" cy="48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21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</Words>
  <Application>Microsoft Office PowerPoint</Application>
  <PresentationFormat>Widescreen</PresentationFormat>
  <Paragraphs>75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-apple-system</vt:lpstr>
      <vt:lpstr>Arial</vt:lpstr>
      <vt:lpstr>Calibri</vt:lpstr>
      <vt:lpstr>Calibri Light</vt:lpstr>
      <vt:lpstr>Wingdings</vt:lpstr>
      <vt:lpstr>Office Theme</vt:lpstr>
      <vt:lpstr>Validation and verification of industrial control systems (FTEC2019-11)</vt:lpstr>
      <vt:lpstr>Context</vt:lpstr>
      <vt:lpstr>When should/could we use Formal Methods?</vt:lpstr>
      <vt:lpstr>Applying model checking to PLC programs</vt:lpstr>
      <vt:lpstr>FTEC tasks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formal methods to verify PLC code and its applicability to safety systems</dc:title>
  <dc:creator>Ignacio D. Lopez</dc:creator>
  <cp:lastModifiedBy>Ignacio D. Lopez</cp:lastModifiedBy>
  <cp:revision>10</cp:revision>
  <dcterms:created xsi:type="dcterms:W3CDTF">2020-05-11T08:16:39Z</dcterms:created>
  <dcterms:modified xsi:type="dcterms:W3CDTF">2020-05-12T16:20:18Z</dcterms:modified>
</cp:coreProperties>
</file>