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109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2121290"/>
            <a:ext cx="9906001" cy="1826363"/>
          </a:xfrm>
        </p:spPr>
        <p:txBody>
          <a:bodyPr>
            <a:normAutofit fontScale="90000"/>
          </a:bodyPr>
          <a:lstStyle/>
          <a:p>
            <a:r>
              <a:rPr lang="en-US" sz="3300" dirty="0">
                <a:solidFill>
                  <a:schemeClr val="accent1">
                    <a:lumMod val="75000"/>
                  </a:schemeClr>
                </a:solidFill>
              </a:rPr>
              <a:t>Mechanical Engineering for beam intercepting devices 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3300" dirty="0">
                <a:solidFill>
                  <a:schemeClr val="accent1">
                    <a:lumMod val="75000"/>
                  </a:schemeClr>
                </a:solidFill>
              </a:rPr>
              <a:t>target, collimators and dumps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>
                <a:solidFill>
                  <a:schemeClr val="accent1">
                    <a:lumMod val="75000"/>
                  </a:schemeClr>
                </a:solidFill>
              </a:rPr>
              <a:t>(FTEC2019-17)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799" y="4265086"/>
            <a:ext cx="8265984" cy="1066688"/>
          </a:xfrm>
        </p:spPr>
        <p:txBody>
          <a:bodyPr/>
          <a:lstStyle/>
          <a:p>
            <a:r>
              <a:rPr lang="es-ES" dirty="0" smtClean="0"/>
              <a:t>Alvaro Romero Francia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932" y="6087220"/>
            <a:ext cx="4301067" cy="77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95331" y="5127622"/>
            <a:ext cx="3996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STI (</a:t>
            </a:r>
            <a:r>
              <a:rPr lang="es-ES" sz="1600" b="1" i="1" dirty="0" err="1" smtClean="0"/>
              <a:t>Sources</a:t>
            </a:r>
            <a:r>
              <a:rPr lang="es-ES" sz="1600" b="1" i="1" dirty="0" smtClean="0"/>
              <a:t>, Targets and </a:t>
            </a:r>
            <a:r>
              <a:rPr lang="es-ES" sz="1600" b="1" i="1" dirty="0" err="1" smtClean="0"/>
              <a:t>Interactions</a:t>
            </a:r>
            <a:r>
              <a:rPr lang="es-ES" sz="1600" b="1" i="1" dirty="0" smtClean="0"/>
              <a:t>)</a:t>
            </a:r>
            <a:endParaRPr lang="es-ES" sz="1600" b="1" i="1" dirty="0"/>
          </a:p>
          <a:p>
            <a:r>
              <a:rPr lang="es-ES" sz="1600" b="1" i="1" dirty="0" smtClean="0"/>
              <a:t>TCD (Targets </a:t>
            </a:r>
            <a:r>
              <a:rPr lang="es-ES" sz="1600" b="1" i="1" dirty="0" err="1" smtClean="0"/>
              <a:t>Collimators</a:t>
            </a:r>
            <a:r>
              <a:rPr lang="es-ES" sz="1600" b="1" i="1" dirty="0" smtClean="0"/>
              <a:t> </a:t>
            </a:r>
            <a:r>
              <a:rPr lang="es-ES" sz="1600" b="1" i="1" dirty="0" err="1" smtClean="0"/>
              <a:t>Dumps</a:t>
            </a:r>
            <a:r>
              <a:rPr lang="es-ES" sz="1600" b="1" i="1" dirty="0"/>
              <a:t>)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893"/>
            <a:ext cx="8226854" cy="715840"/>
          </a:xfrm>
        </p:spPr>
        <p:txBody>
          <a:bodyPr/>
          <a:lstStyle/>
          <a:p>
            <a:r>
              <a:rPr lang="de-DE" dirty="0" smtClean="0"/>
              <a:t>1.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454734"/>
            <a:ext cx="8226425" cy="50160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The HL-LHC (High Luminosity Large Hadron Collider) and LIU (LHC Injector Upgrade) era are presenting a challenging modification of several devices related. This is the case of the Target Internal Dump Vertical Graphite (TIDVG).</a:t>
            </a:r>
          </a:p>
          <a:p>
            <a:pPr marL="0" indent="0" algn="just">
              <a:buNone/>
            </a:pP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93" y="6286204"/>
            <a:ext cx="3166532" cy="56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Notched Right Arrow 7"/>
          <p:cNvSpPr/>
          <p:nvPr/>
        </p:nvSpPr>
        <p:spPr>
          <a:xfrm>
            <a:off x="3801388" y="3022596"/>
            <a:ext cx="1464879" cy="246963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2975314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TIDVG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#4 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66267" y="2975314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TIDVG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#5 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47143" y="3338724"/>
            <a:ext cx="1697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>
                <a:solidFill>
                  <a:schemeClr val="accent4">
                    <a:lumMod val="75000"/>
                  </a:schemeClr>
                </a:solidFill>
              </a:rPr>
              <a:t>Beam</a:t>
            </a:r>
            <a:r>
              <a:rPr lang="es-ES" sz="1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4">
                    <a:lumMod val="75000"/>
                  </a:schemeClr>
                </a:solidFill>
              </a:rPr>
              <a:t>power</a:t>
            </a:r>
            <a:r>
              <a:rPr lang="es-ES" sz="1400" dirty="0" smtClean="0">
                <a:solidFill>
                  <a:schemeClr val="accent4">
                    <a:lumMod val="75000"/>
                  </a:schemeClr>
                </a:solidFill>
              </a:rPr>
              <a:t> 60kW</a:t>
            </a:r>
            <a:endParaRPr lang="de-DE" sz="14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62498" y="3298479"/>
            <a:ext cx="1818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>
                <a:solidFill>
                  <a:schemeClr val="accent4">
                    <a:lumMod val="75000"/>
                  </a:schemeClr>
                </a:solidFill>
              </a:rPr>
              <a:t>Beam</a:t>
            </a:r>
            <a:r>
              <a:rPr lang="es-ES" sz="1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4">
                    <a:lumMod val="75000"/>
                  </a:schemeClr>
                </a:solidFill>
              </a:rPr>
              <a:t>Power</a:t>
            </a:r>
            <a:r>
              <a:rPr lang="es-ES" sz="1400" dirty="0" smtClean="0">
                <a:solidFill>
                  <a:schemeClr val="accent4">
                    <a:lumMod val="75000"/>
                  </a:schemeClr>
                </a:solidFill>
              </a:rPr>
              <a:t> 235kW</a:t>
            </a:r>
            <a:endParaRPr lang="de-DE" sz="14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57" y="3810001"/>
            <a:ext cx="3809597" cy="230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39266" y="4499314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LSS1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6" name="Notched Right Arrow 15"/>
          <p:cNvSpPr/>
          <p:nvPr/>
        </p:nvSpPr>
        <p:spPr>
          <a:xfrm>
            <a:off x="5871561" y="4575516"/>
            <a:ext cx="1464879" cy="246963"/>
          </a:xfrm>
          <a:prstGeom prst="notch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433731" y="4504349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LSS5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39266" y="5029290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chemeClr val="accent4">
                    <a:lumMod val="75000"/>
                  </a:schemeClr>
                </a:solidFill>
              </a:rPr>
              <a:t>Move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4">
                    <a:lumMod val="75000"/>
                  </a:schemeClr>
                </a:solidFill>
              </a:rPr>
              <a:t>from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LSS1 </a:t>
            </a:r>
            <a:r>
              <a:rPr lang="es-ES" dirty="0" err="1" smtClean="0">
                <a:solidFill>
                  <a:schemeClr val="accent4">
                    <a:lumMod val="75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LSS5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 </a:t>
            </a:r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600" y="379158"/>
            <a:ext cx="3845454" cy="280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69000" y="3292905"/>
            <a:ext cx="2715054" cy="275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279400" y="1454734"/>
            <a:ext cx="4360334" cy="50160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TIDVG5: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Intercepts beams up to 450GeV.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5m long.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Absorbing blocks made of Graphite, CuCrZr, Pure Tungsten and TZM.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Water and Air Cooling.</a:t>
            </a:r>
          </a:p>
          <a:p>
            <a:pPr algn="just"/>
            <a:endParaRPr lang="de-DE" sz="18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399" y="4097867"/>
            <a:ext cx="5571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The system is not dynamically coupled. The thermal, mechanical and CFD simulations were performed separately.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1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s-ES" dirty="0" smtClean="0"/>
              <a:t>3. </a:t>
            </a:r>
            <a:r>
              <a:rPr lang="es-ES" dirty="0" err="1" smtClean="0"/>
              <a:t>Progress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654" y="1751705"/>
            <a:ext cx="3151813" cy="223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199" y="1221558"/>
            <a:ext cx="3996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CFD and </a:t>
            </a:r>
            <a:r>
              <a:rPr lang="es-ES" sz="1600" dirty="0" err="1" smtClean="0"/>
              <a:t>Thermal</a:t>
            </a:r>
            <a:r>
              <a:rPr lang="es-ES" sz="1600" dirty="0" smtClean="0"/>
              <a:t> </a:t>
            </a:r>
            <a:r>
              <a:rPr lang="es-ES" sz="1600" dirty="0" err="1" smtClean="0"/>
              <a:t>Simulations</a:t>
            </a:r>
            <a:r>
              <a:rPr lang="es-ES" sz="1600" dirty="0" smtClean="0"/>
              <a:t> </a:t>
            </a:r>
            <a:r>
              <a:rPr lang="es-ES" sz="1600" dirty="0" err="1" smtClean="0"/>
              <a:t>Coupled</a:t>
            </a:r>
            <a:endParaRPr lang="en-US" sz="1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1" y="1752097"/>
            <a:ext cx="3369732" cy="223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21201" y="1221558"/>
            <a:ext cx="443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Thermal</a:t>
            </a:r>
            <a:r>
              <a:rPr lang="es-ES" sz="1600" dirty="0" smtClean="0"/>
              <a:t> and </a:t>
            </a:r>
            <a:r>
              <a:rPr lang="es-ES" sz="1600" dirty="0" err="1" smtClean="0"/>
              <a:t>Structural</a:t>
            </a:r>
            <a:r>
              <a:rPr lang="es-ES" sz="1600" dirty="0" smtClean="0"/>
              <a:t> </a:t>
            </a:r>
            <a:r>
              <a:rPr lang="es-ES" sz="1600" dirty="0" err="1" smtClean="0"/>
              <a:t>Simulations</a:t>
            </a:r>
            <a:r>
              <a:rPr lang="es-ES" sz="1600" dirty="0" smtClean="0"/>
              <a:t> </a:t>
            </a:r>
            <a:r>
              <a:rPr lang="es-ES" sz="1600" dirty="0" err="1" smtClean="0"/>
              <a:t>Coupled</a:t>
            </a:r>
            <a:endParaRPr lang="en-US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1" y="4116877"/>
            <a:ext cx="3967766" cy="189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53" y="4116877"/>
            <a:ext cx="3601045" cy="189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74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s-ES" dirty="0" smtClean="0"/>
              <a:t>3. </a:t>
            </a:r>
            <a:r>
              <a:rPr lang="es-ES" dirty="0" err="1" smtClean="0"/>
              <a:t>Progress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932" y="1029648"/>
            <a:ext cx="3860799" cy="25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932" y="3767668"/>
            <a:ext cx="4154155" cy="20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385731" y="1029648"/>
            <a:ext cx="4563534" cy="50160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CFD and Thermal Coupling of the Vacuum Chamber: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Design of the Flow Domain.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CFD and Thermal Coupling.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Investigate vortices and reduce Pressure Drop.</a:t>
            </a:r>
          </a:p>
          <a:p>
            <a:pPr algn="just"/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Investigate Structural Coupling.</a:t>
            </a:r>
          </a:p>
          <a:p>
            <a:pPr marL="0" indent="0" algn="just">
              <a:buNone/>
            </a:pPr>
            <a:endParaRPr lang="de-DE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endParaRPr lang="de-DE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endParaRPr lang="de-DE" sz="18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00722" y="3767669"/>
            <a:ext cx="3783332" cy="20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5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4.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Lines</a:t>
            </a:r>
            <a:r>
              <a:rPr lang="es-ES" dirty="0" smtClean="0"/>
              <a:t> of </a:t>
            </a:r>
            <a:r>
              <a:rPr lang="es-ES" dirty="0" err="1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32534"/>
            <a:ext cx="8226425" cy="5016068"/>
          </a:xfrm>
        </p:spPr>
        <p:txBody>
          <a:bodyPr>
            <a:normAutofit/>
          </a:bodyPr>
          <a:lstStyle/>
          <a:p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Dynamic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Couple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between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thermal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structural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and CFD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solutions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Compile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the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entire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work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in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one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single file.</a:t>
            </a:r>
          </a:p>
          <a:p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The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TIDVG5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should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be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operating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800" dirty="0" err="1" smtClean="0">
                <a:solidFill>
                  <a:schemeClr val="accent4">
                    <a:lumMod val="75000"/>
                  </a:schemeClr>
                </a:solidFill>
              </a:rPr>
              <a:t>by</a:t>
            </a:r>
            <a:r>
              <a:rPr lang="es-ES" sz="1800" dirty="0" smtClean="0">
                <a:solidFill>
                  <a:schemeClr val="accent4">
                    <a:lumMod val="75000"/>
                  </a:schemeClr>
                </a:solidFill>
              </a:rPr>
              <a:t> 2021.</a:t>
            </a:r>
          </a:p>
          <a:p>
            <a:endParaRPr lang="es-E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s-ES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s-E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s-ES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2400" b="1" dirty="0" err="1" smtClean="0">
                <a:solidFill>
                  <a:schemeClr val="accent4">
                    <a:lumMod val="75000"/>
                  </a:schemeClr>
                </a:solidFill>
              </a:rPr>
              <a:t>Thank</a:t>
            </a:r>
            <a:r>
              <a:rPr lang="es-E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4">
                    <a:lumMod val="75000"/>
                  </a:schemeClr>
                </a:solidFill>
              </a:rPr>
              <a:t>you</a:t>
            </a:r>
            <a:r>
              <a:rPr lang="es-E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4">
                    <a:lumMod val="75000"/>
                  </a:schemeClr>
                </a:solidFill>
              </a:rPr>
              <a:t>very</a:t>
            </a:r>
            <a:r>
              <a:rPr lang="es-E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4">
                    <a:lumMod val="75000"/>
                  </a:schemeClr>
                </a:solidFill>
              </a:rPr>
              <a:t>much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8104</TotalTime>
  <Words>219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CERN_ENdept_Presentation_ArialFont copy</vt:lpstr>
      <vt:lpstr>Mechanical Engineering for beam intercepting devices  (target, collimators and dumps)  (FTEC2019-17) </vt:lpstr>
      <vt:lpstr>1. Overview</vt:lpstr>
      <vt:lpstr>2. Current State</vt:lpstr>
      <vt:lpstr>3. Progress</vt:lpstr>
      <vt:lpstr>3. Progress</vt:lpstr>
      <vt:lpstr>4. Future Lines of Work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 studies for the vertical containment TIDVG#5 beam aperture</dc:title>
  <dc:creator>Stefano Pianese</dc:creator>
  <cp:lastModifiedBy>alvaro</cp:lastModifiedBy>
  <cp:revision>93</cp:revision>
  <dcterms:created xsi:type="dcterms:W3CDTF">2020-03-10T13:18:31Z</dcterms:created>
  <dcterms:modified xsi:type="dcterms:W3CDTF">2020-05-17T22:00:02Z</dcterms:modified>
</cp:coreProperties>
</file>