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1" r:id="rId2"/>
    <p:sldId id="298" r:id="rId3"/>
    <p:sldId id="299" r:id="rId4"/>
    <p:sldId id="275" r:id="rId5"/>
    <p:sldId id="286" r:id="rId6"/>
    <p:sldId id="290" r:id="rId7"/>
    <p:sldId id="292" r:id="rId8"/>
    <p:sldId id="287" r:id="rId9"/>
    <p:sldId id="288" r:id="rId10"/>
    <p:sldId id="294" r:id="rId11"/>
    <p:sldId id="289" r:id="rId12"/>
    <p:sldId id="297" r:id="rId13"/>
    <p:sldId id="296" r:id="rId14"/>
    <p:sldId id="295" r:id="rId15"/>
    <p:sldId id="291" r:id="rId16"/>
    <p:sldId id="285" r:id="rId1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4"/>
    <p:restoredTop sz="94650"/>
  </p:normalViewPr>
  <p:slideViewPr>
    <p:cSldViewPr snapToGrid="0">
      <p:cViewPr varScale="1">
        <p:scale>
          <a:sx n="120" d="100"/>
          <a:sy n="120" d="100"/>
        </p:scale>
        <p:origin x="6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F342D-F652-4AAC-B79F-BF0ED347B59F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444A5-6C89-4221-8E85-9F92B63CA6B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954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444A5-6C89-4221-8E85-9F92B63CA6B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939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444A5-6C89-4221-8E85-9F92B63CA6B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883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32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131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364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05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552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011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417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801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001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812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AE4BF-1CC3-47EF-B689-A6D0BC18237C}" type="datetimeFigureOut">
              <a:rPr lang="en-GB" smtClean="0"/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896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6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tiff"/><Relationship Id="rId5" Type="http://schemas.openxmlformats.org/officeDocument/2006/relationships/image" Target="../media/image20.tiff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chemeClr val="accent2">
                    <a:lumMod val="75000"/>
                  </a:schemeClr>
                </a:solidFill>
              </a:rPr>
              <a:t>ELECTRONICS ENGINEER IN RADIOFREQUENCY MEASUREMENT</a:t>
            </a:r>
            <a:br>
              <a:rPr lang="en-GB" sz="40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03 FTEC WORKSHOP</a:t>
            </a:r>
            <a:endParaRPr lang="en-GB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79511"/>
          </a:xfrm>
        </p:spPr>
        <p:txBody>
          <a:bodyPr/>
          <a:lstStyle/>
          <a:p>
            <a:r>
              <a:rPr lang="en-GB" dirty="0"/>
              <a:t>Ana Dorda Martín, BE-RF-MK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7186211" y="4479876"/>
            <a:ext cx="960313" cy="936000"/>
          </a:xfrm>
          <a:prstGeom prst="rect">
            <a:avLst/>
          </a:prstGeom>
        </p:spPr>
      </p:pic>
      <p:pic>
        <p:nvPicPr>
          <p:cNvPr id="12290" name="Picture 2" descr="Resultado de imagen de ciemat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038" y="4479876"/>
            <a:ext cx="1842750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Resultado de imagen de CERN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055" y="4479876"/>
            <a:ext cx="937560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09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Imagen que contiene mapa, texto&#10;&#10;Descripción generada automáticamente">
            <a:extLst>
              <a:ext uri="{FF2B5EF4-FFF2-40B4-BE49-F238E27FC236}">
                <a16:creationId xmlns:a16="http://schemas.microsoft.com/office/drawing/2014/main" id="{CACFEA0B-BF07-364C-9D27-279A363943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2" t="3492" r="5944" b="5985"/>
          <a:stretch/>
        </p:blipFill>
        <p:spPr bwMode="auto">
          <a:xfrm>
            <a:off x="1605116" y="2034283"/>
            <a:ext cx="4031579" cy="41047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0AED7E1D-B1AC-2A45-B8A9-3453626FD9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7" t="5564" r="8299"/>
          <a:stretch/>
        </p:blipFill>
        <p:spPr>
          <a:xfrm>
            <a:off x="6302477" y="2799135"/>
            <a:ext cx="5161935" cy="257504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39DC919-2932-8C45-B7DF-B928C3AF3B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Second method (II): Iteration process 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4EF0111-CCE5-B94E-B9BF-A58B9880C7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968579" flipV="1">
            <a:off x="5179094" y="1855108"/>
            <a:ext cx="1580985" cy="139498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15B74F0-6D38-0147-AC82-CEA9F51855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66568" flipV="1">
            <a:off x="5241420" y="4874537"/>
            <a:ext cx="1580985" cy="139498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A70CD80-CF87-5E4D-BEC5-B7A6EC871E2D}"/>
              </a:ext>
            </a:extLst>
          </p:cNvPr>
          <p:cNvSpPr txBox="1"/>
          <p:nvPr/>
        </p:nvSpPr>
        <p:spPr>
          <a:xfrm>
            <a:off x="5367076" y="1710593"/>
            <a:ext cx="126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We</a:t>
            </a:r>
            <a:r>
              <a:rPr lang="es-ES" dirty="0"/>
              <a:t> tune D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24EA3D3-C38D-1D4F-8B90-363E98AD8D9F}"/>
              </a:ext>
            </a:extLst>
          </p:cNvPr>
          <p:cNvSpPr txBox="1"/>
          <p:nvPr/>
        </p:nvSpPr>
        <p:spPr>
          <a:xfrm>
            <a:off x="5105687" y="5954371"/>
            <a:ext cx="20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We</a:t>
            </a:r>
            <a:r>
              <a:rPr lang="es-ES" dirty="0"/>
              <a:t> tune </a:t>
            </a:r>
            <a:r>
              <a:rPr lang="es-ES" dirty="0" err="1"/>
              <a:t>wc</a:t>
            </a:r>
            <a:r>
              <a:rPr lang="es-ES" dirty="0"/>
              <a:t> and Ra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18C5116-67CE-7143-913A-59ADF1AEB8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527646" flipV="1">
            <a:off x="2219954" y="4931192"/>
            <a:ext cx="928764" cy="819497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870DED3E-AEF7-624E-AE5B-0B51D030A8AA}"/>
              </a:ext>
            </a:extLst>
          </p:cNvPr>
          <p:cNvSpPr/>
          <p:nvPr/>
        </p:nvSpPr>
        <p:spPr>
          <a:xfrm rot="21428107">
            <a:off x="721051" y="5536783"/>
            <a:ext cx="20665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err="1"/>
              <a:t>Every</a:t>
            </a:r>
            <a:r>
              <a:rPr lang="es-ES" sz="1400" dirty="0"/>
              <a:t> </a:t>
            </a:r>
            <a:r>
              <a:rPr lang="es-ES" sz="1400" dirty="0" err="1"/>
              <a:t>vertex</a:t>
            </a:r>
            <a:r>
              <a:rPr lang="es-ES" sz="1400" dirty="0"/>
              <a:t> of a </a:t>
            </a:r>
            <a:r>
              <a:rPr lang="es-ES" sz="1400" dirty="0" err="1"/>
              <a:t>triangle</a:t>
            </a:r>
            <a:r>
              <a:rPr lang="es-ES" sz="1400" dirty="0"/>
              <a:t> </a:t>
            </a:r>
            <a:r>
              <a:rPr lang="es-ES" sz="1400" dirty="0" err="1"/>
              <a:t>corresponds</a:t>
            </a:r>
            <a:r>
              <a:rPr lang="es-ES" sz="1400" dirty="0"/>
              <a:t> to </a:t>
            </a:r>
            <a:r>
              <a:rPr lang="es-ES" sz="1400" dirty="0" err="1"/>
              <a:t>the</a:t>
            </a:r>
            <a:r>
              <a:rPr lang="es-ES" sz="1400" dirty="0"/>
              <a:t> S11 of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coupler</a:t>
            </a:r>
            <a:r>
              <a:rPr lang="es-ES" sz="1400" dirty="0"/>
              <a:t> </a:t>
            </a:r>
            <a:r>
              <a:rPr lang="es-ES" sz="1400" dirty="0" err="1"/>
              <a:t>with</a:t>
            </a:r>
            <a:r>
              <a:rPr lang="es-ES" sz="1400" dirty="0"/>
              <a:t> </a:t>
            </a:r>
            <a:r>
              <a:rPr lang="es-ES" sz="1400" dirty="0" err="1"/>
              <a:t>one</a:t>
            </a:r>
            <a:r>
              <a:rPr lang="es-ES" sz="1400" dirty="0"/>
              <a:t>, </a:t>
            </a:r>
            <a:r>
              <a:rPr lang="es-ES" sz="1400" dirty="0" err="1"/>
              <a:t>two</a:t>
            </a:r>
            <a:r>
              <a:rPr lang="es-ES" sz="1400" dirty="0"/>
              <a:t> </a:t>
            </a:r>
            <a:r>
              <a:rPr lang="es-ES" sz="1400" dirty="0" err="1"/>
              <a:t>or</a:t>
            </a:r>
            <a:r>
              <a:rPr lang="es-ES" sz="1400" dirty="0"/>
              <a:t> </a:t>
            </a:r>
            <a:r>
              <a:rPr lang="es-ES" sz="1400" dirty="0" err="1"/>
              <a:t>three</a:t>
            </a:r>
            <a:r>
              <a:rPr lang="es-ES" sz="1400" dirty="0"/>
              <a:t> </a:t>
            </a:r>
            <a:r>
              <a:rPr lang="es-ES" sz="1400" dirty="0" err="1"/>
              <a:t>cells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628147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9EAC0E7-8D73-7842-A0AD-4B26EECC84F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17">
            <a:extLst>
              <a:ext uri="{FF2B5EF4-FFF2-40B4-BE49-F238E27FC236}">
                <a16:creationId xmlns:a16="http://schemas.microsoft.com/office/drawing/2014/main" id="{49F2F206-64EF-2F4E-A3CA-38CF13EB50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044672" y="6488724"/>
            <a:ext cx="360828" cy="351692"/>
          </a:xfrm>
          <a:prstGeom prst="rect">
            <a:avLst/>
          </a:prstGeom>
        </p:spPr>
      </p:pic>
      <p:pic>
        <p:nvPicPr>
          <p:cNvPr id="9" name="Picture 2" descr="Resultado de imagen de ciemat logo">
            <a:extLst>
              <a:ext uri="{FF2B5EF4-FFF2-40B4-BE49-F238E27FC236}">
                <a16:creationId xmlns:a16="http://schemas.microsoft.com/office/drawing/2014/main" id="{153D4C62-E36E-994F-A9BF-DE7D5D2B4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8" y="6506308"/>
            <a:ext cx="692394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de CERN LOGO">
            <a:extLst>
              <a:ext uri="{FF2B5EF4-FFF2-40B4-BE49-F238E27FC236}">
                <a16:creationId xmlns:a16="http://schemas.microsoft.com/office/drawing/2014/main" id="{1A4D99C3-FA78-344F-9F6F-64717A5C2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6308"/>
            <a:ext cx="352278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3C0679C3-778B-324C-92B4-9D6433CBA37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Results with second method (I): optimization convergence </a:t>
            </a:r>
            <a:endParaRPr lang="en-GB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Picture 6" descr="Imagen que contiene texto, mapa&#10;&#10;Descripción generada automáticamente">
            <a:extLst>
              <a:ext uri="{FF2B5EF4-FFF2-40B4-BE49-F238E27FC236}">
                <a16:creationId xmlns:a16="http://schemas.microsoft.com/office/drawing/2014/main" id="{C16E02AA-D529-C448-9CA6-E56731AB8C9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7" t="6923" r="9002" b="2604"/>
          <a:stretch/>
        </p:blipFill>
        <p:spPr bwMode="auto">
          <a:xfrm>
            <a:off x="1523487" y="1843547"/>
            <a:ext cx="9463864" cy="37113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21695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Imagen que contiene blanco, hombre, agua&#10;&#10;Descripción generada automáticamente">
            <a:extLst>
              <a:ext uri="{FF2B5EF4-FFF2-40B4-BE49-F238E27FC236}">
                <a16:creationId xmlns:a16="http://schemas.microsoft.com/office/drawing/2014/main" id="{7A3B8F79-5607-6E4A-A55F-4AC73E74CB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2" t="8477" r="9120" b="4551"/>
          <a:stretch/>
        </p:blipFill>
        <p:spPr bwMode="auto">
          <a:xfrm>
            <a:off x="1789532" y="1548631"/>
            <a:ext cx="8322945" cy="46574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9EAC0E7-8D73-7842-A0AD-4B26EECC84F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17">
            <a:extLst>
              <a:ext uri="{FF2B5EF4-FFF2-40B4-BE49-F238E27FC236}">
                <a16:creationId xmlns:a16="http://schemas.microsoft.com/office/drawing/2014/main" id="{49F2F206-64EF-2F4E-A3CA-38CF13EB50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044672" y="6488724"/>
            <a:ext cx="360828" cy="351692"/>
          </a:xfrm>
          <a:prstGeom prst="rect">
            <a:avLst/>
          </a:prstGeom>
        </p:spPr>
      </p:pic>
      <p:pic>
        <p:nvPicPr>
          <p:cNvPr id="9" name="Picture 2" descr="Resultado de imagen de ciemat logo">
            <a:extLst>
              <a:ext uri="{FF2B5EF4-FFF2-40B4-BE49-F238E27FC236}">
                <a16:creationId xmlns:a16="http://schemas.microsoft.com/office/drawing/2014/main" id="{153D4C62-E36E-994F-A9BF-DE7D5D2B4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8" y="6506308"/>
            <a:ext cx="692394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de CERN LOGO">
            <a:extLst>
              <a:ext uri="{FF2B5EF4-FFF2-40B4-BE49-F238E27FC236}">
                <a16:creationId xmlns:a16="http://schemas.microsoft.com/office/drawing/2014/main" id="{1A4D99C3-FA78-344F-9F6F-64717A5C2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6308"/>
            <a:ext cx="352278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3C0679C3-778B-324C-92B4-9D6433CBA37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Results with second method (II): reflection </a:t>
            </a:r>
            <a:endParaRPr lang="en-GB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822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Imagen que contiene texto, mapa&#10;&#10;Descripción generada automáticamente">
            <a:extLst>
              <a:ext uri="{FF2B5EF4-FFF2-40B4-BE49-F238E27FC236}">
                <a16:creationId xmlns:a16="http://schemas.microsoft.com/office/drawing/2014/main" id="{6AF63866-71EB-2F44-B178-D21CAF5593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0" t="7528" r="8588" b="3336"/>
          <a:stretch/>
        </p:blipFill>
        <p:spPr bwMode="auto">
          <a:xfrm>
            <a:off x="1637267" y="1799691"/>
            <a:ext cx="8917465" cy="40023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9EAC0E7-8D73-7842-A0AD-4B26EECC84F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17">
            <a:extLst>
              <a:ext uri="{FF2B5EF4-FFF2-40B4-BE49-F238E27FC236}">
                <a16:creationId xmlns:a16="http://schemas.microsoft.com/office/drawing/2014/main" id="{49F2F206-64EF-2F4E-A3CA-38CF13EB50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044672" y="6488724"/>
            <a:ext cx="360828" cy="351692"/>
          </a:xfrm>
          <a:prstGeom prst="rect">
            <a:avLst/>
          </a:prstGeom>
        </p:spPr>
      </p:pic>
      <p:pic>
        <p:nvPicPr>
          <p:cNvPr id="9" name="Picture 2" descr="Resultado de imagen de ciemat logo">
            <a:extLst>
              <a:ext uri="{FF2B5EF4-FFF2-40B4-BE49-F238E27FC236}">
                <a16:creationId xmlns:a16="http://schemas.microsoft.com/office/drawing/2014/main" id="{153D4C62-E36E-994F-A9BF-DE7D5D2B4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8" y="6506308"/>
            <a:ext cx="692394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de CERN LOGO">
            <a:extLst>
              <a:ext uri="{FF2B5EF4-FFF2-40B4-BE49-F238E27FC236}">
                <a16:creationId xmlns:a16="http://schemas.microsoft.com/office/drawing/2014/main" id="{1A4D99C3-FA78-344F-9F6F-64717A5C2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6308"/>
            <a:ext cx="352278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3C0679C3-778B-324C-92B4-9D6433CBA37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Results with second method (III): phase advance </a:t>
            </a:r>
            <a:endParaRPr lang="en-GB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712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1E2B80-B58F-FB46-92EC-10F756A59B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Other activities during this months (cancelled)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52DA73E-4FDB-0F4C-B4C7-288BE69E1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79247"/>
            <a:ext cx="5157787" cy="3684588"/>
          </a:xfrm>
        </p:spPr>
        <p:txBody>
          <a:bodyPr/>
          <a:lstStyle/>
          <a:p>
            <a:r>
              <a:rPr lang="en-GB" dirty="0"/>
              <a:t>Participation on CERN Accelerator School about RF Basics in Lithuania.</a:t>
            </a:r>
          </a:p>
          <a:p>
            <a:r>
              <a:rPr lang="en-GB" dirty="0"/>
              <a:t>Participation at CLIC Workshop 2020.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8714163-3F65-9B42-A0FD-2D034A9214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GB" dirty="0"/>
              <a:t>Plan for the next months (hope that they are not </a:t>
            </a:r>
            <a:r>
              <a:rPr lang="en-GB"/>
              <a:t>also cancelled)</a:t>
            </a:r>
            <a:endParaRPr lang="en-GB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ADA89B6-0021-AF40-A7DA-46AB6F0D3D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79247"/>
            <a:ext cx="5183188" cy="3684588"/>
          </a:xfrm>
        </p:spPr>
        <p:txBody>
          <a:bodyPr/>
          <a:lstStyle/>
          <a:p>
            <a:r>
              <a:rPr lang="en-GB" dirty="0"/>
              <a:t>Design of the output coupler.</a:t>
            </a:r>
          </a:p>
          <a:p>
            <a:r>
              <a:rPr lang="en-GB" dirty="0"/>
              <a:t>Simulate couplers behaviour with the whole structure and different number of cells.</a:t>
            </a:r>
          </a:p>
          <a:p>
            <a:r>
              <a:rPr lang="en-GB" dirty="0"/>
              <a:t>Preparation of internal report.</a:t>
            </a:r>
          </a:p>
          <a:p>
            <a:r>
              <a:rPr lang="en-GB" dirty="0"/>
              <a:t>Participation at LINAC 2020 in Liverpool. </a:t>
            </a:r>
          </a:p>
          <a:p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D60073C-E2F5-0F40-9656-EAD2E1E10C9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Almost the end of the talk</a:t>
            </a:r>
            <a:endParaRPr lang="en-GB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594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612456-5A93-0B40-91A9-1AE8B5E6C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dirty="0"/>
              <a:t>[1] Marinelli, A., Palumbo, L., &amp; </a:t>
            </a:r>
            <a:r>
              <a:rPr lang="en-GB" sz="1800" dirty="0" err="1"/>
              <a:t>Alesini</a:t>
            </a:r>
            <a:r>
              <a:rPr lang="en-GB" sz="1800" dirty="0"/>
              <a:t>, D. D. (2004). </a:t>
            </a:r>
            <a:r>
              <a:rPr lang="en-GB" sz="1800" i="1" dirty="0" err="1"/>
              <a:t>Progetto</a:t>
            </a:r>
            <a:r>
              <a:rPr lang="en-GB" sz="1800" i="1" dirty="0"/>
              <a:t> di un </a:t>
            </a:r>
            <a:r>
              <a:rPr lang="en-GB" sz="1800" i="1" dirty="0" err="1"/>
              <a:t>accoppiatore</a:t>
            </a:r>
            <a:r>
              <a:rPr lang="en-GB" sz="1800" i="1" dirty="0"/>
              <a:t> in </a:t>
            </a:r>
            <a:r>
              <a:rPr lang="en-GB" sz="1800" i="1" dirty="0" err="1"/>
              <a:t>guida</a:t>
            </a:r>
            <a:r>
              <a:rPr lang="en-GB" sz="1800" i="1" dirty="0"/>
              <a:t> </a:t>
            </a:r>
            <a:r>
              <a:rPr lang="en-GB" sz="1800" i="1" dirty="0" err="1"/>
              <a:t>d’onda</a:t>
            </a:r>
            <a:r>
              <a:rPr lang="en-GB" sz="1800" i="1" dirty="0"/>
              <a:t> per una </a:t>
            </a:r>
            <a:r>
              <a:rPr lang="en-GB" sz="1800" i="1" dirty="0" err="1"/>
              <a:t>struttura</a:t>
            </a:r>
            <a:r>
              <a:rPr lang="en-GB" sz="1800" i="1" dirty="0"/>
              <a:t> </a:t>
            </a:r>
            <a:r>
              <a:rPr lang="en-GB" sz="1800" i="1" dirty="0" err="1"/>
              <a:t>accelerante</a:t>
            </a:r>
            <a:r>
              <a:rPr lang="en-GB" sz="1800" i="1" dirty="0"/>
              <a:t> ad </a:t>
            </a:r>
            <a:r>
              <a:rPr lang="en-GB" sz="1800" i="1" dirty="0" err="1"/>
              <a:t>onda</a:t>
            </a:r>
            <a:r>
              <a:rPr lang="en-GB" sz="1800" i="1" dirty="0"/>
              <a:t> </a:t>
            </a:r>
            <a:r>
              <a:rPr lang="en-GB" sz="1800" i="1" dirty="0" err="1"/>
              <a:t>viaggiante</a:t>
            </a:r>
            <a:r>
              <a:rPr lang="en-GB" sz="1800" i="1" dirty="0"/>
              <a:t> in </a:t>
            </a:r>
            <a:r>
              <a:rPr lang="en-GB" sz="1800" i="1" dirty="0" err="1"/>
              <a:t>banda</a:t>
            </a:r>
            <a:r>
              <a:rPr lang="en-GB" sz="1800" i="1" dirty="0"/>
              <a:t> X</a:t>
            </a:r>
            <a:r>
              <a:rPr lang="en-GB" sz="1800" dirty="0"/>
              <a:t>. X-band coupler for RF gun master thesis, University of Rome “La Sapienza.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[2] Shaker, S. H., </a:t>
            </a:r>
            <a:r>
              <a:rPr lang="en-GB" sz="1800" dirty="0" err="1"/>
              <a:t>Sanaye</a:t>
            </a:r>
            <a:r>
              <a:rPr lang="en-GB" sz="1800" dirty="0"/>
              <a:t> </a:t>
            </a:r>
            <a:r>
              <a:rPr lang="en-GB" sz="1800" dirty="0" err="1"/>
              <a:t>Hajari</a:t>
            </a:r>
            <a:r>
              <a:rPr lang="en-GB" sz="1800" dirty="0"/>
              <a:t>, S., </a:t>
            </a:r>
            <a:r>
              <a:rPr lang="en-GB" sz="1800" dirty="0" err="1"/>
              <a:t>Döbert</a:t>
            </a:r>
            <a:r>
              <a:rPr lang="en-GB" sz="1800" dirty="0"/>
              <a:t>, S., </a:t>
            </a:r>
            <a:r>
              <a:rPr lang="en-GB" sz="1800" dirty="0" err="1"/>
              <a:t>Dassa</a:t>
            </a:r>
            <a:r>
              <a:rPr lang="en-GB" sz="1800" dirty="0"/>
              <a:t>, L., &amp; </a:t>
            </a:r>
            <a:r>
              <a:rPr lang="en-GB" sz="1800" dirty="0" err="1"/>
              <a:t>Leuxe</a:t>
            </a:r>
            <a:r>
              <a:rPr lang="en-GB" sz="1800" dirty="0"/>
              <a:t>, R. (2013). </a:t>
            </a:r>
            <a:r>
              <a:rPr lang="en-GB" sz="1800" i="1" dirty="0"/>
              <a:t>Sub-harmonic </a:t>
            </a:r>
            <a:r>
              <a:rPr lang="en-GB" sz="1800" i="1" dirty="0" err="1"/>
              <a:t>buncher</a:t>
            </a:r>
            <a:r>
              <a:rPr lang="en-GB" sz="1800" i="1" dirty="0"/>
              <a:t> design for the CLIC drive beam injector.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D0DB1F-ABC6-1040-A0D1-411A24F55CB8}"/>
              </a:ext>
            </a:extLst>
          </p:cNvPr>
          <p:cNvSpPr txBox="1">
            <a:spLocks/>
          </p:cNvSpPr>
          <p:nvPr/>
        </p:nvSpPr>
        <p:spPr>
          <a:xfrm>
            <a:off x="838200" y="50006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References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63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8000" dirty="0"/>
              <a:t>Thanks</a:t>
            </a:r>
            <a:r>
              <a:rPr lang="en-GB" sz="8000" dirty="0">
                <a:solidFill>
                  <a:schemeClr val="accent2"/>
                </a:solidFill>
              </a:rPr>
              <a:t>! </a:t>
            </a:r>
            <a:r>
              <a:rPr lang="en-GB" sz="8000" dirty="0">
                <a:solidFill>
                  <a:schemeClr val="accent2"/>
                </a:solidFill>
                <a:sym typeface="Wingdings" panose="05000000000000000000" pitchFamily="2" charset="2"/>
              </a:rPr>
              <a:t></a:t>
            </a:r>
            <a:endParaRPr lang="en-GB" sz="8000" dirty="0">
              <a:solidFill>
                <a:schemeClr val="accent2"/>
              </a:solidFill>
            </a:endParaRPr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1" name="Slide Number Placeholder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2" name="Slide Number Placeholder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490637" y="6356350"/>
            <a:ext cx="514681" cy="501650"/>
          </a:xfrm>
          <a:prstGeom prst="rect">
            <a:avLst/>
          </a:prstGeom>
        </p:spPr>
      </p:pic>
      <p:pic>
        <p:nvPicPr>
          <p:cNvPr id="26" name="Picture 2" descr="Resultado de imagen de ciemat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86" y="6356350"/>
            <a:ext cx="987624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Resultado de imagen de CERN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6350"/>
            <a:ext cx="502486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922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475" y="342039"/>
            <a:ext cx="10722429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2">
                    <a:lumMod val="75000"/>
                  </a:schemeClr>
                </a:solidFill>
              </a:rPr>
              <a:t>Travelling wave structure for CLIC Drive Beam Accelerator</a:t>
            </a:r>
            <a:endParaRPr lang="en-GB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97370"/>
            <a:ext cx="5181600" cy="4331040"/>
          </a:xfrm>
        </p:spPr>
        <p:txBody>
          <a:bodyPr>
            <a:normAutofit/>
          </a:bodyPr>
          <a:lstStyle/>
          <a:p>
            <a:pPr marL="0" indent="0" eaLnBrk="0" hangingPunct="0">
              <a:spcBef>
                <a:spcPct val="20000"/>
              </a:spcBef>
              <a:buNone/>
              <a:defRPr/>
            </a:pPr>
            <a:endParaRPr lang="en-US" sz="2400" dirty="0"/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2400" dirty="0"/>
              <a:t>Full beam loading (over 95%)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/>
              <a:t>SICA  (Slotted Iris – Constant Aperture).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/>
              <a:t>Filtering of frequencies ~ 4.1 MHz (filling time around 245 ns)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2400" dirty="0"/>
              <a:t>Reduction of </a:t>
            </a:r>
            <a:r>
              <a:rPr lang="en-GB" sz="2400" dirty="0" err="1"/>
              <a:t>wakefields</a:t>
            </a:r>
            <a:r>
              <a:rPr lang="en-GB" sz="2400" dirty="0"/>
              <a:t> by damping and detuning.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/>
              <a:t>Input power of 18MW.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3" name="Picture 1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00" y="1869167"/>
            <a:ext cx="3699125" cy="403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044672" y="6488724"/>
            <a:ext cx="360828" cy="351692"/>
          </a:xfrm>
          <a:prstGeom prst="rect">
            <a:avLst/>
          </a:prstGeom>
        </p:spPr>
      </p:pic>
      <p:pic>
        <p:nvPicPr>
          <p:cNvPr id="19" name="Picture 2" descr="Resultado de imagen de ciemat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8" y="6506308"/>
            <a:ext cx="692394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Resultado de imagen de CERN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6308"/>
            <a:ext cx="352278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>
            <a:extLst>
              <a:ext uri="{FF2B5EF4-FFF2-40B4-BE49-F238E27FC236}">
                <a16:creationId xmlns:a16="http://schemas.microsoft.com/office/drawing/2014/main" id="{A4AA5579-9C8E-B448-BAAB-367EB18EC2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0" t="-257" r="650" b="-257"/>
          <a:stretch/>
        </p:blipFill>
        <p:spPr bwMode="auto">
          <a:xfrm>
            <a:off x="6357479" y="4755591"/>
            <a:ext cx="4220871" cy="17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2182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A65A848A-812C-FF42-884E-1EF9DECD8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38" y="1567024"/>
            <a:ext cx="3705668" cy="267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A64CF8CE-D136-E14F-8BD8-DF3AE24723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81" y="4121412"/>
            <a:ext cx="3451676" cy="2736588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ED232012-4E6D-314E-8AF1-21C26E95A1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123" y="2906050"/>
            <a:ext cx="4289877" cy="3204000"/>
          </a:xfrm>
          <a:prstGeom prst="rect">
            <a:avLst/>
          </a:prstGeom>
        </p:spPr>
      </p:pic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F0A97F04-34F7-1F45-8110-634402E3CAA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2" t="7953" r="8826" b="3948"/>
          <a:stretch/>
        </p:blipFill>
        <p:spPr>
          <a:xfrm>
            <a:off x="4236902" y="2856494"/>
            <a:ext cx="3511275" cy="3636381"/>
          </a:xfr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F25C53D-297D-D449-9292-57F12787B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Structure re-optimization</a:t>
            </a:r>
            <a:endParaRPr lang="en-GB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AutoShape 9">
            <a:extLst>
              <a:ext uri="{FF2B5EF4-FFF2-40B4-BE49-F238E27FC236}">
                <a16:creationId xmlns:a16="http://schemas.microsoft.com/office/drawing/2014/main" id="{9312C502-931E-8043-B336-DA0ABA88A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351" y="3147554"/>
            <a:ext cx="314379" cy="281446"/>
          </a:xfrm>
          <a:prstGeom prst="smileyFace">
            <a:avLst>
              <a:gd name="adj" fmla="val 4653"/>
            </a:avLst>
          </a:prstGeom>
          <a:solidFill>
            <a:srgbClr val="FFFF99">
              <a:alpha val="39999"/>
            </a:srgbClr>
          </a:solidFill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304F277B-7FEF-2F42-ACA3-0E7510277B3B}"/>
                  </a:ext>
                </a:extLst>
              </p:cNvPr>
              <p:cNvSpPr/>
              <p:nvPr/>
            </p:nvSpPr>
            <p:spPr>
              <a:xfrm>
                <a:off x="6229262" y="1681668"/>
                <a:ext cx="3705667" cy="9691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𝑟𝑓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𝑐𝑒𝑙𝑙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𝑟𝑓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304F277B-7FEF-2F42-ACA3-0E7510277B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9262" y="1681668"/>
                <a:ext cx="3705667" cy="96917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0784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Coupler requirements</a:t>
            </a:r>
            <a:endParaRPr lang="en-GB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34A55A00-E6D2-194B-824E-1A8F14AA1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S11 lower than -30 dBs at the operating frequency of 999.55 </a:t>
            </a:r>
            <a:r>
              <a:rPr lang="en-GB" sz="1800" dirty="0" err="1"/>
              <a:t>MHz.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S11 lower than -30 dBs in a </a:t>
            </a:r>
            <a:r>
              <a:rPr lang="en-GB" sz="1800" dirty="0" err="1"/>
              <a:t>bandwith</a:t>
            </a:r>
            <a:r>
              <a:rPr lang="en-GB" sz="1800" dirty="0"/>
              <a:t> of 1 </a:t>
            </a:r>
            <a:r>
              <a:rPr lang="en-GB" sz="1800" dirty="0" err="1"/>
              <a:t>MHz.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Reduction of the dipole kick in the coupler.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Keep the phase advance per cell of 120 degrees.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044672" y="6488724"/>
            <a:ext cx="360828" cy="351692"/>
          </a:xfrm>
          <a:prstGeom prst="rect">
            <a:avLst/>
          </a:prstGeom>
        </p:spPr>
      </p:pic>
      <p:pic>
        <p:nvPicPr>
          <p:cNvPr id="19" name="Picture 2" descr="Resultado de imagen de ciemat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8" y="6506308"/>
            <a:ext cx="692394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Resultado de imagen de CERN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6308"/>
            <a:ext cx="352278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upo 13">
            <a:extLst>
              <a:ext uri="{FF2B5EF4-FFF2-40B4-BE49-F238E27FC236}">
                <a16:creationId xmlns:a16="http://schemas.microsoft.com/office/drawing/2014/main" id="{2003BB44-6AA2-0342-8799-81BDCD44A1A3}"/>
              </a:ext>
            </a:extLst>
          </p:cNvPr>
          <p:cNvGrpSpPr>
            <a:grpSpLocks noChangeAspect="1"/>
          </p:cNvGrpSpPr>
          <p:nvPr/>
        </p:nvGrpSpPr>
        <p:grpSpPr>
          <a:xfrm>
            <a:off x="1103917" y="4546456"/>
            <a:ext cx="9984165" cy="1535168"/>
            <a:chOff x="4024415" y="4037594"/>
            <a:chExt cx="8135393" cy="1088656"/>
          </a:xfrm>
        </p:grpSpPr>
        <p:pic>
          <p:nvPicPr>
            <p:cNvPr id="15" name="Picture 3">
              <a:extLst>
                <a:ext uri="{FF2B5EF4-FFF2-40B4-BE49-F238E27FC236}">
                  <a16:creationId xmlns:a16="http://schemas.microsoft.com/office/drawing/2014/main" id="{A893A865-7A92-3A42-847E-7DC4F09783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22" t="30353" b="37254"/>
            <a:stretch/>
          </p:blipFill>
          <p:spPr>
            <a:xfrm flipV="1">
              <a:off x="4024415" y="4581575"/>
              <a:ext cx="8135393" cy="544675"/>
            </a:xfrm>
            <a:prstGeom prst="rect">
              <a:avLst/>
            </a:prstGeom>
          </p:spPr>
        </p:pic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4BC0E1E9-24E1-0A4B-B8FF-029B3C670C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22" t="30353" b="35665"/>
            <a:stretch/>
          </p:blipFill>
          <p:spPr>
            <a:xfrm>
              <a:off x="4024415" y="4037594"/>
              <a:ext cx="8135393" cy="571389"/>
            </a:xfrm>
            <a:prstGeom prst="rect">
              <a:avLst/>
            </a:prstGeom>
          </p:spPr>
        </p:pic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id="{C0E34B60-EC36-F840-B734-88F2BE550E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8953226" flipH="1">
            <a:off x="10851059" y="4454382"/>
            <a:ext cx="1005478" cy="88718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E78C09D-9E11-5544-922B-DE5FE9A9B3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1389708">
            <a:off x="244481" y="4704759"/>
            <a:ext cx="1005478" cy="887186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DC0DB91-C07C-D642-BDE9-46239B9B1EA8}"/>
              </a:ext>
            </a:extLst>
          </p:cNvPr>
          <p:cNvSpPr/>
          <p:nvPr/>
        </p:nvSpPr>
        <p:spPr>
          <a:xfrm rot="19915254">
            <a:off x="16467" y="3944359"/>
            <a:ext cx="1151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err="1"/>
              <a:t>Here</a:t>
            </a:r>
            <a:r>
              <a:rPr lang="es-ES" sz="1400" dirty="0"/>
              <a:t> </a:t>
            </a:r>
            <a:r>
              <a:rPr lang="es-ES" sz="1400" dirty="0" err="1"/>
              <a:t>goes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input </a:t>
            </a:r>
            <a:r>
              <a:rPr lang="es-ES" sz="1400" dirty="0" err="1"/>
              <a:t>coupler</a:t>
            </a:r>
            <a:endParaRPr lang="es-ES" sz="1400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823177C8-6C4E-5D45-BAD5-B263CDEB7552}"/>
              </a:ext>
            </a:extLst>
          </p:cNvPr>
          <p:cNvSpPr/>
          <p:nvPr/>
        </p:nvSpPr>
        <p:spPr>
          <a:xfrm rot="345932">
            <a:off x="11040033" y="3754892"/>
            <a:ext cx="1151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err="1"/>
              <a:t>Here</a:t>
            </a:r>
            <a:r>
              <a:rPr lang="es-ES" sz="1400" dirty="0"/>
              <a:t> </a:t>
            </a:r>
            <a:r>
              <a:rPr lang="es-ES" sz="1400" dirty="0" err="1"/>
              <a:t>goes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output </a:t>
            </a:r>
            <a:r>
              <a:rPr lang="es-ES" sz="1400" dirty="0" err="1"/>
              <a:t>coupler</a:t>
            </a:r>
            <a:endParaRPr lang="es-ES" sz="1400" dirty="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6BC21850-ED5C-7340-9932-66D362E7BC74}"/>
              </a:ext>
            </a:extLst>
          </p:cNvPr>
          <p:cNvSpPr/>
          <p:nvPr/>
        </p:nvSpPr>
        <p:spPr>
          <a:xfrm>
            <a:off x="10276501" y="5869186"/>
            <a:ext cx="7293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/>
              <a:t>21 </a:t>
            </a:r>
            <a:r>
              <a:rPr lang="es-ES" sz="1400" dirty="0" err="1"/>
              <a:t>cells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117377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edificio, interior, tabla, computadora&#10;&#10;Descripción generada automáticamente">
            <a:extLst>
              <a:ext uri="{FF2B5EF4-FFF2-40B4-BE49-F238E27FC236}">
                <a16:creationId xmlns:a16="http://schemas.microsoft.com/office/drawing/2014/main" id="{CA4A03A9-C422-AA45-AE66-C5FA36221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277" y="2780563"/>
            <a:ext cx="9174958" cy="3216199"/>
          </a:xfrm>
          <a:prstGeom prst="rect">
            <a:avLst/>
          </a:prstGeom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C4A4679C-BB08-EC4E-902F-7488AF2E7F71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17">
            <a:extLst>
              <a:ext uri="{FF2B5EF4-FFF2-40B4-BE49-F238E27FC236}">
                <a16:creationId xmlns:a16="http://schemas.microsoft.com/office/drawing/2014/main" id="{9F3BD932-BFAB-5F46-A4B2-D9BCBEBE16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044672" y="6488724"/>
            <a:ext cx="360828" cy="351692"/>
          </a:xfrm>
          <a:prstGeom prst="rect">
            <a:avLst/>
          </a:prstGeom>
        </p:spPr>
      </p:pic>
      <p:pic>
        <p:nvPicPr>
          <p:cNvPr id="9" name="Picture 2" descr="Resultado de imagen de ciemat logo">
            <a:extLst>
              <a:ext uri="{FF2B5EF4-FFF2-40B4-BE49-F238E27FC236}">
                <a16:creationId xmlns:a16="http://schemas.microsoft.com/office/drawing/2014/main" id="{EDF91991-C727-964F-8D5F-42F4AFC37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8" y="6506308"/>
            <a:ext cx="692394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de CERN LOGO">
            <a:extLst>
              <a:ext uri="{FF2B5EF4-FFF2-40B4-BE49-F238E27FC236}">
                <a16:creationId xmlns:a16="http://schemas.microsoft.com/office/drawing/2014/main" id="{F0D33626-68F6-E042-9FF9-D8A8517E4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6308"/>
            <a:ext cx="352278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7931539-E097-DA4D-803E-9C0DB17D093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First method (I) 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id="{DC34E9D1-7057-7E4E-954A-0AE59C0AB07E}"/>
                  </a:ext>
                </a:extLst>
              </p:cNvPr>
              <p:cNvSpPr/>
              <p:nvPr/>
            </p:nvSpPr>
            <p:spPr>
              <a:xfrm>
                <a:off x="3048000" y="1614489"/>
                <a:ext cx="6096000" cy="98591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indent="228600"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𝑝h𝑎𝑠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𝑐𝑒𝑙𝑙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𝑝h𝑎𝑠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𝑐𝑒𝑙𝑙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−240</m:t>
                      </m:r>
                    </m:oMath>
                  </m:oMathPara>
                </a14:m>
                <a:endParaRPr lang="es-ES" i="1" dirty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28600"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𝛽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𝑝h𝑎𝑠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𝑐𝑒𝑙𝑙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𝑝h𝑎𝑠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𝑐𝑒𝑙𝑙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−240</m:t>
                      </m:r>
                    </m:oMath>
                  </m:oMathPara>
                </a14:m>
                <a:endParaRPr lang="es-E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id="{DC34E9D1-7057-7E4E-954A-0AE59C0AB0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1614489"/>
                <a:ext cx="6096000" cy="98591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7618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CD5C20-F0AF-F444-9FE7-86B948D5E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99377"/>
            <a:ext cx="10506456" cy="11978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First method (II) : Newton Search</a:t>
            </a:r>
          </a:p>
        </p:txBody>
      </p:sp>
      <p:pic>
        <p:nvPicPr>
          <p:cNvPr id="15" name="Imagen 14" descr="Imagen que contiene texto, mapa&#10;&#10;Descripción generada automáticamente">
            <a:extLst>
              <a:ext uri="{FF2B5EF4-FFF2-40B4-BE49-F238E27FC236}">
                <a16:creationId xmlns:a16="http://schemas.microsoft.com/office/drawing/2014/main" id="{6045A52A-F08F-EA49-83EA-3AD29CBC08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" t="5037" r="8988"/>
          <a:stretch/>
        </p:blipFill>
        <p:spPr>
          <a:xfrm>
            <a:off x="352278" y="2365182"/>
            <a:ext cx="3630641" cy="2910057"/>
          </a:xfrm>
          <a:prstGeom prst="rect">
            <a:avLst/>
          </a:prstGeom>
        </p:spPr>
      </p:pic>
      <p:pic>
        <p:nvPicPr>
          <p:cNvPr id="13" name="Imagen 12" descr="Imagen que contiene texto, mapa&#10;&#10;Descripción generada automáticamente">
            <a:extLst>
              <a:ext uri="{FF2B5EF4-FFF2-40B4-BE49-F238E27FC236}">
                <a16:creationId xmlns:a16="http://schemas.microsoft.com/office/drawing/2014/main" id="{D67657D7-8B6A-8646-BA19-A886C985DF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7" r="8692"/>
          <a:stretch/>
        </p:blipFill>
        <p:spPr>
          <a:xfrm>
            <a:off x="4223712" y="2409124"/>
            <a:ext cx="3630168" cy="282217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8A3267F-A638-9A4A-87A3-2169C490BC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5" r="10952"/>
          <a:stretch/>
        </p:blipFill>
        <p:spPr>
          <a:xfrm>
            <a:off x="8097720" y="2379984"/>
            <a:ext cx="3630168" cy="2880452"/>
          </a:xfrm>
          <a:prstGeom prst="rect">
            <a:avLst/>
          </a:prstGeom>
        </p:spPr>
      </p:pic>
      <p:sp>
        <p:nvSpPr>
          <p:cNvPr id="28" name="Slide Number Placeholder 4">
            <a:extLst>
              <a:ext uri="{FF2B5EF4-FFF2-40B4-BE49-F238E27FC236}">
                <a16:creationId xmlns:a16="http://schemas.microsoft.com/office/drawing/2014/main" id="{D70EBCE9-B4AE-2244-85A2-AC45196A3A8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29" name="Picture 17">
            <a:extLst>
              <a:ext uri="{FF2B5EF4-FFF2-40B4-BE49-F238E27FC236}">
                <a16:creationId xmlns:a16="http://schemas.microsoft.com/office/drawing/2014/main" id="{F84117D3-169A-924D-A512-1653F61108A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044672" y="6488724"/>
            <a:ext cx="360828" cy="351692"/>
          </a:xfrm>
          <a:prstGeom prst="rect">
            <a:avLst/>
          </a:prstGeom>
        </p:spPr>
      </p:pic>
      <p:pic>
        <p:nvPicPr>
          <p:cNvPr id="30" name="Picture 2" descr="Resultado de imagen de ciemat logo">
            <a:extLst>
              <a:ext uri="{FF2B5EF4-FFF2-40B4-BE49-F238E27FC236}">
                <a16:creationId xmlns:a16="http://schemas.microsoft.com/office/drawing/2014/main" id="{01468894-A070-8841-86E0-2CDC5D7C8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8" y="6506308"/>
            <a:ext cx="692394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Resultado de imagen de CERN LOGO">
            <a:extLst>
              <a:ext uri="{FF2B5EF4-FFF2-40B4-BE49-F238E27FC236}">
                <a16:creationId xmlns:a16="http://schemas.microsoft.com/office/drawing/2014/main" id="{25C4E88E-2872-C243-AB79-9F25A5D92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6308"/>
            <a:ext cx="352278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423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A5F957A-1876-594D-8234-52101D083A5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203371" y="1690688"/>
            <a:ext cx="6379963" cy="3567112"/>
          </a:xfrm>
          <a:prstGeom prst="rect">
            <a:avLst/>
          </a:prstGeom>
        </p:spPr>
      </p:pic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EABCE34-35C4-2046-8AFD-FE68187E856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17">
            <a:extLst>
              <a:ext uri="{FF2B5EF4-FFF2-40B4-BE49-F238E27FC236}">
                <a16:creationId xmlns:a16="http://schemas.microsoft.com/office/drawing/2014/main" id="{6C60FED1-1CCF-944C-B66B-63A547E00C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044672" y="6488724"/>
            <a:ext cx="360828" cy="351692"/>
          </a:xfrm>
          <a:prstGeom prst="rect">
            <a:avLst/>
          </a:prstGeom>
        </p:spPr>
      </p:pic>
      <p:pic>
        <p:nvPicPr>
          <p:cNvPr id="6" name="Picture 2" descr="Resultado de imagen de ciemat logo">
            <a:extLst>
              <a:ext uri="{FF2B5EF4-FFF2-40B4-BE49-F238E27FC236}">
                <a16:creationId xmlns:a16="http://schemas.microsoft.com/office/drawing/2014/main" id="{CC4F9412-339B-0147-B8D2-0618CE6DC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8" y="6506308"/>
            <a:ext cx="692394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Resultado de imagen de CERN LOGO">
            <a:extLst>
              <a:ext uri="{FF2B5EF4-FFF2-40B4-BE49-F238E27FC236}">
                <a16:creationId xmlns:a16="http://schemas.microsoft.com/office/drawing/2014/main" id="{AADBCDB1-EC7D-2D49-AFEF-426DD1C32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6308"/>
            <a:ext cx="352278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F960806-5AD6-6C46-AB6F-BD415DF21BC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Results with first method 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202">
            <a:extLst>
              <a:ext uri="{FF2B5EF4-FFF2-40B4-BE49-F238E27FC236}">
                <a16:creationId xmlns:a16="http://schemas.microsoft.com/office/drawing/2014/main" id="{CE671F35-5CD9-B945-988A-272BFB74888D}"/>
              </a:ext>
            </a:extLst>
          </p:cNvPr>
          <p:cNvSpPr txBox="1"/>
          <p:nvPr/>
        </p:nvSpPr>
        <p:spPr>
          <a:xfrm>
            <a:off x="838200" y="2231573"/>
            <a:ext cx="42345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n-US" dirty="0"/>
              <a:t>S11 at the </a:t>
            </a:r>
            <a:r>
              <a:rPr lang="en-US" dirty="0" err="1"/>
              <a:t>bandwith</a:t>
            </a:r>
            <a:r>
              <a:rPr lang="en-US" dirty="0"/>
              <a:t> of 1 MHz and the operating frequency of less than -30 </a:t>
            </a:r>
            <a:r>
              <a:rPr lang="en-US" dirty="0" err="1"/>
              <a:t>dBs.</a:t>
            </a:r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marL="285750" indent="-285750" algn="just">
              <a:buFont typeface=".Apple Color Emoji UI"/>
              <a:buChar char="‼️"/>
            </a:pPr>
            <a:r>
              <a:rPr lang="en-GB" dirty="0"/>
              <a:t>Problem: three independent simulations were performed.</a:t>
            </a:r>
          </a:p>
        </p:txBody>
      </p:sp>
    </p:spTree>
    <p:extLst>
      <p:ext uri="{BB962C8B-B14F-4D97-AF65-F5344CB8AC3E}">
        <p14:creationId xmlns:p14="http://schemas.microsoft.com/office/powerpoint/2010/main" val="1310719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4118679E-765A-984D-B215-982398D84472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17">
            <a:extLst>
              <a:ext uri="{FF2B5EF4-FFF2-40B4-BE49-F238E27FC236}">
                <a16:creationId xmlns:a16="http://schemas.microsoft.com/office/drawing/2014/main" id="{9A54936C-389F-5540-8091-534EE4D82A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044672" y="6488724"/>
            <a:ext cx="360828" cy="351692"/>
          </a:xfrm>
          <a:prstGeom prst="rect">
            <a:avLst/>
          </a:prstGeom>
        </p:spPr>
      </p:pic>
      <p:pic>
        <p:nvPicPr>
          <p:cNvPr id="6" name="Picture 2" descr="Resultado de imagen de ciemat logo">
            <a:extLst>
              <a:ext uri="{FF2B5EF4-FFF2-40B4-BE49-F238E27FC236}">
                <a16:creationId xmlns:a16="http://schemas.microsoft.com/office/drawing/2014/main" id="{5D417359-0AE8-3F4C-AD08-8A5A5FFAB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8" y="6506308"/>
            <a:ext cx="692394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Resultado de imagen de CERN LOGO">
            <a:extLst>
              <a:ext uri="{FF2B5EF4-FFF2-40B4-BE49-F238E27FC236}">
                <a16:creationId xmlns:a16="http://schemas.microsoft.com/office/drawing/2014/main" id="{91F75904-3464-544F-ABF2-4B02C2DDF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6308"/>
            <a:ext cx="352278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4060B4B-64F0-864E-A189-58198F85918C}"/>
              </a:ext>
            </a:extLst>
          </p:cNvPr>
          <p:cNvSpPr txBox="1">
            <a:spLocks/>
          </p:cNvSpPr>
          <p:nvPr/>
        </p:nvSpPr>
        <p:spPr>
          <a:xfrm>
            <a:off x="838200" y="2872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Problem with dipole kick 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BFBCD2B6-4C5C-CF48-AB60-E02A60D548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1681163"/>
            <a:ext cx="5157787" cy="823912"/>
          </a:xfrm>
        </p:spPr>
        <p:txBody>
          <a:bodyPr/>
          <a:lstStyle/>
          <a:p>
            <a:r>
              <a:rPr lang="en-GB" dirty="0"/>
              <a:t>Coupler’s profile without compensator</a:t>
            </a:r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15070060-4A34-8A4D-AC69-359BBB8AC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23027" y="1681163"/>
            <a:ext cx="5183188" cy="823912"/>
          </a:xfrm>
        </p:spPr>
        <p:txBody>
          <a:bodyPr/>
          <a:lstStyle/>
          <a:p>
            <a:r>
              <a:rPr lang="en-GB" dirty="0"/>
              <a:t>Coupler’s profile with compensator</a:t>
            </a:r>
          </a:p>
        </p:txBody>
      </p:sp>
      <p:pic>
        <p:nvPicPr>
          <p:cNvPr id="23" name="Marcador de contenido 22">
            <a:extLst>
              <a:ext uri="{FF2B5EF4-FFF2-40B4-BE49-F238E27FC236}">
                <a16:creationId xmlns:a16="http://schemas.microsoft.com/office/drawing/2014/main" id="{69E8C3FE-F1C5-8442-BB92-752F44ABF4E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6346827" y="2597199"/>
            <a:ext cx="5183188" cy="3782913"/>
          </a:xfrm>
          <a:prstGeom prst="rect">
            <a:avLst/>
          </a:prstGeom>
        </p:spPr>
      </p:pic>
      <p:pic>
        <p:nvPicPr>
          <p:cNvPr id="25" name="Marcador de contenido 20" descr="Imagen que contiene cd, computadora&#10;&#10;Descripción generada automáticamente">
            <a:extLst>
              <a:ext uri="{FF2B5EF4-FFF2-40B4-BE49-F238E27FC236}">
                <a16:creationId xmlns:a16="http://schemas.microsoft.com/office/drawing/2014/main" id="{933E7A9C-E4B9-8B45-B71D-345089A0B8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6"/>
          <a:stretch>
            <a:fillRect/>
          </a:stretch>
        </p:blipFill>
        <p:spPr>
          <a:xfrm>
            <a:off x="757173" y="2646363"/>
            <a:ext cx="5011867" cy="368458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8658DDB-212E-C44A-B105-6BE3A61858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716777" flipH="1">
            <a:off x="1184547" y="2488589"/>
            <a:ext cx="1005478" cy="887186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6CBBBA20-4F3C-8E4E-A3C7-5F78AB0C9867}"/>
              </a:ext>
            </a:extLst>
          </p:cNvPr>
          <p:cNvSpPr txBox="1"/>
          <p:nvPr/>
        </p:nvSpPr>
        <p:spPr>
          <a:xfrm>
            <a:off x="179321" y="2463033"/>
            <a:ext cx="1226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RF </a:t>
            </a:r>
            <a:r>
              <a:rPr lang="es-ES" dirty="0" err="1"/>
              <a:t>Power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in </a:t>
            </a:r>
            <a:r>
              <a:rPr lang="es-ES" dirty="0" err="1"/>
              <a:t>through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2278FD5C-7038-D64A-97AE-D0CB52F23C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649396" flipH="1">
            <a:off x="2948035" y="4838255"/>
            <a:ext cx="1005478" cy="887186"/>
          </a:xfrm>
          <a:prstGeom prst="rect">
            <a:avLst/>
          </a:prstGeom>
        </p:spPr>
      </p:pic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2E4E5771-7485-FE4E-90C7-A68D3B148FFD}"/>
              </a:ext>
            </a:extLst>
          </p:cNvPr>
          <p:cNvCxnSpPr/>
          <p:nvPr/>
        </p:nvCxnSpPr>
        <p:spPr>
          <a:xfrm flipH="1">
            <a:off x="3352800" y="4767943"/>
            <a:ext cx="44631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FD056FB1-81CD-6F42-87D0-CE366F2ED928}"/>
              </a:ext>
            </a:extLst>
          </p:cNvPr>
          <p:cNvCxnSpPr>
            <a:cxnSpLocks/>
          </p:cNvCxnSpPr>
          <p:nvPr/>
        </p:nvCxnSpPr>
        <p:spPr>
          <a:xfrm flipH="1">
            <a:off x="9154886" y="4626429"/>
            <a:ext cx="48985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17CB1B02-345C-5644-A0F4-482DE64BCDB9}"/>
              </a:ext>
            </a:extLst>
          </p:cNvPr>
          <p:cNvSpPr txBox="1"/>
          <p:nvPr/>
        </p:nvSpPr>
        <p:spPr>
          <a:xfrm>
            <a:off x="2505255" y="5565394"/>
            <a:ext cx="1870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Field off-centre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B6D1E593-BB74-E64D-9BAC-419ADFEE9F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7143880" flipH="1" flipV="1">
            <a:off x="6692401" y="5887358"/>
            <a:ext cx="1005478" cy="887186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2F853EEC-F9AE-E341-B885-5C15DD9C8AAF}"/>
              </a:ext>
            </a:extLst>
          </p:cNvPr>
          <p:cNvSpPr txBox="1"/>
          <p:nvPr/>
        </p:nvSpPr>
        <p:spPr>
          <a:xfrm>
            <a:off x="5502959" y="6366128"/>
            <a:ext cx="1536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Compensator</a:t>
            </a:r>
            <a:endParaRPr lang="es-ES" dirty="0"/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7A2AA000-7486-BC4A-B0E9-8B7CDCBCA1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 flipV="1">
            <a:off x="9009903" y="3680097"/>
            <a:ext cx="1005478" cy="887186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517DBFE5-1EC1-0643-8561-21E23ADFCA31}"/>
              </a:ext>
            </a:extLst>
          </p:cNvPr>
          <p:cNvSpPr txBox="1"/>
          <p:nvPr/>
        </p:nvSpPr>
        <p:spPr>
          <a:xfrm>
            <a:off x="7936922" y="3344161"/>
            <a:ext cx="1870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Field </a:t>
            </a:r>
            <a:r>
              <a:rPr lang="es-ES" dirty="0" err="1"/>
              <a:t>corrected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3575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lego, calle, tráfico, parada&#10;&#10;Descripción generada automáticamente">
            <a:extLst>
              <a:ext uri="{FF2B5EF4-FFF2-40B4-BE49-F238E27FC236}">
                <a16:creationId xmlns:a16="http://schemas.microsoft.com/office/drawing/2014/main" id="{905BD717-D16E-674B-BC04-DB58DFB622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334" r="24384"/>
          <a:stretch/>
        </p:blipFill>
        <p:spPr bwMode="auto">
          <a:xfrm>
            <a:off x="6681691" y="734810"/>
            <a:ext cx="4104810" cy="53883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01F3E2FE-47D3-3E49-83D3-DA160AE6900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17">
            <a:extLst>
              <a:ext uri="{FF2B5EF4-FFF2-40B4-BE49-F238E27FC236}">
                <a16:creationId xmlns:a16="http://schemas.microsoft.com/office/drawing/2014/main" id="{DC2CBEBB-2CF3-5E4D-B631-4BC89817F9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044672" y="6488724"/>
            <a:ext cx="360828" cy="351692"/>
          </a:xfrm>
          <a:prstGeom prst="rect">
            <a:avLst/>
          </a:prstGeom>
        </p:spPr>
      </p:pic>
      <p:pic>
        <p:nvPicPr>
          <p:cNvPr id="6" name="Picture 2" descr="Resultado de imagen de ciemat logo">
            <a:extLst>
              <a:ext uri="{FF2B5EF4-FFF2-40B4-BE49-F238E27FC236}">
                <a16:creationId xmlns:a16="http://schemas.microsoft.com/office/drawing/2014/main" id="{81149CE0-6BF3-6848-9E07-6A383B39B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8" y="6506308"/>
            <a:ext cx="692394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Resultado de imagen de CERN LOGO">
            <a:extLst>
              <a:ext uri="{FF2B5EF4-FFF2-40B4-BE49-F238E27FC236}">
                <a16:creationId xmlns:a16="http://schemas.microsoft.com/office/drawing/2014/main" id="{79B390F0-597C-3B4D-9A50-3A271A0D8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6308"/>
            <a:ext cx="352278" cy="35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87C6360-810A-524C-8BE1-554EA07C6A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Second method (I) 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202">
            <a:extLst>
              <a:ext uri="{FF2B5EF4-FFF2-40B4-BE49-F238E27FC236}">
                <a16:creationId xmlns:a16="http://schemas.microsoft.com/office/drawing/2014/main" id="{A1E73B41-35C5-294C-BF9E-11EC5B66D9D6}"/>
              </a:ext>
            </a:extLst>
          </p:cNvPr>
          <p:cNvSpPr txBox="1"/>
          <p:nvPr/>
        </p:nvSpPr>
        <p:spPr>
          <a:xfrm>
            <a:off x="838200" y="2360094"/>
            <a:ext cx="45828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The new idea is to perform the whole optimization process with one simulation file.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Ra and </a:t>
            </a:r>
            <a:r>
              <a:rPr lang="en-GB" dirty="0" err="1"/>
              <a:t>wc</a:t>
            </a:r>
            <a:r>
              <a:rPr lang="en-GB" dirty="0"/>
              <a:t> tune the reflection in the coupler.</a:t>
            </a:r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D tunes the value of the dipole kick.</a:t>
            </a:r>
          </a:p>
        </p:txBody>
      </p:sp>
    </p:spTree>
    <p:extLst>
      <p:ext uri="{BB962C8B-B14F-4D97-AF65-F5344CB8AC3E}">
        <p14:creationId xmlns:p14="http://schemas.microsoft.com/office/powerpoint/2010/main" val="1442130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500</Words>
  <Application>Microsoft Macintosh PowerPoint</Application>
  <PresentationFormat>Panorámica</PresentationFormat>
  <Paragraphs>84</Paragraphs>
  <Slides>16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.Apple Color Emoji UI</vt:lpstr>
      <vt:lpstr>Arial</vt:lpstr>
      <vt:lpstr>Calibri</vt:lpstr>
      <vt:lpstr>Calibri Light</vt:lpstr>
      <vt:lpstr>Cambria Math</vt:lpstr>
      <vt:lpstr>Wingdings</vt:lpstr>
      <vt:lpstr>Office Theme</vt:lpstr>
      <vt:lpstr>ELECTRONICS ENGINEER IN RADIOFREQUENCY MEASUREMENT 03 FTEC WORKSHOP</vt:lpstr>
      <vt:lpstr>Travelling wave structure for CLIC Drive Beam Accelerator</vt:lpstr>
      <vt:lpstr>Structure re-optimization</vt:lpstr>
      <vt:lpstr>Coupler requirements</vt:lpstr>
      <vt:lpstr>Presentación de PowerPoint</vt:lpstr>
      <vt:lpstr>First method (II) : Newton Search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Thanks! 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ELECTRONICS ENGINEER IN RADIOFREQUENCY MEASUREMENT 03 FTEC WORKSHOP</dc:title>
  <dc:creator>Ana Dorda Martin</dc:creator>
  <cp:lastModifiedBy>Ana Dorda Martin</cp:lastModifiedBy>
  <cp:revision>14</cp:revision>
  <dcterms:created xsi:type="dcterms:W3CDTF">2020-05-15T16:57:13Z</dcterms:created>
  <dcterms:modified xsi:type="dcterms:W3CDTF">2020-05-18T08:13:20Z</dcterms:modified>
</cp:coreProperties>
</file>