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2" r:id="rId2"/>
    <p:sldId id="465" r:id="rId3"/>
    <p:sldId id="489" r:id="rId4"/>
    <p:sldId id="484" r:id="rId5"/>
    <p:sldId id="495" r:id="rId6"/>
    <p:sldId id="496" r:id="rId7"/>
    <p:sldId id="497" r:id="rId8"/>
    <p:sldId id="480" r:id="rId9"/>
  </p:sldIdLst>
  <p:sldSz cx="6858000" cy="5143500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FFCC"/>
    <a:srgbClr val="FF33CC"/>
    <a:srgbClr val="33CC33"/>
    <a:srgbClr val="00CC66"/>
    <a:srgbClr val="00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5102" autoAdjust="0"/>
  </p:normalViewPr>
  <p:slideViewPr>
    <p:cSldViewPr snapToObjects="1" showGuides="1">
      <p:cViewPr varScale="1">
        <p:scale>
          <a:sx n="116" d="100"/>
          <a:sy n="116" d="100"/>
        </p:scale>
        <p:origin x="1214" y="77"/>
      </p:cViewPr>
      <p:guideLst>
        <p:guide orient="horz" pos="16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4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789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128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902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717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68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17551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70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70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8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567837" y="1994558"/>
            <a:ext cx="5813491" cy="936104"/>
          </a:xfrm>
        </p:spPr>
        <p:txBody>
          <a:bodyPr/>
          <a:lstStyle/>
          <a:p>
            <a:pPr algn="just"/>
            <a:r>
              <a:rPr lang="en-GB" sz="2000" dirty="0" smtClean="0"/>
              <a:t>Electronic / Electrical </a:t>
            </a:r>
            <a:r>
              <a:rPr lang="en-GB" sz="2000" dirty="0"/>
              <a:t>Engineer working on the Development of Quench Protection Systems for Superconducting Magnet Circuits (REF278W)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67837" y="3151436"/>
            <a:ext cx="5268863" cy="557213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Miguel León López (TE-MPE-EE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r>
              <a:rPr lang="en-US" sz="1400" dirty="0">
                <a:solidFill>
                  <a:schemeClr val="bg2"/>
                </a:solidFill>
              </a:rPr>
              <a:t>Supervisors: Félix Rodríguez </a:t>
            </a:r>
            <a:r>
              <a:rPr lang="en-US" sz="1400" dirty="0" err="1" smtClean="0">
                <a:solidFill>
                  <a:schemeClr val="bg2"/>
                </a:solidFill>
              </a:rPr>
              <a:t>Mateos</a:t>
            </a:r>
            <a:r>
              <a:rPr lang="en-US" sz="1400" dirty="0" smtClean="0">
                <a:solidFill>
                  <a:schemeClr val="bg2"/>
                </a:solidFill>
              </a:rPr>
              <a:t>, David </a:t>
            </a:r>
            <a:r>
              <a:rPr lang="en-US" sz="1400" dirty="0">
                <a:solidFill>
                  <a:schemeClr val="bg2"/>
                </a:solidFill>
              </a:rPr>
              <a:t>Carrillo Barrera</a:t>
            </a:r>
          </a:p>
          <a:p>
            <a:endParaRPr lang="en-US" sz="1600" dirty="0" smtClean="0">
              <a:solidFill>
                <a:schemeClr val="bg2"/>
              </a:solidFill>
            </a:endParaRPr>
          </a:p>
          <a:p>
            <a:endParaRPr lang="en-GB" sz="1600" b="1" dirty="0">
              <a:latin typeface="Calibri" panose="020F0502020204030204" pitchFamily="34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69985" y="4622858"/>
            <a:ext cx="6408712" cy="196454"/>
          </a:xfrm>
        </p:spPr>
        <p:txBody>
          <a:bodyPr>
            <a:noAutofit/>
          </a:bodyPr>
          <a:lstStyle/>
          <a:p>
            <a:pPr algn="ctr"/>
            <a:r>
              <a:rPr lang="en-GB" sz="1600" b="0" i="0" dirty="0">
                <a:solidFill>
                  <a:schemeClr val="bg2"/>
                </a:solidFill>
              </a:rPr>
              <a:t>10th FTEC </a:t>
            </a:r>
            <a:r>
              <a:rPr lang="en-GB" sz="1600" b="0" i="0" dirty="0" smtClean="0">
                <a:solidFill>
                  <a:schemeClr val="bg2"/>
                </a:solidFill>
              </a:rPr>
              <a:t>Workshop</a:t>
            </a:r>
            <a:endParaRPr lang="en-GB" sz="1600" b="0" i="0" dirty="0">
              <a:solidFill>
                <a:schemeClr val="bg2"/>
              </a:solidFill>
            </a:endParaRPr>
          </a:p>
          <a:p>
            <a:pPr algn="ctr"/>
            <a:r>
              <a:rPr lang="en-US" sz="1100" b="0" i="0" dirty="0" smtClean="0">
                <a:solidFill>
                  <a:schemeClr val="bg2"/>
                </a:solidFill>
              </a:rPr>
              <a:t>Monday, May 18, 2020 </a:t>
            </a:r>
            <a:endParaRPr lang="en-GB" sz="1100" b="0" i="0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888" y="3929423"/>
            <a:ext cx="680126" cy="6666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733" y="3929423"/>
            <a:ext cx="687002" cy="6870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95507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48680" y="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OUTLINE</a:t>
            </a:r>
            <a:endParaRPr lang="en-GB" sz="24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680" y="987574"/>
            <a:ext cx="59664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8787" lvl="1" indent="-457200"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Introduction</a:t>
            </a:r>
            <a:endParaRPr lang="en-GB" sz="20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8787" lvl="1" indent="-457200">
              <a:buFont typeface="Wingdings" panose="05000000000000000000" pitchFamily="2" charset="2"/>
              <a:buChar char="Ø"/>
            </a:pP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8787" lvl="1" indent="-457200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Project </a:t>
            </a:r>
            <a:r>
              <a:rPr lang="en-GB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1: DQHDS upgrade within the 11T dipole </a:t>
            </a:r>
            <a: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project</a:t>
            </a:r>
            <a:b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8787" lvl="1" indent="-457200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Project 2: </a:t>
            </a:r>
            <a:r>
              <a:rPr lang="en-GB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DQHDS for Inner Triplet magnets and Matching </a:t>
            </a:r>
            <a:r>
              <a:rPr lang="en-GB" sz="20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Sections</a:t>
            </a:r>
          </a:p>
          <a:p>
            <a:pPr marL="458787" lvl="1" indent="-457200">
              <a:buFont typeface="Wingdings" panose="05000000000000000000" pitchFamily="2" charset="2"/>
              <a:buChar char="Ø"/>
            </a:pPr>
            <a:endParaRPr lang="en-US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8787" lvl="1" indent="-4572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bg2"/>
                </a:solidFill>
              </a:rPr>
              <a:t>Project </a:t>
            </a:r>
            <a:r>
              <a:rPr lang="en-GB" sz="2000" b="1" dirty="0" smtClean="0">
                <a:solidFill>
                  <a:schemeClr val="bg2"/>
                </a:solidFill>
              </a:rPr>
              <a:t>3: </a:t>
            </a:r>
            <a:r>
              <a:rPr lang="en-GB" sz="2000" b="1" dirty="0">
                <a:solidFill>
                  <a:schemeClr val="bg2"/>
                </a:solidFill>
              </a:rPr>
              <a:t>Coupling-Loss Induced Quench (CLIQ)</a:t>
            </a: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196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76672" y="0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en-US" sz="24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Introduction</a:t>
            </a:r>
            <a:endParaRPr lang="en-GB" sz="24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632" y="694310"/>
            <a:ext cx="439398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7" lvl="1" indent="-285750">
              <a:buFont typeface="Wingdings" panose="05000000000000000000" pitchFamily="2" charset="2"/>
              <a:buChar char="Ø"/>
            </a:pPr>
            <a: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Quench: Transition from the superconducting state to the resistive one. </a:t>
            </a:r>
          </a:p>
          <a:p>
            <a:pPr marL="1587" lvl="1"/>
            <a:endParaRPr lang="en-GB" sz="8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287337" lvl="1" indent="-285750" algn="just">
              <a:buFont typeface="Wingdings" panose="05000000000000000000" pitchFamily="2" charset="2"/>
              <a:buChar char="Ø"/>
            </a:pPr>
            <a:r>
              <a:rPr lang="en-GB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Quenches are part of magnets’ lives.  </a:t>
            </a:r>
            <a:br>
              <a:rPr lang="en-GB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GB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They are not irreversible, as long as magnets are well protected when they occur.</a:t>
            </a:r>
            <a:endParaRPr lang="en-GB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587" lvl="1"/>
            <a:endParaRPr lang="en-GB" sz="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287337" lvl="1" indent="-285750" algn="just">
              <a:buFont typeface="Wingdings" panose="05000000000000000000" pitchFamily="2" charset="2"/>
              <a:buChar char="Ø"/>
            </a:pPr>
            <a: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Quench protection at the LHC: Bypass diodes, Energy Extraction, DQHDS, … </a:t>
            </a:r>
            <a:b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</a:br>
            <a: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For HL-LHC, we are adding CLI</a:t>
            </a:r>
            <a:r>
              <a:rPr lang="en-US" sz="1500" b="1" u="sng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</a:t>
            </a:r>
            <a: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and designing new DHQDS (higher reliability)</a:t>
            </a:r>
          </a:p>
          <a:p>
            <a:pPr marL="287337" lvl="1" indent="-285750" algn="just">
              <a:buFont typeface="Wingdings" panose="05000000000000000000" pitchFamily="2" charset="2"/>
              <a:buChar char="Ø"/>
            </a:pPr>
            <a:endParaRPr lang="en-US" sz="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287337" lvl="1" indent="-285750" algn="just">
              <a:buFont typeface="Wingdings" panose="05000000000000000000" pitchFamily="2" charset="2"/>
              <a:buChar char="Ø"/>
            </a:pPr>
            <a:r>
              <a:rPr lang="en-US" sz="15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DQHDS &amp; CLIQ: Capacitor banks discharging their energy into “magnets” to raise their temperature after a quench.</a:t>
            </a:r>
          </a:p>
          <a:p>
            <a:pPr marL="287337" lvl="1" indent="-285750">
              <a:buFont typeface="Wingdings" panose="05000000000000000000" pitchFamily="2" charset="2"/>
              <a:buChar char="Ø"/>
            </a:pPr>
            <a:endParaRPr lang="en-US" sz="20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834" y="75925"/>
            <a:ext cx="2181266" cy="18838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3834" y="2011987"/>
            <a:ext cx="2162049" cy="156623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904" y="2011987"/>
            <a:ext cx="2175195" cy="132444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919071" y="1981689"/>
            <a:ext cx="33843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(if not, they can lead to something like this)</a:t>
            </a:r>
          </a:p>
        </p:txBody>
      </p:sp>
      <p:sp>
        <p:nvSpPr>
          <p:cNvPr id="9" name="Up Arrow 8"/>
          <p:cNvSpPr/>
          <p:nvPr/>
        </p:nvSpPr>
        <p:spPr>
          <a:xfrm rot="5400000">
            <a:off x="4207166" y="1943323"/>
            <a:ext cx="216024" cy="32674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6709" y="4485332"/>
            <a:ext cx="1755497" cy="50157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965" y="3939902"/>
            <a:ext cx="1333611" cy="1094999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1154125" y="4404313"/>
            <a:ext cx="432783" cy="660783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66839" y="4434457"/>
            <a:ext cx="0" cy="26094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218941" y="4695405"/>
            <a:ext cx="29807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215953" y="4765255"/>
            <a:ext cx="29807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369019" y="4765255"/>
            <a:ext cx="0" cy="274963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1646426" y="4404313"/>
            <a:ext cx="647961" cy="654490"/>
            <a:chOff x="7372423" y="2063458"/>
            <a:chExt cx="647961" cy="644723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7372423" y="2332513"/>
              <a:ext cx="185884" cy="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7558307" y="2232631"/>
              <a:ext cx="144115" cy="99883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7372423" y="2528112"/>
              <a:ext cx="647961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7501940" y="2063458"/>
              <a:ext cx="388927" cy="644723"/>
            </a:xfrm>
            <a:prstGeom prst="rect">
              <a:avLst/>
            </a:prstGeom>
            <a:noFill/>
            <a:ln>
              <a:solidFill>
                <a:schemeClr val="tx2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743042" y="2330202"/>
              <a:ext cx="277342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95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4595376" y="1047865"/>
            <a:ext cx="2091128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5311" y="4629501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48680" y="0"/>
            <a:ext cx="630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en-GB" sz="2000" b="1" dirty="0">
                <a:solidFill>
                  <a:schemeClr val="bg2"/>
                </a:solidFill>
              </a:rPr>
              <a:t>DQHDS upgrade within the 11T dipole project</a:t>
            </a:r>
            <a:endParaRPr lang="en-GB" sz="20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093" y="1053955"/>
            <a:ext cx="2087381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8859" y="1145461"/>
            <a:ext cx="2065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05</a:t>
            </a:r>
            <a:r>
              <a:rPr lang="en-US" sz="1600" dirty="0" smtClean="0"/>
              <a:t>/2019 </a:t>
            </a:r>
            <a:r>
              <a:rPr lang="en-US" sz="1600" dirty="0" smtClean="0"/>
              <a:t>– </a:t>
            </a:r>
            <a:r>
              <a:rPr lang="en-US" sz="1600" dirty="0" smtClean="0"/>
              <a:t>11/2019</a:t>
            </a:r>
            <a:endParaRPr lang="en-US" sz="1600" dirty="0" smtClean="0"/>
          </a:p>
          <a:p>
            <a:pPr algn="just"/>
            <a:endParaRPr lang="en-US" sz="10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After having qualified 2 Prototypes and 1 Pre-Series unit, we gave the green light for starting the production of the Series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Writing a Testing Procedure for these units and preparing a setup for testing them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Installation in the tunnel was planned on 06/2020</a:t>
            </a:r>
            <a:endParaRPr lang="en-US" sz="12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2428030" y="1059372"/>
            <a:ext cx="2091128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11792" y="1150878"/>
            <a:ext cx="207186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11/2019 </a:t>
            </a:r>
            <a:r>
              <a:rPr lang="en-US" sz="1600" dirty="0" smtClean="0"/>
              <a:t>– </a:t>
            </a:r>
            <a:r>
              <a:rPr lang="en-US" sz="1600" dirty="0" smtClean="0"/>
              <a:t>03/2020</a:t>
            </a:r>
          </a:p>
          <a:p>
            <a:pPr algn="ctr"/>
            <a:endParaRPr lang="en-US" sz="10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Heater strips in 11T magnets came out with lower resistance</a:t>
            </a: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Replacement of the step-up transformer.</a:t>
            </a:r>
            <a:endParaRPr lang="en-US" sz="1200" dirty="0" smtClean="0"/>
          </a:p>
          <a:p>
            <a:pPr marL="182563" indent="-182563" algn="just"/>
            <a:endParaRPr lang="en-GB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First samples had some quality issues. We agreed on having </a:t>
            </a:r>
            <a:r>
              <a:rPr lang="en-US" sz="1200" dirty="0"/>
              <a:t>the on-site </a:t>
            </a:r>
            <a:r>
              <a:rPr lang="en-US" sz="1200" dirty="0" smtClean="0"/>
              <a:t>acceptance at their factory. </a:t>
            </a:r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06172" y="782374"/>
            <a:ext cx="0" cy="4117126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6" idx="1"/>
          </p:cNvCxnSpPr>
          <p:nvPr/>
        </p:nvCxnSpPr>
        <p:spPr>
          <a:xfrm>
            <a:off x="45156" y="772380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156" y="778116"/>
            <a:ext cx="0" cy="4121384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6798225" y="783112"/>
            <a:ext cx="19986" cy="4116389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9975" y="644611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60201" y="643873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10911" y="1157665"/>
            <a:ext cx="207559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03/2020 </a:t>
            </a:r>
            <a:r>
              <a:rPr lang="en-US" sz="1600" dirty="0"/>
              <a:t>– </a:t>
            </a:r>
            <a:r>
              <a:rPr lang="en-US" sz="1600" dirty="0" smtClean="0"/>
              <a:t>05/2020</a:t>
            </a:r>
            <a:endParaRPr lang="en-US" sz="1600" dirty="0"/>
          </a:p>
          <a:p>
            <a:pPr algn="ctr"/>
            <a:endParaRPr lang="en-US" sz="10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Reception of the first unit with new transformer model mounted</a:t>
            </a:r>
            <a:endParaRPr lang="en-US" sz="12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Most tests have been performed. The last one is currently running.</a:t>
            </a:r>
            <a:endParaRPr lang="en-US" sz="1200" dirty="0" smtClean="0"/>
          </a:p>
          <a:p>
            <a:pPr marL="182563" indent="-182563"/>
            <a:endParaRPr lang="en-GB" sz="500" dirty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Test Report and Green light for assembling the Series by 19/05 (tomorrow).</a:t>
            </a:r>
            <a:endParaRPr lang="en-US" sz="12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 smtClean="0"/>
          </a:p>
        </p:txBody>
      </p:sp>
      <p:cxnSp>
        <p:nvCxnSpPr>
          <p:cNvPr id="26" name="Straight Arrow Connector 25"/>
          <p:cNvCxnSpPr>
            <a:endCxn id="17" idx="1"/>
          </p:cNvCxnSpPr>
          <p:nvPr/>
        </p:nvCxnSpPr>
        <p:spPr>
          <a:xfrm flipV="1">
            <a:off x="2306172" y="782373"/>
            <a:ext cx="135402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7" idx="3"/>
          </p:cNvCxnSpPr>
          <p:nvPr/>
        </p:nvCxnSpPr>
        <p:spPr>
          <a:xfrm flipH="1" flipV="1">
            <a:off x="5369238" y="782373"/>
            <a:ext cx="1428988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978886" y="782373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2" y="3994379"/>
            <a:ext cx="1665015" cy="93106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2628" y="3722681"/>
            <a:ext cx="1703312" cy="119493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714" y="3731739"/>
            <a:ext cx="1859401" cy="11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16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" grpId="0" animBg="1"/>
      <p:bldP spid="7" grpId="0"/>
      <p:bldP spid="8" grpId="0" animBg="1"/>
      <p:bldP spid="9" grpId="0"/>
      <p:bldP spid="16" grpId="0"/>
      <p:bldP spid="17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5311" y="4629501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48680" y="0"/>
            <a:ext cx="630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587" lvl="1"/>
            <a:r>
              <a:rPr lang="en-GB" sz="2000" b="1" dirty="0">
                <a:solidFill>
                  <a:schemeClr val="bg2"/>
                </a:solidFill>
              </a:rPr>
              <a:t>DQHDS for Inner Triplet and Matching Sections</a:t>
            </a:r>
            <a:endParaRPr lang="en-GB" sz="2400" b="1" dirty="0">
              <a:solidFill>
                <a:schemeClr val="bg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093" y="1053955"/>
            <a:ext cx="2087381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8859" y="1145461"/>
            <a:ext cx="20654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05</a:t>
            </a:r>
            <a:r>
              <a:rPr lang="en-US" sz="1600" dirty="0" smtClean="0"/>
              <a:t>/2019 </a:t>
            </a:r>
            <a:r>
              <a:rPr lang="en-US" sz="1600" dirty="0" smtClean="0"/>
              <a:t>– </a:t>
            </a:r>
            <a:r>
              <a:rPr lang="en-US" sz="1600" dirty="0" smtClean="0"/>
              <a:t>11/2019</a:t>
            </a:r>
            <a:endParaRPr lang="en-US" sz="1600" dirty="0" smtClean="0"/>
          </a:p>
          <a:p>
            <a:pPr algn="just"/>
            <a:endParaRPr lang="en-US" sz="10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This project was at a very early stage (installation during LS3)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CERN designs the units and makes some prototypes, then Japan will build the Series.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Requirements for these units:</a:t>
            </a:r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12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2428030" y="1059372"/>
            <a:ext cx="4291496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11792" y="1150878"/>
            <a:ext cx="425871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11/2019 </a:t>
            </a:r>
            <a:r>
              <a:rPr lang="en-US" sz="1600" dirty="0" smtClean="0"/>
              <a:t>– </a:t>
            </a:r>
            <a:r>
              <a:rPr lang="en-US" sz="1600" dirty="0" smtClean="0"/>
              <a:t>05/2020</a:t>
            </a:r>
          </a:p>
          <a:p>
            <a:pPr algn="ctr"/>
            <a:endParaRPr lang="en-US" sz="10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Review the schematics. 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4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Documentation of all findings and modifications proposal. </a:t>
            </a: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Selection of components and integration in the new standard crates</a:t>
            </a:r>
            <a:endParaRPr lang="en-US" sz="1200" dirty="0" smtClean="0"/>
          </a:p>
          <a:p>
            <a:pPr marL="182563" indent="-182563" algn="just"/>
            <a:endParaRPr lang="en-GB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Interactions with EN-EA-AS (assembly team) and TE-MPE-EM (design team). 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Present the new design during the (Conceptual) Design Review (06/2020)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First prototype to be built at CERN by 07/2020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050" dirty="0"/>
          </a:p>
          <a:p>
            <a:pPr lvl="3" algn="just"/>
            <a:r>
              <a:rPr lang="en-US" sz="800" i="1" dirty="0" smtClean="0"/>
              <a:t>Courtesy of </a:t>
            </a:r>
            <a:r>
              <a:rPr lang="en-US" sz="800" i="1" dirty="0" err="1" smtClean="0"/>
              <a:t>Jérémy</a:t>
            </a:r>
            <a:r>
              <a:rPr lang="en-US" sz="800" i="1" dirty="0" smtClean="0"/>
              <a:t> Kuhn</a:t>
            </a:r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06172" y="782374"/>
            <a:ext cx="0" cy="4117126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6" idx="1"/>
          </p:cNvCxnSpPr>
          <p:nvPr/>
        </p:nvCxnSpPr>
        <p:spPr>
          <a:xfrm>
            <a:off x="45156" y="772380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156" y="778116"/>
            <a:ext cx="0" cy="4121384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6798225" y="783112"/>
            <a:ext cx="19986" cy="4116389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9975" y="644611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60201" y="643873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cxnSp>
        <p:nvCxnSpPr>
          <p:cNvPr id="26" name="Straight Arrow Connector 25"/>
          <p:cNvCxnSpPr>
            <a:endCxn id="17" idx="1"/>
          </p:cNvCxnSpPr>
          <p:nvPr/>
        </p:nvCxnSpPr>
        <p:spPr>
          <a:xfrm flipV="1">
            <a:off x="2306172" y="782373"/>
            <a:ext cx="135402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7" idx="3"/>
          </p:cNvCxnSpPr>
          <p:nvPr/>
        </p:nvCxnSpPr>
        <p:spPr>
          <a:xfrm flipH="1" flipV="1">
            <a:off x="5369238" y="782373"/>
            <a:ext cx="1428988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978886" y="782373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9755" y="3411366"/>
            <a:ext cx="19087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Courier New" panose="02070309020205020404" pitchFamily="49" charset="0"/>
              <a:buChar char="o"/>
            </a:pPr>
            <a:r>
              <a:rPr lang="en-US" sz="1200" dirty="0" smtClean="0"/>
              <a:t>Equal or higher reliability &amp; </a:t>
            </a:r>
            <a:r>
              <a:rPr lang="en-US" sz="1200" dirty="0" smtClean="0"/>
              <a:t>additional safety functions.</a:t>
            </a:r>
            <a:r>
              <a:rPr lang="en-US" sz="1200" dirty="0" smtClean="0"/>
              <a:t> </a:t>
            </a:r>
          </a:p>
          <a:p>
            <a:pPr marL="182563" indent="-182563">
              <a:buFont typeface="Courier New" panose="02070309020205020404" pitchFamily="49" charset="0"/>
              <a:buChar char="o"/>
            </a:pPr>
            <a:r>
              <a:rPr lang="en-US" sz="1200" dirty="0" smtClean="0"/>
              <a:t>Allow for different capacitor sizes.</a:t>
            </a:r>
            <a:endParaRPr lang="en-US" sz="1200" dirty="0" smtClean="0"/>
          </a:p>
          <a:p>
            <a:pPr marL="182563" indent="-182563">
              <a:buFont typeface="Courier New" panose="02070309020205020404" pitchFamily="49" charset="0"/>
              <a:buChar char="o"/>
            </a:pPr>
            <a:r>
              <a:rPr lang="en-US" sz="1200" dirty="0" smtClean="0"/>
              <a:t>Cheaper, lighter, only standard components.</a:t>
            </a:r>
            <a:endParaRPr lang="en-US" sz="12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513" y="3681467"/>
            <a:ext cx="2254013" cy="111482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692" y="3681467"/>
            <a:ext cx="1494033" cy="111314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800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6" grpId="0"/>
      <p:bldP spid="17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4595376" y="1047865"/>
            <a:ext cx="2091128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75311" y="4629501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48680" y="0"/>
            <a:ext cx="630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1587" lvl="1"/>
            <a:r>
              <a:rPr lang="en-GB" sz="2000" b="1" dirty="0">
                <a:solidFill>
                  <a:schemeClr val="bg2"/>
                </a:solidFill>
              </a:rPr>
              <a:t>Coupling-Loss Induced Quench (CLIQ)</a:t>
            </a:r>
            <a:endParaRPr lang="en-GB" sz="2000" b="1" dirty="0">
              <a:solidFill>
                <a:schemeClr val="bg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093" y="1053955"/>
            <a:ext cx="2087381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8859" y="1145461"/>
            <a:ext cx="2065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05</a:t>
            </a:r>
            <a:r>
              <a:rPr lang="en-US" sz="1600" dirty="0" smtClean="0"/>
              <a:t>/2019 </a:t>
            </a:r>
            <a:r>
              <a:rPr lang="en-US" sz="1600" dirty="0" smtClean="0"/>
              <a:t>– </a:t>
            </a:r>
            <a:r>
              <a:rPr lang="en-US" sz="1600" dirty="0" smtClean="0"/>
              <a:t>11/2019</a:t>
            </a:r>
            <a:endParaRPr lang="en-US" sz="1600" dirty="0" smtClean="0"/>
          </a:p>
          <a:p>
            <a:pPr algn="just"/>
            <a:endParaRPr lang="en-US" sz="10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/>
              <a:t>Two different COTS capacitor </a:t>
            </a:r>
            <a:r>
              <a:rPr lang="en-US" sz="1200" dirty="0" smtClean="0"/>
              <a:t>chargers were selected and ordered. 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The preferred one had already been fully tested and qualified.</a:t>
            </a:r>
            <a:endParaRPr lang="en-US" sz="1200" dirty="0" smtClean="0"/>
          </a:p>
          <a:p>
            <a:pPr marL="182563" indent="-182563"/>
            <a:endParaRPr lang="en-US" sz="5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I started working on the electronics of CLIQv3 units.</a:t>
            </a:r>
            <a:endParaRPr lang="en-US" sz="12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2428030" y="1059372"/>
            <a:ext cx="2091128" cy="3966067"/>
          </a:xfrm>
          <a:prstGeom prst="roundRect">
            <a:avLst/>
          </a:prstGeom>
          <a:solidFill>
            <a:srgbClr val="EBF5FF"/>
          </a:solidFill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417893" y="1150878"/>
            <a:ext cx="211867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11/2019 </a:t>
            </a:r>
            <a:r>
              <a:rPr lang="en-US" sz="1600" dirty="0" smtClean="0"/>
              <a:t>– </a:t>
            </a:r>
            <a:r>
              <a:rPr lang="en-US" sz="1600" dirty="0" smtClean="0"/>
              <a:t>05/2020</a:t>
            </a:r>
          </a:p>
          <a:p>
            <a:pPr algn="ctr"/>
            <a:endParaRPr lang="en-US" sz="10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Reception, (re)calibration and qualification of the second charger. </a:t>
            </a: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/>
              <a:t>Interacting with a firm for CE marking of CLIQ</a:t>
            </a:r>
          </a:p>
          <a:p>
            <a:pPr marL="182563" indent="-182563" algn="just"/>
            <a:endParaRPr lang="en-GB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Design of the “disconnection circuit” of CLIQv3 units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r>
              <a:rPr lang="en-US" sz="1200" dirty="0" smtClean="0"/>
              <a:t>Testing of CLIQv2 Trigger and Pulse Transformer Cards</a:t>
            </a:r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306172" y="782374"/>
            <a:ext cx="0" cy="4117126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6" idx="1"/>
          </p:cNvCxnSpPr>
          <p:nvPr/>
        </p:nvCxnSpPr>
        <p:spPr>
          <a:xfrm>
            <a:off x="45156" y="772380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5156" y="778116"/>
            <a:ext cx="0" cy="4121384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6798225" y="783112"/>
            <a:ext cx="19986" cy="4116389"/>
          </a:xfrm>
          <a:prstGeom prst="line">
            <a:avLst/>
          </a:prstGeom>
          <a:ln>
            <a:prstDash val="dash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9975" y="644611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60201" y="643873"/>
            <a:ext cx="1709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FTEC </a:t>
            </a:r>
            <a:r>
              <a:rPr lang="en-US" sz="1200" dirty="0" smtClean="0"/>
              <a:t>10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smtClean="0"/>
              <a:t>workshop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10911" y="1157665"/>
            <a:ext cx="20755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11/2019 </a:t>
            </a:r>
            <a:r>
              <a:rPr lang="en-US" sz="1600" dirty="0"/>
              <a:t>– </a:t>
            </a:r>
            <a:r>
              <a:rPr lang="en-US" sz="1600" dirty="0" smtClean="0"/>
              <a:t>05/2020</a:t>
            </a:r>
            <a:endParaRPr lang="en-US" sz="1600" dirty="0"/>
          </a:p>
          <a:p>
            <a:pPr algn="ctr"/>
            <a:endParaRPr lang="en-US" sz="1000" dirty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Conceptual Design Review: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200" dirty="0"/>
          </a:p>
          <a:p>
            <a:pPr marL="182563" indent="-182563">
              <a:buFont typeface="Wingdings" panose="05000000000000000000" pitchFamily="2" charset="2"/>
              <a:buChar char="Ø"/>
            </a:pPr>
            <a:r>
              <a:rPr lang="en-US" sz="1200" dirty="0" smtClean="0"/>
              <a:t>Reliability Run of CLIQv2-3:</a:t>
            </a:r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182563" indent="-182563" algn="just">
              <a:buFont typeface="Wingdings" panose="05000000000000000000" pitchFamily="2" charset="2"/>
              <a:buChar char="Ø"/>
            </a:pPr>
            <a:endParaRPr lang="en-US" sz="500" dirty="0" smtClean="0"/>
          </a:p>
        </p:txBody>
      </p:sp>
      <p:cxnSp>
        <p:nvCxnSpPr>
          <p:cNvPr id="26" name="Straight Arrow Connector 25"/>
          <p:cNvCxnSpPr>
            <a:endCxn id="17" idx="1"/>
          </p:cNvCxnSpPr>
          <p:nvPr/>
        </p:nvCxnSpPr>
        <p:spPr>
          <a:xfrm flipV="1">
            <a:off x="2306172" y="782373"/>
            <a:ext cx="135402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7" idx="3"/>
          </p:cNvCxnSpPr>
          <p:nvPr/>
        </p:nvCxnSpPr>
        <p:spPr>
          <a:xfrm flipH="1" flipV="1">
            <a:off x="5369238" y="782373"/>
            <a:ext cx="1428988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978886" y="782373"/>
            <a:ext cx="274819" cy="0"/>
          </a:xfrm>
          <a:prstGeom prst="straightConnector1">
            <a:avLst/>
          </a:prstGeom>
          <a:ln>
            <a:prstDash val="dashDot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70" y="3785344"/>
            <a:ext cx="1869635" cy="1080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973" y="3918070"/>
            <a:ext cx="1855242" cy="947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630879" y="1939474"/>
            <a:ext cx="207116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Font typeface="Courier New" panose="02070309020205020404" pitchFamily="49" charset="0"/>
              <a:buChar char="o"/>
            </a:pPr>
            <a:r>
              <a:rPr lang="en-US" sz="1200" dirty="0" smtClean="0"/>
              <a:t>Presentation of the chargers and disconnection circuit</a:t>
            </a:r>
          </a:p>
          <a:p>
            <a:pPr marL="182563" indent="-182563" algn="just">
              <a:buFont typeface="Courier New" panose="02070309020205020404" pitchFamily="49" charset="0"/>
              <a:buChar char="o"/>
            </a:pPr>
            <a:r>
              <a:rPr lang="en-US" sz="1200" dirty="0" smtClean="0"/>
              <a:t>Technical Secretary</a:t>
            </a:r>
            <a:endParaRPr lang="en-US" sz="1200" dirty="0" smtClean="0"/>
          </a:p>
          <a:p>
            <a:pPr marL="182563" indent="-182563" algn="just">
              <a:buFont typeface="Courier New" panose="02070309020205020404" pitchFamily="49" charset="0"/>
              <a:buChar char="o"/>
            </a:pPr>
            <a:r>
              <a:rPr lang="en-US" sz="1200" dirty="0" smtClean="0"/>
              <a:t>Documentation of the Review and Executive Summary </a:t>
            </a:r>
          </a:p>
          <a:p>
            <a:pPr marL="182563" indent="-182563" algn="just">
              <a:buFont typeface="Courier New" panose="02070309020205020404" pitchFamily="49" charset="0"/>
              <a:buChar char="o"/>
            </a:pPr>
            <a:endParaRPr lang="en-US" sz="1200" dirty="0"/>
          </a:p>
          <a:p>
            <a:pPr marL="182563" indent="-182563" algn="just">
              <a:buFont typeface="Courier New" panose="02070309020205020404" pitchFamily="49" charset="0"/>
              <a:buChar char="o"/>
            </a:pPr>
            <a:endParaRPr lang="en-US" sz="1200" dirty="0" smtClean="0"/>
          </a:p>
          <a:p>
            <a:pPr marL="182563" indent="-182563" algn="just">
              <a:buFont typeface="Courier New" panose="02070309020205020404" pitchFamily="49" charset="0"/>
              <a:buChar char="o"/>
            </a:pPr>
            <a:endParaRPr lang="en-US" sz="200" dirty="0" smtClean="0"/>
          </a:p>
          <a:p>
            <a:pPr marL="182563" indent="-182563" algn="just">
              <a:buFont typeface="Courier New" panose="02070309020205020404" pitchFamily="49" charset="0"/>
              <a:buChar char="o"/>
            </a:pPr>
            <a:r>
              <a:rPr lang="en-US" sz="1200" dirty="0"/>
              <a:t>Definition of signals to be monitored and equipment needed</a:t>
            </a:r>
            <a:r>
              <a:rPr lang="en-US" sz="1200" dirty="0" smtClean="0"/>
              <a:t>.</a:t>
            </a:r>
          </a:p>
          <a:p>
            <a:pPr marL="182563" indent="-182563" algn="just">
              <a:buFont typeface="Courier New" panose="02070309020205020404" pitchFamily="49" charset="0"/>
              <a:buChar char="o"/>
            </a:pPr>
            <a:r>
              <a:rPr lang="en-US" sz="1200" dirty="0" smtClean="0"/>
              <a:t>Design of a box tha</a:t>
            </a:r>
            <a:r>
              <a:rPr lang="en-US" sz="1200" dirty="0" smtClean="0"/>
              <a:t>t enables automated testing of CLIQ (ongoing, with </a:t>
            </a:r>
            <a:r>
              <a:rPr lang="en-US" sz="1200" dirty="0" err="1" smtClean="0"/>
              <a:t>Josep</a:t>
            </a:r>
            <a:r>
              <a:rPr lang="en-US" sz="1200" dirty="0" smtClean="0"/>
              <a:t> G.)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29476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" grpId="0" animBg="1"/>
      <p:bldP spid="7" grpId="0"/>
      <p:bldP spid="8" grpId="0" animBg="1"/>
      <p:bldP spid="9" grpId="0"/>
      <p:bldP spid="16" grpId="0"/>
      <p:bldP spid="17" grpId="0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31" y="2280439"/>
            <a:ext cx="3146702" cy="278417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718" y="269499"/>
            <a:ext cx="2297664" cy="210825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0370" y="269500"/>
            <a:ext cx="1192192" cy="2108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6718" y="2427734"/>
            <a:ext cx="3515844" cy="263688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/>
          <a:srcRect b="7749"/>
          <a:stretch/>
        </p:blipFill>
        <p:spPr>
          <a:xfrm>
            <a:off x="80938" y="270773"/>
            <a:ext cx="3163695" cy="194093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3" name="WhatsApp Video 2020-05-18 at 07.35.28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028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04664" y="915566"/>
            <a:ext cx="6145991" cy="338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4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98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HiLumi">
    <a:dk1>
      <a:sysClr val="windowText" lastClr="000000"/>
    </a:dk1>
    <a:lt1>
      <a:sysClr val="window" lastClr="FFFFFF"/>
    </a:lt1>
    <a:dk2>
      <a:srgbClr val="005F8C"/>
    </a:dk2>
    <a:lt2>
      <a:srgbClr val="0093BE"/>
    </a:lt2>
    <a:accent1>
      <a:srgbClr val="64BCD9"/>
    </a:accent1>
    <a:accent2>
      <a:srgbClr val="700A00"/>
    </a:accent2>
    <a:accent3>
      <a:srgbClr val="CA1100"/>
    </a:accent3>
    <a:accent4>
      <a:srgbClr val="E65346"/>
    </a:accent4>
    <a:accent5>
      <a:srgbClr val="5A5A5A"/>
    </a:accent5>
    <a:accent6>
      <a:srgbClr val="FB963C"/>
    </a:accent6>
    <a:hlink>
      <a:srgbClr val="0093BE"/>
    </a:hlink>
    <a:folHlink>
      <a:srgbClr val="6E6E6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616</Words>
  <Application>Microsoft Office PowerPoint</Application>
  <PresentationFormat>Custom</PresentationFormat>
  <Paragraphs>142</Paragraphs>
  <Slides>8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Thème Office</vt:lpstr>
      <vt:lpstr>Electronic / Electrical Engineer working on the Development of Quench Protection Systems for Superconducting Magnet Circuits (REF278W)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2019-09-09T08:22:53Z</dcterms:created>
  <dcterms:modified xsi:type="dcterms:W3CDTF">2020-05-18T06:28:40Z</dcterms:modified>
</cp:coreProperties>
</file>