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4"/>
  </p:notesMasterIdLst>
  <p:handoutMasterIdLst>
    <p:handoutMasterId r:id="rId15"/>
  </p:handoutMasterIdLst>
  <p:sldIdLst>
    <p:sldId id="569" r:id="rId5"/>
    <p:sldId id="583" r:id="rId6"/>
    <p:sldId id="584" r:id="rId7"/>
    <p:sldId id="585" r:id="rId8"/>
    <p:sldId id="604" r:id="rId9"/>
    <p:sldId id="599" r:id="rId10"/>
    <p:sldId id="601" r:id="rId11"/>
    <p:sldId id="602" r:id="rId12"/>
    <p:sldId id="573" r:id="rId13"/>
  </p:sldIdLst>
  <p:sldSz cx="9144000" cy="6858000" type="screen4x3"/>
  <p:notesSz cx="9872663" cy="679767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id="{F76065CD-E29F-49CA-99D3-B6E1D0F246DD}">
          <p14:sldIdLst>
            <p14:sldId id="569"/>
            <p14:sldId id="583"/>
            <p14:sldId id="584"/>
            <p14:sldId id="585"/>
            <p14:sldId id="604"/>
            <p14:sldId id="599"/>
            <p14:sldId id="601"/>
            <p14:sldId id="602"/>
          </p14:sldIdLst>
        </p14:section>
        <p14:section name="Appendix Slides" id="{7EEEC2F7-76EF-47D1-9A6A-E25C86DCDDBC}">
          <p14:sldIdLst>
            <p14:sldId id="57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 Alexander Berkowitz Zamora" initials="DABZ" lastIdx="2" clrIdx="0">
    <p:extLst>
      <p:ext uri="{19B8F6BF-5375-455C-9EA6-DF929625EA0E}">
        <p15:presenceInfo xmlns:p15="http://schemas.microsoft.com/office/powerpoint/2012/main" userId="S-1-5-21-1526224874-1540688658-1361462980-11742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93BE"/>
    <a:srgbClr val="2F9BBF"/>
    <a:srgbClr val="FFFF00"/>
    <a:srgbClr val="FFC000"/>
    <a:srgbClr val="92D050"/>
    <a:srgbClr val="33CCFF"/>
    <a:srgbClr val="FFFFCC"/>
    <a:srgbClr val="66CCFF"/>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9" autoAdjust="0"/>
    <p:restoredTop sz="96900" autoAdjust="0"/>
  </p:normalViewPr>
  <p:slideViewPr>
    <p:cSldViewPr snapToGrid="0" showGuides="1">
      <p:cViewPr varScale="1">
        <p:scale>
          <a:sx n="96" d="100"/>
          <a:sy n="96" d="100"/>
        </p:scale>
        <p:origin x="58" y="77"/>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3163"/>
    </p:cViewPr>
  </p:sorterViewPr>
  <p:notesViewPr>
    <p:cSldViewPr snapToGrid="0">
      <p:cViewPr varScale="1">
        <p:scale>
          <a:sx n="94" d="100"/>
          <a:sy n="94" d="100"/>
        </p:scale>
        <p:origin x="3700"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ern.ch\dfs\Departments\TE\Groups\CRG\Sections\MM\5%20-%20Projets\String%203%20-%20HL-LHC%20IT%20(WP16)\1%20-%20Technical%20Documents%20-%20Reports\Design\Proximity%20cryogenics\Pressure_drop\Line%20B%20-%20pumping%20line\Pressure%20drop_LineB_WITH_CCU3_20200421.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521963852012387"/>
          <c:y val="4.3490800104616555E-2"/>
          <c:w val="0.72257787427731512"/>
          <c:h val="0.73746262432052256"/>
        </c:manualLayout>
      </c:layout>
      <c:scatterChart>
        <c:scatterStyle val="smoothMarker"/>
        <c:varyColors val="0"/>
        <c:ser>
          <c:idx val="0"/>
          <c:order val="0"/>
          <c:tx>
            <c:v>Kv 170 m3/h Valve curve</c:v>
          </c:tx>
          <c:spPr>
            <a:ln w="19050" cap="rnd">
              <a:solidFill>
                <a:schemeClr val="accent1"/>
              </a:solidFill>
              <a:round/>
            </a:ln>
            <a:effectLst/>
          </c:spPr>
          <c:marker>
            <c:symbol val="none"/>
          </c:marker>
          <c:xVal>
            <c:numRef>
              <c:f>Global_XB2!$AU$4:$AU$14</c:f>
              <c:numCache>
                <c:formatCode>General</c:formatCode>
                <c:ptCount val="11"/>
                <c:pt idx="0">
                  <c:v>0</c:v>
                </c:pt>
                <c:pt idx="1">
                  <c:v>5</c:v>
                </c:pt>
                <c:pt idx="2">
                  <c:v>20</c:v>
                </c:pt>
                <c:pt idx="3">
                  <c:v>30</c:v>
                </c:pt>
                <c:pt idx="4">
                  <c:v>40</c:v>
                </c:pt>
                <c:pt idx="5">
                  <c:v>50</c:v>
                </c:pt>
                <c:pt idx="6">
                  <c:v>60</c:v>
                </c:pt>
                <c:pt idx="7">
                  <c:v>70</c:v>
                </c:pt>
                <c:pt idx="8">
                  <c:v>80</c:v>
                </c:pt>
                <c:pt idx="9">
                  <c:v>90</c:v>
                </c:pt>
                <c:pt idx="10">
                  <c:v>100</c:v>
                </c:pt>
              </c:numCache>
            </c:numRef>
          </c:xVal>
          <c:yVal>
            <c:numRef>
              <c:f>Global_XB2!$AW$4:$AW$14</c:f>
              <c:numCache>
                <c:formatCode>General</c:formatCode>
                <c:ptCount val="11"/>
                <c:pt idx="0">
                  <c:v>1</c:v>
                </c:pt>
                <c:pt idx="1">
                  <c:v>1.2589254117941673</c:v>
                </c:pt>
                <c:pt idx="2">
                  <c:v>2.5118864315095806</c:v>
                </c:pt>
                <c:pt idx="3">
                  <c:v>3.9810717055349736</c:v>
                </c:pt>
                <c:pt idx="4">
                  <c:v>6.3095734448019343</c:v>
                </c:pt>
                <c:pt idx="5">
                  <c:v>10.000000000000002</c:v>
                </c:pt>
                <c:pt idx="6">
                  <c:v>15.848931924611144</c:v>
                </c:pt>
                <c:pt idx="7">
                  <c:v>25.118864315095813</c:v>
                </c:pt>
                <c:pt idx="8">
                  <c:v>39.810717055349755</c:v>
                </c:pt>
                <c:pt idx="9">
                  <c:v>63.095734448019371</c:v>
                </c:pt>
                <c:pt idx="10">
                  <c:v>100.00000000000004</c:v>
                </c:pt>
              </c:numCache>
            </c:numRef>
          </c:yVal>
          <c:smooth val="1"/>
          <c:extLst>
            <c:ext xmlns:c16="http://schemas.microsoft.com/office/drawing/2014/chart" uri="{C3380CC4-5D6E-409C-BE32-E72D297353CC}">
              <c16:uniqueId val="{00000000-6C22-4316-87B6-D27F58783192}"/>
            </c:ext>
          </c:extLst>
        </c:ser>
        <c:dLbls>
          <c:showLegendKey val="0"/>
          <c:showVal val="0"/>
          <c:showCatName val="0"/>
          <c:showSerName val="0"/>
          <c:showPercent val="0"/>
          <c:showBubbleSize val="0"/>
        </c:dLbls>
        <c:axId val="828236496"/>
        <c:axId val="828244368"/>
        <c:extLst/>
      </c:scatterChart>
      <c:scatterChart>
        <c:scatterStyle val="lineMarker"/>
        <c:varyColors val="0"/>
        <c:ser>
          <c:idx val="1"/>
          <c:order val="1"/>
          <c:tx>
            <c:v>Operation modes</c:v>
          </c:tx>
          <c:spPr>
            <a:ln w="25400" cap="rnd">
              <a:noFill/>
              <a:round/>
            </a:ln>
            <a:effectLst/>
          </c:spPr>
          <c:marker>
            <c:symbol val="circle"/>
            <c:size val="5"/>
            <c:spPr>
              <a:solidFill>
                <a:schemeClr val="accent6"/>
              </a:solidFill>
              <a:ln w="12700">
                <a:solidFill>
                  <a:schemeClr val="accent6"/>
                </a:solidFill>
              </a:ln>
              <a:effectLst/>
            </c:spPr>
          </c:marker>
          <c:xVal>
            <c:numRef>
              <c:f>Global_XB2!$AN$15:$AN$26</c:f>
              <c:numCache>
                <c:formatCode>0.0</c:formatCode>
                <c:ptCount val="12"/>
                <c:pt idx="0">
                  <c:v>69.116746767073067</c:v>
                </c:pt>
                <c:pt idx="1">
                  <c:v>90.001467962206718</c:v>
                </c:pt>
                <c:pt idx="3">
                  <c:v>31.404413809568261</c:v>
                </c:pt>
                <c:pt idx="5">
                  <c:v>61.597453826034098</c:v>
                </c:pt>
                <c:pt idx="6">
                  <c:v>92.436616233467532</c:v>
                </c:pt>
                <c:pt idx="7">
                  <c:v>65.051499783199048</c:v>
                </c:pt>
                <c:pt idx="8">
                  <c:v>84.16824655027213</c:v>
                </c:pt>
                <c:pt idx="10">
                  <c:v>73.856062735983116</c:v>
                </c:pt>
                <c:pt idx="11">
                  <c:v>98.953304658217832</c:v>
                </c:pt>
              </c:numCache>
            </c:numRef>
          </c:xVal>
          <c:yVal>
            <c:numRef>
              <c:f>Global_XB2!$AM$15:$AM$26</c:f>
              <c:numCache>
                <c:formatCode>0.0</c:formatCode>
                <c:ptCount val="12"/>
                <c:pt idx="0">
                  <c:v>24.117647058823529</c:v>
                </c:pt>
                <c:pt idx="1">
                  <c:v>63.1</c:v>
                </c:pt>
                <c:pt idx="3">
                  <c:v>4.2470588235294118</c:v>
                </c:pt>
                <c:pt idx="5">
                  <c:v>17.058823529411764</c:v>
                </c:pt>
                <c:pt idx="6">
                  <c:v>70.588235294117652</c:v>
                </c:pt>
                <c:pt idx="7">
                  <c:v>20</c:v>
                </c:pt>
                <c:pt idx="8">
                  <c:v>48.235294117647058</c:v>
                </c:pt>
                <c:pt idx="10">
                  <c:v>30</c:v>
                </c:pt>
                <c:pt idx="11">
                  <c:v>95.294117647058812</c:v>
                </c:pt>
              </c:numCache>
            </c:numRef>
          </c:yVal>
          <c:smooth val="0"/>
          <c:extLst>
            <c:ext xmlns:c16="http://schemas.microsoft.com/office/drawing/2014/chart" uri="{C3380CC4-5D6E-409C-BE32-E72D297353CC}">
              <c16:uniqueId val="{00000001-6C22-4316-87B6-D27F58783192}"/>
            </c:ext>
          </c:extLst>
        </c:ser>
        <c:dLbls>
          <c:showLegendKey val="0"/>
          <c:showVal val="0"/>
          <c:showCatName val="0"/>
          <c:showSerName val="0"/>
          <c:showPercent val="0"/>
          <c:showBubbleSize val="0"/>
        </c:dLbls>
        <c:axId val="828236496"/>
        <c:axId val="828244368"/>
        <c:extLst/>
      </c:scatterChart>
      <c:valAx>
        <c:axId val="828236496"/>
        <c:scaling>
          <c:orientation val="minMax"/>
          <c:max val="12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r>
                  <a:rPr lang="en-GB"/>
                  <a:t>Relative valve travel h (%)</a:t>
                </a:r>
              </a:p>
            </c:rich>
          </c:tx>
          <c:layout>
            <c:manualLayout>
              <c:xMode val="edge"/>
              <c:yMode val="edge"/>
              <c:x val="0.36048310416183305"/>
              <c:y val="0.8573065477242364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828244368"/>
        <c:crosses val="autoZero"/>
        <c:crossBetween val="midCat"/>
        <c:majorUnit val="10"/>
      </c:valAx>
      <c:valAx>
        <c:axId val="8282443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r>
                  <a:rPr lang="en-GB"/>
                  <a:t>Relative Valve Coefficient </a:t>
                </a:r>
                <a:r>
                  <a:rPr lang="el-GR"/>
                  <a:t>Φ</a:t>
                </a:r>
                <a:r>
                  <a:rPr lang="en-GB"/>
                  <a:t> (%)</a:t>
                </a:r>
              </a:p>
            </c:rich>
          </c:tx>
          <c:overlay val="0"/>
          <c:spPr>
            <a:noFill/>
            <a:ln>
              <a:noFill/>
            </a:ln>
            <a:effectLst/>
          </c:spPr>
          <c:txPr>
            <a:bodyPr rot="-54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828236496"/>
        <c:crosses val="autoZero"/>
        <c:crossBetween val="midCat"/>
      </c:valAx>
      <c:spPr>
        <a:noFill/>
        <a:ln>
          <a:noFill/>
        </a:ln>
        <a:effectLst/>
      </c:spPr>
    </c:plotArea>
    <c:legend>
      <c:legendPos val="r"/>
      <c:layout>
        <c:manualLayout>
          <c:xMode val="edge"/>
          <c:yMode val="edge"/>
          <c:x val="0.17726716171108164"/>
          <c:y val="6.9512755444655724E-2"/>
          <c:w val="0.45961615058934602"/>
          <c:h val="0.19469070962543031"/>
        </c:manualLayout>
      </c:layout>
      <c:overlay val="0"/>
      <c:spPr>
        <a:solidFill>
          <a:schemeClr val="bg1"/>
        </a:solidFill>
        <a:ln>
          <a:solidFill>
            <a:schemeClr val="tx1"/>
          </a:solid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6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4278154"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5592225" y="0"/>
            <a:ext cx="4278154" cy="339884"/>
          </a:xfrm>
          <a:prstGeom prst="rect">
            <a:avLst/>
          </a:prstGeom>
        </p:spPr>
        <p:txBody>
          <a:bodyPr vert="horz" lIns="91440" tIns="45720" rIns="91440" bIns="45720" rtlCol="0"/>
          <a:lstStyle>
            <a:lvl1pPr algn="r">
              <a:defRPr sz="1200"/>
            </a:lvl1pPr>
          </a:lstStyle>
          <a:p>
            <a:fld id="{B3F5CDDF-3246-6843-A314-FDDEB3F3DF8E}" type="datetimeFigureOut">
              <a:rPr lang="fr-FR" smtClean="0"/>
              <a:pPr/>
              <a:t>18/05/2020</a:t>
            </a:fld>
            <a:endParaRPr lang="fr-FR" dirty="0"/>
          </a:p>
        </p:txBody>
      </p:sp>
      <p:sp>
        <p:nvSpPr>
          <p:cNvPr id="4" name="Espace réservé du pied de page 3"/>
          <p:cNvSpPr>
            <a:spLocks noGrp="1"/>
          </p:cNvSpPr>
          <p:nvPr>
            <p:ph type="ftr" sz="quarter" idx="2"/>
          </p:nvPr>
        </p:nvSpPr>
        <p:spPr>
          <a:xfrm>
            <a:off x="1" y="6456611"/>
            <a:ext cx="4278154" cy="339884"/>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5592225" y="6456611"/>
            <a:ext cx="4278154" cy="339884"/>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dirty="0"/>
          </a:p>
        </p:txBody>
      </p:sp>
    </p:spTree>
    <p:extLst>
      <p:ext uri="{BB962C8B-B14F-4D97-AF65-F5344CB8AC3E}">
        <p14:creationId xmlns:p14="http://schemas.microsoft.com/office/powerpoint/2010/main" val="19844536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4278154"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5592225" y="0"/>
            <a:ext cx="4278154" cy="339884"/>
          </a:xfrm>
          <a:prstGeom prst="rect">
            <a:avLst/>
          </a:prstGeom>
        </p:spPr>
        <p:txBody>
          <a:bodyPr vert="horz" lIns="91440" tIns="45720" rIns="91440" bIns="45720" rtlCol="0"/>
          <a:lstStyle>
            <a:lvl1pPr algn="r">
              <a:defRPr sz="1200"/>
            </a:lvl1pPr>
          </a:lstStyle>
          <a:p>
            <a:fld id="{781D8F6D-3354-BF4D-834B-467E3215D30A}" type="datetimeFigureOut">
              <a:rPr lang="fr-FR" smtClean="0"/>
              <a:pPr/>
              <a:t>18/05/2020</a:t>
            </a:fld>
            <a:endParaRPr lang="fr-FR" dirty="0"/>
          </a:p>
        </p:txBody>
      </p:sp>
      <p:sp>
        <p:nvSpPr>
          <p:cNvPr id="4" name="Espace réservé de l'image des diapositives 3"/>
          <p:cNvSpPr>
            <a:spLocks noGrp="1" noRot="1" noChangeAspect="1"/>
          </p:cNvSpPr>
          <p:nvPr>
            <p:ph type="sldImg" idx="2"/>
          </p:nvPr>
        </p:nvSpPr>
        <p:spPr>
          <a:xfrm>
            <a:off x="3236913" y="509588"/>
            <a:ext cx="3398837" cy="254952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987267" y="3228895"/>
            <a:ext cx="7898130" cy="3058954"/>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6456611"/>
            <a:ext cx="4278154" cy="339884"/>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592225" y="6456611"/>
            <a:ext cx="4278154" cy="339884"/>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dirty="0"/>
          </a:p>
        </p:txBody>
      </p:sp>
    </p:spTree>
    <p:extLst>
      <p:ext uri="{BB962C8B-B14F-4D97-AF65-F5344CB8AC3E}">
        <p14:creationId xmlns:p14="http://schemas.microsoft.com/office/powerpoint/2010/main" val="166184650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dirty="0"/>
          </a:p>
        </p:txBody>
      </p:sp>
    </p:spTree>
    <p:extLst>
      <p:ext uri="{BB962C8B-B14F-4D97-AF65-F5344CB8AC3E}">
        <p14:creationId xmlns:p14="http://schemas.microsoft.com/office/powerpoint/2010/main" val="7675256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pic>
        <p:nvPicPr>
          <p:cNvPr id="12" name="Image 11" descr="HLU-logoN-title.png"/>
          <p:cNvPicPr>
            <a:picLocks noChangeAspect="1"/>
          </p:cNvPicPr>
          <p:nvPr userDrawn="1"/>
        </p:nvPicPr>
        <p:blipFill>
          <a:blip r:embed="rId3"/>
          <a:stretch>
            <a:fillRect/>
          </a:stretch>
        </p:blipFill>
        <p:spPr>
          <a:xfrm>
            <a:off x="1371600" y="673276"/>
            <a:ext cx="2815167" cy="1141121"/>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471240" y="6086419"/>
            <a:ext cx="3912574" cy="53986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
        <p:nvSpPr>
          <p:cNvPr id="5" name="Footer Placeholder 3"/>
          <p:cNvSpPr>
            <a:spLocks noGrp="1"/>
          </p:cNvSpPr>
          <p:nvPr>
            <p:ph type="ftr" sz="quarter" idx="13"/>
          </p:nvPr>
        </p:nvSpPr>
        <p:spPr>
          <a:xfrm>
            <a:off x="1516394" y="6356350"/>
            <a:ext cx="4250770" cy="216025"/>
          </a:xfrm>
          <a:prstGeom prst="rect">
            <a:avLst/>
          </a:prstGeom>
        </p:spPr>
        <p:txBody>
          <a:bodyPr anchor="t"/>
          <a:lstStyle>
            <a:lvl1pPr>
              <a:defRPr>
                <a:solidFill>
                  <a:srgbClr val="2F9BBF"/>
                </a:solidFill>
              </a:defRPr>
            </a:lvl1pPr>
          </a:lstStyle>
          <a:p>
            <a:r>
              <a:rPr lang="en-GB" dirty="0"/>
              <a:t>Ó. Durán Lucas, 10th FTEC Workshop, 19.05.2020</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19806" y="6267709"/>
            <a:ext cx="2712194" cy="374232"/>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2869" y="6203910"/>
            <a:ext cx="512441" cy="512441"/>
          </a:xfrm>
          <a:prstGeom prst="rect">
            <a:avLst/>
          </a:prstGeom>
        </p:spPr>
      </p:pic>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81641" y="6203909"/>
            <a:ext cx="445824" cy="512441"/>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Footer Placeholder 3"/>
          <p:cNvSpPr>
            <a:spLocks noGrp="1"/>
          </p:cNvSpPr>
          <p:nvPr>
            <p:ph type="ftr" sz="quarter" idx="13"/>
          </p:nvPr>
        </p:nvSpPr>
        <p:spPr>
          <a:xfrm>
            <a:off x="1516394" y="6356350"/>
            <a:ext cx="4250770" cy="216025"/>
          </a:xfrm>
          <a:prstGeom prst="rect">
            <a:avLst/>
          </a:prstGeom>
        </p:spPr>
        <p:txBody>
          <a:bodyPr anchor="t"/>
          <a:lstStyle>
            <a:lvl1pPr>
              <a:defRPr>
                <a:solidFill>
                  <a:srgbClr val="2F9BBF"/>
                </a:solidFill>
              </a:defRPr>
            </a:lvl1pPr>
          </a:lstStyle>
          <a:p>
            <a:r>
              <a:rPr lang="en-GB" dirty="0"/>
              <a:t>Ó. Durán Lucas, 10th FTEC Workshop, 18.05.2020</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19806" y="6267709"/>
            <a:ext cx="2712194" cy="374232"/>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2869" y="6203910"/>
            <a:ext cx="512441" cy="512441"/>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81641" y="6203909"/>
            <a:ext cx="445824" cy="51244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dirty="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
        <p:nvSpPr>
          <p:cNvPr id="13" name="Footer Placeholder 3"/>
          <p:cNvSpPr>
            <a:spLocks noGrp="1"/>
          </p:cNvSpPr>
          <p:nvPr>
            <p:ph type="ftr" sz="quarter" idx="13"/>
          </p:nvPr>
        </p:nvSpPr>
        <p:spPr>
          <a:xfrm>
            <a:off x="1516394" y="6356350"/>
            <a:ext cx="4250770" cy="216025"/>
          </a:xfrm>
          <a:prstGeom prst="rect">
            <a:avLst/>
          </a:prstGeom>
        </p:spPr>
        <p:txBody>
          <a:bodyPr anchor="t"/>
          <a:lstStyle>
            <a:lvl1pPr>
              <a:defRPr>
                <a:solidFill>
                  <a:srgbClr val="2F9BBF"/>
                </a:solidFill>
              </a:defRPr>
            </a:lvl1pPr>
          </a:lstStyle>
          <a:p>
            <a:r>
              <a:rPr lang="en-GB" dirty="0"/>
              <a:t>Ó. Durán Lucas, 10th FTEC Workshop, 18.05.2020</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19806" y="6267709"/>
            <a:ext cx="2712194" cy="374232"/>
          </a:xfrm>
          <a:prstGeom prst="rect">
            <a:avLst/>
          </a:prstGeom>
        </p:spPr>
      </p:pic>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2869" y="6203910"/>
            <a:ext cx="512441" cy="512441"/>
          </a:xfrm>
          <a:prstGeom prst="rect">
            <a:avLst/>
          </a:prstGeom>
        </p:spPr>
      </p:pic>
      <p:pic>
        <p:nvPicPr>
          <p:cNvPr id="16"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81641" y="6203909"/>
            <a:ext cx="445824" cy="512441"/>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814919" y="6320097"/>
            <a:ext cx="2712194" cy="374232"/>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72869" y="6203910"/>
            <a:ext cx="512441" cy="512441"/>
          </a:xfrm>
          <a:prstGeom prst="rect">
            <a:avLst/>
          </a:prstGeom>
        </p:spPr>
      </p:pic>
      <p:pic>
        <p:nvPicPr>
          <p:cNvPr id="10" name="Picture 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81641" y="6203909"/>
            <a:ext cx="445824" cy="51244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
        <p:nvSpPr>
          <p:cNvPr id="13" name="Footer Placeholder 3"/>
          <p:cNvSpPr>
            <a:spLocks noGrp="1"/>
          </p:cNvSpPr>
          <p:nvPr>
            <p:ph type="ftr" sz="quarter" idx="3"/>
          </p:nvPr>
        </p:nvSpPr>
        <p:spPr>
          <a:xfrm>
            <a:off x="1570261" y="6346813"/>
            <a:ext cx="5906954" cy="216025"/>
          </a:xfrm>
          <a:prstGeom prst="rect">
            <a:avLst/>
          </a:prstGeom>
        </p:spPr>
        <p:txBody>
          <a:bodyPr anchor="t"/>
          <a:lstStyle>
            <a:lvl1pPr>
              <a:defRPr sz="1200">
                <a:solidFill>
                  <a:srgbClr val="33CCFF"/>
                </a:solidFill>
              </a:defRPr>
            </a:lvl1pPr>
          </a:lstStyle>
          <a:p>
            <a:r>
              <a:rPr lang="en-GB" dirty="0"/>
              <a:t>Ó. Durán Lucas, 10th FTEC Workshop, 18.05.2020</a:t>
            </a:r>
          </a:p>
        </p:txBody>
      </p:sp>
      <p:sp>
        <p:nvSpPr>
          <p:cNvPr id="4" name="Rectangle 3"/>
          <p:cNvSpPr/>
          <p:nvPr userDrawn="1"/>
        </p:nvSpPr>
        <p:spPr>
          <a:xfrm>
            <a:off x="85725" y="6200775"/>
            <a:ext cx="1181100" cy="57768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57" r:id="rId4"/>
    <p:sldLayoutId id="2147483658" r:id="rId5"/>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915648/"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15616" y="2407646"/>
            <a:ext cx="7200000" cy="1185664"/>
          </a:xfrm>
        </p:spPr>
        <p:txBody>
          <a:bodyPr/>
          <a:lstStyle/>
          <a:p>
            <a:pPr>
              <a:spcBef>
                <a:spcPts val="1200"/>
              </a:spcBef>
            </a:pPr>
            <a:r>
              <a:rPr lang="en-GB" sz="1600" b="0" dirty="0"/>
              <a:t>10</a:t>
            </a:r>
            <a:r>
              <a:rPr lang="en-GB" sz="1600" b="0" baseline="30000" dirty="0"/>
              <a:t>th</a:t>
            </a:r>
            <a:r>
              <a:rPr lang="en-GB" sz="1600" b="0" dirty="0"/>
              <a:t> FTEC Workshop</a:t>
            </a:r>
            <a:br>
              <a:rPr lang="de-DE" dirty="0"/>
            </a:br>
            <a:r>
              <a:rPr lang="de-DE" dirty="0"/>
              <a:t>Cryogenics for the HL-LHC IT String</a:t>
            </a:r>
            <a:endParaRPr lang="en-GB" sz="1800" b="0" i="1" dirty="0">
              <a:solidFill>
                <a:srgbClr val="7030A0"/>
              </a:solidFill>
            </a:endParaRPr>
          </a:p>
        </p:txBody>
      </p:sp>
      <p:sp>
        <p:nvSpPr>
          <p:cNvPr id="3" name="Sous-titre 2"/>
          <p:cNvSpPr>
            <a:spLocks noGrp="1"/>
          </p:cNvSpPr>
          <p:nvPr>
            <p:ph type="subTitle" idx="1"/>
          </p:nvPr>
        </p:nvSpPr>
        <p:spPr>
          <a:xfrm>
            <a:off x="1171496" y="3958507"/>
            <a:ext cx="6924754" cy="990600"/>
          </a:xfrm>
        </p:spPr>
        <p:txBody>
          <a:bodyPr>
            <a:normAutofit/>
          </a:bodyPr>
          <a:lstStyle/>
          <a:p>
            <a:r>
              <a:rPr lang="en-GB" sz="1600" dirty="0"/>
              <a:t>Óscar Durán Lucas</a:t>
            </a:r>
          </a:p>
          <a:p>
            <a:r>
              <a:rPr lang="en-GB" sz="1200" dirty="0"/>
              <a:t>TE-CRG-ME - A. Perin (supervisor), G. Rolando, M. Sisti, A. Wanninger, J. Mouleyre, J. Metselaar</a:t>
            </a:r>
            <a:br>
              <a:rPr lang="en-GB" sz="1200" dirty="0"/>
            </a:br>
            <a:endParaRPr lang="en-GB" sz="1200" dirty="0"/>
          </a:p>
          <a:p>
            <a:endParaRPr lang="fr-CH" sz="1600" dirty="0"/>
          </a:p>
        </p:txBody>
      </p:sp>
      <p:sp>
        <p:nvSpPr>
          <p:cNvPr id="4" name="Espace réservé du texte 3"/>
          <p:cNvSpPr>
            <a:spLocks noGrp="1"/>
          </p:cNvSpPr>
          <p:nvPr>
            <p:ph type="body" sz="quarter" idx="14"/>
          </p:nvPr>
        </p:nvSpPr>
        <p:spPr>
          <a:xfrm>
            <a:off x="1115616" y="5215332"/>
            <a:ext cx="6480000" cy="482178"/>
          </a:xfrm>
        </p:spPr>
        <p:txBody>
          <a:bodyPr>
            <a:normAutofit fontScale="92500" lnSpcReduction="10000"/>
          </a:bodyPr>
          <a:lstStyle/>
          <a:p>
            <a:r>
              <a:rPr lang="de-DE" dirty="0">
                <a:solidFill>
                  <a:srgbClr val="2F9BBF"/>
                </a:solidFill>
              </a:rPr>
              <a:t>CERN, 18</a:t>
            </a:r>
            <a:r>
              <a:rPr lang="de-DE" baseline="30000" dirty="0">
                <a:solidFill>
                  <a:srgbClr val="2F9BBF"/>
                </a:solidFill>
              </a:rPr>
              <a:t>th</a:t>
            </a:r>
            <a:r>
              <a:rPr lang="de-DE" dirty="0">
                <a:solidFill>
                  <a:srgbClr val="2F9BBF"/>
                </a:solidFill>
              </a:rPr>
              <a:t> May 2020</a:t>
            </a:r>
          </a:p>
          <a:p>
            <a:r>
              <a:rPr lang="de-DE" dirty="0">
                <a:solidFill>
                  <a:srgbClr val="2F9BBF"/>
                </a:solidFill>
              </a:rPr>
              <a:t>INDICO: </a:t>
            </a:r>
            <a:r>
              <a:rPr lang="de-DE" dirty="0">
                <a:solidFill>
                  <a:srgbClr val="2F9BBF"/>
                </a:solidFill>
                <a:hlinkClick r:id="rId3"/>
              </a:rPr>
              <a:t>915648</a:t>
            </a:r>
            <a:endParaRPr lang="en-GB" dirty="0">
              <a:solidFill>
                <a:srgbClr val="2F9BBF"/>
              </a:solidFill>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4063" y="717169"/>
            <a:ext cx="1111920" cy="1111920"/>
          </a:xfrm>
          <a:prstGeom prst="rect">
            <a:avLst/>
          </a:prstGeom>
        </p:spPr>
      </p:pic>
    </p:spTree>
    <p:extLst>
      <p:ext uri="{BB962C8B-B14F-4D97-AF65-F5344CB8AC3E}">
        <p14:creationId xmlns:p14="http://schemas.microsoft.com/office/powerpoint/2010/main" val="3723272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Slide Number Placeholder 2"/>
          <p:cNvSpPr>
            <a:spLocks noGrp="1"/>
          </p:cNvSpPr>
          <p:nvPr>
            <p:ph type="sldNum" sz="quarter" idx="4"/>
          </p:nvPr>
        </p:nvSpPr>
        <p:spPr/>
        <p:txBody>
          <a:bodyPr/>
          <a:lstStyle/>
          <a:p>
            <a:fld id="{BFDCA1C4-9514-7B4F-976F-D92F7E296653}" type="slidenum">
              <a:rPr lang="fr-FR" smtClean="0"/>
              <a:pPr/>
              <a:t>2</a:t>
            </a:fld>
            <a:endParaRPr lang="fr-FR" dirty="0"/>
          </a:p>
        </p:txBody>
      </p:sp>
      <p:sp>
        <p:nvSpPr>
          <p:cNvPr id="5" name="Rectangle 4"/>
          <p:cNvSpPr/>
          <p:nvPr/>
        </p:nvSpPr>
        <p:spPr>
          <a:xfrm>
            <a:off x="612000" y="1404184"/>
            <a:ext cx="7550751" cy="3447098"/>
          </a:xfrm>
          <a:prstGeom prst="rect">
            <a:avLst/>
          </a:prstGeom>
        </p:spPr>
        <p:txBody>
          <a:bodyPr wrap="square">
            <a:spAutoFit/>
          </a:bodyPr>
          <a:lstStyle/>
          <a:p>
            <a:pPr>
              <a:spcBef>
                <a:spcPts val="600"/>
              </a:spcBef>
            </a:pPr>
            <a:r>
              <a:rPr lang="en-GB" sz="2000" dirty="0">
                <a:solidFill>
                  <a:schemeClr val="tx2">
                    <a:lumMod val="75000"/>
                  </a:schemeClr>
                </a:solidFill>
              </a:rPr>
              <a:t>Overview of the HL-LHC IT String</a:t>
            </a:r>
          </a:p>
          <a:p>
            <a:pPr>
              <a:spcBef>
                <a:spcPts val="600"/>
              </a:spcBef>
            </a:pPr>
            <a:endParaRPr lang="en-GB" sz="2000" dirty="0">
              <a:solidFill>
                <a:schemeClr val="tx2">
                  <a:lumMod val="75000"/>
                </a:schemeClr>
              </a:solidFill>
            </a:endParaRPr>
          </a:p>
          <a:p>
            <a:pPr>
              <a:spcBef>
                <a:spcPts val="600"/>
              </a:spcBef>
            </a:pPr>
            <a:r>
              <a:rPr lang="en-US" sz="2000" dirty="0">
                <a:solidFill>
                  <a:schemeClr val="tx2">
                    <a:lumMod val="75000"/>
                  </a:schemeClr>
                </a:solidFill>
              </a:rPr>
              <a:t>Cryogenic system for HL-LHC IT String</a:t>
            </a:r>
          </a:p>
          <a:p>
            <a:pPr>
              <a:spcBef>
                <a:spcPts val="600"/>
              </a:spcBef>
            </a:pPr>
            <a:endParaRPr lang="en-US" sz="2000" dirty="0">
              <a:solidFill>
                <a:schemeClr val="tx2">
                  <a:lumMod val="75000"/>
                </a:schemeClr>
              </a:solidFill>
            </a:endParaRPr>
          </a:p>
          <a:p>
            <a:pPr>
              <a:spcBef>
                <a:spcPts val="600"/>
              </a:spcBef>
            </a:pPr>
            <a:r>
              <a:rPr lang="en-US" sz="2000" dirty="0">
                <a:solidFill>
                  <a:schemeClr val="tx2">
                    <a:lumMod val="75000"/>
                  </a:schemeClr>
                </a:solidFill>
              </a:rPr>
              <a:t>Update on technical tasks</a:t>
            </a:r>
          </a:p>
          <a:p>
            <a:pPr>
              <a:spcBef>
                <a:spcPts val="600"/>
              </a:spcBef>
            </a:pPr>
            <a:endParaRPr lang="en-US" sz="2000" dirty="0">
              <a:solidFill>
                <a:schemeClr val="tx2">
                  <a:lumMod val="75000"/>
                </a:schemeClr>
              </a:solidFill>
            </a:endParaRPr>
          </a:p>
          <a:p>
            <a:pPr>
              <a:spcBef>
                <a:spcPts val="600"/>
              </a:spcBef>
            </a:pPr>
            <a:r>
              <a:rPr lang="en-US" sz="2000" dirty="0">
                <a:solidFill>
                  <a:schemeClr val="tx2">
                    <a:lumMod val="75000"/>
                  </a:schemeClr>
                </a:solidFill>
              </a:rPr>
              <a:t>Update on management tasks</a:t>
            </a:r>
          </a:p>
          <a:p>
            <a:pPr>
              <a:spcBef>
                <a:spcPts val="600"/>
              </a:spcBef>
            </a:pPr>
            <a:endParaRPr lang="en-US" sz="2000" dirty="0">
              <a:solidFill>
                <a:schemeClr val="tx2">
                  <a:lumMod val="75000"/>
                </a:schemeClr>
              </a:solidFill>
            </a:endParaRPr>
          </a:p>
          <a:p>
            <a:pPr>
              <a:spcBef>
                <a:spcPts val="600"/>
              </a:spcBef>
            </a:pPr>
            <a:r>
              <a:rPr lang="en-US" sz="2000" dirty="0">
                <a:solidFill>
                  <a:schemeClr val="tx2">
                    <a:lumMod val="75000"/>
                  </a:schemeClr>
                </a:solidFill>
              </a:rPr>
              <a:t>Upcoming activities</a:t>
            </a:r>
          </a:p>
        </p:txBody>
      </p:sp>
      <p:sp>
        <p:nvSpPr>
          <p:cNvPr id="6" name="Footer Placeholder 5"/>
          <p:cNvSpPr>
            <a:spLocks noGrp="1"/>
          </p:cNvSpPr>
          <p:nvPr>
            <p:ph type="ftr" sz="quarter" idx="13"/>
          </p:nvPr>
        </p:nvSpPr>
        <p:spPr/>
        <p:txBody>
          <a:bodyPr/>
          <a:lstStyle/>
          <a:p>
            <a:pPr algn="l"/>
            <a:r>
              <a:rPr lang="en-GB" dirty="0"/>
              <a:t>Ó. Durán Lucas, 10th FTEC Workshop, 18.05.2020</a:t>
            </a:r>
            <a:endParaRPr lang="en-GB" dirty="0">
              <a:solidFill>
                <a:srgbClr val="FF0000"/>
              </a:solidFill>
            </a:endParaRPr>
          </a:p>
        </p:txBody>
      </p:sp>
    </p:spTree>
    <p:extLst>
      <p:ext uri="{BB962C8B-B14F-4D97-AF65-F5344CB8AC3E}">
        <p14:creationId xmlns:p14="http://schemas.microsoft.com/office/powerpoint/2010/main" val="3152324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2960" y="185885"/>
            <a:ext cx="7920000" cy="720000"/>
          </a:xfrm>
        </p:spPr>
        <p:txBody>
          <a:bodyPr/>
          <a:lstStyle/>
          <a:p>
            <a:pPr>
              <a:spcBef>
                <a:spcPts val="600"/>
              </a:spcBef>
            </a:pPr>
            <a:r>
              <a:rPr lang="en-GB" dirty="0"/>
              <a:t>Overview of the HL-LHC IT String</a:t>
            </a:r>
          </a:p>
        </p:txBody>
      </p:sp>
      <p:sp>
        <p:nvSpPr>
          <p:cNvPr id="3" name="Slide Number Placeholder 2"/>
          <p:cNvSpPr>
            <a:spLocks noGrp="1"/>
          </p:cNvSpPr>
          <p:nvPr>
            <p:ph type="sldNum" sz="quarter" idx="4"/>
          </p:nvPr>
        </p:nvSpPr>
        <p:spPr/>
        <p:txBody>
          <a:bodyPr/>
          <a:lstStyle/>
          <a:p>
            <a:fld id="{BFDCA1C4-9514-7B4F-976F-D92F7E296653}" type="slidenum">
              <a:rPr lang="fr-FR" smtClean="0"/>
              <a:pPr/>
              <a:t>3</a:t>
            </a:fld>
            <a:endParaRPr lang="fr-FR"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38608" b="14658"/>
          <a:stretch/>
        </p:blipFill>
        <p:spPr>
          <a:xfrm>
            <a:off x="3227333" y="2343804"/>
            <a:ext cx="2432283" cy="1393650"/>
          </a:xfrm>
          <a:prstGeom prst="rect">
            <a:avLst/>
          </a:prstGeom>
          <a:ln>
            <a:solidFill>
              <a:schemeClr val="bg2"/>
            </a:solidFill>
          </a:ln>
        </p:spPr>
      </p:pic>
      <p:sp>
        <p:nvSpPr>
          <p:cNvPr id="7" name="TextBox 6"/>
          <p:cNvSpPr txBox="1"/>
          <p:nvPr/>
        </p:nvSpPr>
        <p:spPr>
          <a:xfrm>
            <a:off x="2810346" y="3796389"/>
            <a:ext cx="2954655" cy="246221"/>
          </a:xfrm>
          <a:prstGeom prst="rect">
            <a:avLst/>
          </a:prstGeom>
          <a:noFill/>
        </p:spPr>
        <p:txBody>
          <a:bodyPr wrap="none" rtlCol="0">
            <a:spAutoFit/>
          </a:bodyPr>
          <a:lstStyle/>
          <a:p>
            <a:r>
              <a:rPr lang="en-GB" sz="1000" dirty="0">
                <a:solidFill>
                  <a:schemeClr val="tx2">
                    <a:lumMod val="75000"/>
                  </a:schemeClr>
                </a:solidFill>
              </a:rPr>
              <a:t>View</a:t>
            </a:r>
            <a:r>
              <a:rPr lang="fr-CH" sz="1000" dirty="0">
                <a:solidFill>
                  <a:schemeClr val="tx2">
                    <a:lumMod val="75000"/>
                  </a:schemeClr>
                </a:solidFill>
              </a:rPr>
              <a:t> of LHC and IP5 with location of IT magnets </a:t>
            </a:r>
            <a:endParaRPr lang="en-GB" sz="1000" dirty="0">
              <a:solidFill>
                <a:schemeClr val="tx2">
                  <a:lumMod val="75000"/>
                </a:schemeClr>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66" y="2432711"/>
            <a:ext cx="2006253" cy="1350077"/>
          </a:xfrm>
          <a:prstGeom prst="rect">
            <a:avLst/>
          </a:prstGeom>
        </p:spPr>
      </p:pic>
      <p:sp>
        <p:nvSpPr>
          <p:cNvPr id="13" name="TextBox 12"/>
          <p:cNvSpPr txBox="1"/>
          <p:nvPr/>
        </p:nvSpPr>
        <p:spPr>
          <a:xfrm>
            <a:off x="3227333" y="5921403"/>
            <a:ext cx="1947969" cy="246221"/>
          </a:xfrm>
          <a:prstGeom prst="rect">
            <a:avLst/>
          </a:prstGeom>
          <a:noFill/>
        </p:spPr>
        <p:txBody>
          <a:bodyPr wrap="none" rtlCol="0">
            <a:spAutoFit/>
          </a:bodyPr>
          <a:lstStyle/>
          <a:p>
            <a:r>
              <a:rPr lang="fr-CH" sz="1000" dirty="0">
                <a:solidFill>
                  <a:schemeClr val="tx2">
                    <a:lumMod val="75000"/>
                  </a:schemeClr>
                </a:solidFill>
              </a:rPr>
              <a:t>Integration of IT String in SM18</a:t>
            </a:r>
            <a:endParaRPr lang="en-GB" sz="1000" dirty="0">
              <a:solidFill>
                <a:schemeClr val="tx2">
                  <a:lumMod val="75000"/>
                </a:schemeClr>
              </a:solidFill>
            </a:endParaRPr>
          </a:p>
        </p:txBody>
      </p:sp>
      <p:sp>
        <p:nvSpPr>
          <p:cNvPr id="14" name="Footer Placeholder 13"/>
          <p:cNvSpPr>
            <a:spLocks noGrp="1"/>
          </p:cNvSpPr>
          <p:nvPr>
            <p:ph type="ftr" sz="quarter" idx="13"/>
          </p:nvPr>
        </p:nvSpPr>
        <p:spPr/>
        <p:txBody>
          <a:bodyPr/>
          <a:lstStyle/>
          <a:p>
            <a:pPr algn="l"/>
            <a:r>
              <a:rPr lang="en-GB" dirty="0"/>
              <a:t>Ó. Durán Lucas, 10th FTEC Workshop, 18.05.2020</a:t>
            </a:r>
            <a:endParaRPr lang="en-GB" dirty="0">
              <a:solidFill>
                <a:srgbClr val="FF0000"/>
              </a:solidFill>
            </a:endParaRPr>
          </a:p>
        </p:txBody>
      </p:sp>
      <p:sp>
        <p:nvSpPr>
          <p:cNvPr id="16" name="Rectangle 15"/>
          <p:cNvSpPr/>
          <p:nvPr/>
        </p:nvSpPr>
        <p:spPr>
          <a:xfrm>
            <a:off x="475348" y="937230"/>
            <a:ext cx="8315224" cy="830997"/>
          </a:xfrm>
          <a:prstGeom prst="rect">
            <a:avLst/>
          </a:prstGeom>
        </p:spPr>
        <p:txBody>
          <a:bodyPr wrap="square">
            <a:spAutoFit/>
          </a:bodyPr>
          <a:lstStyle/>
          <a:p>
            <a:r>
              <a:rPr lang="fr-CH" sz="1200" dirty="0">
                <a:solidFill>
                  <a:schemeClr val="tx2">
                    <a:lumMod val="75000"/>
                  </a:schemeClr>
                </a:solidFill>
              </a:rPr>
              <a:t>The final </a:t>
            </a:r>
            <a:r>
              <a:rPr lang="fr-CH" sz="1200" dirty="0" err="1">
                <a:solidFill>
                  <a:schemeClr val="tx2">
                    <a:lumMod val="75000"/>
                  </a:schemeClr>
                </a:solidFill>
              </a:rPr>
              <a:t>focusing</a:t>
            </a:r>
            <a:r>
              <a:rPr lang="fr-CH" sz="1200" dirty="0">
                <a:solidFill>
                  <a:schemeClr val="tx2">
                    <a:lumMod val="75000"/>
                  </a:schemeClr>
                </a:solidFill>
              </a:rPr>
              <a:t> </a:t>
            </a:r>
            <a:r>
              <a:rPr lang="fr-CH" sz="1200" dirty="0" err="1">
                <a:solidFill>
                  <a:schemeClr val="tx2">
                    <a:lumMod val="75000"/>
                  </a:schemeClr>
                </a:solidFill>
              </a:rPr>
              <a:t>superconducting</a:t>
            </a:r>
            <a:r>
              <a:rPr lang="fr-CH" sz="1200" dirty="0">
                <a:solidFill>
                  <a:schemeClr val="tx2">
                    <a:lumMod val="75000"/>
                  </a:schemeClr>
                </a:solidFill>
              </a:rPr>
              <a:t> inner tripplet (IT) magnets of ATLAS and CMS of LHC will be </a:t>
            </a:r>
            <a:r>
              <a:rPr lang="fr-CH" sz="1200" dirty="0" err="1">
                <a:solidFill>
                  <a:schemeClr val="tx2">
                    <a:lumMod val="75000"/>
                  </a:schemeClr>
                </a:solidFill>
              </a:rPr>
              <a:t>replaced</a:t>
            </a:r>
            <a:r>
              <a:rPr lang="fr-CH" sz="1200" dirty="0">
                <a:solidFill>
                  <a:schemeClr val="tx2">
                    <a:lumMod val="75000"/>
                  </a:schemeClr>
                </a:solidFill>
              </a:rPr>
              <a:t> </a:t>
            </a:r>
            <a:r>
              <a:rPr lang="fr-CH" sz="1200" dirty="0" err="1">
                <a:solidFill>
                  <a:schemeClr val="tx2">
                    <a:lumMod val="75000"/>
                  </a:schemeClr>
                </a:solidFill>
              </a:rPr>
              <a:t>during</a:t>
            </a:r>
            <a:r>
              <a:rPr lang="fr-CH" sz="1200" dirty="0">
                <a:solidFill>
                  <a:schemeClr val="tx2">
                    <a:lumMod val="75000"/>
                  </a:schemeClr>
                </a:solidFill>
              </a:rPr>
              <a:t> LS3.</a:t>
            </a:r>
          </a:p>
          <a:p>
            <a:br>
              <a:rPr lang="fr-CH" sz="1200" dirty="0">
                <a:solidFill>
                  <a:schemeClr val="tx2">
                    <a:lumMod val="75000"/>
                  </a:schemeClr>
                </a:solidFill>
              </a:rPr>
            </a:br>
            <a:r>
              <a:rPr lang="fr-CH" sz="1200" dirty="0">
                <a:solidFill>
                  <a:schemeClr val="tx2">
                    <a:lumMod val="75000"/>
                  </a:schemeClr>
                </a:solidFill>
              </a:rPr>
              <a:t>HL-LHC IT String will be installed in SM18 facilitiy for testing the collective behaviour of magnets and systems, get information to speed up the commissioning in the LHC tunnel and configuration of IP5L.</a:t>
            </a:r>
          </a:p>
        </p:txBody>
      </p:sp>
      <p:sp>
        <p:nvSpPr>
          <p:cNvPr id="77" name="TextBox 76"/>
          <p:cNvSpPr txBox="1"/>
          <p:nvPr/>
        </p:nvSpPr>
        <p:spPr>
          <a:xfrm>
            <a:off x="7509299" y="5597345"/>
            <a:ext cx="1151911" cy="415498"/>
          </a:xfrm>
          <a:prstGeom prst="rect">
            <a:avLst/>
          </a:prstGeom>
          <a:noFill/>
        </p:spPr>
        <p:txBody>
          <a:bodyPr wrap="square" rtlCol="0">
            <a:spAutoFit/>
          </a:bodyPr>
          <a:lstStyle/>
          <a:p>
            <a:r>
              <a:rPr lang="fr-CH" sz="700" dirty="0">
                <a:solidFill>
                  <a:schemeClr val="accent1"/>
                </a:solidFill>
              </a:rPr>
              <a:t>*Images from CRG-TM presentation,</a:t>
            </a:r>
          </a:p>
          <a:p>
            <a:r>
              <a:rPr lang="fr-CH" sz="700" dirty="0">
                <a:solidFill>
                  <a:schemeClr val="accent1"/>
                </a:solidFill>
              </a:rPr>
              <a:t>INDICO 797080</a:t>
            </a:r>
            <a:endParaRPr lang="en-GB" sz="700" dirty="0">
              <a:solidFill>
                <a:schemeClr val="accent1"/>
              </a:solidFill>
            </a:endParaRPr>
          </a:p>
        </p:txBody>
      </p:sp>
      <p:grpSp>
        <p:nvGrpSpPr>
          <p:cNvPr id="5" name="Group 4"/>
          <p:cNvGrpSpPr/>
          <p:nvPr/>
        </p:nvGrpSpPr>
        <p:grpSpPr>
          <a:xfrm>
            <a:off x="1275260" y="4665738"/>
            <a:ext cx="6068807" cy="1041949"/>
            <a:chOff x="1017793" y="3601266"/>
            <a:chExt cx="6367050" cy="1132626"/>
          </a:xfrm>
        </p:grpSpPr>
        <p:pic>
          <p:nvPicPr>
            <p:cNvPr id="4" name="Picture 3"/>
            <p:cNvPicPr>
              <a:picLocks noChangeAspect="1"/>
            </p:cNvPicPr>
            <p:nvPr/>
          </p:nvPicPr>
          <p:blipFill rotWithShape="1">
            <a:blip r:embed="rId4">
              <a:grayscl/>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val="0"/>
                </a:ext>
              </a:extLst>
            </a:blip>
            <a:srcRect l="1" t="32866" r="-214" b="38611"/>
            <a:stretch/>
          </p:blipFill>
          <p:spPr>
            <a:xfrm>
              <a:off x="1017793" y="3601266"/>
              <a:ext cx="6367050" cy="1132626"/>
            </a:xfrm>
            <a:prstGeom prst="rect">
              <a:avLst/>
            </a:prstGeom>
          </p:spPr>
        </p:pic>
        <p:pic>
          <p:nvPicPr>
            <p:cNvPr id="33" name="Picture 32"/>
            <p:cNvPicPr>
              <a:picLocks noChangeAspect="1"/>
            </p:cNvPicPr>
            <p:nvPr/>
          </p:nvPicPr>
          <p:blipFill rotWithShape="1">
            <a:blip r:embed="rId6">
              <a:extLst>
                <a:ext uri="{BEBA8EAE-BF5A-486C-A8C5-ECC9F3942E4B}">
                  <a14:imgProps xmlns:a14="http://schemas.microsoft.com/office/drawing/2010/main">
                    <a14:imgLayer r:embed="rId5">
                      <a14:imgEffect>
                        <a14:saturation sat="200000"/>
                      </a14:imgEffect>
                    </a14:imgLayer>
                  </a14:imgProps>
                </a:ext>
                <a:ext uri="{28A0092B-C50C-407E-A947-70E740481C1C}">
                  <a14:useLocalDpi xmlns:a14="http://schemas.microsoft.com/office/drawing/2010/main" val="0"/>
                </a:ext>
              </a:extLst>
            </a:blip>
            <a:srcRect l="26708" t="47718" r="-167" b="45926"/>
            <a:stretch/>
          </p:blipFill>
          <p:spPr>
            <a:xfrm>
              <a:off x="2714625" y="4191000"/>
              <a:ext cx="4667250" cy="252413"/>
            </a:xfrm>
            <a:prstGeom prst="rect">
              <a:avLst/>
            </a:prstGeom>
          </p:spPr>
        </p:pic>
      </p:grpSp>
      <p:pic>
        <p:nvPicPr>
          <p:cNvPr id="22" name="Picture 21"/>
          <p:cNvPicPr>
            <a:picLocks noChangeAspect="1"/>
          </p:cNvPicPr>
          <p:nvPr/>
        </p:nvPicPr>
        <p:blipFill>
          <a:blip r:embed="rId7"/>
          <a:stretch>
            <a:fillRect/>
          </a:stretch>
        </p:blipFill>
        <p:spPr>
          <a:xfrm>
            <a:off x="5797177" y="2397445"/>
            <a:ext cx="2993395" cy="1286367"/>
          </a:xfrm>
          <a:prstGeom prst="rect">
            <a:avLst/>
          </a:prstGeom>
          <a:ln>
            <a:solidFill>
              <a:schemeClr val="bg2"/>
            </a:solidFill>
          </a:ln>
        </p:spPr>
      </p:pic>
      <p:cxnSp>
        <p:nvCxnSpPr>
          <p:cNvPr id="24" name="Straight Connector 23"/>
          <p:cNvCxnSpPr>
            <a:cxnSpLocks/>
          </p:cNvCxnSpPr>
          <p:nvPr/>
        </p:nvCxnSpPr>
        <p:spPr>
          <a:xfrm flipV="1">
            <a:off x="2119869" y="2397445"/>
            <a:ext cx="1107464" cy="187205"/>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V="1">
            <a:off x="3500438" y="3400592"/>
            <a:ext cx="2296739" cy="174036"/>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sp>
        <p:nvSpPr>
          <p:cNvPr id="37" name="Rectangle 36"/>
          <p:cNvSpPr/>
          <p:nvPr/>
        </p:nvSpPr>
        <p:spPr>
          <a:xfrm>
            <a:off x="2794063" y="5133721"/>
            <a:ext cx="4510088" cy="414337"/>
          </a:xfrm>
          <a:prstGeom prst="rect">
            <a:avLst/>
          </a:prstGeom>
          <a:solidFill>
            <a:srgbClr val="0093BE">
              <a:alpha val="20000"/>
            </a:srgbClr>
          </a:solidFill>
          <a:ln w="38100">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1037271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16394" y="1941953"/>
            <a:ext cx="6240025" cy="4185264"/>
          </a:xfrm>
          <a:prstGeom prst="rect">
            <a:avLst/>
          </a:prstGeom>
        </p:spPr>
      </p:pic>
      <p:sp>
        <p:nvSpPr>
          <p:cNvPr id="2" name="Title 1"/>
          <p:cNvSpPr>
            <a:spLocks noGrp="1"/>
          </p:cNvSpPr>
          <p:nvPr>
            <p:ph type="title"/>
          </p:nvPr>
        </p:nvSpPr>
        <p:spPr/>
        <p:txBody>
          <a:bodyPr/>
          <a:lstStyle/>
          <a:p>
            <a:r>
              <a:rPr lang="en-GB" dirty="0"/>
              <a:t>Cryogenics system for HL-LHC IT String</a:t>
            </a:r>
          </a:p>
        </p:txBody>
      </p:sp>
      <p:sp>
        <p:nvSpPr>
          <p:cNvPr id="3" name="Slide Number Placeholder 2"/>
          <p:cNvSpPr>
            <a:spLocks noGrp="1"/>
          </p:cNvSpPr>
          <p:nvPr>
            <p:ph type="sldNum" sz="quarter" idx="4"/>
          </p:nvPr>
        </p:nvSpPr>
        <p:spPr/>
        <p:txBody>
          <a:bodyPr/>
          <a:lstStyle/>
          <a:p>
            <a:fld id="{BFDCA1C4-9514-7B4F-976F-D92F7E296653}" type="slidenum">
              <a:rPr lang="fr-FR" smtClean="0"/>
              <a:pPr/>
              <a:t>4</a:t>
            </a:fld>
            <a:endParaRPr lang="fr-FR" dirty="0"/>
          </a:p>
        </p:txBody>
      </p:sp>
      <p:sp>
        <p:nvSpPr>
          <p:cNvPr id="5" name="Footer Placeholder 4"/>
          <p:cNvSpPr>
            <a:spLocks noGrp="1"/>
          </p:cNvSpPr>
          <p:nvPr>
            <p:ph type="ftr" sz="quarter" idx="13"/>
          </p:nvPr>
        </p:nvSpPr>
        <p:spPr/>
        <p:txBody>
          <a:bodyPr/>
          <a:lstStyle/>
          <a:p>
            <a:pPr algn="l"/>
            <a:r>
              <a:rPr lang="en-GB" dirty="0"/>
              <a:t>Ó. Durán Lucas, 10th FTEC Workshop, 18.05.2020</a:t>
            </a:r>
            <a:endParaRPr lang="en-GB" dirty="0">
              <a:solidFill>
                <a:srgbClr val="FF0000"/>
              </a:solidFill>
            </a:endParaRPr>
          </a:p>
        </p:txBody>
      </p:sp>
      <p:sp>
        <p:nvSpPr>
          <p:cNvPr id="28" name="Rectangle 15"/>
          <p:cNvSpPr/>
          <p:nvPr/>
        </p:nvSpPr>
        <p:spPr>
          <a:xfrm>
            <a:off x="4450429" y="874615"/>
            <a:ext cx="4401469" cy="800219"/>
          </a:xfrm>
          <a:prstGeom prst="rect">
            <a:avLst/>
          </a:prstGeom>
        </p:spPr>
        <p:txBody>
          <a:bodyPr wrap="square">
            <a:spAutoFit/>
          </a:bodyPr>
          <a:lstStyle/>
          <a:p>
            <a:r>
              <a:rPr lang="en-GB" sz="1200" dirty="0">
                <a:solidFill>
                  <a:schemeClr val="tx2">
                    <a:lumMod val="75000"/>
                  </a:schemeClr>
                </a:solidFill>
              </a:rPr>
              <a:t> </a:t>
            </a:r>
          </a:p>
          <a:p>
            <a:pPr marL="171450" indent="-171450">
              <a:spcBef>
                <a:spcPts val="600"/>
              </a:spcBef>
              <a:buFont typeface="Arial" panose="020B0604020202020204" pitchFamily="34" charset="0"/>
              <a:buChar char="•"/>
            </a:pPr>
            <a:r>
              <a:rPr lang="en-GB" sz="1200" dirty="0">
                <a:solidFill>
                  <a:schemeClr val="tx2">
                    <a:lumMod val="75000"/>
                  </a:schemeClr>
                </a:solidFill>
              </a:rPr>
              <a:t>Pressure relief during quenches</a:t>
            </a:r>
          </a:p>
          <a:p>
            <a:pPr marL="171450" indent="-171450">
              <a:spcBef>
                <a:spcPts val="600"/>
              </a:spcBef>
              <a:buFont typeface="Arial" panose="020B0604020202020204" pitchFamily="34" charset="0"/>
              <a:buChar char="•"/>
            </a:pPr>
            <a:r>
              <a:rPr lang="en-GB" sz="1200" dirty="0">
                <a:solidFill>
                  <a:schemeClr val="tx2">
                    <a:lumMod val="75000"/>
                  </a:schemeClr>
                </a:solidFill>
              </a:rPr>
              <a:t>Ultimate heat load capacity of bayonet heat exchangers</a:t>
            </a:r>
          </a:p>
        </p:txBody>
      </p:sp>
      <p:sp>
        <p:nvSpPr>
          <p:cNvPr id="9" name="Rectangle 8">
            <a:extLst>
              <a:ext uri="{FF2B5EF4-FFF2-40B4-BE49-F238E27FC236}">
                <a16:creationId xmlns:a16="http://schemas.microsoft.com/office/drawing/2014/main" id="{D9FEA9FB-B96C-4A76-B346-185B418327B1}"/>
              </a:ext>
            </a:extLst>
          </p:cNvPr>
          <p:cNvSpPr/>
          <p:nvPr/>
        </p:nvSpPr>
        <p:spPr>
          <a:xfrm>
            <a:off x="861411" y="880124"/>
            <a:ext cx="4401469" cy="1061829"/>
          </a:xfrm>
          <a:prstGeom prst="rect">
            <a:avLst/>
          </a:prstGeom>
        </p:spPr>
        <p:txBody>
          <a:bodyPr wrap="square">
            <a:spAutoFit/>
          </a:bodyPr>
          <a:lstStyle/>
          <a:p>
            <a:pPr>
              <a:spcBef>
                <a:spcPts val="600"/>
              </a:spcBef>
            </a:pPr>
            <a:r>
              <a:rPr lang="en-US" sz="1200" b="1" dirty="0">
                <a:solidFill>
                  <a:schemeClr val="tx2">
                    <a:lumMod val="75000"/>
                  </a:schemeClr>
                </a:solidFill>
              </a:rPr>
              <a:t>Main functionalities of the cryogenic system:</a:t>
            </a:r>
            <a:endParaRPr lang="en-US" sz="1200" dirty="0">
              <a:solidFill>
                <a:schemeClr val="tx2">
                  <a:lumMod val="75000"/>
                </a:schemeClr>
              </a:solidFill>
            </a:endParaRPr>
          </a:p>
          <a:p>
            <a:pPr marL="171450" indent="-171450">
              <a:spcBef>
                <a:spcPts val="600"/>
              </a:spcBef>
              <a:buFont typeface="Arial" panose="020B0604020202020204" pitchFamily="34" charset="0"/>
              <a:buChar char="•"/>
            </a:pPr>
            <a:r>
              <a:rPr lang="en-US" sz="1200" dirty="0">
                <a:solidFill>
                  <a:schemeClr val="tx2">
                    <a:lumMod val="75000"/>
                  </a:schemeClr>
                </a:solidFill>
              </a:rPr>
              <a:t>Representative of tunnel configuration</a:t>
            </a:r>
          </a:p>
          <a:p>
            <a:pPr marL="171450" indent="-171450">
              <a:spcBef>
                <a:spcPts val="600"/>
              </a:spcBef>
              <a:buFont typeface="Arial" panose="020B0604020202020204" pitchFamily="34" charset="0"/>
              <a:buChar char="•"/>
            </a:pPr>
            <a:r>
              <a:rPr lang="en-US" sz="1200" dirty="0">
                <a:solidFill>
                  <a:schemeClr val="tx2">
                    <a:lumMod val="75000"/>
                  </a:schemeClr>
                </a:solidFill>
              </a:rPr>
              <a:t>Controlled cool-down &amp; warm-up</a:t>
            </a:r>
          </a:p>
          <a:p>
            <a:pPr marL="171450" indent="-171450">
              <a:spcBef>
                <a:spcPts val="600"/>
              </a:spcBef>
              <a:buFont typeface="Arial" panose="020B0604020202020204" pitchFamily="34" charset="0"/>
              <a:buChar char="•"/>
            </a:pPr>
            <a:r>
              <a:rPr lang="en-US" sz="1200" dirty="0">
                <a:solidFill>
                  <a:schemeClr val="tx2">
                    <a:lumMod val="75000"/>
                  </a:schemeClr>
                </a:solidFill>
              </a:rPr>
              <a:t>Magnet operation in He II (1.9 K)</a:t>
            </a:r>
            <a:endParaRPr lang="en-US" sz="1200" u="sng" dirty="0">
              <a:solidFill>
                <a:schemeClr val="tx2">
                  <a:lumMod val="75000"/>
                </a:schemeClr>
              </a:solidFill>
            </a:endParaRPr>
          </a:p>
        </p:txBody>
      </p:sp>
    </p:spTree>
    <p:extLst>
      <p:ext uri="{BB962C8B-B14F-4D97-AF65-F5344CB8AC3E}">
        <p14:creationId xmlns:p14="http://schemas.microsoft.com/office/powerpoint/2010/main" val="4292581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Cryogenics system for HL-LHC IT String</a:t>
            </a:r>
          </a:p>
        </p:txBody>
      </p:sp>
      <p:sp>
        <p:nvSpPr>
          <p:cNvPr id="3" name="Slide Number Placeholder 2"/>
          <p:cNvSpPr>
            <a:spLocks noGrp="1"/>
          </p:cNvSpPr>
          <p:nvPr>
            <p:ph type="sldNum" sz="quarter" idx="4"/>
          </p:nvPr>
        </p:nvSpPr>
        <p:spPr/>
        <p:txBody>
          <a:bodyPr/>
          <a:lstStyle/>
          <a:p>
            <a:fld id="{BFDCA1C4-9514-7B4F-976F-D92F7E296653}" type="slidenum">
              <a:rPr lang="fr-FR" smtClean="0"/>
              <a:pPr/>
              <a:t>5</a:t>
            </a:fld>
            <a:endParaRPr lang="fr-FR" dirty="0"/>
          </a:p>
        </p:txBody>
      </p:sp>
      <p:sp>
        <p:nvSpPr>
          <p:cNvPr id="5" name="Footer Placeholder 4"/>
          <p:cNvSpPr>
            <a:spLocks noGrp="1"/>
          </p:cNvSpPr>
          <p:nvPr>
            <p:ph type="ftr" sz="quarter" idx="13"/>
          </p:nvPr>
        </p:nvSpPr>
        <p:spPr/>
        <p:txBody>
          <a:bodyPr/>
          <a:lstStyle/>
          <a:p>
            <a:pPr algn="l"/>
            <a:r>
              <a:rPr lang="en-GB" dirty="0"/>
              <a:t>Ó. Durán Lucas, 10th FTEC Workshop, 18.05.2020</a:t>
            </a:r>
            <a:endParaRPr lang="en-GB" dirty="0">
              <a:solidFill>
                <a:srgbClr val="FF0000"/>
              </a:solidFill>
            </a:endParaRPr>
          </a:p>
        </p:txBody>
      </p:sp>
      <p:pic>
        <p:nvPicPr>
          <p:cNvPr id="8" name="Imagen 7"/>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33010" y="4063028"/>
            <a:ext cx="3063712" cy="2054870"/>
          </a:xfrm>
          <a:prstGeom prst="rect">
            <a:avLst/>
          </a:prstGeom>
        </p:spPr>
      </p:pic>
      <p:pic>
        <p:nvPicPr>
          <p:cNvPr id="6" name="Picture 5">
            <a:extLst>
              <a:ext uri="{FF2B5EF4-FFF2-40B4-BE49-F238E27FC236}">
                <a16:creationId xmlns:a16="http://schemas.microsoft.com/office/drawing/2014/main" id="{FFC0702A-5DC3-4961-863A-79AA6D6BC012}"/>
              </a:ext>
            </a:extLst>
          </p:cNvPr>
          <p:cNvPicPr>
            <a:picLocks noChangeAspect="1"/>
          </p:cNvPicPr>
          <p:nvPr/>
        </p:nvPicPr>
        <p:blipFill rotWithShape="1">
          <a:blip r:embed="rId3">
            <a:clrChange>
              <a:clrFrom>
                <a:srgbClr val="FFFFFF"/>
              </a:clrFrom>
              <a:clrTo>
                <a:srgbClr val="FFFFFF">
                  <a:alpha val="0"/>
                </a:srgbClr>
              </a:clrTo>
            </a:clrChange>
          </a:blip>
          <a:srcRect l="30509" t="2528" r="30024" b="8373"/>
          <a:stretch/>
        </p:blipFill>
        <p:spPr>
          <a:xfrm>
            <a:off x="4923000" y="1437969"/>
            <a:ext cx="3609000" cy="4188035"/>
          </a:xfrm>
          <a:prstGeom prst="rect">
            <a:avLst/>
          </a:prstGeom>
        </p:spPr>
      </p:pic>
      <p:pic>
        <p:nvPicPr>
          <p:cNvPr id="10" name="Picture 9" descr="A picture containing toy&#10;&#10;Description automatically generated">
            <a:extLst>
              <a:ext uri="{FF2B5EF4-FFF2-40B4-BE49-F238E27FC236}">
                <a16:creationId xmlns:a16="http://schemas.microsoft.com/office/drawing/2014/main" id="{3730DFA4-0C50-4542-9B00-9BDE7D6B753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242" b="17402"/>
          <a:stretch/>
        </p:blipFill>
        <p:spPr>
          <a:xfrm>
            <a:off x="457200" y="1300971"/>
            <a:ext cx="4440851" cy="2523606"/>
          </a:xfrm>
          <a:prstGeom prst="rect">
            <a:avLst/>
          </a:prstGeom>
          <a:ln>
            <a:solidFill>
              <a:schemeClr val="accent2"/>
            </a:solidFill>
          </a:ln>
        </p:spPr>
      </p:pic>
      <p:sp>
        <p:nvSpPr>
          <p:cNvPr id="11" name="TextBox 10">
            <a:extLst>
              <a:ext uri="{FF2B5EF4-FFF2-40B4-BE49-F238E27FC236}">
                <a16:creationId xmlns:a16="http://schemas.microsoft.com/office/drawing/2014/main" id="{4F8811A3-5574-494A-B6FA-16B9F9D4E3AC}"/>
              </a:ext>
            </a:extLst>
          </p:cNvPr>
          <p:cNvSpPr txBox="1"/>
          <p:nvPr/>
        </p:nvSpPr>
        <p:spPr>
          <a:xfrm>
            <a:off x="7534889" y="5654290"/>
            <a:ext cx="1151911" cy="415498"/>
          </a:xfrm>
          <a:prstGeom prst="rect">
            <a:avLst/>
          </a:prstGeom>
          <a:noFill/>
        </p:spPr>
        <p:txBody>
          <a:bodyPr wrap="square" rtlCol="0">
            <a:spAutoFit/>
          </a:bodyPr>
          <a:lstStyle/>
          <a:p>
            <a:r>
              <a:rPr lang="fr-CH" sz="700" dirty="0"/>
              <a:t>*Images </a:t>
            </a:r>
            <a:r>
              <a:rPr lang="fr-CH" sz="700" dirty="0" err="1"/>
              <a:t>from</a:t>
            </a:r>
            <a:r>
              <a:rPr lang="fr-CH" sz="700" dirty="0"/>
              <a:t> TCC presentation,</a:t>
            </a:r>
          </a:p>
          <a:p>
            <a:r>
              <a:rPr lang="fr-CH" sz="700" dirty="0"/>
              <a:t>INDICO 891644</a:t>
            </a:r>
            <a:endParaRPr lang="en-GB" sz="700" dirty="0"/>
          </a:p>
        </p:txBody>
      </p:sp>
      <p:cxnSp>
        <p:nvCxnSpPr>
          <p:cNvPr id="12" name="Straight Connector 11">
            <a:extLst>
              <a:ext uri="{FF2B5EF4-FFF2-40B4-BE49-F238E27FC236}">
                <a16:creationId xmlns:a16="http://schemas.microsoft.com/office/drawing/2014/main" id="{AEBC6B80-EBEA-4992-965D-0EFF5D95C011}"/>
              </a:ext>
            </a:extLst>
          </p:cNvPr>
          <p:cNvCxnSpPr>
            <a:cxnSpLocks/>
            <a:endCxn id="15" idx="0"/>
          </p:cNvCxnSpPr>
          <p:nvPr/>
        </p:nvCxnSpPr>
        <p:spPr>
          <a:xfrm flipH="1">
            <a:off x="1254143" y="2562774"/>
            <a:ext cx="836956" cy="760520"/>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6A475D2C-A29C-4928-8A35-715A8A95DF2F}"/>
              </a:ext>
            </a:extLst>
          </p:cNvPr>
          <p:cNvSpPr txBox="1"/>
          <p:nvPr/>
        </p:nvSpPr>
        <p:spPr>
          <a:xfrm>
            <a:off x="991891" y="3323294"/>
            <a:ext cx="524503" cy="246221"/>
          </a:xfrm>
          <a:prstGeom prst="rect">
            <a:avLst/>
          </a:prstGeom>
          <a:noFill/>
          <a:ln>
            <a:solidFill>
              <a:schemeClr val="bg2"/>
            </a:solidFill>
          </a:ln>
        </p:spPr>
        <p:txBody>
          <a:bodyPr wrap="none" rtlCol="0">
            <a:spAutoFit/>
          </a:bodyPr>
          <a:lstStyle/>
          <a:p>
            <a:r>
              <a:rPr lang="en-GB" sz="1000" dirty="0">
                <a:solidFill>
                  <a:schemeClr val="tx2">
                    <a:lumMod val="75000"/>
                  </a:schemeClr>
                </a:solidFill>
              </a:rPr>
              <a:t>SQXL</a:t>
            </a:r>
          </a:p>
        </p:txBody>
      </p:sp>
      <p:cxnSp>
        <p:nvCxnSpPr>
          <p:cNvPr id="17" name="Straight Connector 16">
            <a:extLst>
              <a:ext uri="{FF2B5EF4-FFF2-40B4-BE49-F238E27FC236}">
                <a16:creationId xmlns:a16="http://schemas.microsoft.com/office/drawing/2014/main" id="{C3A0A856-E2EE-40F9-9D8D-81F039142D39}"/>
              </a:ext>
            </a:extLst>
          </p:cNvPr>
          <p:cNvCxnSpPr>
            <a:cxnSpLocks/>
            <a:endCxn id="18" idx="0"/>
          </p:cNvCxnSpPr>
          <p:nvPr/>
        </p:nvCxnSpPr>
        <p:spPr>
          <a:xfrm flipH="1">
            <a:off x="1107620" y="2245247"/>
            <a:ext cx="766900" cy="391551"/>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A3ACDA18-BD7B-455B-AE00-2C5EAE120144}"/>
              </a:ext>
            </a:extLst>
          </p:cNvPr>
          <p:cNvSpPr txBox="1"/>
          <p:nvPr/>
        </p:nvSpPr>
        <p:spPr>
          <a:xfrm>
            <a:off x="558980" y="2636798"/>
            <a:ext cx="1097280" cy="246221"/>
          </a:xfrm>
          <a:prstGeom prst="rect">
            <a:avLst/>
          </a:prstGeom>
          <a:solidFill>
            <a:schemeClr val="bg1"/>
          </a:solidFill>
          <a:ln>
            <a:solidFill>
              <a:schemeClr val="bg2"/>
            </a:solidFill>
          </a:ln>
        </p:spPr>
        <p:txBody>
          <a:bodyPr wrap="square" rtlCol="0">
            <a:spAutoFit/>
          </a:bodyPr>
          <a:lstStyle/>
          <a:p>
            <a:pPr algn="ctr"/>
            <a:r>
              <a:rPr lang="en-GB" sz="1000" dirty="0">
                <a:solidFill>
                  <a:schemeClr val="tx2">
                    <a:lumMod val="75000"/>
                  </a:schemeClr>
                </a:solidFill>
              </a:rPr>
              <a:t>Magnet cryostat</a:t>
            </a:r>
          </a:p>
        </p:txBody>
      </p:sp>
      <p:cxnSp>
        <p:nvCxnSpPr>
          <p:cNvPr id="25" name="Straight Connector 24">
            <a:extLst>
              <a:ext uri="{FF2B5EF4-FFF2-40B4-BE49-F238E27FC236}">
                <a16:creationId xmlns:a16="http://schemas.microsoft.com/office/drawing/2014/main" id="{EFE27E5D-3D10-4AD3-BF08-B622E15C8E48}"/>
              </a:ext>
            </a:extLst>
          </p:cNvPr>
          <p:cNvCxnSpPr>
            <a:cxnSpLocks/>
            <a:endCxn id="26" idx="1"/>
          </p:cNvCxnSpPr>
          <p:nvPr/>
        </p:nvCxnSpPr>
        <p:spPr>
          <a:xfrm flipV="1">
            <a:off x="6891744" y="2159842"/>
            <a:ext cx="848515" cy="402934"/>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61A5DEE3-AE97-494A-B2AB-5F67BFAF7EEC}"/>
              </a:ext>
            </a:extLst>
          </p:cNvPr>
          <p:cNvSpPr txBox="1"/>
          <p:nvPr/>
        </p:nvSpPr>
        <p:spPr>
          <a:xfrm>
            <a:off x="7740259" y="2036731"/>
            <a:ext cx="524503" cy="246221"/>
          </a:xfrm>
          <a:prstGeom prst="rect">
            <a:avLst/>
          </a:prstGeom>
          <a:solidFill>
            <a:schemeClr val="bg1"/>
          </a:solidFill>
          <a:ln>
            <a:solidFill>
              <a:schemeClr val="bg2"/>
            </a:solidFill>
          </a:ln>
        </p:spPr>
        <p:txBody>
          <a:bodyPr wrap="none" rtlCol="0">
            <a:spAutoFit/>
          </a:bodyPr>
          <a:lstStyle/>
          <a:p>
            <a:r>
              <a:rPr lang="en-GB" sz="1000" dirty="0">
                <a:solidFill>
                  <a:schemeClr val="tx2">
                    <a:lumMod val="75000"/>
                  </a:schemeClr>
                </a:solidFill>
              </a:rPr>
              <a:t>SQXL</a:t>
            </a:r>
          </a:p>
        </p:txBody>
      </p:sp>
      <p:sp>
        <p:nvSpPr>
          <p:cNvPr id="29" name="TextBox 28">
            <a:extLst>
              <a:ext uri="{FF2B5EF4-FFF2-40B4-BE49-F238E27FC236}">
                <a16:creationId xmlns:a16="http://schemas.microsoft.com/office/drawing/2014/main" id="{D3469D74-4354-4BFB-BE0D-394737B85AE1}"/>
              </a:ext>
            </a:extLst>
          </p:cNvPr>
          <p:cNvSpPr txBox="1"/>
          <p:nvPr/>
        </p:nvSpPr>
        <p:spPr>
          <a:xfrm>
            <a:off x="7790443" y="2881714"/>
            <a:ext cx="702436" cy="246221"/>
          </a:xfrm>
          <a:prstGeom prst="rect">
            <a:avLst/>
          </a:prstGeom>
          <a:solidFill>
            <a:schemeClr val="bg1"/>
          </a:solidFill>
          <a:ln>
            <a:solidFill>
              <a:schemeClr val="bg2"/>
            </a:solidFill>
          </a:ln>
        </p:spPr>
        <p:txBody>
          <a:bodyPr wrap="none" rtlCol="0">
            <a:spAutoFit/>
          </a:bodyPr>
          <a:lstStyle/>
          <a:p>
            <a:r>
              <a:rPr lang="en-GB" sz="1000" dirty="0">
                <a:solidFill>
                  <a:schemeClr val="tx2">
                    <a:lumMod val="75000"/>
                  </a:schemeClr>
                </a:solidFill>
              </a:rPr>
              <a:t>Cold Box</a:t>
            </a:r>
          </a:p>
        </p:txBody>
      </p:sp>
      <p:cxnSp>
        <p:nvCxnSpPr>
          <p:cNvPr id="30" name="Straight Connector 29">
            <a:extLst>
              <a:ext uri="{FF2B5EF4-FFF2-40B4-BE49-F238E27FC236}">
                <a16:creationId xmlns:a16="http://schemas.microsoft.com/office/drawing/2014/main" id="{F800C8BB-1989-4D29-9481-283D58F3FE7B}"/>
              </a:ext>
            </a:extLst>
          </p:cNvPr>
          <p:cNvCxnSpPr>
            <a:cxnSpLocks/>
            <a:endCxn id="29" idx="2"/>
          </p:cNvCxnSpPr>
          <p:nvPr/>
        </p:nvCxnSpPr>
        <p:spPr>
          <a:xfrm flipV="1">
            <a:off x="7863362" y="3127935"/>
            <a:ext cx="278299" cy="1306905"/>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6ED3A294-664B-447C-A224-361AEA8EFA62}"/>
              </a:ext>
            </a:extLst>
          </p:cNvPr>
          <p:cNvSpPr txBox="1"/>
          <p:nvPr/>
        </p:nvSpPr>
        <p:spPr>
          <a:xfrm>
            <a:off x="6500064" y="3305889"/>
            <a:ext cx="1443024" cy="246221"/>
          </a:xfrm>
          <a:prstGeom prst="rect">
            <a:avLst/>
          </a:prstGeom>
          <a:solidFill>
            <a:schemeClr val="bg1"/>
          </a:solidFill>
          <a:ln>
            <a:solidFill>
              <a:schemeClr val="bg2"/>
            </a:solidFill>
          </a:ln>
        </p:spPr>
        <p:txBody>
          <a:bodyPr wrap="none" rtlCol="0">
            <a:spAutoFit/>
          </a:bodyPr>
          <a:lstStyle/>
          <a:p>
            <a:pPr algn="ctr"/>
            <a:r>
              <a:rPr lang="en-GB" sz="1000" dirty="0">
                <a:solidFill>
                  <a:schemeClr val="tx2">
                    <a:lumMod val="75000"/>
                  </a:schemeClr>
                </a:solidFill>
              </a:rPr>
              <a:t>Cold Compressor Unit</a:t>
            </a:r>
          </a:p>
        </p:txBody>
      </p:sp>
      <p:cxnSp>
        <p:nvCxnSpPr>
          <p:cNvPr id="35" name="Straight Connector 34">
            <a:extLst>
              <a:ext uri="{FF2B5EF4-FFF2-40B4-BE49-F238E27FC236}">
                <a16:creationId xmlns:a16="http://schemas.microsoft.com/office/drawing/2014/main" id="{D8C5F091-8C50-4676-ACAB-83AD1A7750A0}"/>
              </a:ext>
            </a:extLst>
          </p:cNvPr>
          <p:cNvCxnSpPr>
            <a:cxnSpLocks/>
            <a:endCxn id="33" idx="2"/>
          </p:cNvCxnSpPr>
          <p:nvPr/>
        </p:nvCxnSpPr>
        <p:spPr>
          <a:xfrm flipH="1" flipV="1">
            <a:off x="7221576" y="3552110"/>
            <a:ext cx="42590" cy="607422"/>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F7B42D74-3134-4CDF-B470-83FC51F03933}"/>
              </a:ext>
            </a:extLst>
          </p:cNvPr>
          <p:cNvSpPr txBox="1"/>
          <p:nvPr/>
        </p:nvSpPr>
        <p:spPr>
          <a:xfrm>
            <a:off x="5118363" y="4733708"/>
            <a:ext cx="1127232" cy="246221"/>
          </a:xfrm>
          <a:prstGeom prst="rect">
            <a:avLst/>
          </a:prstGeom>
          <a:solidFill>
            <a:schemeClr val="bg1"/>
          </a:solidFill>
          <a:ln>
            <a:solidFill>
              <a:schemeClr val="bg2"/>
            </a:solidFill>
          </a:ln>
        </p:spPr>
        <p:txBody>
          <a:bodyPr wrap="none" rtlCol="0">
            <a:spAutoFit/>
          </a:bodyPr>
          <a:lstStyle/>
          <a:p>
            <a:r>
              <a:rPr lang="en-GB" sz="1000" dirty="0">
                <a:solidFill>
                  <a:schemeClr val="tx2">
                    <a:lumMod val="75000"/>
                  </a:schemeClr>
                </a:solidFill>
              </a:rPr>
              <a:t>String Valve Box</a:t>
            </a:r>
          </a:p>
        </p:txBody>
      </p:sp>
      <p:cxnSp>
        <p:nvCxnSpPr>
          <p:cNvPr id="39" name="Straight Connector 38">
            <a:extLst>
              <a:ext uri="{FF2B5EF4-FFF2-40B4-BE49-F238E27FC236}">
                <a16:creationId xmlns:a16="http://schemas.microsoft.com/office/drawing/2014/main" id="{13DCBE32-3E20-4737-9631-EA6789F44BE7}"/>
              </a:ext>
            </a:extLst>
          </p:cNvPr>
          <p:cNvCxnSpPr>
            <a:cxnSpLocks/>
            <a:endCxn id="38" idx="0"/>
          </p:cNvCxnSpPr>
          <p:nvPr/>
        </p:nvCxnSpPr>
        <p:spPr>
          <a:xfrm>
            <a:off x="5537200" y="4333240"/>
            <a:ext cx="144779" cy="400468"/>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3E0A5415-99E2-4B34-9256-BA872976C5B5}"/>
              </a:ext>
            </a:extLst>
          </p:cNvPr>
          <p:cNvSpPr txBox="1"/>
          <p:nvPr/>
        </p:nvSpPr>
        <p:spPr>
          <a:xfrm>
            <a:off x="5071265" y="2016316"/>
            <a:ext cx="1526380" cy="246221"/>
          </a:xfrm>
          <a:prstGeom prst="rect">
            <a:avLst/>
          </a:prstGeom>
          <a:solidFill>
            <a:schemeClr val="bg1"/>
          </a:solidFill>
          <a:ln>
            <a:solidFill>
              <a:schemeClr val="bg2"/>
            </a:solidFill>
          </a:ln>
        </p:spPr>
        <p:txBody>
          <a:bodyPr wrap="none" rtlCol="0">
            <a:spAutoFit/>
          </a:bodyPr>
          <a:lstStyle/>
          <a:p>
            <a:pPr algn="ctr"/>
            <a:r>
              <a:rPr lang="en-GB" sz="1000" dirty="0">
                <a:solidFill>
                  <a:schemeClr val="tx2">
                    <a:lumMod val="75000"/>
                  </a:schemeClr>
                </a:solidFill>
              </a:rPr>
              <a:t>Cryogenic transfer lines</a:t>
            </a:r>
          </a:p>
        </p:txBody>
      </p:sp>
      <p:cxnSp>
        <p:nvCxnSpPr>
          <p:cNvPr id="47" name="Straight Connector 46">
            <a:extLst>
              <a:ext uri="{FF2B5EF4-FFF2-40B4-BE49-F238E27FC236}">
                <a16:creationId xmlns:a16="http://schemas.microsoft.com/office/drawing/2014/main" id="{C1543BAB-36AF-4F7C-9430-66FC3CE925F7}"/>
              </a:ext>
            </a:extLst>
          </p:cNvPr>
          <p:cNvCxnSpPr>
            <a:cxnSpLocks/>
            <a:endCxn id="44" idx="2"/>
          </p:cNvCxnSpPr>
          <p:nvPr/>
        </p:nvCxnSpPr>
        <p:spPr>
          <a:xfrm flipH="1" flipV="1">
            <a:off x="5834455" y="2262537"/>
            <a:ext cx="373802" cy="2070704"/>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16FA96A5-79CB-4DA0-82A3-D60672CE489D}"/>
              </a:ext>
            </a:extLst>
          </p:cNvPr>
          <p:cNvCxnSpPr>
            <a:cxnSpLocks/>
            <a:endCxn id="44" idx="2"/>
          </p:cNvCxnSpPr>
          <p:nvPr/>
        </p:nvCxnSpPr>
        <p:spPr>
          <a:xfrm flipH="1" flipV="1">
            <a:off x="5834455" y="2262537"/>
            <a:ext cx="893046" cy="1800492"/>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B0535048-7482-4503-8503-F43E2734A521}"/>
              </a:ext>
            </a:extLst>
          </p:cNvPr>
          <p:cNvCxnSpPr>
            <a:cxnSpLocks/>
            <a:endCxn id="44" idx="2"/>
          </p:cNvCxnSpPr>
          <p:nvPr/>
        </p:nvCxnSpPr>
        <p:spPr>
          <a:xfrm flipH="1" flipV="1">
            <a:off x="5834455" y="2262537"/>
            <a:ext cx="529120" cy="619178"/>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sp>
        <p:nvSpPr>
          <p:cNvPr id="59" name="Rectangle 58">
            <a:extLst>
              <a:ext uri="{FF2B5EF4-FFF2-40B4-BE49-F238E27FC236}">
                <a16:creationId xmlns:a16="http://schemas.microsoft.com/office/drawing/2014/main" id="{50BB4C5A-CE4E-4AA0-ACC7-C438E53C1055}"/>
              </a:ext>
            </a:extLst>
          </p:cNvPr>
          <p:cNvSpPr/>
          <p:nvPr/>
        </p:nvSpPr>
        <p:spPr>
          <a:xfrm>
            <a:off x="1247491" y="880124"/>
            <a:ext cx="4401469" cy="276999"/>
          </a:xfrm>
          <a:prstGeom prst="rect">
            <a:avLst/>
          </a:prstGeom>
        </p:spPr>
        <p:txBody>
          <a:bodyPr wrap="square">
            <a:spAutoFit/>
          </a:bodyPr>
          <a:lstStyle/>
          <a:p>
            <a:pPr>
              <a:spcBef>
                <a:spcPts val="600"/>
              </a:spcBef>
            </a:pPr>
            <a:r>
              <a:rPr lang="en-US" sz="1200" b="1" dirty="0">
                <a:solidFill>
                  <a:schemeClr val="tx2">
                    <a:lumMod val="75000"/>
                  </a:schemeClr>
                </a:solidFill>
              </a:rPr>
              <a:t>Layout of equipment in SM18</a:t>
            </a:r>
            <a:endParaRPr lang="en-US" sz="1200" u="sng" dirty="0">
              <a:solidFill>
                <a:schemeClr val="tx2">
                  <a:lumMod val="75000"/>
                </a:schemeClr>
              </a:solidFill>
            </a:endParaRPr>
          </a:p>
        </p:txBody>
      </p:sp>
    </p:spTree>
    <p:extLst>
      <p:ext uri="{BB962C8B-B14F-4D97-AF65-F5344CB8AC3E}">
        <p14:creationId xmlns:p14="http://schemas.microsoft.com/office/powerpoint/2010/main" val="516608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Technical tasks</a:t>
            </a:r>
          </a:p>
        </p:txBody>
      </p:sp>
      <p:sp>
        <p:nvSpPr>
          <p:cNvPr id="3" name="Slide Number Placeholder 2"/>
          <p:cNvSpPr>
            <a:spLocks noGrp="1"/>
          </p:cNvSpPr>
          <p:nvPr>
            <p:ph type="sldNum" sz="quarter" idx="4"/>
          </p:nvPr>
        </p:nvSpPr>
        <p:spPr/>
        <p:txBody>
          <a:bodyPr/>
          <a:lstStyle/>
          <a:p>
            <a:fld id="{BFDCA1C4-9514-7B4F-976F-D92F7E296653}" type="slidenum">
              <a:rPr lang="fr-FR" smtClean="0"/>
              <a:pPr/>
              <a:t>6</a:t>
            </a:fld>
            <a:endParaRPr lang="fr-FR" dirty="0"/>
          </a:p>
        </p:txBody>
      </p:sp>
      <p:sp>
        <p:nvSpPr>
          <p:cNvPr id="5" name="Footer Placeholder 4"/>
          <p:cNvSpPr>
            <a:spLocks noGrp="1"/>
          </p:cNvSpPr>
          <p:nvPr>
            <p:ph type="ftr" sz="quarter" idx="13"/>
          </p:nvPr>
        </p:nvSpPr>
        <p:spPr/>
        <p:txBody>
          <a:bodyPr/>
          <a:lstStyle/>
          <a:p>
            <a:pPr algn="l"/>
            <a:r>
              <a:rPr lang="en-GB" dirty="0"/>
              <a:t>Ó. Durán Lucas, 10th FTEC Workshop, 18.05.2020</a:t>
            </a:r>
            <a:endParaRPr lang="en-GB" dirty="0">
              <a:solidFill>
                <a:srgbClr val="FF0000"/>
              </a:solidFill>
            </a:endParaRPr>
          </a:p>
        </p:txBody>
      </p:sp>
      <p:sp>
        <p:nvSpPr>
          <p:cNvPr id="6" name="Rectangle 5"/>
          <p:cNvSpPr/>
          <p:nvPr/>
        </p:nvSpPr>
        <p:spPr>
          <a:xfrm>
            <a:off x="536291" y="4800617"/>
            <a:ext cx="7243729" cy="800219"/>
          </a:xfrm>
          <a:prstGeom prst="rect">
            <a:avLst/>
          </a:prstGeom>
        </p:spPr>
        <p:txBody>
          <a:bodyPr wrap="square">
            <a:spAutoFit/>
          </a:bodyPr>
          <a:lstStyle/>
          <a:p>
            <a:pPr>
              <a:spcBef>
                <a:spcPts val="600"/>
              </a:spcBef>
            </a:pPr>
            <a:r>
              <a:rPr lang="en-US" sz="1200" b="1" dirty="0">
                <a:solidFill>
                  <a:schemeClr val="tx2">
                    <a:lumMod val="75000"/>
                  </a:schemeClr>
                </a:solidFill>
              </a:rPr>
              <a:t>Dimensioning of cryogenic control valve on pumping line</a:t>
            </a:r>
          </a:p>
          <a:p>
            <a:pPr marL="171450" indent="-171450">
              <a:spcBef>
                <a:spcPts val="600"/>
              </a:spcBef>
              <a:buFont typeface="Arial" panose="020B0604020202020204" pitchFamily="34" charset="0"/>
              <a:buChar char="•"/>
            </a:pPr>
            <a:r>
              <a:rPr lang="en-US" sz="1200" dirty="0">
                <a:solidFill>
                  <a:schemeClr val="tx2">
                    <a:lumMod val="75000"/>
                  </a:schemeClr>
                </a:solidFill>
              </a:rPr>
              <a:t>Pressure model of the system to calculate the pressure drop requirements of the valve </a:t>
            </a:r>
          </a:p>
          <a:p>
            <a:pPr marL="171450" indent="-171450">
              <a:spcBef>
                <a:spcPts val="600"/>
              </a:spcBef>
              <a:buFont typeface="Arial" panose="020B0604020202020204" pitchFamily="34" charset="0"/>
              <a:buChar char="•"/>
            </a:pPr>
            <a:r>
              <a:rPr lang="en-US" sz="1200" dirty="0">
                <a:solidFill>
                  <a:schemeClr val="tx2">
                    <a:lumMod val="75000"/>
                  </a:schemeClr>
                </a:solidFill>
              </a:rPr>
              <a:t>Selection of a </a:t>
            </a:r>
            <a:r>
              <a:rPr lang="en-US" sz="1200" dirty="0" err="1">
                <a:solidFill>
                  <a:schemeClr val="tx2">
                    <a:lumMod val="75000"/>
                  </a:schemeClr>
                </a:solidFill>
              </a:rPr>
              <a:t>Kv</a:t>
            </a:r>
            <a:r>
              <a:rPr lang="en-US" sz="1200" dirty="0">
                <a:solidFill>
                  <a:schemeClr val="tx2">
                    <a:lumMod val="75000"/>
                  </a:schemeClr>
                </a:solidFill>
              </a:rPr>
              <a:t> able to regulate all operation modes </a:t>
            </a:r>
          </a:p>
        </p:txBody>
      </p:sp>
      <p:sp>
        <p:nvSpPr>
          <p:cNvPr id="19" name="Rectangle 18"/>
          <p:cNvSpPr/>
          <p:nvPr/>
        </p:nvSpPr>
        <p:spPr>
          <a:xfrm>
            <a:off x="536291" y="880124"/>
            <a:ext cx="8310529" cy="800219"/>
          </a:xfrm>
          <a:prstGeom prst="rect">
            <a:avLst/>
          </a:prstGeom>
        </p:spPr>
        <p:txBody>
          <a:bodyPr wrap="square">
            <a:spAutoFit/>
          </a:bodyPr>
          <a:lstStyle/>
          <a:p>
            <a:pPr>
              <a:spcBef>
                <a:spcPts val="600"/>
              </a:spcBef>
            </a:pPr>
            <a:r>
              <a:rPr lang="en-US" sz="1200" b="1" dirty="0">
                <a:solidFill>
                  <a:schemeClr val="tx2">
                    <a:lumMod val="75000"/>
                  </a:schemeClr>
                </a:solidFill>
              </a:rPr>
              <a:t>Safety system dimensioning for overpressure scenarios in the 5 process lines:</a:t>
            </a:r>
            <a:endParaRPr lang="en-US" sz="1200" dirty="0">
              <a:solidFill>
                <a:schemeClr val="tx2">
                  <a:lumMod val="75000"/>
                </a:schemeClr>
              </a:solidFill>
            </a:endParaRPr>
          </a:p>
          <a:p>
            <a:pPr marL="171450" indent="-171450">
              <a:spcBef>
                <a:spcPts val="600"/>
              </a:spcBef>
              <a:buFont typeface="Arial" panose="020B0604020202020204" pitchFamily="34" charset="0"/>
              <a:buChar char="•"/>
            </a:pPr>
            <a:r>
              <a:rPr lang="en-US" sz="1200" dirty="0">
                <a:solidFill>
                  <a:schemeClr val="tx2">
                    <a:lumMod val="75000"/>
                  </a:schemeClr>
                </a:solidFill>
              </a:rPr>
              <a:t>Lose of insulation vacuum (LIV) </a:t>
            </a:r>
            <a:r>
              <a:rPr lang="en-US" sz="1200" dirty="0">
                <a:solidFill>
                  <a:schemeClr val="tx2">
                    <a:lumMod val="75000"/>
                  </a:schemeClr>
                </a:solidFill>
                <a:latin typeface="Calibri" panose="020F0502020204030204" pitchFamily="34" charset="0"/>
                <a:cs typeface="Calibri" panose="020F0502020204030204" pitchFamily="34" charset="0"/>
              </a:rPr>
              <a:t>→</a:t>
            </a:r>
            <a:r>
              <a:rPr lang="en-US" sz="1200" dirty="0">
                <a:solidFill>
                  <a:schemeClr val="tx2">
                    <a:lumMod val="75000"/>
                  </a:schemeClr>
                </a:solidFill>
              </a:rPr>
              <a:t> Heat load to He </a:t>
            </a:r>
            <a:r>
              <a:rPr lang="en-US" sz="1200" dirty="0">
                <a:solidFill>
                  <a:schemeClr val="tx2">
                    <a:lumMod val="75000"/>
                  </a:schemeClr>
                </a:solidFill>
                <a:latin typeface="Calibri" panose="020F0502020204030204" pitchFamily="34" charset="0"/>
                <a:cs typeface="Calibri" panose="020F0502020204030204" pitchFamily="34" charset="0"/>
              </a:rPr>
              <a:t>→</a:t>
            </a:r>
            <a:r>
              <a:rPr lang="en-US" sz="1200" dirty="0">
                <a:solidFill>
                  <a:schemeClr val="tx2">
                    <a:lumMod val="75000"/>
                  </a:schemeClr>
                </a:solidFill>
              </a:rPr>
              <a:t> Pressure increase </a:t>
            </a:r>
            <a:r>
              <a:rPr lang="en-US" sz="1200" dirty="0">
                <a:solidFill>
                  <a:schemeClr val="tx2">
                    <a:lumMod val="75000"/>
                  </a:schemeClr>
                </a:solidFill>
                <a:latin typeface="Calibri" panose="020F0502020204030204" pitchFamily="34" charset="0"/>
                <a:cs typeface="Calibri" panose="020F0502020204030204" pitchFamily="34" charset="0"/>
              </a:rPr>
              <a:t>→</a:t>
            </a:r>
            <a:r>
              <a:rPr lang="en-US" sz="1200" dirty="0">
                <a:solidFill>
                  <a:schemeClr val="tx2">
                    <a:lumMod val="75000"/>
                  </a:schemeClr>
                </a:solidFill>
              </a:rPr>
              <a:t> He release through Safety valves</a:t>
            </a:r>
          </a:p>
          <a:p>
            <a:pPr marL="171450" indent="-171450">
              <a:spcBef>
                <a:spcPts val="600"/>
              </a:spcBef>
              <a:buFont typeface="Arial" panose="020B0604020202020204" pitchFamily="34" charset="0"/>
              <a:buChar char="•"/>
            </a:pPr>
            <a:r>
              <a:rPr lang="en-US" sz="1200" dirty="0">
                <a:solidFill>
                  <a:schemeClr val="tx2">
                    <a:lumMod val="75000"/>
                  </a:schemeClr>
                </a:solidFill>
              </a:rPr>
              <a:t>Safety valves on String Valve Box </a:t>
            </a:r>
            <a:r>
              <a:rPr lang="en-US" sz="1200" dirty="0">
                <a:solidFill>
                  <a:schemeClr val="tx2">
                    <a:lumMod val="75000"/>
                  </a:schemeClr>
                </a:solidFill>
                <a:latin typeface="Calibri" panose="020F0502020204030204" pitchFamily="34" charset="0"/>
                <a:cs typeface="Calibri" panose="020F0502020204030204" pitchFamily="34" charset="0"/>
              </a:rPr>
              <a:t>→ </a:t>
            </a:r>
            <a:r>
              <a:rPr lang="en-US" sz="1200" u="sng" dirty="0">
                <a:solidFill>
                  <a:schemeClr val="tx2">
                    <a:lumMod val="75000"/>
                  </a:schemeClr>
                </a:solidFill>
              </a:rPr>
              <a:t>Verification of pressure upstream</a:t>
            </a:r>
          </a:p>
        </p:txBody>
      </p:sp>
      <p:grpSp>
        <p:nvGrpSpPr>
          <p:cNvPr id="40" name="Group 39">
            <a:extLst>
              <a:ext uri="{FF2B5EF4-FFF2-40B4-BE49-F238E27FC236}">
                <a16:creationId xmlns:a16="http://schemas.microsoft.com/office/drawing/2014/main" id="{66FD9E5A-A23B-4CA3-89B6-37F5C0BB3324}"/>
              </a:ext>
            </a:extLst>
          </p:cNvPr>
          <p:cNvGrpSpPr/>
          <p:nvPr/>
        </p:nvGrpSpPr>
        <p:grpSpPr>
          <a:xfrm>
            <a:off x="946446" y="1695583"/>
            <a:ext cx="7561929" cy="2935157"/>
            <a:chOff x="946446" y="1695583"/>
            <a:chExt cx="7561929" cy="2935157"/>
          </a:xfrm>
        </p:grpSpPr>
        <p:pic>
          <p:nvPicPr>
            <p:cNvPr id="14" name="Picture 13">
              <a:extLst>
                <a:ext uri="{FF2B5EF4-FFF2-40B4-BE49-F238E27FC236}">
                  <a16:creationId xmlns:a16="http://schemas.microsoft.com/office/drawing/2014/main" id="{9D589CBC-CE4B-41EF-8D88-71BE28F69EA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621494" y="1695583"/>
              <a:ext cx="6886881" cy="2935157"/>
            </a:xfrm>
            <a:prstGeom prst="rect">
              <a:avLst/>
            </a:prstGeom>
          </p:spPr>
        </p:pic>
        <p:sp>
          <p:nvSpPr>
            <p:cNvPr id="16" name="Lightning Bolt 15">
              <a:extLst>
                <a:ext uri="{FF2B5EF4-FFF2-40B4-BE49-F238E27FC236}">
                  <a16:creationId xmlns:a16="http://schemas.microsoft.com/office/drawing/2014/main" id="{083B5C11-C0A2-453D-8CA9-3D086B44055D}"/>
                </a:ext>
              </a:extLst>
            </p:cNvPr>
            <p:cNvSpPr/>
            <p:nvPr/>
          </p:nvSpPr>
          <p:spPr>
            <a:xfrm flipH="1">
              <a:off x="7943338" y="3090097"/>
              <a:ext cx="282282" cy="259080"/>
            </a:xfrm>
            <a:prstGeom prst="lightningBol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2" name="TextBox 21">
              <a:extLst>
                <a:ext uri="{FF2B5EF4-FFF2-40B4-BE49-F238E27FC236}">
                  <a16:creationId xmlns:a16="http://schemas.microsoft.com/office/drawing/2014/main" id="{A3B163DD-8A3C-4743-B7F9-30D3E6DAB925}"/>
                </a:ext>
              </a:extLst>
            </p:cNvPr>
            <p:cNvSpPr txBox="1"/>
            <p:nvPr/>
          </p:nvSpPr>
          <p:spPr>
            <a:xfrm>
              <a:off x="7943338" y="2805350"/>
              <a:ext cx="375424" cy="246221"/>
            </a:xfrm>
            <a:prstGeom prst="rect">
              <a:avLst/>
            </a:prstGeom>
            <a:solidFill>
              <a:schemeClr val="bg1"/>
            </a:solidFill>
            <a:ln>
              <a:solidFill>
                <a:schemeClr val="bg2"/>
              </a:solidFill>
            </a:ln>
          </p:spPr>
          <p:txBody>
            <a:bodyPr wrap="none" rtlCol="0">
              <a:spAutoFit/>
            </a:bodyPr>
            <a:lstStyle/>
            <a:p>
              <a:pPr algn="ctr"/>
              <a:r>
                <a:rPr lang="en-GB" sz="1000" dirty="0">
                  <a:solidFill>
                    <a:schemeClr val="tx2">
                      <a:lumMod val="75000"/>
                    </a:schemeClr>
                  </a:solidFill>
                </a:rPr>
                <a:t>LIV</a:t>
              </a:r>
            </a:p>
          </p:txBody>
        </p:sp>
        <p:sp>
          <p:nvSpPr>
            <p:cNvPr id="23" name="TextBox 22">
              <a:extLst>
                <a:ext uri="{FF2B5EF4-FFF2-40B4-BE49-F238E27FC236}">
                  <a16:creationId xmlns:a16="http://schemas.microsoft.com/office/drawing/2014/main" id="{9A455E3A-7136-41B6-8648-E5D94C807BDF}"/>
                </a:ext>
              </a:extLst>
            </p:cNvPr>
            <p:cNvSpPr txBox="1"/>
            <p:nvPr/>
          </p:nvSpPr>
          <p:spPr>
            <a:xfrm>
              <a:off x="946446" y="2405240"/>
              <a:ext cx="545342" cy="400110"/>
            </a:xfrm>
            <a:prstGeom prst="rect">
              <a:avLst/>
            </a:prstGeom>
            <a:solidFill>
              <a:schemeClr val="bg1"/>
            </a:solidFill>
            <a:ln>
              <a:solidFill>
                <a:schemeClr val="bg2"/>
              </a:solidFill>
            </a:ln>
          </p:spPr>
          <p:txBody>
            <a:bodyPr wrap="none" rtlCol="0">
              <a:spAutoFit/>
            </a:bodyPr>
            <a:lstStyle/>
            <a:p>
              <a:pPr algn="ctr"/>
              <a:r>
                <a:rPr lang="en-GB" sz="1000" dirty="0">
                  <a:solidFill>
                    <a:schemeClr val="tx2">
                      <a:lumMod val="75000"/>
                    </a:schemeClr>
                  </a:solidFill>
                </a:rPr>
                <a:t>Safety</a:t>
              </a:r>
            </a:p>
            <a:p>
              <a:pPr algn="ctr"/>
              <a:r>
                <a:rPr lang="en-GB" sz="1000" dirty="0">
                  <a:solidFill>
                    <a:schemeClr val="tx2">
                      <a:lumMod val="75000"/>
                    </a:schemeClr>
                  </a:solidFill>
                </a:rPr>
                <a:t>Valve</a:t>
              </a:r>
            </a:p>
          </p:txBody>
        </p:sp>
        <p:cxnSp>
          <p:nvCxnSpPr>
            <p:cNvPr id="24" name="Straight Connector 23">
              <a:extLst>
                <a:ext uri="{FF2B5EF4-FFF2-40B4-BE49-F238E27FC236}">
                  <a16:creationId xmlns:a16="http://schemas.microsoft.com/office/drawing/2014/main" id="{4BC92964-27FE-4737-8EE0-C0A08F92E5A8}"/>
                </a:ext>
              </a:extLst>
            </p:cNvPr>
            <p:cNvCxnSpPr>
              <a:cxnSpLocks/>
            </p:cNvCxnSpPr>
            <p:nvPr/>
          </p:nvCxnSpPr>
          <p:spPr>
            <a:xfrm flipH="1">
              <a:off x="1219117" y="2016160"/>
              <a:ext cx="402377" cy="383823"/>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grpSp>
      <p:sp>
        <p:nvSpPr>
          <p:cNvPr id="46" name="Rectangle 45">
            <a:extLst>
              <a:ext uri="{FF2B5EF4-FFF2-40B4-BE49-F238E27FC236}">
                <a16:creationId xmlns:a16="http://schemas.microsoft.com/office/drawing/2014/main" id="{B8927DA1-9F54-4D7B-AC66-9022DAD0AF83}"/>
              </a:ext>
            </a:extLst>
          </p:cNvPr>
          <p:cNvSpPr/>
          <p:nvPr/>
        </p:nvSpPr>
        <p:spPr>
          <a:xfrm>
            <a:off x="536290" y="5628893"/>
            <a:ext cx="7243729" cy="276999"/>
          </a:xfrm>
          <a:prstGeom prst="rect">
            <a:avLst/>
          </a:prstGeom>
        </p:spPr>
        <p:txBody>
          <a:bodyPr wrap="square">
            <a:spAutoFit/>
          </a:bodyPr>
          <a:lstStyle/>
          <a:p>
            <a:pPr>
              <a:spcBef>
                <a:spcPts val="600"/>
              </a:spcBef>
            </a:pPr>
            <a:r>
              <a:rPr lang="en-US" sz="1200" b="1" dirty="0">
                <a:solidFill>
                  <a:schemeClr val="tx2">
                    <a:lumMod val="75000"/>
                  </a:schemeClr>
                </a:solidFill>
              </a:rPr>
              <a:t>Calculation of the volume of the system for purge requirements</a:t>
            </a:r>
            <a:endParaRPr lang="en-US" sz="1200" dirty="0">
              <a:solidFill>
                <a:schemeClr val="tx2">
                  <a:lumMod val="75000"/>
                </a:schemeClr>
              </a:solidFill>
            </a:endParaRPr>
          </a:p>
        </p:txBody>
      </p:sp>
      <p:grpSp>
        <p:nvGrpSpPr>
          <p:cNvPr id="39" name="Group 38">
            <a:extLst>
              <a:ext uri="{FF2B5EF4-FFF2-40B4-BE49-F238E27FC236}">
                <a16:creationId xmlns:a16="http://schemas.microsoft.com/office/drawing/2014/main" id="{4D422674-E00F-4CF6-BE5D-E334FE053884}"/>
              </a:ext>
            </a:extLst>
          </p:cNvPr>
          <p:cNvGrpSpPr/>
          <p:nvPr/>
        </p:nvGrpSpPr>
        <p:grpSpPr>
          <a:xfrm>
            <a:off x="452267" y="2324190"/>
            <a:ext cx="3399912" cy="2256291"/>
            <a:chOff x="452267" y="2110830"/>
            <a:chExt cx="3399912" cy="2256291"/>
          </a:xfrm>
        </p:grpSpPr>
        <p:sp>
          <p:nvSpPr>
            <p:cNvPr id="28" name="TextBox 27">
              <a:extLst>
                <a:ext uri="{FF2B5EF4-FFF2-40B4-BE49-F238E27FC236}">
                  <a16:creationId xmlns:a16="http://schemas.microsoft.com/office/drawing/2014/main" id="{922BB0D0-883C-41D7-B4CD-94FBD157A4DB}"/>
                </a:ext>
              </a:extLst>
            </p:cNvPr>
            <p:cNvSpPr txBox="1"/>
            <p:nvPr/>
          </p:nvSpPr>
          <p:spPr>
            <a:xfrm>
              <a:off x="2901277" y="2638379"/>
              <a:ext cx="950902" cy="246221"/>
            </a:xfrm>
            <a:prstGeom prst="rect">
              <a:avLst/>
            </a:prstGeom>
            <a:solidFill>
              <a:schemeClr val="bg1"/>
            </a:solidFill>
            <a:ln>
              <a:solidFill>
                <a:schemeClr val="bg2"/>
              </a:solidFill>
            </a:ln>
          </p:spPr>
          <p:txBody>
            <a:bodyPr wrap="none" rtlCol="0">
              <a:spAutoFit/>
            </a:bodyPr>
            <a:lstStyle/>
            <a:p>
              <a:pPr algn="ctr"/>
              <a:r>
                <a:rPr lang="en-GB" sz="1000" dirty="0">
                  <a:solidFill>
                    <a:schemeClr val="tx2">
                      <a:lumMod val="75000"/>
                    </a:schemeClr>
                  </a:solidFill>
                </a:rPr>
                <a:t>Control Valve</a:t>
              </a:r>
            </a:p>
          </p:txBody>
        </p:sp>
        <p:cxnSp>
          <p:nvCxnSpPr>
            <p:cNvPr id="29" name="Straight Connector 28">
              <a:extLst>
                <a:ext uri="{FF2B5EF4-FFF2-40B4-BE49-F238E27FC236}">
                  <a16:creationId xmlns:a16="http://schemas.microsoft.com/office/drawing/2014/main" id="{DD6FFA26-57BB-4B08-8DC0-D9DF65ADEC34}"/>
                </a:ext>
              </a:extLst>
            </p:cNvPr>
            <p:cNvCxnSpPr>
              <a:cxnSpLocks/>
            </p:cNvCxnSpPr>
            <p:nvPr/>
          </p:nvCxnSpPr>
          <p:spPr>
            <a:xfrm>
              <a:off x="2127885" y="2110830"/>
              <a:ext cx="773392" cy="650659"/>
            </a:xfrm>
            <a:prstGeom prst="line">
              <a:avLst/>
            </a:prstGeom>
            <a:ln w="9525">
              <a:solidFill>
                <a:schemeClr val="bg2"/>
              </a:solidFill>
              <a:headEnd type="oval"/>
            </a:ln>
            <a:effectLst/>
          </p:spPr>
          <p:style>
            <a:lnRef idx="2">
              <a:schemeClr val="accent1"/>
            </a:lnRef>
            <a:fillRef idx="0">
              <a:schemeClr val="accent1"/>
            </a:fillRef>
            <a:effectRef idx="1">
              <a:schemeClr val="accent1"/>
            </a:effectRef>
            <a:fontRef idx="minor">
              <a:schemeClr val="tx1"/>
            </a:fontRef>
          </p:style>
        </p:cxnSp>
        <p:grpSp>
          <p:nvGrpSpPr>
            <p:cNvPr id="38" name="Group 37">
              <a:extLst>
                <a:ext uri="{FF2B5EF4-FFF2-40B4-BE49-F238E27FC236}">
                  <a16:creationId xmlns:a16="http://schemas.microsoft.com/office/drawing/2014/main" id="{CBA7BFB7-10AD-4FFE-AC1D-510D21A78AC9}"/>
                </a:ext>
              </a:extLst>
            </p:cNvPr>
            <p:cNvGrpSpPr/>
            <p:nvPr/>
          </p:nvGrpSpPr>
          <p:grpSpPr>
            <a:xfrm>
              <a:off x="452267" y="2952431"/>
              <a:ext cx="2982628" cy="1414690"/>
              <a:chOff x="307487" y="2952431"/>
              <a:chExt cx="2982628" cy="1414690"/>
            </a:xfrm>
          </p:grpSpPr>
          <p:graphicFrame>
            <p:nvGraphicFramePr>
              <p:cNvPr id="32" name="Chart 31">
                <a:extLst>
                  <a:ext uri="{FF2B5EF4-FFF2-40B4-BE49-F238E27FC236}">
                    <a16:creationId xmlns:a16="http://schemas.microsoft.com/office/drawing/2014/main" id="{154B5517-AAFE-47A3-A03F-A18DED5B1B39}"/>
                  </a:ext>
                </a:extLst>
              </p:cNvPr>
              <p:cNvGraphicFramePr>
                <a:graphicFrameLocks/>
              </p:cNvGraphicFramePr>
              <p:nvPr>
                <p:extLst>
                  <p:ext uri="{D42A27DB-BD31-4B8C-83A1-F6EECF244321}">
                    <p14:modId xmlns:p14="http://schemas.microsoft.com/office/powerpoint/2010/main" val="2162078361"/>
                  </p:ext>
                </p:extLst>
              </p:nvPr>
            </p:nvGraphicFramePr>
            <p:xfrm>
              <a:off x="307487" y="2952431"/>
              <a:ext cx="2982628" cy="1414690"/>
            </p:xfrm>
            <a:graphic>
              <a:graphicData uri="http://schemas.openxmlformats.org/drawingml/2006/chart">
                <c:chart xmlns:c="http://schemas.openxmlformats.org/drawingml/2006/chart" xmlns:r="http://schemas.openxmlformats.org/officeDocument/2006/relationships" r:id="rId3"/>
              </a:graphicData>
            </a:graphic>
          </p:graphicFrame>
          <p:cxnSp>
            <p:nvCxnSpPr>
              <p:cNvPr id="33" name="Straight Connector 32">
                <a:extLst>
                  <a:ext uri="{FF2B5EF4-FFF2-40B4-BE49-F238E27FC236}">
                    <a16:creationId xmlns:a16="http://schemas.microsoft.com/office/drawing/2014/main" id="{BEC614CB-BFF8-4489-9BED-A288F2AB5307}"/>
                  </a:ext>
                </a:extLst>
              </p:cNvPr>
              <p:cNvCxnSpPr>
                <a:cxnSpLocks/>
              </p:cNvCxnSpPr>
              <p:nvPr/>
            </p:nvCxnSpPr>
            <p:spPr>
              <a:xfrm flipV="1">
                <a:off x="2626963" y="3051571"/>
                <a:ext cx="0" cy="993488"/>
              </a:xfrm>
              <a:prstGeom prst="line">
                <a:avLst/>
              </a:prstGeom>
              <a:ln w="9525">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B8414EF8-F5DF-4324-85D4-5CF8D9C6B745}"/>
                  </a:ext>
                </a:extLst>
              </p:cNvPr>
              <p:cNvCxnSpPr>
                <a:cxnSpLocks/>
              </p:cNvCxnSpPr>
              <p:nvPr/>
            </p:nvCxnSpPr>
            <p:spPr>
              <a:xfrm flipV="1">
                <a:off x="1367968" y="3462020"/>
                <a:ext cx="0" cy="603359"/>
              </a:xfrm>
              <a:prstGeom prst="line">
                <a:avLst/>
              </a:prstGeom>
              <a:ln w="9525">
                <a:solidFill>
                  <a:schemeClr val="bg2"/>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4236893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Management tasks</a:t>
            </a:r>
          </a:p>
        </p:txBody>
      </p:sp>
      <p:sp>
        <p:nvSpPr>
          <p:cNvPr id="3" name="Slide Number Placeholder 2"/>
          <p:cNvSpPr>
            <a:spLocks noGrp="1"/>
          </p:cNvSpPr>
          <p:nvPr>
            <p:ph type="sldNum" sz="quarter" idx="4"/>
          </p:nvPr>
        </p:nvSpPr>
        <p:spPr/>
        <p:txBody>
          <a:bodyPr/>
          <a:lstStyle/>
          <a:p>
            <a:fld id="{BFDCA1C4-9514-7B4F-976F-D92F7E296653}" type="slidenum">
              <a:rPr lang="fr-FR" smtClean="0"/>
              <a:pPr/>
              <a:t>7</a:t>
            </a:fld>
            <a:endParaRPr lang="fr-FR" dirty="0"/>
          </a:p>
        </p:txBody>
      </p:sp>
      <p:sp>
        <p:nvSpPr>
          <p:cNvPr id="5" name="Footer Placeholder 4"/>
          <p:cNvSpPr>
            <a:spLocks noGrp="1"/>
          </p:cNvSpPr>
          <p:nvPr>
            <p:ph type="ftr" sz="quarter" idx="13"/>
          </p:nvPr>
        </p:nvSpPr>
        <p:spPr/>
        <p:txBody>
          <a:bodyPr/>
          <a:lstStyle/>
          <a:p>
            <a:pPr algn="l"/>
            <a:r>
              <a:rPr lang="en-GB" dirty="0"/>
              <a:t>Ó. Durán Lucas, 10th FTEC Workshop, 18.05.2020</a:t>
            </a:r>
            <a:endParaRPr lang="en-GB" dirty="0">
              <a:solidFill>
                <a:srgbClr val="FF0000"/>
              </a:solidFill>
            </a:endParaRPr>
          </a:p>
        </p:txBody>
      </p:sp>
      <p:sp>
        <p:nvSpPr>
          <p:cNvPr id="6" name="Rectangle 5"/>
          <p:cNvSpPr/>
          <p:nvPr/>
        </p:nvSpPr>
        <p:spPr>
          <a:xfrm>
            <a:off x="536292" y="925844"/>
            <a:ext cx="3631749" cy="1615827"/>
          </a:xfrm>
          <a:prstGeom prst="rect">
            <a:avLst/>
          </a:prstGeom>
        </p:spPr>
        <p:txBody>
          <a:bodyPr wrap="square">
            <a:spAutoFit/>
          </a:bodyPr>
          <a:lstStyle/>
          <a:p>
            <a:pPr>
              <a:spcBef>
                <a:spcPts val="600"/>
              </a:spcBef>
            </a:pPr>
            <a:r>
              <a:rPr lang="en-US" sz="1200" b="1" dirty="0">
                <a:solidFill>
                  <a:schemeClr val="tx2">
                    <a:lumMod val="75000"/>
                  </a:schemeClr>
                </a:solidFill>
              </a:rPr>
              <a:t>Completion of Product Breakdown Structure</a:t>
            </a:r>
          </a:p>
          <a:p>
            <a:pPr marL="171450" indent="-171450">
              <a:spcBef>
                <a:spcPts val="600"/>
              </a:spcBef>
              <a:buFont typeface="Arial" panose="020B0604020202020204" pitchFamily="34" charset="0"/>
              <a:buChar char="•"/>
            </a:pPr>
            <a:r>
              <a:rPr lang="en-US" sz="1200" dirty="0">
                <a:solidFill>
                  <a:schemeClr val="tx2">
                    <a:lumMod val="75000"/>
                  </a:schemeClr>
                </a:solidFill>
              </a:rPr>
              <a:t>Data base including complete cryogenic distribution of the project</a:t>
            </a:r>
          </a:p>
          <a:p>
            <a:pPr marL="171450" indent="-171450">
              <a:spcBef>
                <a:spcPts val="600"/>
              </a:spcBef>
              <a:buFont typeface="Arial" panose="020B0604020202020204" pitchFamily="34" charset="0"/>
              <a:buChar char="•"/>
            </a:pPr>
            <a:r>
              <a:rPr lang="en-US" sz="1200" dirty="0">
                <a:solidFill>
                  <a:schemeClr val="tx2">
                    <a:lumMod val="75000"/>
                  </a:schemeClr>
                </a:solidFill>
              </a:rPr>
              <a:t>~900 items, MS Excel Pivot Table</a:t>
            </a:r>
          </a:p>
          <a:p>
            <a:pPr marL="171450" indent="-171450">
              <a:spcBef>
                <a:spcPts val="600"/>
              </a:spcBef>
              <a:buFont typeface="Arial" panose="020B0604020202020204" pitchFamily="34" charset="0"/>
              <a:buChar char="•"/>
            </a:pPr>
            <a:r>
              <a:rPr lang="en-US" sz="1200" dirty="0">
                <a:solidFill>
                  <a:schemeClr val="tx2">
                    <a:lumMod val="75000"/>
                  </a:schemeClr>
                </a:solidFill>
              </a:rPr>
              <a:t>Reference document for instrumentation procurement, control architecture, naming convention</a:t>
            </a:r>
          </a:p>
        </p:txBody>
      </p:sp>
      <p:pic>
        <p:nvPicPr>
          <p:cNvPr id="29" name="Picture 28">
            <a:extLst>
              <a:ext uri="{FF2B5EF4-FFF2-40B4-BE49-F238E27FC236}">
                <a16:creationId xmlns:a16="http://schemas.microsoft.com/office/drawing/2014/main" id="{E1C59733-26BB-41C9-98FF-785DB41CBD3E}"/>
              </a:ext>
            </a:extLst>
          </p:cNvPr>
          <p:cNvPicPr>
            <a:picLocks noChangeAspect="1"/>
          </p:cNvPicPr>
          <p:nvPr/>
        </p:nvPicPr>
        <p:blipFill>
          <a:blip r:embed="rId2"/>
          <a:stretch>
            <a:fillRect/>
          </a:stretch>
        </p:blipFill>
        <p:spPr>
          <a:xfrm>
            <a:off x="4572000" y="1017284"/>
            <a:ext cx="4363770" cy="2874409"/>
          </a:xfrm>
          <a:prstGeom prst="rect">
            <a:avLst/>
          </a:prstGeom>
          <a:ln>
            <a:noFill/>
          </a:ln>
          <a:effectLst>
            <a:outerShdw blurRad="292100" dist="139700" dir="2700000" algn="tl" rotWithShape="0">
              <a:srgbClr val="333333">
                <a:alpha val="65000"/>
              </a:srgbClr>
            </a:outerShdw>
          </a:effectLst>
        </p:spPr>
      </p:pic>
      <p:pic>
        <p:nvPicPr>
          <p:cNvPr id="35" name="Picture 34" descr="A screenshot of a cell phone&#10;&#10;Description automatically generated">
            <a:extLst>
              <a:ext uri="{FF2B5EF4-FFF2-40B4-BE49-F238E27FC236}">
                <a16:creationId xmlns:a16="http://schemas.microsoft.com/office/drawing/2014/main" id="{29EE2047-8B9F-4C3E-87E6-1247B3D94AF9}"/>
              </a:ext>
            </a:extLst>
          </p:cNvPr>
          <p:cNvPicPr>
            <a:picLocks noChangeAspect="1"/>
          </p:cNvPicPr>
          <p:nvPr/>
        </p:nvPicPr>
        <p:blipFill>
          <a:blip r:embed="rId3"/>
          <a:stretch>
            <a:fillRect/>
          </a:stretch>
        </p:blipFill>
        <p:spPr>
          <a:xfrm>
            <a:off x="4395461" y="1636540"/>
            <a:ext cx="4420496" cy="2545320"/>
          </a:xfrm>
          <a:prstGeom prst="rect">
            <a:avLst/>
          </a:prstGeom>
          <a:ln>
            <a:noFill/>
          </a:ln>
          <a:effectLst>
            <a:outerShdw blurRad="292100" dist="139700" dir="2700000" algn="tl" rotWithShape="0">
              <a:srgbClr val="333333">
                <a:alpha val="65000"/>
              </a:srgbClr>
            </a:outerShdw>
          </a:effectLst>
        </p:spPr>
      </p:pic>
      <p:sp>
        <p:nvSpPr>
          <p:cNvPr id="39" name="Rectangle 38">
            <a:extLst>
              <a:ext uri="{FF2B5EF4-FFF2-40B4-BE49-F238E27FC236}">
                <a16:creationId xmlns:a16="http://schemas.microsoft.com/office/drawing/2014/main" id="{EBF10BFE-713F-418D-9DC8-B02A96C9A220}"/>
              </a:ext>
            </a:extLst>
          </p:cNvPr>
          <p:cNvSpPr/>
          <p:nvPr/>
        </p:nvSpPr>
        <p:spPr>
          <a:xfrm>
            <a:off x="533082" y="2673443"/>
            <a:ext cx="3631749" cy="538609"/>
          </a:xfrm>
          <a:prstGeom prst="rect">
            <a:avLst/>
          </a:prstGeom>
        </p:spPr>
        <p:txBody>
          <a:bodyPr wrap="square">
            <a:spAutoFit/>
          </a:bodyPr>
          <a:lstStyle/>
          <a:p>
            <a:pPr>
              <a:spcBef>
                <a:spcPts val="600"/>
              </a:spcBef>
            </a:pPr>
            <a:r>
              <a:rPr lang="en-US" sz="1200" b="1" dirty="0">
                <a:solidFill>
                  <a:schemeClr val="tx2">
                    <a:lumMod val="75000"/>
                  </a:schemeClr>
                </a:solidFill>
              </a:rPr>
              <a:t>Dashboard of progress</a:t>
            </a:r>
          </a:p>
          <a:p>
            <a:pPr marL="171450" indent="-171450">
              <a:spcBef>
                <a:spcPts val="600"/>
              </a:spcBef>
              <a:buFont typeface="Arial" panose="020B0604020202020204" pitchFamily="34" charset="0"/>
              <a:buChar char="•"/>
            </a:pPr>
            <a:r>
              <a:rPr lang="en-US" sz="1200" dirty="0">
                <a:solidFill>
                  <a:schemeClr val="tx2">
                    <a:lumMod val="75000"/>
                  </a:schemeClr>
                </a:solidFill>
              </a:rPr>
              <a:t>Follow-up of the project</a:t>
            </a:r>
          </a:p>
        </p:txBody>
      </p:sp>
      <p:sp>
        <p:nvSpPr>
          <p:cNvPr id="40" name="Rectangle 39">
            <a:extLst>
              <a:ext uri="{FF2B5EF4-FFF2-40B4-BE49-F238E27FC236}">
                <a16:creationId xmlns:a16="http://schemas.microsoft.com/office/drawing/2014/main" id="{F702EE33-092A-42FD-815C-E4B509E953BD}"/>
              </a:ext>
            </a:extLst>
          </p:cNvPr>
          <p:cNvSpPr/>
          <p:nvPr/>
        </p:nvSpPr>
        <p:spPr>
          <a:xfrm>
            <a:off x="540783" y="3341097"/>
            <a:ext cx="3631749" cy="538609"/>
          </a:xfrm>
          <a:prstGeom prst="rect">
            <a:avLst/>
          </a:prstGeom>
        </p:spPr>
        <p:txBody>
          <a:bodyPr wrap="square">
            <a:spAutoFit/>
          </a:bodyPr>
          <a:lstStyle/>
          <a:p>
            <a:pPr>
              <a:spcBef>
                <a:spcPts val="600"/>
              </a:spcBef>
            </a:pPr>
            <a:r>
              <a:rPr lang="en-US" sz="1200" b="1" dirty="0">
                <a:solidFill>
                  <a:schemeClr val="tx2">
                    <a:lumMod val="75000"/>
                  </a:schemeClr>
                </a:solidFill>
              </a:rPr>
              <a:t>List of approvers</a:t>
            </a:r>
          </a:p>
          <a:p>
            <a:pPr marL="171450" indent="-171450">
              <a:spcBef>
                <a:spcPts val="600"/>
              </a:spcBef>
              <a:buFont typeface="Arial" panose="020B0604020202020204" pitchFamily="34" charset="0"/>
              <a:buChar char="•"/>
            </a:pPr>
            <a:r>
              <a:rPr lang="en-US" sz="1200" dirty="0">
                <a:solidFill>
                  <a:schemeClr val="tx2">
                    <a:lumMod val="75000"/>
                  </a:schemeClr>
                </a:solidFill>
              </a:rPr>
              <a:t>Follow-up of document approval process</a:t>
            </a:r>
          </a:p>
        </p:txBody>
      </p:sp>
      <p:sp>
        <p:nvSpPr>
          <p:cNvPr id="41" name="Rectangle 40">
            <a:extLst>
              <a:ext uri="{FF2B5EF4-FFF2-40B4-BE49-F238E27FC236}">
                <a16:creationId xmlns:a16="http://schemas.microsoft.com/office/drawing/2014/main" id="{E2AA1EEA-0DF1-4667-A9D5-DC046BB49414}"/>
              </a:ext>
            </a:extLst>
          </p:cNvPr>
          <p:cNvSpPr/>
          <p:nvPr/>
        </p:nvSpPr>
        <p:spPr>
          <a:xfrm>
            <a:off x="540782" y="4930623"/>
            <a:ext cx="3631749" cy="800219"/>
          </a:xfrm>
          <a:prstGeom prst="rect">
            <a:avLst/>
          </a:prstGeom>
        </p:spPr>
        <p:txBody>
          <a:bodyPr wrap="square">
            <a:spAutoFit/>
          </a:bodyPr>
          <a:lstStyle/>
          <a:p>
            <a:pPr>
              <a:spcBef>
                <a:spcPts val="600"/>
              </a:spcBef>
            </a:pPr>
            <a:r>
              <a:rPr lang="en-US" sz="1200" b="1" dirty="0">
                <a:solidFill>
                  <a:schemeClr val="tx2">
                    <a:lumMod val="75000"/>
                  </a:schemeClr>
                </a:solidFill>
              </a:rPr>
              <a:t>Continue with other management tasks</a:t>
            </a:r>
          </a:p>
          <a:p>
            <a:pPr marL="171450" indent="-171450">
              <a:spcBef>
                <a:spcPts val="600"/>
              </a:spcBef>
              <a:buFont typeface="Arial" panose="020B0604020202020204" pitchFamily="34" charset="0"/>
              <a:buChar char="•"/>
            </a:pPr>
            <a:r>
              <a:rPr lang="en-US" sz="1200" dirty="0">
                <a:solidFill>
                  <a:schemeClr val="tx2">
                    <a:lumMod val="75000"/>
                  </a:schemeClr>
                </a:solidFill>
              </a:rPr>
              <a:t>Meeting organization and minutes</a:t>
            </a:r>
          </a:p>
          <a:p>
            <a:pPr marL="171450" indent="-171450">
              <a:spcBef>
                <a:spcPts val="600"/>
              </a:spcBef>
              <a:buFont typeface="Arial" panose="020B0604020202020204" pitchFamily="34" charset="0"/>
              <a:buChar char="•"/>
            </a:pPr>
            <a:r>
              <a:rPr lang="en-US" sz="1200" dirty="0">
                <a:solidFill>
                  <a:schemeClr val="tx2">
                    <a:lumMod val="75000"/>
                  </a:schemeClr>
                </a:solidFill>
              </a:rPr>
              <a:t>Update project </a:t>
            </a:r>
            <a:r>
              <a:rPr lang="en-US" sz="1200" dirty="0" err="1">
                <a:solidFill>
                  <a:schemeClr val="tx2">
                    <a:lumMod val="75000"/>
                  </a:schemeClr>
                </a:solidFill>
              </a:rPr>
              <a:t>sharepoint</a:t>
            </a:r>
            <a:r>
              <a:rPr lang="en-US" sz="1200" dirty="0">
                <a:solidFill>
                  <a:schemeClr val="tx2">
                    <a:lumMod val="75000"/>
                  </a:schemeClr>
                </a:solidFill>
              </a:rPr>
              <a:t> webpage</a:t>
            </a:r>
          </a:p>
        </p:txBody>
      </p:sp>
      <p:sp>
        <p:nvSpPr>
          <p:cNvPr id="42" name="Rectangle 41">
            <a:extLst>
              <a:ext uri="{FF2B5EF4-FFF2-40B4-BE49-F238E27FC236}">
                <a16:creationId xmlns:a16="http://schemas.microsoft.com/office/drawing/2014/main" id="{E0FB1FD9-3449-4DCF-B3FB-B790E1C2F917}"/>
              </a:ext>
            </a:extLst>
          </p:cNvPr>
          <p:cNvSpPr/>
          <p:nvPr/>
        </p:nvSpPr>
        <p:spPr>
          <a:xfrm>
            <a:off x="540783" y="4005055"/>
            <a:ext cx="3631749" cy="800219"/>
          </a:xfrm>
          <a:prstGeom prst="rect">
            <a:avLst/>
          </a:prstGeom>
        </p:spPr>
        <p:txBody>
          <a:bodyPr wrap="square">
            <a:spAutoFit/>
          </a:bodyPr>
          <a:lstStyle/>
          <a:p>
            <a:pPr>
              <a:spcBef>
                <a:spcPts val="600"/>
              </a:spcBef>
            </a:pPr>
            <a:r>
              <a:rPr lang="en-US" sz="1200" b="1" dirty="0">
                <a:solidFill>
                  <a:schemeClr val="tx2">
                    <a:lumMod val="75000"/>
                  </a:schemeClr>
                </a:solidFill>
              </a:rPr>
              <a:t>Project diagrams</a:t>
            </a:r>
          </a:p>
          <a:p>
            <a:pPr marL="171450" indent="-171450">
              <a:spcBef>
                <a:spcPts val="600"/>
              </a:spcBef>
              <a:buFont typeface="Arial" panose="020B0604020202020204" pitchFamily="34" charset="0"/>
              <a:buChar char="•"/>
            </a:pPr>
            <a:r>
              <a:rPr lang="en-US" sz="1200" dirty="0">
                <a:solidFill>
                  <a:schemeClr val="tx2">
                    <a:lumMod val="75000"/>
                  </a:schemeClr>
                </a:solidFill>
              </a:rPr>
              <a:t>Block Diagram</a:t>
            </a:r>
          </a:p>
          <a:p>
            <a:pPr marL="171450" indent="-171450">
              <a:spcBef>
                <a:spcPts val="600"/>
              </a:spcBef>
              <a:buFont typeface="Arial" panose="020B0604020202020204" pitchFamily="34" charset="0"/>
              <a:buChar char="•"/>
            </a:pPr>
            <a:r>
              <a:rPr lang="en-US" sz="1200" dirty="0">
                <a:solidFill>
                  <a:schemeClr val="tx2">
                    <a:lumMod val="75000"/>
                  </a:schemeClr>
                </a:solidFill>
              </a:rPr>
              <a:t>Update of Process Flow Diagram</a:t>
            </a:r>
          </a:p>
        </p:txBody>
      </p:sp>
      <p:pic>
        <p:nvPicPr>
          <p:cNvPr id="56" name="Picture 55">
            <a:extLst>
              <a:ext uri="{FF2B5EF4-FFF2-40B4-BE49-F238E27FC236}">
                <a16:creationId xmlns:a16="http://schemas.microsoft.com/office/drawing/2014/main" id="{743689A9-999A-4218-8AAE-36FF40D26A30}"/>
              </a:ext>
            </a:extLst>
          </p:cNvPr>
          <p:cNvPicPr>
            <a:picLocks noChangeAspect="1"/>
          </p:cNvPicPr>
          <p:nvPr/>
        </p:nvPicPr>
        <p:blipFill>
          <a:blip r:embed="rId4"/>
          <a:stretch>
            <a:fillRect/>
          </a:stretch>
        </p:blipFill>
        <p:spPr>
          <a:xfrm>
            <a:off x="4047342" y="2005460"/>
            <a:ext cx="4639458" cy="2847079"/>
          </a:xfrm>
          <a:prstGeom prst="rect">
            <a:avLst/>
          </a:prstGeom>
          <a:ln>
            <a:noFill/>
          </a:ln>
          <a:effectLst>
            <a:outerShdw blurRad="292100" dist="139700" dir="2700000" algn="tl" rotWithShape="0">
              <a:srgbClr val="333333">
                <a:alpha val="65000"/>
              </a:srgbClr>
            </a:outerShdw>
          </a:effectLst>
        </p:spPr>
      </p:pic>
      <p:pic>
        <p:nvPicPr>
          <p:cNvPr id="44" name="Picture 43" descr="A picture containing text, map&#10;&#10;Description automatically generated">
            <a:extLst>
              <a:ext uri="{FF2B5EF4-FFF2-40B4-BE49-F238E27FC236}">
                <a16:creationId xmlns:a16="http://schemas.microsoft.com/office/drawing/2014/main" id="{66CBB1C5-C4D2-4938-A6D7-F37BE352F34E}"/>
              </a:ext>
            </a:extLst>
          </p:cNvPr>
          <p:cNvPicPr>
            <a:picLocks noChangeAspect="1"/>
          </p:cNvPicPr>
          <p:nvPr/>
        </p:nvPicPr>
        <p:blipFill>
          <a:blip r:embed="rId5"/>
          <a:stretch>
            <a:fillRect/>
          </a:stretch>
        </p:blipFill>
        <p:spPr>
          <a:xfrm>
            <a:off x="4150743" y="2271351"/>
            <a:ext cx="4326929" cy="3059594"/>
          </a:xfrm>
          <a:prstGeom prst="rect">
            <a:avLst/>
          </a:prstGeom>
          <a:ln>
            <a:noFill/>
          </a:ln>
          <a:effectLst>
            <a:outerShdw blurRad="292100" dist="139700" dir="2700000" algn="tl" rotWithShape="0">
              <a:srgbClr val="333333">
                <a:alpha val="65000"/>
              </a:srgbClr>
            </a:outerShdw>
          </a:effectLst>
        </p:spPr>
      </p:pic>
      <p:pic>
        <p:nvPicPr>
          <p:cNvPr id="11" name="Picture 10" descr="A screenshot of a cell phone&#10;&#10;Description automatically generated">
            <a:extLst>
              <a:ext uri="{FF2B5EF4-FFF2-40B4-BE49-F238E27FC236}">
                <a16:creationId xmlns:a16="http://schemas.microsoft.com/office/drawing/2014/main" id="{A0B13AA9-D8C6-46C2-AB5F-46BC9EE13C8E}"/>
              </a:ext>
            </a:extLst>
          </p:cNvPr>
          <p:cNvPicPr>
            <a:picLocks noChangeAspect="1"/>
          </p:cNvPicPr>
          <p:nvPr/>
        </p:nvPicPr>
        <p:blipFill rotWithShape="1">
          <a:blip r:embed="rId6"/>
          <a:srcRect t="5755"/>
          <a:stretch/>
        </p:blipFill>
        <p:spPr>
          <a:xfrm>
            <a:off x="3812460" y="3292442"/>
            <a:ext cx="4518759" cy="24384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17880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9" grpId="0"/>
      <p:bldP spid="4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Upcoming activities</a:t>
            </a:r>
          </a:p>
        </p:txBody>
      </p:sp>
      <p:sp>
        <p:nvSpPr>
          <p:cNvPr id="3" name="Slide Number Placeholder 2"/>
          <p:cNvSpPr>
            <a:spLocks noGrp="1"/>
          </p:cNvSpPr>
          <p:nvPr>
            <p:ph type="sldNum" sz="quarter" idx="4"/>
          </p:nvPr>
        </p:nvSpPr>
        <p:spPr/>
        <p:txBody>
          <a:bodyPr/>
          <a:lstStyle/>
          <a:p>
            <a:fld id="{BFDCA1C4-9514-7B4F-976F-D92F7E296653}" type="slidenum">
              <a:rPr lang="fr-FR" smtClean="0"/>
              <a:pPr/>
              <a:t>8</a:t>
            </a:fld>
            <a:endParaRPr lang="fr-FR" dirty="0"/>
          </a:p>
        </p:txBody>
      </p:sp>
      <p:sp>
        <p:nvSpPr>
          <p:cNvPr id="5" name="Footer Placeholder 4"/>
          <p:cNvSpPr>
            <a:spLocks noGrp="1"/>
          </p:cNvSpPr>
          <p:nvPr>
            <p:ph type="ftr" sz="quarter" idx="13"/>
          </p:nvPr>
        </p:nvSpPr>
        <p:spPr/>
        <p:txBody>
          <a:bodyPr/>
          <a:lstStyle/>
          <a:p>
            <a:pPr algn="l"/>
            <a:r>
              <a:rPr lang="en-GB" dirty="0"/>
              <a:t>Ó. Durán Lucas, 10th FTEC Workshop, 18.05.2020</a:t>
            </a:r>
            <a:endParaRPr lang="en-GB" dirty="0">
              <a:solidFill>
                <a:srgbClr val="FF0000"/>
              </a:solidFill>
            </a:endParaRPr>
          </a:p>
        </p:txBody>
      </p:sp>
      <p:sp>
        <p:nvSpPr>
          <p:cNvPr id="6" name="Rectangle 5"/>
          <p:cNvSpPr/>
          <p:nvPr/>
        </p:nvSpPr>
        <p:spPr>
          <a:xfrm>
            <a:off x="678532" y="1012204"/>
            <a:ext cx="7790680" cy="3416320"/>
          </a:xfrm>
          <a:prstGeom prst="rect">
            <a:avLst/>
          </a:prstGeom>
        </p:spPr>
        <p:txBody>
          <a:bodyPr wrap="square">
            <a:spAutoFit/>
          </a:bodyPr>
          <a:lstStyle/>
          <a:p>
            <a:pPr>
              <a:spcBef>
                <a:spcPts val="600"/>
              </a:spcBef>
            </a:pPr>
            <a:r>
              <a:rPr lang="en-US" sz="1200" b="1" dirty="0">
                <a:solidFill>
                  <a:schemeClr val="tx2">
                    <a:lumMod val="75000"/>
                  </a:schemeClr>
                </a:solidFill>
              </a:rPr>
              <a:t>Heaters unit</a:t>
            </a:r>
          </a:p>
          <a:p>
            <a:pPr marL="171450" indent="-171450">
              <a:spcBef>
                <a:spcPts val="600"/>
              </a:spcBef>
              <a:buFont typeface="Arial" panose="020B0604020202020204" pitchFamily="34" charset="0"/>
              <a:buChar char="•"/>
            </a:pPr>
            <a:r>
              <a:rPr lang="en-US" sz="1200" dirty="0">
                <a:solidFill>
                  <a:schemeClr val="tx2">
                    <a:lumMod val="75000"/>
                  </a:schemeClr>
                </a:solidFill>
              </a:rPr>
              <a:t>Valves dimensioning </a:t>
            </a:r>
          </a:p>
          <a:p>
            <a:pPr marL="171450" indent="-171450">
              <a:spcBef>
                <a:spcPts val="600"/>
              </a:spcBef>
              <a:buFont typeface="Arial" panose="020B0604020202020204" pitchFamily="34" charset="0"/>
              <a:buChar char="•"/>
            </a:pPr>
            <a:r>
              <a:rPr lang="en-US" sz="1200" dirty="0">
                <a:solidFill>
                  <a:schemeClr val="tx2">
                    <a:lumMod val="75000"/>
                  </a:schemeClr>
                </a:solidFill>
              </a:rPr>
              <a:t>Technical Specification for heaters and heater vessel</a:t>
            </a:r>
          </a:p>
          <a:p>
            <a:pPr>
              <a:spcBef>
                <a:spcPts val="600"/>
              </a:spcBef>
            </a:pPr>
            <a:endParaRPr lang="en-US" sz="1200" dirty="0">
              <a:solidFill>
                <a:schemeClr val="tx2">
                  <a:lumMod val="75000"/>
                </a:schemeClr>
              </a:solidFill>
            </a:endParaRPr>
          </a:p>
          <a:p>
            <a:pPr>
              <a:spcBef>
                <a:spcPts val="600"/>
              </a:spcBef>
            </a:pPr>
            <a:r>
              <a:rPr lang="en-US" sz="1200" b="1" dirty="0">
                <a:solidFill>
                  <a:schemeClr val="tx2">
                    <a:lumMod val="75000"/>
                  </a:schemeClr>
                </a:solidFill>
              </a:rPr>
              <a:t>Risk analysis </a:t>
            </a:r>
          </a:p>
          <a:p>
            <a:pPr marL="285750" indent="-285750">
              <a:spcBef>
                <a:spcPts val="600"/>
              </a:spcBef>
              <a:buFont typeface="Arial" panose="020B0604020202020204" pitchFamily="34" charset="0"/>
              <a:buChar char="•"/>
            </a:pPr>
            <a:endParaRPr lang="en-US" sz="1200" dirty="0">
              <a:solidFill>
                <a:schemeClr val="tx2">
                  <a:lumMod val="75000"/>
                </a:schemeClr>
              </a:solidFill>
            </a:endParaRPr>
          </a:p>
          <a:p>
            <a:pPr>
              <a:spcBef>
                <a:spcPts val="600"/>
              </a:spcBef>
            </a:pPr>
            <a:r>
              <a:rPr lang="en-US" sz="1200" b="1" dirty="0">
                <a:solidFill>
                  <a:schemeClr val="tx2">
                    <a:lumMod val="75000"/>
                  </a:schemeClr>
                </a:solidFill>
              </a:rPr>
              <a:t>Management tasks</a:t>
            </a:r>
          </a:p>
          <a:p>
            <a:pPr marL="171450" indent="-171450">
              <a:spcBef>
                <a:spcPts val="600"/>
              </a:spcBef>
              <a:buFont typeface="Arial" panose="020B0604020202020204" pitchFamily="34" charset="0"/>
              <a:buChar char="•"/>
            </a:pPr>
            <a:r>
              <a:rPr lang="en-US" sz="1200" dirty="0">
                <a:solidFill>
                  <a:schemeClr val="tx2">
                    <a:lumMod val="75000"/>
                  </a:schemeClr>
                </a:solidFill>
              </a:rPr>
              <a:t>Finalization of Product Breakdown Structure</a:t>
            </a:r>
          </a:p>
          <a:p>
            <a:pPr marL="171450" indent="-171450">
              <a:spcBef>
                <a:spcPts val="600"/>
              </a:spcBef>
              <a:buFont typeface="Arial" panose="020B0604020202020204" pitchFamily="34" charset="0"/>
              <a:buChar char="•"/>
            </a:pPr>
            <a:r>
              <a:rPr lang="en-US" sz="1200" dirty="0">
                <a:solidFill>
                  <a:schemeClr val="tx2">
                    <a:lumMod val="75000"/>
                  </a:schemeClr>
                </a:solidFill>
              </a:rPr>
              <a:t>Follow-up of the project (Dashboard, list of approvers, work breakdown structure, purchase) </a:t>
            </a:r>
          </a:p>
          <a:p>
            <a:pPr marL="171450" indent="-171450">
              <a:spcBef>
                <a:spcPts val="600"/>
              </a:spcBef>
              <a:buFont typeface="Arial" panose="020B0604020202020204" pitchFamily="34" charset="0"/>
              <a:buChar char="•"/>
            </a:pPr>
            <a:r>
              <a:rPr lang="en-US" sz="1200" dirty="0">
                <a:solidFill>
                  <a:schemeClr val="tx2">
                    <a:lumMod val="75000"/>
                  </a:schemeClr>
                </a:solidFill>
              </a:rPr>
              <a:t>Meeting organization and minutes</a:t>
            </a:r>
          </a:p>
          <a:p>
            <a:pPr marL="171450" indent="-171450">
              <a:spcBef>
                <a:spcPts val="600"/>
              </a:spcBef>
              <a:buFont typeface="Arial" panose="020B0604020202020204" pitchFamily="34" charset="0"/>
              <a:buChar char="•"/>
            </a:pPr>
            <a:r>
              <a:rPr lang="en-US" sz="1200" dirty="0">
                <a:solidFill>
                  <a:schemeClr val="tx2">
                    <a:lumMod val="75000"/>
                  </a:schemeClr>
                </a:solidFill>
              </a:rPr>
              <a:t>Update and improve project </a:t>
            </a:r>
            <a:r>
              <a:rPr lang="en-US" sz="1200" dirty="0" err="1">
                <a:solidFill>
                  <a:schemeClr val="tx2">
                    <a:lumMod val="75000"/>
                  </a:schemeClr>
                </a:solidFill>
              </a:rPr>
              <a:t>sharepoint</a:t>
            </a:r>
            <a:r>
              <a:rPr lang="en-US" sz="1200" dirty="0">
                <a:solidFill>
                  <a:schemeClr val="tx2">
                    <a:lumMod val="75000"/>
                  </a:schemeClr>
                </a:solidFill>
              </a:rPr>
              <a:t> webpage</a:t>
            </a:r>
          </a:p>
          <a:p>
            <a:pPr marL="285750" indent="-285750">
              <a:spcBef>
                <a:spcPts val="600"/>
              </a:spcBef>
              <a:buFont typeface="Arial" panose="020B0604020202020204" pitchFamily="34" charset="0"/>
              <a:buChar char="•"/>
            </a:pPr>
            <a:endParaRPr lang="en-US" sz="1200" dirty="0">
              <a:solidFill>
                <a:schemeClr val="tx2">
                  <a:lumMod val="75000"/>
                </a:schemeClr>
              </a:solidFill>
            </a:endParaRPr>
          </a:p>
          <a:p>
            <a:pPr>
              <a:spcBef>
                <a:spcPts val="600"/>
              </a:spcBef>
            </a:pPr>
            <a:r>
              <a:rPr lang="en-US" sz="1200" b="1" dirty="0">
                <a:solidFill>
                  <a:schemeClr val="tx2">
                    <a:lumMod val="75000"/>
                  </a:schemeClr>
                </a:solidFill>
              </a:rPr>
              <a:t>Others</a:t>
            </a:r>
          </a:p>
        </p:txBody>
      </p:sp>
    </p:spTree>
    <p:extLst>
      <p:ext uri="{BB962C8B-B14F-4D97-AF65-F5344CB8AC3E}">
        <p14:creationId xmlns:p14="http://schemas.microsoft.com/office/powerpoint/2010/main" val="1304854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08920"/>
            <a:ext cx="6048232" cy="720000"/>
          </a:xfrm>
        </p:spPr>
        <p:txBody>
          <a:bodyPr/>
          <a:lstStyle/>
          <a:p>
            <a:r>
              <a:rPr lang="fr-CH" dirty="0"/>
              <a:t>Thanks for your attention!</a:t>
            </a:r>
            <a:br>
              <a:rPr lang="fr-CH" dirty="0"/>
            </a:br>
            <a:br>
              <a:rPr lang="fr-CH" dirty="0"/>
            </a:br>
            <a:r>
              <a:rPr lang="fr-CH" dirty="0"/>
              <a:t>Questions?</a:t>
            </a:r>
            <a:endParaRPr lang="en-GB" dirty="0"/>
          </a:p>
        </p:txBody>
      </p:sp>
      <p:sp>
        <p:nvSpPr>
          <p:cNvPr id="3" name="Slide Number Placeholder 2"/>
          <p:cNvSpPr>
            <a:spLocks noGrp="1"/>
          </p:cNvSpPr>
          <p:nvPr>
            <p:ph type="sldNum" sz="quarter" idx="4"/>
          </p:nvPr>
        </p:nvSpPr>
        <p:spPr>
          <a:xfrm>
            <a:off x="8686800" y="6356350"/>
            <a:ext cx="360000" cy="360000"/>
          </a:xfrm>
        </p:spPr>
        <p:txBody>
          <a:bodyPr/>
          <a:lstStyle/>
          <a:p>
            <a:fld id="{BFDCA1C4-9514-7B4F-976F-D92F7E296653}" type="slidenum">
              <a:rPr lang="fr-FR" smtClean="0"/>
              <a:pPr/>
              <a:t>9</a:t>
            </a:fld>
            <a:endParaRPr lang="fr-FR" dirty="0"/>
          </a:p>
        </p:txBody>
      </p:sp>
      <p:sp>
        <p:nvSpPr>
          <p:cNvPr id="5" name="Footer Placeholder 4"/>
          <p:cNvSpPr txBox="1">
            <a:spLocks/>
          </p:cNvSpPr>
          <p:nvPr/>
        </p:nvSpPr>
        <p:spPr>
          <a:xfrm>
            <a:off x="1516394" y="6356350"/>
            <a:ext cx="4250770" cy="216025"/>
          </a:xfrm>
          <a:prstGeom prst="rect">
            <a:avLst/>
          </a:prstGeom>
        </p:spPr>
        <p:txBody>
          <a:bodyPr anchor="t"/>
          <a:lstStyle>
            <a:defPPr>
              <a:defRPr lang="fr-FR"/>
            </a:defPPr>
            <a:lvl1pPr marL="0" algn="l" defTabSz="457200" rtl="0" eaLnBrk="1" latinLnBrk="0" hangingPunct="1">
              <a:defRPr sz="1200" kern="1200">
                <a:solidFill>
                  <a:srgbClr val="2F9BB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Ó. Durán Lucas, 10th FTEC Workshop, 18.05.2020</a:t>
            </a:r>
            <a:endParaRPr lang="en-GB" dirty="0">
              <a:solidFill>
                <a:srgbClr val="FF0000"/>
              </a:solidFill>
            </a:endParaRPr>
          </a:p>
        </p:txBody>
      </p:sp>
    </p:spTree>
    <p:extLst>
      <p:ext uri="{BB962C8B-B14F-4D97-AF65-F5344CB8AC3E}">
        <p14:creationId xmlns:p14="http://schemas.microsoft.com/office/powerpoint/2010/main" val="1167039295"/>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ln w="9525">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ate xmlns="8c830566-1376-4428-b6cd-266fa50cee76">2019-02-10T23:00:00+00:00</Date>
    <DocType xmlns="8c830566-1376-4428-b6cd-266fa50cee76">Presentation</DocType>
    <Content xmlns="8c830566-1376-4428-b6cd-266fa50cee76">HL-LHC magnet string test in SM18, Design constraints</Content>
    <Presenter xmlns="8c830566-1376-4428-b6cd-266fa50cee76">
      <UserInfo>
        <DisplayName>Antonio Perin</DisplayName>
        <AccountId>730</AccountId>
        <AccountType/>
      </UserInfo>
    </Presenter>
    <Event xmlns="8c830566-1376-4428-b6cd-266fa50cee76">
      <Url>https://indico.cern.ch/event/797080/</Url>
      <Description>CRG Technical Meeting</Description>
    </Event>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9F05E1859060F4AB6039951D96D3A85" ma:contentTypeVersion="7" ma:contentTypeDescription="Create a new document." ma:contentTypeScope="" ma:versionID="b7b3be29f59ef0664c36a365b5e64af9">
  <xsd:schema xmlns:xsd="http://www.w3.org/2001/XMLSchema" xmlns:xs="http://www.w3.org/2001/XMLSchema" xmlns:p="http://schemas.microsoft.com/office/2006/metadata/properties" xmlns:ns2="8c830566-1376-4428-b6cd-266fa50cee76" targetNamespace="http://schemas.microsoft.com/office/2006/metadata/properties" ma:root="true" ma:fieldsID="34ca1bc908ca562999ac1083068dc186" ns2:_="">
    <xsd:import namespace="8c830566-1376-4428-b6cd-266fa50cee76"/>
    <xsd:element name="properties">
      <xsd:complexType>
        <xsd:sequence>
          <xsd:element name="documentManagement">
            <xsd:complexType>
              <xsd:all>
                <xsd:element ref="ns2:DocType" minOccurs="0"/>
                <xsd:element ref="ns2:Content" minOccurs="0"/>
                <xsd:element ref="ns2:Event" minOccurs="0"/>
                <xsd:element ref="ns2:Date" minOccurs="0"/>
                <xsd:element ref="ns2:Present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830566-1376-4428-b6cd-266fa50cee76" elementFormDefault="qualified">
    <xsd:import namespace="http://schemas.microsoft.com/office/2006/documentManagement/types"/>
    <xsd:import namespace="http://schemas.microsoft.com/office/infopath/2007/PartnerControls"/>
    <xsd:element name="DocType" ma:index="8" nillable="true" ma:displayName="DocType" ma:default="Back-Up document" ma:format="Dropdown" ma:internalName="DocType">
      <xsd:simpleType>
        <xsd:restriction base="dms:Choice">
          <xsd:enumeration value="Back-Up document"/>
          <xsd:enumeration value="Drawing"/>
          <xsd:enumeration value="Presentation"/>
          <xsd:enumeration value="Technical Note"/>
          <xsd:enumeration value="Publication"/>
          <xsd:enumeration value="Memorandum"/>
        </xsd:restriction>
      </xsd:simpleType>
    </xsd:element>
    <xsd:element name="Content" ma:index="9" nillable="true" ma:displayName="Content" ma:internalName="Content">
      <xsd:simpleType>
        <xsd:restriction base="dms:Text">
          <xsd:maxLength value="255"/>
        </xsd:restriction>
      </xsd:simpleType>
    </xsd:element>
    <xsd:element name="Event" ma:index="10" nillable="true" ma:displayName="Event" ma:format="Hyperlink" ma:internalName="Event">
      <xsd:complexType>
        <xsd:complexContent>
          <xsd:extension base="dms:URL">
            <xsd:sequence>
              <xsd:element name="Url" type="dms:ValidUrl" minOccurs="0" nillable="true"/>
              <xsd:element name="Description" type="xsd:string" nillable="true"/>
            </xsd:sequence>
          </xsd:extension>
        </xsd:complexContent>
      </xsd:complexType>
    </xsd:element>
    <xsd:element name="Date" ma:index="11" nillable="true" ma:displayName="Date" ma:format="DateOnly" ma:internalName="Date">
      <xsd:simpleType>
        <xsd:restriction base="dms:DateTime"/>
      </xsd:simpleType>
    </xsd:element>
    <xsd:element name="Presenter" ma:index="12" nillable="true" ma:displayName="Presenter" ma:list="UserInfo" ma:SearchPeopleOnly="false" ma:SharePointGroup="0" ma:internalName="Present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EC2627-59DE-4D3C-BDE1-4405272E797C}">
  <ds:schemaRefs>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8c830566-1376-4428-b6cd-266fa50cee76"/>
    <ds:schemaRef ds:uri="http://purl.org/dc/elements/1.1/"/>
    <ds:schemaRef ds:uri="http://www.w3.org/XML/1998/namespace"/>
  </ds:schemaRefs>
</ds:datastoreItem>
</file>

<file path=customXml/itemProps2.xml><?xml version="1.0" encoding="utf-8"?>
<ds:datastoreItem xmlns:ds="http://schemas.openxmlformats.org/officeDocument/2006/customXml" ds:itemID="{C6CC9A3F-BB3C-4ABC-9D53-F83F529328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830566-1376-4428-b6cd-266fa50cee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E4D6EDC-997E-4C63-BA6A-04B5427784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36501</TotalTime>
  <Words>560</Words>
  <Application>Microsoft Office PowerPoint</Application>
  <PresentationFormat>On-screen Show (4:3)</PresentationFormat>
  <Paragraphs>102</Paragraphs>
  <Slides>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Thème Office</vt:lpstr>
      <vt:lpstr>10th FTEC Workshop Cryogenics for the HL-LHC IT String</vt:lpstr>
      <vt:lpstr>Outline</vt:lpstr>
      <vt:lpstr>Overview of the HL-LHC IT String</vt:lpstr>
      <vt:lpstr>Cryogenics system for HL-LHC IT String</vt:lpstr>
      <vt:lpstr>Cryogenics system for HL-LHC IT String</vt:lpstr>
      <vt:lpstr>Technical tasks</vt:lpstr>
      <vt:lpstr>Management tasks</vt:lpstr>
      <vt:lpstr>Upcoming activities</vt:lpstr>
      <vt:lpstr>Thanks for your attention!  Questions?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Oscar Duran Lucas</cp:lastModifiedBy>
  <cp:revision>1693</cp:revision>
  <cp:lastPrinted>2019-11-18T15:02:54Z</cp:lastPrinted>
  <dcterms:created xsi:type="dcterms:W3CDTF">2016-01-11T14:38:10Z</dcterms:created>
  <dcterms:modified xsi:type="dcterms:W3CDTF">2020-05-18T07:50:33Z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0x01010089F05E1859060F4AB6039951D96D3A85</vt:lpwstr>
  </property>
</Properties>
</file>