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312" r:id="rId3"/>
    <p:sldId id="313" r:id="rId4"/>
    <p:sldId id="314" r:id="rId5"/>
    <p:sldId id="311" r:id="rId6"/>
    <p:sldId id="308" r:id="rId7"/>
    <p:sldId id="319" r:id="rId8"/>
    <p:sldId id="294" r:id="rId9"/>
    <p:sldId id="316" r:id="rId10"/>
    <p:sldId id="295" r:id="rId11"/>
    <p:sldId id="317" r:id="rId12"/>
    <p:sldId id="318" r:id="rId13"/>
    <p:sldId id="309" r:id="rId14"/>
    <p:sldId id="302" r:id="rId15"/>
    <p:sldId id="266" r:id="rId1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0D9"/>
    <a:srgbClr val="CED5DF"/>
    <a:srgbClr val="800080"/>
    <a:srgbClr val="660066"/>
    <a:srgbClr val="006666"/>
    <a:srgbClr val="C16000"/>
    <a:srgbClr val="0CDA3D"/>
    <a:srgbClr val="D6DCE5"/>
    <a:srgbClr val="E89C2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Estilo medio 1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44" autoAdjust="0"/>
    <p:restoredTop sz="93792" autoAdjust="0"/>
  </p:normalViewPr>
  <p:slideViewPr>
    <p:cSldViewPr snapToGrid="0">
      <p:cViewPr varScale="1">
        <p:scale>
          <a:sx n="68" d="100"/>
          <a:sy n="68" d="100"/>
        </p:scale>
        <p:origin x="6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\dfs\Departments\AB\Groups\RF\Sections\PM\Crab_Cavity\mecanique\Field%20antenna%20DQW%20RFD%20and%20dqw%20HOMS%20h\Shock%20testing%20of%20antennaceramic\20190614%20Result%20drop%20tes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735361294823236E-2"/>
          <c:y val="4.7443541430399229E-2"/>
          <c:w val="0.88160670169230226"/>
          <c:h val="0.82276407481885616"/>
        </c:manualLayout>
      </c:layout>
      <c:scatterChart>
        <c:scatterStyle val="smoothMarker"/>
        <c:varyColors val="0"/>
        <c:ser>
          <c:idx val="8"/>
          <c:order val="8"/>
          <c:tx>
            <c:strRef>
              <c:f>'D14'!$A$1:$C$1</c:f>
              <c:strCache>
                <c:ptCount val="1"/>
                <c:pt idx="0">
                  <c:v>d14/11 - first test Ceramic N2</c:v>
                </c:pt>
              </c:strCache>
            </c:strRef>
          </c:tx>
          <c:spPr>
            <a:ln w="28575" cap="rnd">
              <a:solidFill>
                <a:srgbClr val="DD5AE0"/>
              </a:solidFill>
              <a:round/>
            </a:ln>
            <a:effectLst/>
          </c:spPr>
          <c:marker>
            <c:symbol val="none"/>
          </c:marker>
          <c:xVal>
            <c:numRef>
              <c:f>'D14'!$A$3:$A$68</c:f>
              <c:numCache>
                <c:formatCode>General</c:formatCode>
                <c:ptCount val="6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</c:numCache>
            </c:numRef>
          </c:xVal>
          <c:yVal>
            <c:numRef>
              <c:f>'D14'!$C$3:$C$68</c:f>
              <c:numCache>
                <c:formatCode>General</c:formatCode>
                <c:ptCount val="6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4.9999999999999822E-2</c:v>
                </c:pt>
                <c:pt idx="22">
                  <c:v>0.21999999999999975</c:v>
                </c:pt>
                <c:pt idx="23">
                  <c:v>0.25999999999999979</c:v>
                </c:pt>
                <c:pt idx="24">
                  <c:v>0.30999999999999961</c:v>
                </c:pt>
                <c:pt idx="25">
                  <c:v>0.35999999999999943</c:v>
                </c:pt>
                <c:pt idx="26">
                  <c:v>0.40999999999999925</c:v>
                </c:pt>
                <c:pt idx="27">
                  <c:v>0.47999999999999954</c:v>
                </c:pt>
                <c:pt idx="28">
                  <c:v>0.54</c:v>
                </c:pt>
                <c:pt idx="29">
                  <c:v>0.62999999999999989</c:v>
                </c:pt>
                <c:pt idx="30">
                  <c:v>0.67999999999999972</c:v>
                </c:pt>
                <c:pt idx="31">
                  <c:v>0.80999999999999961</c:v>
                </c:pt>
                <c:pt idx="32">
                  <c:v>0.92999999999999972</c:v>
                </c:pt>
                <c:pt idx="33">
                  <c:v>1.0799999999999992</c:v>
                </c:pt>
                <c:pt idx="34">
                  <c:v>1.2399999999999993</c:v>
                </c:pt>
                <c:pt idx="35">
                  <c:v>1.3999999999999995</c:v>
                </c:pt>
                <c:pt idx="36">
                  <c:v>1.4899999999999993</c:v>
                </c:pt>
                <c:pt idx="37">
                  <c:v>1.6099999999999994</c:v>
                </c:pt>
                <c:pt idx="38">
                  <c:v>1.6799999999999997</c:v>
                </c:pt>
                <c:pt idx="39">
                  <c:v>1.8099999999999996</c:v>
                </c:pt>
                <c:pt idx="40">
                  <c:v>1.8899999999999997</c:v>
                </c:pt>
                <c:pt idx="41">
                  <c:v>2.0099999999999998</c:v>
                </c:pt>
                <c:pt idx="42">
                  <c:v>2.1199999999999997</c:v>
                </c:pt>
                <c:pt idx="43">
                  <c:v>2.3299999999999996</c:v>
                </c:pt>
                <c:pt idx="44">
                  <c:v>2.6500000000000012</c:v>
                </c:pt>
                <c:pt idx="45">
                  <c:v>2.8099999999999996</c:v>
                </c:pt>
                <c:pt idx="46">
                  <c:v>2.8899999999999997</c:v>
                </c:pt>
                <c:pt idx="47">
                  <c:v>2.96</c:v>
                </c:pt>
                <c:pt idx="48">
                  <c:v>3.1000000000000005</c:v>
                </c:pt>
                <c:pt idx="49">
                  <c:v>3.3</c:v>
                </c:pt>
                <c:pt idx="50">
                  <c:v>3.4900000000000011</c:v>
                </c:pt>
                <c:pt idx="51">
                  <c:v>3.6900000000000004</c:v>
                </c:pt>
                <c:pt idx="52">
                  <c:v>3.7400000000000011</c:v>
                </c:pt>
                <c:pt idx="53">
                  <c:v>3.9200000000000008</c:v>
                </c:pt>
                <c:pt idx="54">
                  <c:v>3.9400000000000004</c:v>
                </c:pt>
                <c:pt idx="55">
                  <c:v>4.1100000000000003</c:v>
                </c:pt>
                <c:pt idx="56">
                  <c:v>4.2700000000000005</c:v>
                </c:pt>
                <c:pt idx="57">
                  <c:v>4.5900000000000007</c:v>
                </c:pt>
                <c:pt idx="58">
                  <c:v>4.7400000000000011</c:v>
                </c:pt>
                <c:pt idx="59">
                  <c:v>5.1000000000000005</c:v>
                </c:pt>
                <c:pt idx="60">
                  <c:v>5.14</c:v>
                </c:pt>
                <c:pt idx="61">
                  <c:v>5.2500000000000009</c:v>
                </c:pt>
                <c:pt idx="62">
                  <c:v>5.46</c:v>
                </c:pt>
                <c:pt idx="63">
                  <c:v>5.6000000000000005</c:v>
                </c:pt>
                <c:pt idx="64">
                  <c:v>5.6800000000000006</c:v>
                </c:pt>
                <c:pt idx="65">
                  <c:v>5.94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AED-4D18-A7B4-DB12671FD516}"/>
            </c:ext>
          </c:extLst>
        </c:ser>
        <c:ser>
          <c:idx val="9"/>
          <c:order val="9"/>
          <c:tx>
            <c:strRef>
              <c:f>'D14'!$F$1:$H$1</c:f>
              <c:strCache>
                <c:ptCount val="1"/>
                <c:pt idx="0">
                  <c:v>d14/11 - first test Ceramic N7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'D14'!$F$3:$F$62</c:f>
              <c:numCache>
                <c:formatCode>General</c:formatCode>
                <c:ptCount val="6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</c:numCache>
            </c:numRef>
          </c:xVal>
          <c:yVal>
            <c:numRef>
              <c:f>'D14'!$H$3:$H$62</c:f>
              <c:numCache>
                <c:formatCode>General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4.0000000000000036E-2</c:v>
                </c:pt>
                <c:pt idx="22">
                  <c:v>8.0000000000000071E-2</c:v>
                </c:pt>
                <c:pt idx="23">
                  <c:v>0.10000000000000053</c:v>
                </c:pt>
                <c:pt idx="24">
                  <c:v>0.15000000000000036</c:v>
                </c:pt>
                <c:pt idx="25">
                  <c:v>0.1800000000000006</c:v>
                </c:pt>
                <c:pt idx="26">
                  <c:v>0.22000000000000064</c:v>
                </c:pt>
                <c:pt idx="27">
                  <c:v>0.3100000000000005</c:v>
                </c:pt>
                <c:pt idx="28">
                  <c:v>0.39000000000000057</c:v>
                </c:pt>
                <c:pt idx="29">
                  <c:v>0.5</c:v>
                </c:pt>
                <c:pt idx="30">
                  <c:v>0.59000000000000075</c:v>
                </c:pt>
                <c:pt idx="31">
                  <c:v>0.74000000000000021</c:v>
                </c:pt>
                <c:pt idx="32">
                  <c:v>0.91000000000000014</c:v>
                </c:pt>
                <c:pt idx="33">
                  <c:v>1.1000000000000005</c:v>
                </c:pt>
                <c:pt idx="34">
                  <c:v>1.3900000000000006</c:v>
                </c:pt>
                <c:pt idx="35">
                  <c:v>1.6000000000000005</c:v>
                </c:pt>
                <c:pt idx="36">
                  <c:v>1.67</c:v>
                </c:pt>
                <c:pt idx="37">
                  <c:v>1.8699999999999992</c:v>
                </c:pt>
                <c:pt idx="38">
                  <c:v>1.9800000000000004</c:v>
                </c:pt>
                <c:pt idx="39">
                  <c:v>2.17</c:v>
                </c:pt>
                <c:pt idx="40">
                  <c:v>2.41</c:v>
                </c:pt>
                <c:pt idx="41">
                  <c:v>2.5700000000000003</c:v>
                </c:pt>
                <c:pt idx="42">
                  <c:v>2.74</c:v>
                </c:pt>
                <c:pt idx="43">
                  <c:v>3</c:v>
                </c:pt>
                <c:pt idx="44">
                  <c:v>3.1899999999999995</c:v>
                </c:pt>
                <c:pt idx="45">
                  <c:v>3.4599999999999991</c:v>
                </c:pt>
                <c:pt idx="46">
                  <c:v>3.5599999999999987</c:v>
                </c:pt>
                <c:pt idx="47">
                  <c:v>3.67</c:v>
                </c:pt>
                <c:pt idx="48">
                  <c:v>3.7799999999999994</c:v>
                </c:pt>
                <c:pt idx="49">
                  <c:v>3.9599999999999991</c:v>
                </c:pt>
                <c:pt idx="50">
                  <c:v>4.25</c:v>
                </c:pt>
                <c:pt idx="51">
                  <c:v>4.42</c:v>
                </c:pt>
                <c:pt idx="52">
                  <c:v>4.5499999999999989</c:v>
                </c:pt>
                <c:pt idx="53">
                  <c:v>4.6199999999999992</c:v>
                </c:pt>
                <c:pt idx="54">
                  <c:v>4.7699999999999996</c:v>
                </c:pt>
                <c:pt idx="55">
                  <c:v>5.01</c:v>
                </c:pt>
                <c:pt idx="56">
                  <c:v>5.2799999999999994</c:v>
                </c:pt>
                <c:pt idx="57">
                  <c:v>5.49</c:v>
                </c:pt>
                <c:pt idx="58">
                  <c:v>5.75</c:v>
                </c:pt>
                <c:pt idx="59">
                  <c:v>5.9699999999999989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AED-4D18-A7B4-DB12671FD516}"/>
            </c:ext>
          </c:extLst>
        </c:ser>
        <c:ser>
          <c:idx val="10"/>
          <c:order val="10"/>
          <c:tx>
            <c:strRef>
              <c:f>'D14'!$K$1:$M$1</c:f>
              <c:strCache>
                <c:ptCount val="1"/>
                <c:pt idx="0">
                  <c:v>d14/10 - first test Ceramic N8</c:v>
                </c:pt>
              </c:strCache>
            </c:strRef>
          </c:tx>
          <c:spPr>
            <a:ln w="28575" cap="rnd">
              <a:solidFill>
                <a:srgbClr val="1FD769"/>
              </a:solidFill>
              <a:round/>
            </a:ln>
            <a:effectLst/>
          </c:spPr>
          <c:marker>
            <c:symbol val="none"/>
          </c:marker>
          <c:xVal>
            <c:numRef>
              <c:f>'D14'!$K$3:$K$69</c:f>
              <c:numCache>
                <c:formatCode>General</c:formatCode>
                <c:ptCount val="6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</c:numCache>
            </c:numRef>
          </c:xVal>
          <c:yVal>
            <c:numRef>
              <c:f>'D14'!$M$3:$M$69</c:f>
              <c:numCache>
                <c:formatCode>General</c:formatCode>
                <c:ptCount val="6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9.0000000000000746E-2</c:v>
                </c:pt>
                <c:pt idx="17">
                  <c:v>0.14000000000000057</c:v>
                </c:pt>
                <c:pt idx="18">
                  <c:v>0.1800000000000006</c:v>
                </c:pt>
                <c:pt idx="19">
                  <c:v>0.22000000000000064</c:v>
                </c:pt>
                <c:pt idx="20">
                  <c:v>0.27000000000000046</c:v>
                </c:pt>
                <c:pt idx="21">
                  <c:v>0.33000000000000007</c:v>
                </c:pt>
                <c:pt idx="22">
                  <c:v>0.40000000000000036</c:v>
                </c:pt>
                <c:pt idx="23">
                  <c:v>0.46000000000000085</c:v>
                </c:pt>
                <c:pt idx="24">
                  <c:v>0.53000000000000025</c:v>
                </c:pt>
                <c:pt idx="25">
                  <c:v>0.59000000000000075</c:v>
                </c:pt>
                <c:pt idx="26">
                  <c:v>0.67000000000000082</c:v>
                </c:pt>
                <c:pt idx="27">
                  <c:v>0.75</c:v>
                </c:pt>
                <c:pt idx="28">
                  <c:v>0.83000000000000007</c:v>
                </c:pt>
                <c:pt idx="29">
                  <c:v>0.91000000000000014</c:v>
                </c:pt>
                <c:pt idx="30">
                  <c:v>0.99000000000000021</c:v>
                </c:pt>
                <c:pt idx="31">
                  <c:v>1.1300000000000008</c:v>
                </c:pt>
                <c:pt idx="32">
                  <c:v>1.2700000000000005</c:v>
                </c:pt>
                <c:pt idx="33">
                  <c:v>1.4100000000000001</c:v>
                </c:pt>
                <c:pt idx="34">
                  <c:v>1.58</c:v>
                </c:pt>
                <c:pt idx="35">
                  <c:v>1.6800000000000006</c:v>
                </c:pt>
                <c:pt idx="36">
                  <c:v>1.8000000000000007</c:v>
                </c:pt>
                <c:pt idx="37">
                  <c:v>1.9200000000000008</c:v>
                </c:pt>
                <c:pt idx="38">
                  <c:v>2.04</c:v>
                </c:pt>
                <c:pt idx="39">
                  <c:v>2.16</c:v>
                </c:pt>
                <c:pt idx="40">
                  <c:v>2.2600000000000007</c:v>
                </c:pt>
                <c:pt idx="41">
                  <c:v>2.2800000000000002</c:v>
                </c:pt>
                <c:pt idx="42">
                  <c:v>2.3100000000000005</c:v>
                </c:pt>
                <c:pt idx="43">
                  <c:v>2.3800000000000008</c:v>
                </c:pt>
                <c:pt idx="44">
                  <c:v>2.5800000000000005</c:v>
                </c:pt>
                <c:pt idx="45">
                  <c:v>2.7899999999999991</c:v>
                </c:pt>
                <c:pt idx="46">
                  <c:v>2.9399999999999995</c:v>
                </c:pt>
                <c:pt idx="47">
                  <c:v>3.09</c:v>
                </c:pt>
                <c:pt idx="48">
                  <c:v>3.24</c:v>
                </c:pt>
                <c:pt idx="49">
                  <c:v>3.3899999999999988</c:v>
                </c:pt>
                <c:pt idx="50">
                  <c:v>3.5299999999999994</c:v>
                </c:pt>
                <c:pt idx="51">
                  <c:v>3.6799999999999997</c:v>
                </c:pt>
                <c:pt idx="52">
                  <c:v>3.83</c:v>
                </c:pt>
                <c:pt idx="53">
                  <c:v>3.9800000000000004</c:v>
                </c:pt>
                <c:pt idx="54">
                  <c:v>4.129999999999999</c:v>
                </c:pt>
                <c:pt idx="55">
                  <c:v>4.26</c:v>
                </c:pt>
                <c:pt idx="56">
                  <c:v>4.3899999999999988</c:v>
                </c:pt>
                <c:pt idx="57">
                  <c:v>4.5199999999999996</c:v>
                </c:pt>
                <c:pt idx="58">
                  <c:v>4.6500000000000004</c:v>
                </c:pt>
                <c:pt idx="59">
                  <c:v>4.7799999999999994</c:v>
                </c:pt>
                <c:pt idx="60">
                  <c:v>4.91</c:v>
                </c:pt>
                <c:pt idx="61">
                  <c:v>5.1099999999999994</c:v>
                </c:pt>
                <c:pt idx="62">
                  <c:v>5.3099999999999987</c:v>
                </c:pt>
                <c:pt idx="63">
                  <c:v>5.52</c:v>
                </c:pt>
                <c:pt idx="64">
                  <c:v>5.7199999999999989</c:v>
                </c:pt>
                <c:pt idx="65">
                  <c:v>5.92</c:v>
                </c:pt>
                <c:pt idx="66">
                  <c:v>5.9499999999999993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AED-4D18-A7B4-DB12671FD516}"/>
            </c:ext>
          </c:extLst>
        </c:ser>
        <c:ser>
          <c:idx val="11"/>
          <c:order val="11"/>
          <c:tx>
            <c:strRef>
              <c:f>'D14'!$P$1:$R$1</c:f>
              <c:strCache>
                <c:ptCount val="1"/>
                <c:pt idx="0">
                  <c:v>d14/10.5 - first test Ceramic N10</c:v>
                </c:pt>
              </c:strCache>
            </c:strRef>
          </c:tx>
          <c:spPr>
            <a:ln w="28575" cap="rnd">
              <a:solidFill>
                <a:srgbClr val="0CABE4"/>
              </a:solidFill>
              <a:round/>
            </a:ln>
            <a:effectLst/>
          </c:spPr>
          <c:marker>
            <c:symbol val="none"/>
          </c:marker>
          <c:xVal>
            <c:numRef>
              <c:f>'D14'!$P$3:$P$53</c:f>
              <c:numCache>
                <c:formatCode>General</c:formatCode>
                <c:ptCount val="5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</c:numCache>
            </c:numRef>
          </c:xVal>
          <c:yVal>
            <c:numRef>
              <c:f>'D14'!$R$3:$R$53</c:f>
              <c:numCache>
                <c:formatCode>General</c:formatCode>
                <c:ptCount val="5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0.25</c:v>
                </c:pt>
                <c:pt idx="17">
                  <c:v>0.5</c:v>
                </c:pt>
                <c:pt idx="18">
                  <c:v>0.75</c:v>
                </c:pt>
                <c:pt idx="19">
                  <c:v>0.84999999999999964</c:v>
                </c:pt>
                <c:pt idx="20">
                  <c:v>0.95000000000000018</c:v>
                </c:pt>
                <c:pt idx="21">
                  <c:v>1.1900000000000004</c:v>
                </c:pt>
                <c:pt idx="22">
                  <c:v>1.4299999999999997</c:v>
                </c:pt>
                <c:pt idx="23">
                  <c:v>1.67</c:v>
                </c:pt>
                <c:pt idx="24">
                  <c:v>1.9100000000000001</c:v>
                </c:pt>
                <c:pt idx="25">
                  <c:v>2.13</c:v>
                </c:pt>
                <c:pt idx="26">
                  <c:v>2.33</c:v>
                </c:pt>
                <c:pt idx="27">
                  <c:v>2.5299999999999998</c:v>
                </c:pt>
                <c:pt idx="28">
                  <c:v>2.73</c:v>
                </c:pt>
                <c:pt idx="29">
                  <c:v>2.93</c:v>
                </c:pt>
                <c:pt idx="30">
                  <c:v>3.16</c:v>
                </c:pt>
                <c:pt idx="31">
                  <c:v>3.2300000000000004</c:v>
                </c:pt>
                <c:pt idx="32">
                  <c:v>3.3000000000000007</c:v>
                </c:pt>
                <c:pt idx="33">
                  <c:v>3.3699999999999992</c:v>
                </c:pt>
                <c:pt idx="34">
                  <c:v>3.4399999999999995</c:v>
                </c:pt>
                <c:pt idx="35">
                  <c:v>3.5</c:v>
                </c:pt>
                <c:pt idx="36">
                  <c:v>3.6300000000000008</c:v>
                </c:pt>
                <c:pt idx="37">
                  <c:v>3.7699999999999996</c:v>
                </c:pt>
                <c:pt idx="38">
                  <c:v>3.92</c:v>
                </c:pt>
                <c:pt idx="39">
                  <c:v>4.0600000000000005</c:v>
                </c:pt>
                <c:pt idx="40">
                  <c:v>4.18</c:v>
                </c:pt>
                <c:pt idx="41">
                  <c:v>4.3800000000000008</c:v>
                </c:pt>
                <c:pt idx="42">
                  <c:v>4.58</c:v>
                </c:pt>
                <c:pt idx="43">
                  <c:v>4.7799999999999994</c:v>
                </c:pt>
                <c:pt idx="44">
                  <c:v>4.9800000000000004</c:v>
                </c:pt>
                <c:pt idx="45">
                  <c:v>5.2899999999999991</c:v>
                </c:pt>
                <c:pt idx="46">
                  <c:v>5.4399999999999995</c:v>
                </c:pt>
                <c:pt idx="47">
                  <c:v>5.59</c:v>
                </c:pt>
                <c:pt idx="48">
                  <c:v>5.65</c:v>
                </c:pt>
                <c:pt idx="49">
                  <c:v>5.9</c:v>
                </c:pt>
                <c:pt idx="50">
                  <c:v>6.0500000000000007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AED-4D18-A7B4-DB12671FD5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143160"/>
        <c:axId val="174145512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0"/>
                <c:tx>
                  <c:v>d12h7 first test ( 5mm)</c:v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'D12'!$A$6:$A$19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5</c:v>
                      </c:pt>
                      <c:pt idx="1">
                        <c:v>10</c:v>
                      </c:pt>
                      <c:pt idx="2">
                        <c:v>15</c:v>
                      </c:pt>
                      <c:pt idx="3">
                        <c:v>20</c:v>
                      </c:pt>
                      <c:pt idx="4">
                        <c:v>25</c:v>
                      </c:pt>
                      <c:pt idx="5">
                        <c:v>30</c:v>
                      </c:pt>
                      <c:pt idx="6">
                        <c:v>35</c:v>
                      </c:pt>
                      <c:pt idx="7">
                        <c:v>40</c:v>
                      </c:pt>
                      <c:pt idx="8">
                        <c:v>45</c:v>
                      </c:pt>
                      <c:pt idx="9">
                        <c:v>50</c:v>
                      </c:pt>
                      <c:pt idx="10">
                        <c:v>55</c:v>
                      </c:pt>
                      <c:pt idx="11">
                        <c:v>60</c:v>
                      </c:pt>
                      <c:pt idx="12">
                        <c:v>65</c:v>
                      </c:pt>
                      <c:pt idx="13">
                        <c:v>70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'D12'!$C$6:$C$19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0">
                        <c:v>0</c:v>
                      </c:pt>
                      <c:pt idx="1">
                        <c:v>0</c:v>
                      </c:pt>
                      <c:pt idx="2">
                        <c:v>8.0000000000000071E-2</c:v>
                      </c:pt>
                      <c:pt idx="3">
                        <c:v>0.12999999999999989</c:v>
                      </c:pt>
                      <c:pt idx="4">
                        <c:v>0.17999999999999972</c:v>
                      </c:pt>
                      <c:pt idx="5">
                        <c:v>0.42999999999999972</c:v>
                      </c:pt>
                      <c:pt idx="6">
                        <c:v>0.77000000000000046</c:v>
                      </c:pt>
                      <c:pt idx="7">
                        <c:v>1.3899999999999997</c:v>
                      </c:pt>
                      <c:pt idx="8">
                        <c:v>1.9400000000000004</c:v>
                      </c:pt>
                      <c:pt idx="9">
                        <c:v>2.56</c:v>
                      </c:pt>
                      <c:pt idx="10">
                        <c:v>3.3999999999999986</c:v>
                      </c:pt>
                      <c:pt idx="11">
                        <c:v>4.1499999999999986</c:v>
                      </c:pt>
                      <c:pt idx="12">
                        <c:v>4.6099999999999994</c:v>
                      </c:pt>
                      <c:pt idx="13">
                        <c:v>6.08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FAED-4D18-A7B4-DB12671FD516}"/>
                  </c:ext>
                </c:extLst>
              </c15:ser>
            </c15:filteredScatterSeries>
            <c15:filteredScatterSeries>
              <c15:ser>
                <c:idx val="4"/>
                <c:order val="1"/>
                <c:tx>
                  <c:v>d12h7 second test (1mm)</c:v>
                </c:tx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'D12'!$N$4:$N$98</c15:sqref>
                        </c15:formulaRef>
                      </c:ext>
                    </c:extLst>
                    <c:numCache>
                      <c:formatCode>General</c:formatCode>
                      <c:ptCount val="95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  <c:pt idx="83">
                        <c:v>83</c:v>
                      </c:pt>
                      <c:pt idx="84">
                        <c:v>84</c:v>
                      </c:pt>
                      <c:pt idx="85">
                        <c:v>85</c:v>
                      </c:pt>
                      <c:pt idx="86">
                        <c:v>86</c:v>
                      </c:pt>
                      <c:pt idx="87">
                        <c:v>87</c:v>
                      </c:pt>
                      <c:pt idx="88">
                        <c:v>88</c:v>
                      </c:pt>
                      <c:pt idx="89">
                        <c:v>89</c:v>
                      </c:pt>
                      <c:pt idx="90">
                        <c:v>90</c:v>
                      </c:pt>
                      <c:pt idx="91">
                        <c:v>91</c:v>
                      </c:pt>
                      <c:pt idx="92">
                        <c:v>92</c:v>
                      </c:pt>
                      <c:pt idx="93">
                        <c:v>93</c:v>
                      </c:pt>
                      <c:pt idx="94">
                        <c:v>94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'D12'!$P$4:$P$98</c15:sqref>
                        </c15:formulaRef>
                      </c:ext>
                    </c:extLst>
                    <c:numCache>
                      <c:formatCode>General</c:formatCode>
                      <c:ptCount val="95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3.0000000000000249E-2</c:v>
                      </c:pt>
                      <c:pt idx="41">
                        <c:v>4.9999999999999822E-2</c:v>
                      </c:pt>
                      <c:pt idx="42">
                        <c:v>5.9999999999999609E-2</c:v>
                      </c:pt>
                      <c:pt idx="43">
                        <c:v>6.9999999999999396E-2</c:v>
                      </c:pt>
                      <c:pt idx="44">
                        <c:v>8.0000000000000071E-2</c:v>
                      </c:pt>
                      <c:pt idx="45">
                        <c:v>9.9999999999999645E-2</c:v>
                      </c:pt>
                      <c:pt idx="46">
                        <c:v>0.13999999999999968</c:v>
                      </c:pt>
                      <c:pt idx="47">
                        <c:v>0.25999999999999979</c:v>
                      </c:pt>
                      <c:pt idx="48">
                        <c:v>0.35999999999999943</c:v>
                      </c:pt>
                      <c:pt idx="49">
                        <c:v>0.45999999999999996</c:v>
                      </c:pt>
                      <c:pt idx="50">
                        <c:v>0.5</c:v>
                      </c:pt>
                      <c:pt idx="51">
                        <c:v>0.55999999999999961</c:v>
                      </c:pt>
                      <c:pt idx="52">
                        <c:v>0.71</c:v>
                      </c:pt>
                      <c:pt idx="53">
                        <c:v>0.75</c:v>
                      </c:pt>
                      <c:pt idx="54">
                        <c:v>0.83999999999999986</c:v>
                      </c:pt>
                      <c:pt idx="55">
                        <c:v>1.0099999999999998</c:v>
                      </c:pt>
                      <c:pt idx="56">
                        <c:v>1.1299999999999999</c:v>
                      </c:pt>
                      <c:pt idx="57">
                        <c:v>1.2800000000000002</c:v>
                      </c:pt>
                      <c:pt idx="58">
                        <c:v>1.33</c:v>
                      </c:pt>
                      <c:pt idx="59">
                        <c:v>1.4799999999999995</c:v>
                      </c:pt>
                      <c:pt idx="60">
                        <c:v>1.6399999999999997</c:v>
                      </c:pt>
                      <c:pt idx="61">
                        <c:v>1.7999999999999998</c:v>
                      </c:pt>
                      <c:pt idx="62">
                        <c:v>1.919999999999999</c:v>
                      </c:pt>
                      <c:pt idx="63">
                        <c:v>1.9999999999999991</c:v>
                      </c:pt>
                      <c:pt idx="64">
                        <c:v>2.089999999999999</c:v>
                      </c:pt>
                      <c:pt idx="65">
                        <c:v>2.1800000000000006</c:v>
                      </c:pt>
                      <c:pt idx="66">
                        <c:v>2.3299999999999992</c:v>
                      </c:pt>
                      <c:pt idx="67">
                        <c:v>2.419999999999999</c:v>
                      </c:pt>
                      <c:pt idx="68">
                        <c:v>2.54</c:v>
                      </c:pt>
                      <c:pt idx="69">
                        <c:v>2.6399999999999997</c:v>
                      </c:pt>
                      <c:pt idx="70">
                        <c:v>2.79</c:v>
                      </c:pt>
                      <c:pt idx="71">
                        <c:v>2.919999999999999</c:v>
                      </c:pt>
                      <c:pt idx="72">
                        <c:v>3.1000000000000005</c:v>
                      </c:pt>
                      <c:pt idx="73">
                        <c:v>3.2399999999999993</c:v>
                      </c:pt>
                      <c:pt idx="74">
                        <c:v>3.38</c:v>
                      </c:pt>
                      <c:pt idx="75">
                        <c:v>3.4899999999999993</c:v>
                      </c:pt>
                      <c:pt idx="76">
                        <c:v>3.5799999999999992</c:v>
                      </c:pt>
                      <c:pt idx="77">
                        <c:v>3.6499999999999995</c:v>
                      </c:pt>
                      <c:pt idx="78">
                        <c:v>3.71</c:v>
                      </c:pt>
                      <c:pt idx="79">
                        <c:v>4.03</c:v>
                      </c:pt>
                      <c:pt idx="80">
                        <c:v>4.1399999999999997</c:v>
                      </c:pt>
                      <c:pt idx="81">
                        <c:v>4.1800000000000006</c:v>
                      </c:pt>
                      <c:pt idx="82">
                        <c:v>4.2600000000000007</c:v>
                      </c:pt>
                      <c:pt idx="83">
                        <c:v>4.339999999999999</c:v>
                      </c:pt>
                      <c:pt idx="84">
                        <c:v>4.55</c:v>
                      </c:pt>
                      <c:pt idx="85">
                        <c:v>4.6599999999999993</c:v>
                      </c:pt>
                      <c:pt idx="86">
                        <c:v>4.7299999999999995</c:v>
                      </c:pt>
                      <c:pt idx="87">
                        <c:v>4.839999999999999</c:v>
                      </c:pt>
                      <c:pt idx="88">
                        <c:v>5.03</c:v>
                      </c:pt>
                      <c:pt idx="89">
                        <c:v>5.22</c:v>
                      </c:pt>
                      <c:pt idx="90">
                        <c:v>5.28</c:v>
                      </c:pt>
                      <c:pt idx="91">
                        <c:v>5.339999999999999</c:v>
                      </c:pt>
                      <c:pt idx="92">
                        <c:v>5.5200000000000005</c:v>
                      </c:pt>
                      <c:pt idx="93">
                        <c:v>5.6800000000000006</c:v>
                      </c:pt>
                      <c:pt idx="94">
                        <c:v>6.2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FAED-4D18-A7B4-DB12671FD516}"/>
                  </c:ext>
                </c:extLst>
              </c15:ser>
            </c15:filteredScatterSeries>
            <c15:filteredScatterSeries>
              <c15:ser>
                <c:idx val="1"/>
                <c:order val="2"/>
                <c:tx>
                  <c:v>d12h9 first test (1mm)</c:v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'D12'!$B$30:$B$58</c15:sqref>
                        </c15:formulaRef>
                      </c:ext>
                    </c:extLst>
                    <c:numCache>
                      <c:formatCode>General</c:formatCode>
                      <c:ptCount val="29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  <c:pt idx="16">
                        <c:v>17</c:v>
                      </c:pt>
                      <c:pt idx="17">
                        <c:v>18</c:v>
                      </c:pt>
                      <c:pt idx="18">
                        <c:v>19</c:v>
                      </c:pt>
                      <c:pt idx="19">
                        <c:v>20</c:v>
                      </c:pt>
                      <c:pt idx="20">
                        <c:v>21</c:v>
                      </c:pt>
                      <c:pt idx="21">
                        <c:v>22</c:v>
                      </c:pt>
                      <c:pt idx="22">
                        <c:v>23</c:v>
                      </c:pt>
                      <c:pt idx="23">
                        <c:v>24</c:v>
                      </c:pt>
                      <c:pt idx="24">
                        <c:v>25</c:v>
                      </c:pt>
                      <c:pt idx="25">
                        <c:v>26</c:v>
                      </c:pt>
                      <c:pt idx="26">
                        <c:v>27</c:v>
                      </c:pt>
                      <c:pt idx="27">
                        <c:v>28</c:v>
                      </c:pt>
                      <c:pt idx="28">
                        <c:v>29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'D12'!$D$30:$D$58</c15:sqref>
                        </c15:formulaRef>
                      </c:ext>
                    </c:extLst>
                    <c:numCache>
                      <c:formatCode>General</c:formatCode>
                      <c:ptCount val="29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8.0000000000000071E-2</c:v>
                      </c:pt>
                      <c:pt idx="4">
                        <c:v>0.22999999999999954</c:v>
                      </c:pt>
                      <c:pt idx="5">
                        <c:v>0.33000000000000007</c:v>
                      </c:pt>
                      <c:pt idx="6">
                        <c:v>0.40000000000000036</c:v>
                      </c:pt>
                      <c:pt idx="7">
                        <c:v>0.42999999999999972</c:v>
                      </c:pt>
                      <c:pt idx="8">
                        <c:v>0.83000000000000007</c:v>
                      </c:pt>
                      <c:pt idx="9">
                        <c:v>0.96999999999999975</c:v>
                      </c:pt>
                      <c:pt idx="10">
                        <c:v>1.1100000000000003</c:v>
                      </c:pt>
                      <c:pt idx="11">
                        <c:v>1.1900000000000004</c:v>
                      </c:pt>
                      <c:pt idx="12">
                        <c:v>1.38</c:v>
                      </c:pt>
                      <c:pt idx="13">
                        <c:v>1.54</c:v>
                      </c:pt>
                      <c:pt idx="14">
                        <c:v>1.7000000000000002</c:v>
                      </c:pt>
                      <c:pt idx="15">
                        <c:v>1.8600000000000003</c:v>
                      </c:pt>
                      <c:pt idx="16">
                        <c:v>1.9799999999999995</c:v>
                      </c:pt>
                      <c:pt idx="17">
                        <c:v>2.2999999999999998</c:v>
                      </c:pt>
                      <c:pt idx="18">
                        <c:v>2.5299999999999998</c:v>
                      </c:pt>
                      <c:pt idx="19">
                        <c:v>2.93</c:v>
                      </c:pt>
                      <c:pt idx="20">
                        <c:v>3.0399999999999983</c:v>
                      </c:pt>
                      <c:pt idx="21">
                        <c:v>3.5999999999999988</c:v>
                      </c:pt>
                      <c:pt idx="22">
                        <c:v>3.7699999999999987</c:v>
                      </c:pt>
                      <c:pt idx="23">
                        <c:v>4.1399999999999979</c:v>
                      </c:pt>
                      <c:pt idx="24">
                        <c:v>4.3299999999999992</c:v>
                      </c:pt>
                      <c:pt idx="25">
                        <c:v>4.5599999999999978</c:v>
                      </c:pt>
                      <c:pt idx="26">
                        <c:v>4.839999999999999</c:v>
                      </c:pt>
                      <c:pt idx="27">
                        <c:v>5.3599999999999985</c:v>
                      </c:pt>
                      <c:pt idx="28">
                        <c:v>6.21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FAED-4D18-A7B4-DB12671FD516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d12h9 second test (5mm)</c:v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'D12'!$G$29:$G$45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0</c:v>
                      </c:pt>
                      <c:pt idx="1">
                        <c:v>5</c:v>
                      </c:pt>
                      <c:pt idx="2">
                        <c:v>10</c:v>
                      </c:pt>
                      <c:pt idx="3">
                        <c:v>15</c:v>
                      </c:pt>
                      <c:pt idx="4">
                        <c:v>20</c:v>
                      </c:pt>
                      <c:pt idx="5">
                        <c:v>25</c:v>
                      </c:pt>
                      <c:pt idx="6">
                        <c:v>30</c:v>
                      </c:pt>
                      <c:pt idx="7">
                        <c:v>35</c:v>
                      </c:pt>
                      <c:pt idx="8">
                        <c:v>40</c:v>
                      </c:pt>
                      <c:pt idx="9">
                        <c:v>45</c:v>
                      </c:pt>
                      <c:pt idx="10">
                        <c:v>50</c:v>
                      </c:pt>
                      <c:pt idx="11">
                        <c:v>55</c:v>
                      </c:pt>
                      <c:pt idx="12">
                        <c:v>60</c:v>
                      </c:pt>
                      <c:pt idx="13">
                        <c:v>65</c:v>
                      </c:pt>
                      <c:pt idx="14">
                        <c:v>70</c:v>
                      </c:pt>
                      <c:pt idx="15">
                        <c:v>75</c:v>
                      </c:pt>
                      <c:pt idx="16">
                        <c:v>80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'D12'!$I$29:$I$45</c15:sqref>
                        </c15:formulaRef>
                      </c:ext>
                    </c:extLst>
                    <c:numCache>
                      <c:formatCode>General</c:formatCode>
                      <c:ptCount val="17"/>
                      <c:pt idx="0">
                        <c:v>0</c:v>
                      </c:pt>
                      <c:pt idx="1">
                        <c:v>0</c:v>
                      </c:pt>
                      <c:pt idx="2">
                        <c:v>0.12999999999999989</c:v>
                      </c:pt>
                      <c:pt idx="3">
                        <c:v>0.23000000000000043</c:v>
                      </c:pt>
                      <c:pt idx="4">
                        <c:v>0.29999999999999982</c:v>
                      </c:pt>
                      <c:pt idx="5">
                        <c:v>0.58999999999999986</c:v>
                      </c:pt>
                      <c:pt idx="6">
                        <c:v>0.73000000000000043</c:v>
                      </c:pt>
                      <c:pt idx="7">
                        <c:v>1.1800000000000006</c:v>
                      </c:pt>
                      <c:pt idx="8">
                        <c:v>1.38</c:v>
                      </c:pt>
                      <c:pt idx="9">
                        <c:v>1.5899999999999999</c:v>
                      </c:pt>
                      <c:pt idx="10">
                        <c:v>2.4000000000000004</c:v>
                      </c:pt>
                      <c:pt idx="11">
                        <c:v>2.419999999999999</c:v>
                      </c:pt>
                      <c:pt idx="12">
                        <c:v>2.5399999999999983</c:v>
                      </c:pt>
                      <c:pt idx="13">
                        <c:v>3.2899999999999983</c:v>
                      </c:pt>
                      <c:pt idx="14">
                        <c:v>4.089999999999999</c:v>
                      </c:pt>
                      <c:pt idx="15">
                        <c:v>5.1499999999999995</c:v>
                      </c:pt>
                      <c:pt idx="16">
                        <c:v>6.2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FAED-4D18-A7B4-DB12671FD516}"/>
                  </c:ext>
                </c:extLst>
              </c15:ser>
            </c15:filteredScatterSeries>
            <c15:filteredScatterSeries>
              <c15:ser>
                <c:idx val="0"/>
                <c:order val="4"/>
                <c:tx>
                  <c:v>d6h2 first test (1mm)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'D12'!$B$63:$B$75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'D12'!$D$63:$D$75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0</c:v>
                      </c:pt>
                      <c:pt idx="1">
                        <c:v>0</c:v>
                      </c:pt>
                      <c:pt idx="2">
                        <c:v>0.25999999999999979</c:v>
                      </c:pt>
                      <c:pt idx="3">
                        <c:v>0.85999999999999943</c:v>
                      </c:pt>
                      <c:pt idx="4">
                        <c:v>1.3200000000000003</c:v>
                      </c:pt>
                      <c:pt idx="5">
                        <c:v>1.9700000000000006</c:v>
                      </c:pt>
                      <c:pt idx="6">
                        <c:v>2.4499999999999993</c:v>
                      </c:pt>
                      <c:pt idx="7">
                        <c:v>3.09</c:v>
                      </c:pt>
                      <c:pt idx="8">
                        <c:v>3.5700000000000003</c:v>
                      </c:pt>
                      <c:pt idx="9">
                        <c:v>4.1400000000000006</c:v>
                      </c:pt>
                      <c:pt idx="10">
                        <c:v>4.6500000000000004</c:v>
                      </c:pt>
                      <c:pt idx="11">
                        <c:v>5.5</c:v>
                      </c:pt>
                      <c:pt idx="12">
                        <c:v>6.23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FAED-4D18-A7B4-DB12671FD516}"/>
                  </c:ext>
                </c:extLst>
              </c15:ser>
            </c15:filteredScatterSeries>
            <c15:filteredScatterSeries>
              <c15:ser>
                <c:idx val="5"/>
                <c:order val="5"/>
                <c:tx>
                  <c:v>d6h2 second test (1mm)</c:v>
                </c:tx>
                <c:spPr>
                  <a:ln w="19050" cap="rnd">
                    <a:solidFill>
                      <a:schemeClr val="accent6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'D12'!$G$63:$G$84</c15:sqref>
                        </c15:formulaRef>
                      </c:ext>
                    </c:extLst>
                    <c:numCache>
                      <c:formatCode>General</c:formatCode>
                      <c:ptCount val="22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'D12'!$I$63:$I$84</c15:sqref>
                        </c15:formulaRef>
                      </c:ext>
                    </c:extLst>
                    <c:numCache>
                      <c:formatCode>General</c:formatCode>
                      <c:ptCount val="22"/>
                      <c:pt idx="0">
                        <c:v>0</c:v>
                      </c:pt>
                      <c:pt idx="1">
                        <c:v>0.14999999999999947</c:v>
                      </c:pt>
                      <c:pt idx="2">
                        <c:v>0.1899999999999995</c:v>
                      </c:pt>
                      <c:pt idx="3">
                        <c:v>0.33000000000000007</c:v>
                      </c:pt>
                      <c:pt idx="4">
                        <c:v>0.42999999999999972</c:v>
                      </c:pt>
                      <c:pt idx="5">
                        <c:v>0.5</c:v>
                      </c:pt>
                      <c:pt idx="6">
                        <c:v>0.5699999999999994</c:v>
                      </c:pt>
                      <c:pt idx="7">
                        <c:v>0.69999999999999929</c:v>
                      </c:pt>
                      <c:pt idx="8">
                        <c:v>0.87999999999999989</c:v>
                      </c:pt>
                      <c:pt idx="9">
                        <c:v>1.0299999999999994</c:v>
                      </c:pt>
                      <c:pt idx="10">
                        <c:v>1.1899999999999995</c:v>
                      </c:pt>
                      <c:pt idx="11">
                        <c:v>1.7699999999999996</c:v>
                      </c:pt>
                      <c:pt idx="12">
                        <c:v>2</c:v>
                      </c:pt>
                      <c:pt idx="13">
                        <c:v>2.2899999999999991</c:v>
                      </c:pt>
                      <c:pt idx="14">
                        <c:v>2.4299999999999997</c:v>
                      </c:pt>
                      <c:pt idx="15">
                        <c:v>3.1799999999999997</c:v>
                      </c:pt>
                      <c:pt idx="16">
                        <c:v>3.7999999999999989</c:v>
                      </c:pt>
                      <c:pt idx="17">
                        <c:v>4.32</c:v>
                      </c:pt>
                      <c:pt idx="18">
                        <c:v>4.7199999999999989</c:v>
                      </c:pt>
                      <c:pt idx="19">
                        <c:v>5.5399999999999991</c:v>
                      </c:pt>
                      <c:pt idx="20">
                        <c:v>6.3699999999999992</c:v>
                      </c:pt>
                      <c:pt idx="21">
                        <c:v>6.9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FAED-4D18-A7B4-DB12671FD516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'D12'!$B$114</c15:sqref>
                        </c15:formulaRef>
                      </c:ext>
                    </c:extLst>
                    <c:strCache>
                      <c:ptCount val="1"/>
                      <c:pt idx="0">
                        <c:v>d12h8.5 first test (1mm)</c:v>
                      </c:pt>
                    </c:strCache>
                  </c:strRef>
                </c:tx>
                <c:spPr>
                  <a:ln w="19050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'D12'!$B$116:$B$161</c15:sqref>
                        </c15:formulaRef>
                      </c:ext>
                    </c:extLst>
                    <c:numCache>
                      <c:formatCode>General</c:formatCode>
                      <c:ptCount val="46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'D12'!$D$116:$D$161</c15:sqref>
                        </c15:formulaRef>
                      </c:ext>
                    </c:extLst>
                    <c:numCache>
                      <c:formatCode>General</c:formatCode>
                      <c:ptCount val="46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1.9999999999999574E-2</c:v>
                      </c:pt>
                      <c:pt idx="4">
                        <c:v>8.9999999999999858E-2</c:v>
                      </c:pt>
                      <c:pt idx="5">
                        <c:v>0.16999999999999993</c:v>
                      </c:pt>
                      <c:pt idx="6">
                        <c:v>0.21999999999999975</c:v>
                      </c:pt>
                      <c:pt idx="7">
                        <c:v>0.24000000000000021</c:v>
                      </c:pt>
                      <c:pt idx="8">
                        <c:v>0.29000000000000004</c:v>
                      </c:pt>
                      <c:pt idx="9">
                        <c:v>0.29000000000000004</c:v>
                      </c:pt>
                      <c:pt idx="10">
                        <c:v>0.29999999999999982</c:v>
                      </c:pt>
                      <c:pt idx="11">
                        <c:v>0.29999999999999982</c:v>
                      </c:pt>
                      <c:pt idx="12">
                        <c:v>0.32000000000000028</c:v>
                      </c:pt>
                      <c:pt idx="13">
                        <c:v>0.36000000000000032</c:v>
                      </c:pt>
                      <c:pt idx="14">
                        <c:v>0.41999999999999993</c:v>
                      </c:pt>
                      <c:pt idx="15">
                        <c:v>0.45000000000000018</c:v>
                      </c:pt>
                      <c:pt idx="16">
                        <c:v>0.51999999999999957</c:v>
                      </c:pt>
                      <c:pt idx="17">
                        <c:v>0.58999999999999986</c:v>
                      </c:pt>
                      <c:pt idx="18">
                        <c:v>0.65000000000000036</c:v>
                      </c:pt>
                      <c:pt idx="19">
                        <c:v>0.71999999999999975</c:v>
                      </c:pt>
                      <c:pt idx="20">
                        <c:v>0.80999999999999961</c:v>
                      </c:pt>
                      <c:pt idx="21">
                        <c:v>0.90000000000000036</c:v>
                      </c:pt>
                      <c:pt idx="22">
                        <c:v>1.1100000000000003</c:v>
                      </c:pt>
                      <c:pt idx="23">
                        <c:v>1.38</c:v>
                      </c:pt>
                      <c:pt idx="24">
                        <c:v>1.62</c:v>
                      </c:pt>
                      <c:pt idx="25">
                        <c:v>1.6500000000000004</c:v>
                      </c:pt>
                      <c:pt idx="26">
                        <c:v>2.0399999999999991</c:v>
                      </c:pt>
                      <c:pt idx="27">
                        <c:v>2.1300000000000008</c:v>
                      </c:pt>
                      <c:pt idx="28">
                        <c:v>2.2200000000000006</c:v>
                      </c:pt>
                      <c:pt idx="29">
                        <c:v>2.3900000000000006</c:v>
                      </c:pt>
                      <c:pt idx="30">
                        <c:v>2.5999999999999996</c:v>
                      </c:pt>
                      <c:pt idx="31">
                        <c:v>2.6500000000000004</c:v>
                      </c:pt>
                      <c:pt idx="32">
                        <c:v>2.8100000000000005</c:v>
                      </c:pt>
                      <c:pt idx="33">
                        <c:v>3.34</c:v>
                      </c:pt>
                      <c:pt idx="34">
                        <c:v>3.6500000000000004</c:v>
                      </c:pt>
                      <c:pt idx="35">
                        <c:v>3.7300000000000004</c:v>
                      </c:pt>
                      <c:pt idx="36">
                        <c:v>3.8800000000000008</c:v>
                      </c:pt>
                      <c:pt idx="37">
                        <c:v>3.9000000000000004</c:v>
                      </c:pt>
                      <c:pt idx="38">
                        <c:v>4.0600000000000005</c:v>
                      </c:pt>
                      <c:pt idx="39">
                        <c:v>4.32</c:v>
                      </c:pt>
                      <c:pt idx="40">
                        <c:v>4.6099999999999994</c:v>
                      </c:pt>
                      <c:pt idx="41">
                        <c:v>4.8499999999999996</c:v>
                      </c:pt>
                      <c:pt idx="42">
                        <c:v>5</c:v>
                      </c:pt>
                      <c:pt idx="43">
                        <c:v>5.26</c:v>
                      </c:pt>
                      <c:pt idx="44">
                        <c:v>5.58</c:v>
                      </c:pt>
                      <c:pt idx="45">
                        <c:v>5.6899999999999995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FAED-4D18-A7B4-DB12671FD516}"/>
                  </c:ext>
                </c:extLst>
              </c15:ser>
            </c15:filteredScatterSeries>
            <c15:filteredScatte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'D12'!$G$114</c15:sqref>
                        </c15:formulaRef>
                      </c:ext>
                    </c:extLst>
                    <c:strCache>
                      <c:ptCount val="1"/>
                      <c:pt idx="0">
                        <c:v>d12h8.5 second test (1mm)</c:v>
                      </c:pt>
                    </c:strCache>
                  </c:strRef>
                </c:tx>
                <c:spPr>
                  <a:ln w="19050" cap="rnd">
                    <a:solidFill>
                      <a:schemeClr val="accent4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'D12'!$G$116:$G$198</c15:sqref>
                        </c15:formulaRef>
                      </c:ext>
                    </c:extLst>
                    <c:numCache>
                      <c:formatCode>General</c:formatCode>
                      <c:ptCount val="83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  <c:pt idx="9">
                        <c:v>9</c:v>
                      </c:pt>
                      <c:pt idx="10">
                        <c:v>10</c:v>
                      </c:pt>
                      <c:pt idx="11">
                        <c:v>11</c:v>
                      </c:pt>
                      <c:pt idx="12">
                        <c:v>12</c:v>
                      </c:pt>
                      <c:pt idx="13">
                        <c:v>13</c:v>
                      </c:pt>
                      <c:pt idx="14">
                        <c:v>14</c:v>
                      </c:pt>
                      <c:pt idx="15">
                        <c:v>15</c:v>
                      </c:pt>
                      <c:pt idx="16">
                        <c:v>16</c:v>
                      </c:pt>
                      <c:pt idx="17">
                        <c:v>17</c:v>
                      </c:pt>
                      <c:pt idx="18">
                        <c:v>18</c:v>
                      </c:pt>
                      <c:pt idx="19">
                        <c:v>19</c:v>
                      </c:pt>
                      <c:pt idx="20">
                        <c:v>20</c:v>
                      </c:pt>
                      <c:pt idx="21">
                        <c:v>21</c:v>
                      </c:pt>
                      <c:pt idx="22">
                        <c:v>22</c:v>
                      </c:pt>
                      <c:pt idx="23">
                        <c:v>23</c:v>
                      </c:pt>
                      <c:pt idx="24">
                        <c:v>24</c:v>
                      </c:pt>
                      <c:pt idx="25">
                        <c:v>25</c:v>
                      </c:pt>
                      <c:pt idx="26">
                        <c:v>26</c:v>
                      </c:pt>
                      <c:pt idx="27">
                        <c:v>27</c:v>
                      </c:pt>
                      <c:pt idx="28">
                        <c:v>28</c:v>
                      </c:pt>
                      <c:pt idx="29">
                        <c:v>29</c:v>
                      </c:pt>
                      <c:pt idx="30">
                        <c:v>30</c:v>
                      </c:pt>
                      <c:pt idx="31">
                        <c:v>31</c:v>
                      </c:pt>
                      <c:pt idx="32">
                        <c:v>32</c:v>
                      </c:pt>
                      <c:pt idx="33">
                        <c:v>33</c:v>
                      </c:pt>
                      <c:pt idx="34">
                        <c:v>34</c:v>
                      </c:pt>
                      <c:pt idx="35">
                        <c:v>35</c:v>
                      </c:pt>
                      <c:pt idx="36">
                        <c:v>36</c:v>
                      </c:pt>
                      <c:pt idx="37">
                        <c:v>37</c:v>
                      </c:pt>
                      <c:pt idx="38">
                        <c:v>38</c:v>
                      </c:pt>
                      <c:pt idx="39">
                        <c:v>39</c:v>
                      </c:pt>
                      <c:pt idx="40">
                        <c:v>40</c:v>
                      </c:pt>
                      <c:pt idx="41">
                        <c:v>41</c:v>
                      </c:pt>
                      <c:pt idx="42">
                        <c:v>42</c:v>
                      </c:pt>
                      <c:pt idx="43">
                        <c:v>43</c:v>
                      </c:pt>
                      <c:pt idx="44">
                        <c:v>44</c:v>
                      </c:pt>
                      <c:pt idx="45">
                        <c:v>45</c:v>
                      </c:pt>
                      <c:pt idx="46">
                        <c:v>46</c:v>
                      </c:pt>
                      <c:pt idx="47">
                        <c:v>47</c:v>
                      </c:pt>
                      <c:pt idx="48">
                        <c:v>48</c:v>
                      </c:pt>
                      <c:pt idx="49">
                        <c:v>49</c:v>
                      </c:pt>
                      <c:pt idx="50">
                        <c:v>50</c:v>
                      </c:pt>
                      <c:pt idx="51">
                        <c:v>51</c:v>
                      </c:pt>
                      <c:pt idx="52">
                        <c:v>52</c:v>
                      </c:pt>
                      <c:pt idx="53">
                        <c:v>53</c:v>
                      </c:pt>
                      <c:pt idx="54">
                        <c:v>54</c:v>
                      </c:pt>
                      <c:pt idx="55">
                        <c:v>55</c:v>
                      </c:pt>
                      <c:pt idx="56">
                        <c:v>56</c:v>
                      </c:pt>
                      <c:pt idx="57">
                        <c:v>57</c:v>
                      </c:pt>
                      <c:pt idx="58">
                        <c:v>58</c:v>
                      </c:pt>
                      <c:pt idx="59">
                        <c:v>59</c:v>
                      </c:pt>
                      <c:pt idx="60">
                        <c:v>60</c:v>
                      </c:pt>
                      <c:pt idx="61">
                        <c:v>61</c:v>
                      </c:pt>
                      <c:pt idx="62">
                        <c:v>62</c:v>
                      </c:pt>
                      <c:pt idx="63">
                        <c:v>63</c:v>
                      </c:pt>
                      <c:pt idx="64">
                        <c:v>64</c:v>
                      </c:pt>
                      <c:pt idx="65">
                        <c:v>65</c:v>
                      </c:pt>
                      <c:pt idx="66">
                        <c:v>66</c:v>
                      </c:pt>
                      <c:pt idx="67">
                        <c:v>67</c:v>
                      </c:pt>
                      <c:pt idx="68">
                        <c:v>68</c:v>
                      </c:pt>
                      <c:pt idx="69">
                        <c:v>69</c:v>
                      </c:pt>
                      <c:pt idx="70">
                        <c:v>70</c:v>
                      </c:pt>
                      <c:pt idx="71">
                        <c:v>71</c:v>
                      </c:pt>
                      <c:pt idx="72">
                        <c:v>72</c:v>
                      </c:pt>
                      <c:pt idx="73">
                        <c:v>73</c:v>
                      </c:pt>
                      <c:pt idx="74">
                        <c:v>74</c:v>
                      </c:pt>
                      <c:pt idx="75">
                        <c:v>75</c:v>
                      </c:pt>
                      <c:pt idx="76">
                        <c:v>76</c:v>
                      </c:pt>
                      <c:pt idx="77">
                        <c:v>77</c:v>
                      </c:pt>
                      <c:pt idx="78">
                        <c:v>78</c:v>
                      </c:pt>
                      <c:pt idx="79">
                        <c:v>79</c:v>
                      </c:pt>
                      <c:pt idx="80">
                        <c:v>80</c:v>
                      </c:pt>
                      <c:pt idx="81">
                        <c:v>81</c:v>
                      </c:pt>
                      <c:pt idx="82">
                        <c:v>82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'D12'!$I$116:$I$198</c15:sqref>
                        </c15:formulaRef>
                      </c:ext>
                    </c:extLst>
                    <c:numCache>
                      <c:formatCode>General</c:formatCode>
                      <c:ptCount val="83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0.12000000000000011</c:v>
                      </c:pt>
                      <c:pt idx="4">
                        <c:v>0.13999999999999968</c:v>
                      </c:pt>
                      <c:pt idx="5">
                        <c:v>0.26999999999999957</c:v>
                      </c:pt>
                      <c:pt idx="6">
                        <c:v>0.29000000000000004</c:v>
                      </c:pt>
                      <c:pt idx="7">
                        <c:v>0.29000000000000004</c:v>
                      </c:pt>
                      <c:pt idx="8">
                        <c:v>0.29999999999999982</c:v>
                      </c:pt>
                      <c:pt idx="9">
                        <c:v>0.33000000000000007</c:v>
                      </c:pt>
                      <c:pt idx="10">
                        <c:v>0.5</c:v>
                      </c:pt>
                      <c:pt idx="11">
                        <c:v>0.54999999999999982</c:v>
                      </c:pt>
                      <c:pt idx="12">
                        <c:v>0.54999999999999982</c:v>
                      </c:pt>
                      <c:pt idx="13">
                        <c:v>0.55999999999999961</c:v>
                      </c:pt>
                      <c:pt idx="14">
                        <c:v>0.59999999999999964</c:v>
                      </c:pt>
                      <c:pt idx="15">
                        <c:v>0.61000000000000032</c:v>
                      </c:pt>
                      <c:pt idx="16">
                        <c:v>0.62999999999999989</c:v>
                      </c:pt>
                      <c:pt idx="17">
                        <c:v>0.70000000000000018</c:v>
                      </c:pt>
                      <c:pt idx="18">
                        <c:v>0.71</c:v>
                      </c:pt>
                      <c:pt idx="19">
                        <c:v>0.71999999999999975</c:v>
                      </c:pt>
                      <c:pt idx="20">
                        <c:v>0.72999999999999954</c:v>
                      </c:pt>
                      <c:pt idx="21">
                        <c:v>0.72999999999999954</c:v>
                      </c:pt>
                      <c:pt idx="22">
                        <c:v>0.75</c:v>
                      </c:pt>
                      <c:pt idx="23">
                        <c:v>0.75</c:v>
                      </c:pt>
                      <c:pt idx="24">
                        <c:v>0.76999999999999957</c:v>
                      </c:pt>
                      <c:pt idx="25">
                        <c:v>0.80999999999999961</c:v>
                      </c:pt>
                      <c:pt idx="26">
                        <c:v>0.91999999999999993</c:v>
                      </c:pt>
                      <c:pt idx="27">
                        <c:v>0.95000000000000018</c:v>
                      </c:pt>
                      <c:pt idx="28">
                        <c:v>1.0099999999999998</c:v>
                      </c:pt>
                      <c:pt idx="29">
                        <c:v>1.0199999999999996</c:v>
                      </c:pt>
                      <c:pt idx="30">
                        <c:v>1.0199999999999996</c:v>
                      </c:pt>
                      <c:pt idx="31">
                        <c:v>1.0199999999999996</c:v>
                      </c:pt>
                      <c:pt idx="32">
                        <c:v>1.0199999999999996</c:v>
                      </c:pt>
                      <c:pt idx="33">
                        <c:v>1.0199999999999996</c:v>
                      </c:pt>
                      <c:pt idx="34">
                        <c:v>1.0199999999999996</c:v>
                      </c:pt>
                      <c:pt idx="35">
                        <c:v>1.0700000000000003</c:v>
                      </c:pt>
                      <c:pt idx="36">
                        <c:v>1.0899999999999999</c:v>
                      </c:pt>
                      <c:pt idx="37">
                        <c:v>1.1299999999999999</c:v>
                      </c:pt>
                      <c:pt idx="38">
                        <c:v>1.2000000000000002</c:v>
                      </c:pt>
                      <c:pt idx="39">
                        <c:v>1.21</c:v>
                      </c:pt>
                      <c:pt idx="40">
                        <c:v>1.21</c:v>
                      </c:pt>
                      <c:pt idx="41">
                        <c:v>1.21</c:v>
                      </c:pt>
                      <c:pt idx="42">
                        <c:v>1.2299999999999995</c:v>
                      </c:pt>
                      <c:pt idx="43">
                        <c:v>1.25</c:v>
                      </c:pt>
                      <c:pt idx="44">
                        <c:v>1.25</c:v>
                      </c:pt>
                      <c:pt idx="45">
                        <c:v>1.33</c:v>
                      </c:pt>
                      <c:pt idx="46">
                        <c:v>1.33</c:v>
                      </c:pt>
                      <c:pt idx="47">
                        <c:v>1.3499999999999996</c:v>
                      </c:pt>
                      <c:pt idx="48">
                        <c:v>1.4000000000000004</c:v>
                      </c:pt>
                      <c:pt idx="49">
                        <c:v>1.42</c:v>
                      </c:pt>
                      <c:pt idx="50">
                        <c:v>1.5700000000000003</c:v>
                      </c:pt>
                      <c:pt idx="51">
                        <c:v>1.62</c:v>
                      </c:pt>
                      <c:pt idx="52">
                        <c:v>1.6600000000000001</c:v>
                      </c:pt>
                      <c:pt idx="53">
                        <c:v>1.7</c:v>
                      </c:pt>
                      <c:pt idx="54">
                        <c:v>1.7400000000000002</c:v>
                      </c:pt>
                      <c:pt idx="55">
                        <c:v>1.87</c:v>
                      </c:pt>
                      <c:pt idx="56">
                        <c:v>2.0600000000000005</c:v>
                      </c:pt>
                      <c:pt idx="57">
                        <c:v>2.0999999999999996</c:v>
                      </c:pt>
                      <c:pt idx="58">
                        <c:v>2.2200000000000006</c:v>
                      </c:pt>
                      <c:pt idx="59">
                        <c:v>2.25</c:v>
                      </c:pt>
                      <c:pt idx="60">
                        <c:v>2.3200000000000003</c:v>
                      </c:pt>
                      <c:pt idx="61">
                        <c:v>2.34</c:v>
                      </c:pt>
                      <c:pt idx="62">
                        <c:v>2.3800000000000008</c:v>
                      </c:pt>
                      <c:pt idx="63">
                        <c:v>2.5099999999999998</c:v>
                      </c:pt>
                      <c:pt idx="64">
                        <c:v>2.58</c:v>
                      </c:pt>
                      <c:pt idx="65">
                        <c:v>2.6799999999999997</c:v>
                      </c:pt>
                      <c:pt idx="66">
                        <c:v>2.75</c:v>
                      </c:pt>
                      <c:pt idx="67">
                        <c:v>2.8699999999999992</c:v>
                      </c:pt>
                      <c:pt idx="68">
                        <c:v>2.92</c:v>
                      </c:pt>
                      <c:pt idx="69">
                        <c:v>3.2200000000000006</c:v>
                      </c:pt>
                      <c:pt idx="70">
                        <c:v>3.3100000000000005</c:v>
                      </c:pt>
                      <c:pt idx="71">
                        <c:v>3.5500000000000007</c:v>
                      </c:pt>
                      <c:pt idx="72">
                        <c:v>3.8900000000000006</c:v>
                      </c:pt>
                      <c:pt idx="73">
                        <c:v>4.0399999999999991</c:v>
                      </c:pt>
                      <c:pt idx="74">
                        <c:v>4.4399999999999995</c:v>
                      </c:pt>
                      <c:pt idx="75">
                        <c:v>4.5600000000000005</c:v>
                      </c:pt>
                      <c:pt idx="76">
                        <c:v>4.59</c:v>
                      </c:pt>
                      <c:pt idx="77">
                        <c:v>4.9599999999999991</c:v>
                      </c:pt>
                      <c:pt idx="78">
                        <c:v>5.0399999999999991</c:v>
                      </c:pt>
                      <c:pt idx="79">
                        <c:v>5.1400000000000006</c:v>
                      </c:pt>
                      <c:pt idx="80">
                        <c:v>5.3100000000000005</c:v>
                      </c:pt>
                      <c:pt idx="81">
                        <c:v>5.5299999999999994</c:v>
                      </c:pt>
                      <c:pt idx="82">
                        <c:v>5.6400000000000006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FAED-4D18-A7B4-DB12671FD516}"/>
                  </c:ext>
                </c:extLst>
              </c15:ser>
            </c15:filteredScatterSeries>
          </c:ext>
        </c:extLst>
      </c:scatterChart>
      <c:valAx>
        <c:axId val="174143160"/>
        <c:scaling>
          <c:orientation val="minMax"/>
          <c:max val="95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>
                    <a:solidFill>
                      <a:schemeClr val="tx1"/>
                    </a:solidFill>
                  </a:rPr>
                  <a:t>Height of fall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145512"/>
        <c:crosses val="autoZero"/>
        <c:crossBetween val="midCat"/>
        <c:majorUnit val="5"/>
      </c:valAx>
      <c:valAx>
        <c:axId val="17414551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>
                    <a:solidFill>
                      <a:schemeClr val="tx1"/>
                    </a:solidFill>
                  </a:rPr>
                  <a:t>Deformation</a:t>
                </a:r>
                <a:r>
                  <a:rPr lang="en-GB" sz="1200" b="1" baseline="0">
                    <a:solidFill>
                      <a:schemeClr val="tx1"/>
                    </a:solidFill>
                  </a:rPr>
                  <a:t> (mm)</a:t>
                </a:r>
                <a:endParaRPr lang="en-GB" sz="1200" b="1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143160"/>
        <c:crosses val="autoZero"/>
        <c:crossBetween val="midCat"/>
      </c:valAx>
      <c:spPr>
        <a:solidFill>
          <a:schemeClr val="tx1"/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145446883753207"/>
          <c:y val="0.47796373771716966"/>
          <c:w val="0.33255625368129182"/>
          <c:h val="0.37789150164149676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3E798F-F1FA-4463-8D83-1CD030365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84B17B1-3054-4FC3-8E7A-4B7C7CCA0E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00F3E6-D41D-4CDF-B5E9-C59269CA6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6E5ABE-C87A-4B06-ACBC-0F4F05427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4C3A49-04ED-4AFD-9FDA-726F33041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609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25A9BB-DA75-411A-9F07-811644389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D3E40AB-EECF-455B-9265-34A52C691E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EA788CF-AF6E-4065-849F-04E6FE10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D7091B0-678A-4D03-8D69-EC07F855E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0C6F89-E4EB-4BFB-BB87-6A71C024F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507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731A651-288A-46D2-A5D7-EBA7759823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35D26CA-E0E5-4517-949B-9902031074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C525F07-5AE0-4286-936E-E5C87981E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A04F99-CADA-4158-9832-110870D12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74CE6F-25A6-4581-BAD9-B33EC6AE6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99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91FF7B-FD3D-4ED2-8663-96423603C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46625C-5C2F-4A5F-8ABE-128E40A001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661A356-799F-48DE-A2B6-E52513B47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2FBE1C8-3602-4B43-B47A-690D3F58B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20B169-81A6-4208-8333-1E6F70C01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29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FEAD6B-7FF5-45E9-ADDC-E72BEC9B3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10E9F7-87B9-4374-BB75-54C31F55C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F20C54-D7F2-4618-9E71-FB4DA3843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E23E0C-EF0C-40AB-8E49-E80845CA8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FF4CCBD-3683-47EC-B56B-C50CCA513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610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2F1389-2A64-41F8-B426-0EB7BA426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1578243-7D20-4148-86FF-7E83B72CF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9D9267-DA83-495E-A96F-FC20E0F446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7EDB603-9CDD-4CA7-834F-B7BF378FA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620AAA6-AB2F-4058-9334-58A422891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19E8D20-65B8-4F7C-AFA4-361EE2AB3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458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BB2CEE-4338-4F7A-874D-C859DC545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B9AEE3C-5EB1-4617-9CE9-84635E129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ED39D55-2656-47A9-AA9E-26C9DB4CD4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B2BC1472-DC46-4B31-914E-B551A537E2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F6E4810-8EC4-483C-8B0A-4569A25422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A3087F0-25CE-49C7-AA64-EF73861F2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07CD0A9-848F-46E8-AB1A-795DCF628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2259F9-37AE-4501-B98F-BAE256EC4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552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20AB66-3CE4-49B8-B2A5-6280E9907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488F1D1-E8C1-4A80-ACE9-0FDE4F7D0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A305B5D-CA57-44F8-92BF-07CC3C345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3B07943-F404-4303-A087-222EF76A5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8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D05D5A3-E659-42C7-9B5C-3F9B97C3A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6FED7E0-ADC1-47A1-BD29-866706797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ECB38AD-DA48-43FC-94D2-0B6E4AE38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19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A2FE1-3369-454F-8D89-48CE55770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AE039F-92AD-436F-AAB0-F6C7A9343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27A9DDE-11B6-4610-AB5D-357C669A2A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A38686B-8AA8-4773-AF16-C18A53EB2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F399B77-F35F-4CA5-8D9D-417A1F27A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D6DB325-ABA6-4FC1-9687-966F71344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725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8A3FED-621B-418F-9AB2-6C2129D4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E76EE752-DB9F-4A33-B70F-3F20E3671C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DF68B9-25C8-422B-9471-56AB62FCAC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50C1C36-AFE7-4901-AAA7-D7BFD3752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4E40810-A17E-4B76-9D8D-25838C50A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785D9F-37DE-4126-8E43-0B5094025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266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A061356-D573-40CB-83CB-E7B9249B7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B26B39-90AE-4142-A512-13222678B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E000191-1D26-4DFD-AA5B-3C54497DC2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47842-368E-471B-9B46-8555B069249D}" type="datetimeFigureOut">
              <a:rPr lang="en-GB" smtClean="0"/>
              <a:t>15/05/2020</a:t>
            </a:fld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32E6C1-B383-4086-AE93-FA0E8DE53E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FD48390-6D49-4BF7-A9B8-1667E6E0E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F0699-7228-4747-828D-F77F1274FC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19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8.PNG"/><Relationship Id="rId7" Type="http://schemas.openxmlformats.org/officeDocument/2006/relationships/hyperlink" Target="mailto:sonia.garcia.scheifler@cern.ch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4.png"/><Relationship Id="rId5" Type="http://schemas.openxmlformats.org/officeDocument/2006/relationships/image" Target="../media/image50.PNG"/><Relationship Id="rId10" Type="http://schemas.microsoft.com/office/2007/relationships/hdphoto" Target="../media/hdphoto12.wdp"/><Relationship Id="rId4" Type="http://schemas.openxmlformats.org/officeDocument/2006/relationships/image" Target="../media/image49.PNG"/><Relationship Id="rId9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3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4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7" Type="http://schemas.openxmlformats.org/officeDocument/2006/relationships/image" Target="../media/image6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hyperlink" Target="mailto:sonia.garcia.scheifler@cern.ch" TargetMode="External"/><Relationship Id="rId4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0" Type="http://schemas.openxmlformats.org/officeDocument/2006/relationships/image" Target="../media/image7.svg"/><Relationship Id="rId4" Type="http://schemas.openxmlformats.org/officeDocument/2006/relationships/hyperlink" Target="mailto:sonia.garcia.scheifler@cern.ch" TargetMode="External"/><Relationship Id="rId9" Type="http://schemas.openxmlformats.org/officeDocument/2006/relationships/image" Target="../media/image6.png"/><Relationship Id="rId1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microsoft.com/office/2007/relationships/hdphoto" Target="../media/hdphoto6.wdp"/><Relationship Id="rId18" Type="http://schemas.openxmlformats.org/officeDocument/2006/relationships/image" Target="../media/image21.sv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17" Type="http://schemas.openxmlformats.org/officeDocument/2006/relationships/image" Target="../media/image20.png"/><Relationship Id="rId2" Type="http://schemas.openxmlformats.org/officeDocument/2006/relationships/hyperlink" Target="mailto:sonia.garcia.scheifler@cern.ch" TargetMode="Externa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11" Type="http://schemas.microsoft.com/office/2007/relationships/hdphoto" Target="../media/hdphoto5.wdp"/><Relationship Id="rId5" Type="http://schemas.openxmlformats.org/officeDocument/2006/relationships/image" Target="../media/image13.png"/><Relationship Id="rId15" Type="http://schemas.microsoft.com/office/2007/relationships/hdphoto" Target="../media/hdphoto7.wdp"/><Relationship Id="rId10" Type="http://schemas.openxmlformats.org/officeDocument/2006/relationships/image" Target="../media/image16.png"/><Relationship Id="rId4" Type="http://schemas.microsoft.com/office/2007/relationships/hdphoto" Target="../media/hdphoto2.wdp"/><Relationship Id="rId9" Type="http://schemas.openxmlformats.org/officeDocument/2006/relationships/image" Target="../media/image15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9.svg"/><Relationship Id="rId3" Type="http://schemas.openxmlformats.org/officeDocument/2006/relationships/image" Target="../media/image22.jpeg"/><Relationship Id="rId7" Type="http://schemas.microsoft.com/office/2007/relationships/hdphoto" Target="../media/hdphoto9.wdp"/><Relationship Id="rId12" Type="http://schemas.openxmlformats.org/officeDocument/2006/relationships/image" Target="../media/image28.png"/><Relationship Id="rId17" Type="http://schemas.openxmlformats.org/officeDocument/2006/relationships/image" Target="../media/image33.svg"/><Relationship Id="rId2" Type="http://schemas.openxmlformats.org/officeDocument/2006/relationships/hyperlink" Target="mailto:sonia.garcia.scheifler@cern.ch" TargetMode="Externa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7.svg"/><Relationship Id="rId5" Type="http://schemas.microsoft.com/office/2007/relationships/hdphoto" Target="../media/hdphoto8.wdp"/><Relationship Id="rId15" Type="http://schemas.openxmlformats.org/officeDocument/2006/relationships/image" Target="../media/image31.svg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microsoft.com/office/2007/relationships/hdphoto" Target="../media/hdphoto10.wdp"/><Relationship Id="rId1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sonia.garcia.scheifler@cern.ch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mailto:sonia.garcia.scheifler@cern.ch" TargetMode="External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onia.garcia.scheifler@cern.ch" TargetMode="External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mailto:sonia.garcia.scheifler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>
            <a:extLst>
              <a:ext uri="{FF2B5EF4-FFF2-40B4-BE49-F238E27FC236}">
                <a16:creationId xmlns:a16="http://schemas.microsoft.com/office/drawing/2014/main" id="{6C55ED99-1080-4CC3-9AF4-B67E93E20885}"/>
              </a:ext>
            </a:extLst>
          </p:cNvPr>
          <p:cNvGrpSpPr/>
          <p:nvPr/>
        </p:nvGrpSpPr>
        <p:grpSpPr>
          <a:xfrm>
            <a:off x="0" y="6265266"/>
            <a:ext cx="12192000" cy="626093"/>
            <a:chOff x="0" y="6226629"/>
            <a:chExt cx="12192000" cy="626093"/>
          </a:xfrm>
        </p:grpSpPr>
        <p:sp>
          <p:nvSpPr>
            <p:cNvPr id="2" name="Rectángulo 1">
              <a:extLst>
                <a:ext uri="{FF2B5EF4-FFF2-40B4-BE49-F238E27FC236}">
                  <a16:creationId xmlns:a16="http://schemas.microsoft.com/office/drawing/2014/main" id="{9DCD71E9-9FBC-48D7-9840-24E6FAB48A3F}"/>
                </a:ext>
              </a:extLst>
            </p:cNvPr>
            <p:cNvSpPr/>
            <p:nvPr/>
          </p:nvSpPr>
          <p:spPr>
            <a:xfrm>
              <a:off x="0" y="6226629"/>
              <a:ext cx="12192000" cy="626093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295222" y="6355009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1/15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66823" y="6325378"/>
              <a:ext cx="30692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de-DE" dirty="0">
                  <a:solidFill>
                    <a:schemeClr val="bg1"/>
                  </a:solidFill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r>
                <a:rPr lang="en-US" u="sng" dirty="0">
                  <a:solidFill>
                    <a:schemeClr val="bg1"/>
                  </a:solidFill>
                  <a:latin typeface="Calibri Light" panose="020F0302020204030204" pitchFamily="34" charset="0"/>
                  <a:ea typeface="Calibri" panose="020F0502020204030204" pitchFamily="34" charset="0"/>
                  <a:cs typeface="Times New Roman" panose="02020603050405020304" pitchFamily="18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sonia.garcia.scheifler@cern.ch</a:t>
              </a:r>
              <a:endParaRPr lang="en-GB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Date Placeholder 1"/>
            <p:cNvSpPr txBox="1">
              <a:spLocks/>
            </p:cNvSpPr>
            <p:nvPr/>
          </p:nvSpPr>
          <p:spPr>
            <a:xfrm>
              <a:off x="122178" y="6345843"/>
              <a:ext cx="1386710" cy="328401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2A9F662B-F8D8-46DD-8112-E95544C15D4D}" type="datetime1">
                <a:rPr lang="en-GB" smtClean="0">
                  <a:solidFill>
                    <a:schemeClr val="bg1"/>
                  </a:solidFill>
                </a:rPr>
                <a:pPr/>
                <a:t>15/05/2020</a:t>
              </a:fld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E1AAFAB-001B-4EDE-8277-F72C4B6039A8}"/>
              </a:ext>
            </a:extLst>
          </p:cNvPr>
          <p:cNvSpPr txBox="1"/>
          <p:nvPr/>
        </p:nvSpPr>
        <p:spPr>
          <a:xfrm>
            <a:off x="0" y="2416403"/>
            <a:ext cx="12192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/>
              <a:t>FTEC Workshop May 2020</a:t>
            </a:r>
          </a:p>
          <a:p>
            <a:pPr algn="ctr"/>
            <a:endParaRPr lang="es-ES" sz="2800" b="1" dirty="0"/>
          </a:p>
          <a:p>
            <a:pPr algn="ctr"/>
            <a:r>
              <a:rPr lang="es-ES" sz="3200" dirty="0" err="1"/>
              <a:t>Mechanical</a:t>
            </a:r>
            <a:r>
              <a:rPr lang="es-ES" sz="3200" dirty="0"/>
              <a:t> </a:t>
            </a:r>
            <a:r>
              <a:rPr lang="es-ES" sz="3200" dirty="0" err="1"/>
              <a:t>Engineer</a:t>
            </a:r>
            <a:r>
              <a:rPr lang="es-ES" sz="3200" dirty="0"/>
              <a:t> for the </a:t>
            </a:r>
            <a:r>
              <a:rPr lang="es-ES" sz="3200" dirty="0" err="1"/>
              <a:t>design</a:t>
            </a:r>
            <a:r>
              <a:rPr lang="es-ES" sz="3200" dirty="0"/>
              <a:t> and </a:t>
            </a:r>
            <a:r>
              <a:rPr lang="es-ES" sz="3200" dirty="0" err="1"/>
              <a:t>constuction</a:t>
            </a:r>
            <a:r>
              <a:rPr lang="es-ES" sz="3200" dirty="0"/>
              <a:t> </a:t>
            </a:r>
            <a:r>
              <a:rPr lang="es-ES" sz="3200" dirty="0" err="1"/>
              <a:t>of</a:t>
            </a:r>
            <a:r>
              <a:rPr lang="es-ES" sz="3200" dirty="0"/>
              <a:t> </a:t>
            </a:r>
            <a:r>
              <a:rPr lang="es-ES" sz="3200"/>
              <a:t>high </a:t>
            </a:r>
            <a:r>
              <a:rPr lang="es-ES" sz="3200" dirty="0"/>
              <a:t>power</a:t>
            </a:r>
          </a:p>
          <a:p>
            <a:pPr algn="ctr"/>
            <a:r>
              <a:rPr lang="es-ES" sz="3200" dirty="0"/>
              <a:t>Radio </a:t>
            </a:r>
            <a:r>
              <a:rPr lang="es-ES" sz="3200" dirty="0" err="1"/>
              <a:t>Frequency</a:t>
            </a:r>
            <a:r>
              <a:rPr lang="es-ES" sz="3200" dirty="0"/>
              <a:t> </a:t>
            </a:r>
            <a:r>
              <a:rPr lang="es-ES" sz="3200" dirty="0" err="1"/>
              <a:t>devices</a:t>
            </a:r>
            <a:r>
              <a:rPr lang="es-ES" sz="3200" dirty="0"/>
              <a:t> RF</a:t>
            </a:r>
            <a:endParaRPr lang="en-GB" sz="3200" dirty="0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958E9246-6A3E-4742-AB34-FAF29EE432F0}"/>
              </a:ext>
            </a:extLst>
          </p:cNvPr>
          <p:cNvGrpSpPr/>
          <p:nvPr/>
        </p:nvGrpSpPr>
        <p:grpSpPr>
          <a:xfrm>
            <a:off x="808672" y="76200"/>
            <a:ext cx="9923139" cy="1485928"/>
            <a:chOff x="900112" y="228669"/>
            <a:chExt cx="9923139" cy="1485928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6C595D50-CF41-495B-B7E0-1F7BAEFF2A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332"/>
            <a:stretch/>
          </p:blipFill>
          <p:spPr>
            <a:xfrm>
              <a:off x="900112" y="228669"/>
              <a:ext cx="7646012" cy="1080000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0BBEB3BD-5721-484B-892E-159C568A4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30691" y="228669"/>
              <a:ext cx="1492560" cy="14859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3165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2274E-EB76-4068-9BC5-B4C98D158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20" y="-4880"/>
            <a:ext cx="10515600" cy="1325563"/>
          </a:xfrm>
        </p:spPr>
        <p:txBody>
          <a:bodyPr/>
          <a:lstStyle/>
          <a:p>
            <a:r>
              <a:rPr lang="en-GB" b="1" dirty="0"/>
              <a:t>Crab cavity RFD coaxial line</a:t>
            </a:r>
          </a:p>
        </p:txBody>
      </p:sp>
      <p:pic>
        <p:nvPicPr>
          <p:cNvPr id="23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9DAF3B29-D68F-45C1-B70C-7F9ACABE6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780" y="1323508"/>
            <a:ext cx="5995686" cy="4230676"/>
          </a:xfrm>
          <a:prstGeom prst="rect">
            <a:avLst/>
          </a:prstGeom>
        </p:spPr>
      </p:pic>
      <p:pic>
        <p:nvPicPr>
          <p:cNvPr id="25" name="Picture 18" descr="A close up of a map&#10;&#10;Description automatically generated">
            <a:extLst>
              <a:ext uri="{FF2B5EF4-FFF2-40B4-BE49-F238E27FC236}">
                <a16:creationId xmlns:a16="http://schemas.microsoft.com/office/drawing/2014/main" id="{CD32D062-BAC9-42ED-A075-246AFF034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54" y="1453852"/>
            <a:ext cx="6021707" cy="4240497"/>
          </a:xfrm>
          <a:prstGeom prst="rect">
            <a:avLst/>
          </a:prstGeom>
        </p:spPr>
      </p:pic>
      <p:pic>
        <p:nvPicPr>
          <p:cNvPr id="26" name="Picture 16" descr="A close up of a map&#10;&#10;Description automatically generated">
            <a:extLst>
              <a:ext uri="{FF2B5EF4-FFF2-40B4-BE49-F238E27FC236}">
                <a16:creationId xmlns:a16="http://schemas.microsoft.com/office/drawing/2014/main" id="{E24BD19C-B529-4754-84D0-9791DA6202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198" y="1567463"/>
            <a:ext cx="5970485" cy="4211504"/>
          </a:xfrm>
          <a:prstGeom prst="rect">
            <a:avLst/>
          </a:prstGeom>
        </p:spPr>
      </p:pic>
      <p:pic>
        <p:nvPicPr>
          <p:cNvPr id="27" name="Picture 20" descr="A close up of a map&#10;&#10;Description automatically generated">
            <a:extLst>
              <a:ext uri="{FF2B5EF4-FFF2-40B4-BE49-F238E27FC236}">
                <a16:creationId xmlns:a16="http://schemas.microsoft.com/office/drawing/2014/main" id="{44FD8EE5-1DCF-4984-B65C-0ACC17D19C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261" y="1688638"/>
            <a:ext cx="5953906" cy="4203940"/>
          </a:xfrm>
          <a:prstGeom prst="rect">
            <a:avLst/>
          </a:prstGeom>
        </p:spPr>
      </p:pic>
      <p:pic>
        <p:nvPicPr>
          <p:cNvPr id="28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5FA08AC8-DBC9-4B7C-AA91-D2EFF6A3FC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261" y="1811863"/>
            <a:ext cx="5857780" cy="4154937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D5CC0958-5E5B-4717-AF0D-B66ABEE3B51E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088DC7AE-395C-4850-AFB5-1BDBCB13C76D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C83DBFB4-CFFC-4DF3-B0F4-3ADC48D9C2C6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28975114-6AA4-4751-8A21-A52B5EBA4DBC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7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3F502357-96C4-42F2-B0B9-ACC1DE7FA50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8FCE3640-C558-46C9-9C0F-CF91441F71A4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10/15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1E711B7F-F0CF-4064-A5F6-2E9304468C26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018" y="1253028"/>
            <a:ext cx="5842544" cy="470089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783FD9A-28AF-4B4F-93B8-6929921FD4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7407" y="3056762"/>
            <a:ext cx="4826488" cy="76329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CFC293E-965B-4611-8408-C302A8652C1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32" r="12428"/>
          <a:stretch/>
        </p:blipFill>
        <p:spPr>
          <a:xfrm>
            <a:off x="-236471" y="1086219"/>
            <a:ext cx="5868000" cy="520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08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1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6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1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20" y="0"/>
            <a:ext cx="8602723" cy="1325563"/>
          </a:xfrm>
        </p:spPr>
        <p:txBody>
          <a:bodyPr>
            <a:normAutofit/>
          </a:bodyPr>
          <a:lstStyle/>
          <a:p>
            <a:r>
              <a:rPr lang="es-ES" b="1" dirty="0"/>
              <a:t>HL-HLC </a:t>
            </a:r>
            <a:r>
              <a:rPr lang="es-ES" b="1" dirty="0" err="1"/>
              <a:t>crab</a:t>
            </a:r>
            <a:r>
              <a:rPr lang="es-ES" b="1" dirty="0"/>
              <a:t> </a:t>
            </a:r>
            <a:r>
              <a:rPr lang="es-ES" b="1" dirty="0" err="1"/>
              <a:t>cavity</a:t>
            </a:r>
            <a:r>
              <a:rPr lang="es-ES" b="1" dirty="0"/>
              <a:t> C</a:t>
            </a:r>
            <a:r>
              <a:rPr lang="en-GB" b="1" dirty="0" err="1"/>
              <a:t>ryomodule</a:t>
            </a:r>
            <a:r>
              <a:rPr lang="en-GB" b="1" dirty="0"/>
              <a:t> RFD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11/15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7658D565-53B7-48D3-9DB5-7EDAFEBE39C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761" y="1103817"/>
            <a:ext cx="8436473" cy="4958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267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20" y="0"/>
            <a:ext cx="11739818" cy="1325563"/>
          </a:xfrm>
        </p:spPr>
        <p:txBody>
          <a:bodyPr>
            <a:normAutofit/>
          </a:bodyPr>
          <a:lstStyle/>
          <a:p>
            <a:r>
              <a:rPr lang="es-ES" b="1" dirty="0"/>
              <a:t>HL-HLC </a:t>
            </a:r>
            <a:r>
              <a:rPr lang="es-ES" b="1" dirty="0" err="1"/>
              <a:t>crab</a:t>
            </a:r>
            <a:r>
              <a:rPr lang="es-ES" b="1" dirty="0"/>
              <a:t> </a:t>
            </a:r>
            <a:r>
              <a:rPr lang="es-ES" b="1" dirty="0" err="1"/>
              <a:t>cavity</a:t>
            </a:r>
            <a:r>
              <a:rPr lang="es-ES" b="1" dirty="0"/>
              <a:t> C</a:t>
            </a:r>
            <a:r>
              <a:rPr lang="en-GB" b="1" dirty="0" err="1"/>
              <a:t>ryomodule</a:t>
            </a:r>
            <a:r>
              <a:rPr lang="en-GB" b="1" dirty="0"/>
              <a:t> RFD with coax lines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12/15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3B50F333-B452-47E9-BC9F-1F583115B7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25" t="1043" r="5004" b="8637"/>
          <a:stretch/>
        </p:blipFill>
        <p:spPr>
          <a:xfrm>
            <a:off x="1508888" y="876584"/>
            <a:ext cx="8871682" cy="528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611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iángulo isósceles 3">
            <a:extLst>
              <a:ext uri="{FF2B5EF4-FFF2-40B4-BE49-F238E27FC236}">
                <a16:creationId xmlns:a16="http://schemas.microsoft.com/office/drawing/2014/main" id="{9B798B64-BD25-445E-8539-F225F7E176C4}"/>
              </a:ext>
            </a:extLst>
          </p:cNvPr>
          <p:cNvSpPr/>
          <p:nvPr/>
        </p:nvSpPr>
        <p:spPr>
          <a:xfrm flipV="1">
            <a:off x="239737" y="5830430"/>
            <a:ext cx="3334465" cy="429878"/>
          </a:xfrm>
          <a:prstGeom prst="triangle">
            <a:avLst>
              <a:gd name="adj" fmla="val 49797"/>
            </a:avLst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96440840-2BFE-496C-A450-836B76BF94C9}"/>
              </a:ext>
            </a:extLst>
          </p:cNvPr>
          <p:cNvGrpSpPr/>
          <p:nvPr/>
        </p:nvGrpSpPr>
        <p:grpSpPr>
          <a:xfrm>
            <a:off x="1335550" y="5830430"/>
            <a:ext cx="10649616" cy="369533"/>
            <a:chOff x="1335550" y="5737315"/>
            <a:chExt cx="10649616" cy="369533"/>
          </a:xfrm>
        </p:grpSpPr>
        <p:sp>
          <p:nvSpPr>
            <p:cNvPr id="56" name="Rectángulo 55">
              <a:extLst>
                <a:ext uri="{FF2B5EF4-FFF2-40B4-BE49-F238E27FC236}">
                  <a16:creationId xmlns:a16="http://schemas.microsoft.com/office/drawing/2014/main" id="{9DAEC5BF-4328-4F20-BAAC-B5F8A60278E5}"/>
                </a:ext>
              </a:extLst>
            </p:cNvPr>
            <p:cNvSpPr/>
            <p:nvPr/>
          </p:nvSpPr>
          <p:spPr>
            <a:xfrm>
              <a:off x="3741821" y="5737315"/>
              <a:ext cx="8243345" cy="36953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>
                <a:solidFill>
                  <a:schemeClr val="accent5"/>
                </a:solidFill>
              </a:endParaRPr>
            </a:p>
          </p:txBody>
        </p:sp>
        <p:sp>
          <p:nvSpPr>
            <p:cNvPr id="57" name="CuadroTexto 56">
              <a:extLst>
                <a:ext uri="{FF2B5EF4-FFF2-40B4-BE49-F238E27FC236}">
                  <a16:creationId xmlns:a16="http://schemas.microsoft.com/office/drawing/2014/main" id="{41140A3A-C77A-45C7-9812-0B2EB84612C8}"/>
                </a:ext>
              </a:extLst>
            </p:cNvPr>
            <p:cNvSpPr txBox="1"/>
            <p:nvPr/>
          </p:nvSpPr>
          <p:spPr>
            <a:xfrm>
              <a:off x="7175833" y="5783054"/>
              <a:ext cx="13935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i="1" dirty="0">
                  <a:solidFill>
                    <a:schemeClr val="tx2"/>
                  </a:solidFill>
                </a:rPr>
                <a:t>In</a:t>
              </a:r>
              <a:r>
                <a:rPr lang="en-GB" sz="1400" b="1" dirty="0">
                  <a:solidFill>
                    <a:schemeClr val="tx2"/>
                  </a:solidFill>
                </a:rPr>
                <a:t> </a:t>
              </a:r>
              <a:r>
                <a:rPr lang="en-GB" sz="1400" b="1" i="1" dirty="0">
                  <a:solidFill>
                    <a:schemeClr val="tx2"/>
                  </a:solidFill>
                </a:rPr>
                <a:t>progress</a:t>
              </a:r>
            </a:p>
          </p:txBody>
        </p:sp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8A446E09-CB7B-4180-828E-BD4D06DF0853}"/>
                </a:ext>
              </a:extLst>
            </p:cNvPr>
            <p:cNvSpPr txBox="1"/>
            <p:nvPr/>
          </p:nvSpPr>
          <p:spPr>
            <a:xfrm>
              <a:off x="1335550" y="5783054"/>
              <a:ext cx="30679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chemeClr val="tx2"/>
                  </a:solidFill>
                </a:rPr>
                <a:t>Assemblies</a:t>
              </a:r>
            </a:p>
          </p:txBody>
        </p:sp>
      </p:grpSp>
      <p:grpSp>
        <p:nvGrpSpPr>
          <p:cNvPr id="6" name="Grupo 5">
            <a:extLst>
              <a:ext uri="{FF2B5EF4-FFF2-40B4-BE49-F238E27FC236}">
                <a16:creationId xmlns:a16="http://schemas.microsoft.com/office/drawing/2014/main" id="{6491751B-5BD0-477A-839C-9489F6BEE14C}"/>
              </a:ext>
            </a:extLst>
          </p:cNvPr>
          <p:cNvGrpSpPr/>
          <p:nvPr/>
        </p:nvGrpSpPr>
        <p:grpSpPr>
          <a:xfrm>
            <a:off x="786067" y="1746242"/>
            <a:ext cx="11199099" cy="924747"/>
            <a:chOff x="786067" y="1343296"/>
            <a:chExt cx="11199099" cy="924747"/>
          </a:xfrm>
        </p:grpSpPr>
        <p:sp>
          <p:nvSpPr>
            <p:cNvPr id="47" name="Rectángulo 46">
              <a:extLst>
                <a:ext uri="{FF2B5EF4-FFF2-40B4-BE49-F238E27FC236}">
                  <a16:creationId xmlns:a16="http://schemas.microsoft.com/office/drawing/2014/main" id="{B9058542-2B98-427F-B31C-CB136AF6CD48}"/>
                </a:ext>
              </a:extLst>
            </p:cNvPr>
            <p:cNvSpPr/>
            <p:nvPr/>
          </p:nvSpPr>
          <p:spPr>
            <a:xfrm>
              <a:off x="3741821" y="1343296"/>
              <a:ext cx="8243345" cy="92474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 dirty="0">
                <a:solidFill>
                  <a:schemeClr val="accent5"/>
                </a:solidFill>
              </a:endParaRPr>
            </a:p>
          </p:txBody>
        </p:sp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0E8BFA7A-4497-4A85-B3EB-6B78498BC6E2}"/>
                </a:ext>
              </a:extLst>
            </p:cNvPr>
            <p:cNvGrpSpPr/>
            <p:nvPr/>
          </p:nvGrpSpPr>
          <p:grpSpPr>
            <a:xfrm>
              <a:off x="786067" y="1343296"/>
              <a:ext cx="2145747" cy="924747"/>
              <a:chOff x="786067" y="1343296"/>
              <a:chExt cx="2145747" cy="924747"/>
            </a:xfrm>
          </p:grpSpPr>
          <p:sp>
            <p:nvSpPr>
              <p:cNvPr id="34" name="Rectángulo 33">
                <a:extLst>
                  <a:ext uri="{FF2B5EF4-FFF2-40B4-BE49-F238E27FC236}">
                    <a16:creationId xmlns:a16="http://schemas.microsoft.com/office/drawing/2014/main" id="{1B066176-C669-491A-A4EA-02CC7793EA73}"/>
                  </a:ext>
                </a:extLst>
              </p:cNvPr>
              <p:cNvSpPr/>
              <p:nvPr/>
            </p:nvSpPr>
            <p:spPr>
              <a:xfrm>
                <a:off x="786067" y="1343296"/>
                <a:ext cx="2145747" cy="92474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9FDEBB2E-CE4C-4282-9FDC-CA499FC4BCFD}"/>
                  </a:ext>
                </a:extLst>
              </p:cNvPr>
              <p:cNvSpPr txBox="1"/>
              <p:nvPr/>
            </p:nvSpPr>
            <p:spPr>
              <a:xfrm>
                <a:off x="786068" y="1656607"/>
                <a:ext cx="21457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tx2"/>
                    </a:solidFill>
                  </a:rPr>
                  <a:t>Material Certificates</a:t>
                </a:r>
              </a:p>
            </p:txBody>
          </p:sp>
        </p:grpSp>
      </p:grpSp>
      <p:sp>
        <p:nvSpPr>
          <p:cNvPr id="50" name="Rectángulo 49">
            <a:extLst>
              <a:ext uri="{FF2B5EF4-FFF2-40B4-BE49-F238E27FC236}">
                <a16:creationId xmlns:a16="http://schemas.microsoft.com/office/drawing/2014/main" id="{C3AC811A-E044-40FC-BA16-FEC0469681C3}"/>
              </a:ext>
            </a:extLst>
          </p:cNvPr>
          <p:cNvSpPr/>
          <p:nvPr/>
        </p:nvSpPr>
        <p:spPr>
          <a:xfrm>
            <a:off x="786066" y="2672979"/>
            <a:ext cx="2145748" cy="31562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7A0B18B0-EED9-450C-888D-5644B1BDB0A6}"/>
              </a:ext>
            </a:extLst>
          </p:cNvPr>
          <p:cNvSpPr/>
          <p:nvPr/>
        </p:nvSpPr>
        <p:spPr>
          <a:xfrm>
            <a:off x="3741821" y="2672980"/>
            <a:ext cx="8243345" cy="315622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C65C92B1-7492-4D67-AED6-B8CB33F074DC}"/>
              </a:ext>
            </a:extLst>
          </p:cNvPr>
          <p:cNvSpPr txBox="1"/>
          <p:nvPr/>
        </p:nvSpPr>
        <p:spPr>
          <a:xfrm>
            <a:off x="786065" y="4074355"/>
            <a:ext cx="214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Single Parts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DD3A70-A0FF-4D9B-BD5A-D537511EA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834" y="1861"/>
            <a:ext cx="10515600" cy="1325563"/>
          </a:xfrm>
        </p:spPr>
        <p:txBody>
          <a:bodyPr/>
          <a:lstStyle/>
          <a:p>
            <a:r>
              <a:rPr lang="en-GB" b="1" dirty="0"/>
              <a:t>Collaboration with </a:t>
            </a:r>
            <a:r>
              <a:rPr lang="en-GB" b="1" dirty="0">
                <a:solidFill>
                  <a:schemeClr val="accent5"/>
                </a:solidFill>
              </a:rPr>
              <a:t>BE-RF-SRF </a:t>
            </a:r>
            <a:r>
              <a:rPr lang="en-GB" b="1" dirty="0"/>
              <a:t>in QA/QC</a:t>
            </a: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20722000-3667-4C9C-8E13-002E59DE5A87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2C7B8E5C-9F3B-4C26-ADF7-FC08204FA70B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67812988-A27E-4CB2-A125-3A68180D5521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" name="Rectangle 4">
                <a:extLst>
                  <a:ext uri="{FF2B5EF4-FFF2-40B4-BE49-F238E27FC236}">
                    <a16:creationId xmlns:a16="http://schemas.microsoft.com/office/drawing/2014/main" id="{E5646699-8C8C-415C-8706-F49D8D5C86C0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Date Placeholder 1">
                <a:extLst>
                  <a:ext uri="{FF2B5EF4-FFF2-40B4-BE49-F238E27FC236}">
                    <a16:creationId xmlns:a16="http://schemas.microsoft.com/office/drawing/2014/main" id="{0AF9798A-9F07-432D-8293-6CB56C6E19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TextBox 17">
              <a:extLst>
                <a:ext uri="{FF2B5EF4-FFF2-40B4-BE49-F238E27FC236}">
                  <a16:creationId xmlns:a16="http://schemas.microsoft.com/office/drawing/2014/main" id="{15BC9C48-BD9A-43BA-A0F8-2D0D79BCF03E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13/15</a:t>
              </a:r>
            </a:p>
          </p:txBody>
        </p:sp>
      </p:grpSp>
      <p:pic>
        <p:nvPicPr>
          <p:cNvPr id="29" name="Content Placeholder 4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16230B8B-E872-425B-8A1A-BBFF7C8A0B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820"/>
          <a:stretch/>
        </p:blipFill>
        <p:spPr>
          <a:xfrm>
            <a:off x="4025563" y="1781263"/>
            <a:ext cx="3574800" cy="750616"/>
          </a:xfrm>
        </p:spPr>
      </p:pic>
      <p:pic>
        <p:nvPicPr>
          <p:cNvPr id="33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D2C37599-CECF-4C83-82BE-903D1E48AC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5" b="78644"/>
          <a:stretch/>
        </p:blipFill>
        <p:spPr>
          <a:xfrm>
            <a:off x="8121764" y="1765498"/>
            <a:ext cx="3675600" cy="879783"/>
          </a:xfrm>
          <a:prstGeom prst="rect">
            <a:avLst/>
          </a:prstGeom>
        </p:spPr>
      </p:pic>
      <p:pic>
        <p:nvPicPr>
          <p:cNvPr id="36" name="Content Placeholder 4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04A1D030-D4CF-4F4A-A07B-5AB7DC6D61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22" b="1529"/>
          <a:stretch/>
        </p:blipFill>
        <p:spPr>
          <a:xfrm>
            <a:off x="4029679" y="2706688"/>
            <a:ext cx="3574732" cy="3109112"/>
          </a:xfrm>
          <a:prstGeom prst="rect">
            <a:avLst/>
          </a:prstGeom>
        </p:spPr>
      </p:pic>
      <p:pic>
        <p:nvPicPr>
          <p:cNvPr id="38" name="Content Placeholder 4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D43B1808-F9F4-4183-A64E-841D285FF5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92" b="80820"/>
          <a:stretch/>
        </p:blipFill>
        <p:spPr>
          <a:xfrm>
            <a:off x="4025563" y="2524229"/>
            <a:ext cx="3574800" cy="105183"/>
          </a:xfrm>
          <a:prstGeom prst="rect">
            <a:avLst/>
          </a:prstGeom>
        </p:spPr>
      </p:pic>
      <p:pic>
        <p:nvPicPr>
          <p:cNvPr id="48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C9313F5B-9550-45DA-9011-C31E5C39F7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8" t="23188" b="1305"/>
          <a:stretch/>
        </p:blipFill>
        <p:spPr>
          <a:xfrm>
            <a:off x="8132470" y="2715745"/>
            <a:ext cx="3676340" cy="3110400"/>
          </a:xfrm>
          <a:prstGeom prst="rect">
            <a:avLst/>
          </a:prstGeom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3D3FB4BE-7BDD-4789-90FC-FE52F6C3E3B2}"/>
              </a:ext>
            </a:extLst>
          </p:cNvPr>
          <p:cNvSpPr/>
          <p:nvPr/>
        </p:nvSpPr>
        <p:spPr>
          <a:xfrm>
            <a:off x="10979722" y="2684150"/>
            <a:ext cx="439660" cy="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600" dirty="0">
                <a:solidFill>
                  <a:schemeClr val="tx1"/>
                </a:solidFill>
              </a:rPr>
              <a:t>76EBW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16748A7-6C1E-4939-9B62-143B449A5E30}"/>
              </a:ext>
            </a:extLst>
          </p:cNvPr>
          <p:cNvSpPr txBox="1"/>
          <p:nvPr/>
        </p:nvSpPr>
        <p:spPr>
          <a:xfrm>
            <a:off x="3741820" y="1124138"/>
            <a:ext cx="8243345" cy="33855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hemeClr val="accent5"/>
          </a:lnRef>
          <a:fillRef idx="1003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Manufacturing Inspection Plan (MIP)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685342B-DD98-40A7-A8EE-40BF881600C2}"/>
              </a:ext>
            </a:extLst>
          </p:cNvPr>
          <p:cNvSpPr txBox="1"/>
          <p:nvPr/>
        </p:nvSpPr>
        <p:spPr>
          <a:xfrm>
            <a:off x="799045" y="1127107"/>
            <a:ext cx="2145748" cy="3393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hemeClr val="accent5"/>
          </a:lnRef>
          <a:fillRef idx="1003">
            <a:schemeClr val="lt1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i="1" dirty="0">
                <a:solidFill>
                  <a:schemeClr val="tx1"/>
                </a:solidFill>
              </a:rPr>
              <a:t>Steps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E85B0B19-AC76-4B92-9224-7459AD196022}"/>
              </a:ext>
            </a:extLst>
          </p:cNvPr>
          <p:cNvSpPr txBox="1"/>
          <p:nvPr/>
        </p:nvSpPr>
        <p:spPr>
          <a:xfrm>
            <a:off x="8183274" y="1473531"/>
            <a:ext cx="35747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Fundamental Power Coupler (FPC)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CA9B64C4-80E3-4717-B255-CB4B16004503}"/>
              </a:ext>
            </a:extLst>
          </p:cNvPr>
          <p:cNvSpPr txBox="1"/>
          <p:nvPr/>
        </p:nvSpPr>
        <p:spPr>
          <a:xfrm>
            <a:off x="4025563" y="1484796"/>
            <a:ext cx="35747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</a:rPr>
              <a:t>Radio Frequency (RF) Coaxial Line</a:t>
            </a:r>
          </a:p>
        </p:txBody>
      </p:sp>
    </p:spTree>
    <p:extLst>
      <p:ext uri="{BB962C8B-B14F-4D97-AF65-F5344CB8AC3E}">
        <p14:creationId xmlns:p14="http://schemas.microsoft.com/office/powerpoint/2010/main" val="26011277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upo 31">
            <a:extLst>
              <a:ext uri="{FF2B5EF4-FFF2-40B4-BE49-F238E27FC236}">
                <a16:creationId xmlns:a16="http://schemas.microsoft.com/office/drawing/2014/main" id="{EB8862A0-81F7-4264-9303-9C4E0B105F2A}"/>
              </a:ext>
            </a:extLst>
          </p:cNvPr>
          <p:cNvGrpSpPr/>
          <p:nvPr/>
        </p:nvGrpSpPr>
        <p:grpSpPr>
          <a:xfrm>
            <a:off x="3793649" y="1043843"/>
            <a:ext cx="8311601" cy="5050517"/>
            <a:chOff x="3793649" y="1043843"/>
            <a:chExt cx="8311601" cy="5050517"/>
          </a:xfrm>
        </p:grpSpPr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AE032BD5-F17C-47DF-B64F-E267FC1E078C}"/>
                </a:ext>
              </a:extLst>
            </p:cNvPr>
            <p:cNvSpPr/>
            <p:nvPr/>
          </p:nvSpPr>
          <p:spPr>
            <a:xfrm>
              <a:off x="3793649" y="1043843"/>
              <a:ext cx="8311601" cy="332498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1" name="Rectángulo 30">
              <a:extLst>
                <a:ext uri="{FF2B5EF4-FFF2-40B4-BE49-F238E27FC236}">
                  <a16:creationId xmlns:a16="http://schemas.microsoft.com/office/drawing/2014/main" id="{0EF96C58-4E65-4266-B54D-3997AF678A6D}"/>
                </a:ext>
              </a:extLst>
            </p:cNvPr>
            <p:cNvSpPr/>
            <p:nvPr/>
          </p:nvSpPr>
          <p:spPr>
            <a:xfrm>
              <a:off x="8066313" y="4283631"/>
              <a:ext cx="4030462" cy="181072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DD3A70-A0FF-4D9B-BD5A-D537511EA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834" y="1861"/>
            <a:ext cx="10515600" cy="1325563"/>
          </a:xfrm>
        </p:spPr>
        <p:txBody>
          <a:bodyPr/>
          <a:lstStyle/>
          <a:p>
            <a:r>
              <a:rPr lang="en-GB" b="1" dirty="0"/>
              <a:t>Collaboration with </a:t>
            </a:r>
            <a:r>
              <a:rPr lang="en-GB" b="1" dirty="0">
                <a:solidFill>
                  <a:schemeClr val="accent5"/>
                </a:solidFill>
              </a:rPr>
              <a:t>BE-RF-SRF </a:t>
            </a:r>
            <a:r>
              <a:rPr lang="en-GB" b="1" dirty="0"/>
              <a:t>in QA/QC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A4AE0BF9-4FE3-46FC-975F-D863D79A78C7}"/>
              </a:ext>
            </a:extLst>
          </p:cNvPr>
          <p:cNvSpPr/>
          <p:nvPr/>
        </p:nvSpPr>
        <p:spPr>
          <a:xfrm>
            <a:off x="73457" y="1043844"/>
            <a:ext cx="3600108" cy="33310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89226168-52E0-44CD-9357-798339AB60E5}"/>
              </a:ext>
            </a:extLst>
          </p:cNvPr>
          <p:cNvSpPr/>
          <p:nvPr/>
        </p:nvSpPr>
        <p:spPr>
          <a:xfrm>
            <a:off x="95225" y="4472548"/>
            <a:ext cx="7865208" cy="16071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DADB58E-33AD-4A92-9926-4A5B07E6A1A4}"/>
              </a:ext>
            </a:extLst>
          </p:cNvPr>
          <p:cNvSpPr txBox="1"/>
          <p:nvPr/>
        </p:nvSpPr>
        <p:spPr>
          <a:xfrm>
            <a:off x="99565" y="1187256"/>
            <a:ext cx="3905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1. Production tracking (RI company)</a:t>
            </a:r>
          </a:p>
        </p:txBody>
      </p:sp>
      <p:grpSp>
        <p:nvGrpSpPr>
          <p:cNvPr id="17" name="Grupo 16">
            <a:extLst>
              <a:ext uri="{FF2B5EF4-FFF2-40B4-BE49-F238E27FC236}">
                <a16:creationId xmlns:a16="http://schemas.microsoft.com/office/drawing/2014/main" id="{D61D1F30-E42D-4A1C-869B-91D3207D706B}"/>
              </a:ext>
            </a:extLst>
          </p:cNvPr>
          <p:cNvGrpSpPr/>
          <p:nvPr/>
        </p:nvGrpSpPr>
        <p:grpSpPr>
          <a:xfrm>
            <a:off x="311872" y="1670012"/>
            <a:ext cx="3106952" cy="2488396"/>
            <a:chOff x="1629046" y="1920384"/>
            <a:chExt cx="3106952" cy="2488396"/>
          </a:xfrm>
        </p:grpSpPr>
        <p:pic>
          <p:nvPicPr>
            <p:cNvPr id="15" name="Picture 7">
              <a:extLst>
                <a:ext uri="{FF2B5EF4-FFF2-40B4-BE49-F238E27FC236}">
                  <a16:creationId xmlns:a16="http://schemas.microsoft.com/office/drawing/2014/main" id="{4A1D7753-E92A-410B-AA22-764F13E412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03" t="14003" r="55174" b="17710"/>
            <a:stretch/>
          </p:blipFill>
          <p:spPr>
            <a:xfrm>
              <a:off x="1629046" y="1920384"/>
              <a:ext cx="3106017" cy="2488332"/>
            </a:xfrm>
            <a:prstGeom prst="rect">
              <a:avLst/>
            </a:prstGeom>
          </p:spPr>
        </p:pic>
        <p:sp>
          <p:nvSpPr>
            <p:cNvPr id="16" name="Rectángulo 15">
              <a:extLst>
                <a:ext uri="{FF2B5EF4-FFF2-40B4-BE49-F238E27FC236}">
                  <a16:creationId xmlns:a16="http://schemas.microsoft.com/office/drawing/2014/main" id="{65A1162A-E415-4461-8E47-4C7F013E325B}"/>
                </a:ext>
              </a:extLst>
            </p:cNvPr>
            <p:cNvSpPr/>
            <p:nvPr/>
          </p:nvSpPr>
          <p:spPr>
            <a:xfrm>
              <a:off x="4514742" y="4142450"/>
              <a:ext cx="221256" cy="2663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7A985F70-A396-47AB-BFF8-9DB77B4C1A2E}"/>
              </a:ext>
            </a:extLst>
          </p:cNvPr>
          <p:cNvSpPr txBox="1"/>
          <p:nvPr/>
        </p:nvSpPr>
        <p:spPr>
          <a:xfrm>
            <a:off x="2136013" y="3804778"/>
            <a:ext cx="1341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DQW cavity</a:t>
            </a:r>
            <a:endParaRPr lang="en-GB" b="1" dirty="0"/>
          </a:p>
        </p:txBody>
      </p:sp>
      <p:pic>
        <p:nvPicPr>
          <p:cNvPr id="19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318E20D9-7E6F-40D2-8E4A-5A1BAB590E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279" y="4830901"/>
            <a:ext cx="2180454" cy="1159815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20E0F33B-41BC-4EC8-A859-C8E2343C89C1}"/>
              </a:ext>
            </a:extLst>
          </p:cNvPr>
          <p:cNvSpPr txBox="1"/>
          <p:nvPr/>
        </p:nvSpPr>
        <p:spPr>
          <a:xfrm>
            <a:off x="1961600" y="4488314"/>
            <a:ext cx="4487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2. Documentation and contract requirements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DB63AB0E-5B58-494E-AF11-40C444717319}"/>
              </a:ext>
            </a:extLst>
          </p:cNvPr>
          <p:cNvSpPr txBox="1"/>
          <p:nvPr/>
        </p:nvSpPr>
        <p:spPr>
          <a:xfrm>
            <a:off x="3827324" y="1187256"/>
            <a:ext cx="7133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3. 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EDMS</a:t>
            </a:r>
            <a:r>
              <a:rPr lang="en-GB" b="1" dirty="0">
                <a:solidFill>
                  <a:schemeClr val="tx2"/>
                </a:solidFill>
              </a:rPr>
              <a:t> &amp; 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MTF</a:t>
            </a:r>
            <a:r>
              <a:rPr lang="en-GB" b="1" dirty="0">
                <a:solidFill>
                  <a:schemeClr val="tx2"/>
                </a:solidFill>
              </a:rPr>
              <a:t> platforms and </a:t>
            </a:r>
            <a:r>
              <a:rPr lang="en-GB" b="1" dirty="0">
                <a:solidFill>
                  <a:schemeClr val="accent4">
                    <a:lumMod val="50000"/>
                  </a:schemeClr>
                </a:solidFill>
              </a:rPr>
              <a:t>MIP</a:t>
            </a:r>
            <a:r>
              <a:rPr lang="en-GB" b="1" dirty="0">
                <a:solidFill>
                  <a:schemeClr val="tx2"/>
                </a:solidFill>
              </a:rPr>
              <a:t> (Manufacturing Inspection Plan)</a:t>
            </a:r>
          </a:p>
        </p:txBody>
      </p:sp>
      <p:grpSp>
        <p:nvGrpSpPr>
          <p:cNvPr id="22" name="Grupo 21">
            <a:extLst>
              <a:ext uri="{FF2B5EF4-FFF2-40B4-BE49-F238E27FC236}">
                <a16:creationId xmlns:a16="http://schemas.microsoft.com/office/drawing/2014/main" id="{20722000-3667-4C9C-8E13-002E59DE5A87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2C7B8E5C-9F3B-4C26-ADF7-FC08204FA70B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25" name="Rectángulo 24">
                <a:extLst>
                  <a:ext uri="{FF2B5EF4-FFF2-40B4-BE49-F238E27FC236}">
                    <a16:creationId xmlns:a16="http://schemas.microsoft.com/office/drawing/2014/main" id="{67812988-A27E-4CB2-A125-3A68180D5521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" name="Rectangle 4">
                <a:extLst>
                  <a:ext uri="{FF2B5EF4-FFF2-40B4-BE49-F238E27FC236}">
                    <a16:creationId xmlns:a16="http://schemas.microsoft.com/office/drawing/2014/main" id="{E5646699-8C8C-415C-8706-F49D8D5C86C0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Date Placeholder 1">
                <a:extLst>
                  <a:ext uri="{FF2B5EF4-FFF2-40B4-BE49-F238E27FC236}">
                    <a16:creationId xmlns:a16="http://schemas.microsoft.com/office/drawing/2014/main" id="{0AF9798A-9F07-432D-8293-6CB56C6E19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TextBox 17">
              <a:extLst>
                <a:ext uri="{FF2B5EF4-FFF2-40B4-BE49-F238E27FC236}">
                  <a16:creationId xmlns:a16="http://schemas.microsoft.com/office/drawing/2014/main" id="{15BC9C48-BD9A-43BA-A0F8-2D0D79BCF03E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14/15</a:t>
              </a:r>
            </a:p>
          </p:txBody>
        </p:sp>
      </p:grpSp>
      <p:pic>
        <p:nvPicPr>
          <p:cNvPr id="28" name="Imagen 27">
            <a:extLst>
              <a:ext uri="{FF2B5EF4-FFF2-40B4-BE49-F238E27FC236}">
                <a16:creationId xmlns:a16="http://schemas.microsoft.com/office/drawing/2014/main" id="{98CEB1F9-2FD3-44D8-80F1-DF1C8EA2F9A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462"/>
          <a:stretch/>
        </p:blipFill>
        <p:spPr>
          <a:xfrm>
            <a:off x="3827324" y="1670011"/>
            <a:ext cx="4905163" cy="2308205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37C47452-7A4E-4B19-85D6-D13E403F907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532"/>
          <a:stretch/>
        </p:blipFill>
        <p:spPr>
          <a:xfrm>
            <a:off x="8732487" y="3000299"/>
            <a:ext cx="3337335" cy="307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305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>
            <a:extLst>
              <a:ext uri="{FF2B5EF4-FFF2-40B4-BE49-F238E27FC236}">
                <a16:creationId xmlns:a16="http://schemas.microsoft.com/office/drawing/2014/main" id="{F033C0FF-FD2D-4970-BDE4-C3614D62FF38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FD0A4D3E-A2B3-4118-B3E9-6419BD4B6E88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5" name="Rectángulo 14">
                <a:extLst>
                  <a:ext uri="{FF2B5EF4-FFF2-40B4-BE49-F238E27FC236}">
                    <a16:creationId xmlns:a16="http://schemas.microsoft.com/office/drawing/2014/main" id="{114EE531-A4C0-4C98-8B29-241E99FCA4A4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" name="Rectangle 4">
                <a:extLst>
                  <a:ext uri="{FF2B5EF4-FFF2-40B4-BE49-F238E27FC236}">
                    <a16:creationId xmlns:a16="http://schemas.microsoft.com/office/drawing/2014/main" id="{1E645721-91E6-4EEC-9397-A12C01661045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Date Placeholder 1">
                <a:extLst>
                  <a:ext uri="{FF2B5EF4-FFF2-40B4-BE49-F238E27FC236}">
                    <a16:creationId xmlns:a16="http://schemas.microsoft.com/office/drawing/2014/main" id="{AB3A3928-5A95-40DC-A620-5B1A38B6306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" name="TextBox 17">
              <a:extLst>
                <a:ext uri="{FF2B5EF4-FFF2-40B4-BE49-F238E27FC236}">
                  <a16:creationId xmlns:a16="http://schemas.microsoft.com/office/drawing/2014/main" id="{F75769E2-4BB1-4CD1-B64C-FB5256DD5EA5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>
                  <a:solidFill>
                    <a:schemeClr val="bg1"/>
                  </a:solidFill>
                </a:rPr>
                <a:t>15/15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Subtitle 1"/>
          <p:cNvSpPr txBox="1">
            <a:spLocks/>
          </p:cNvSpPr>
          <p:nvPr/>
        </p:nvSpPr>
        <p:spPr>
          <a:xfrm>
            <a:off x="5202640" y="5411266"/>
            <a:ext cx="1786720" cy="990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fr-CH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Sonia Garcia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fr-CH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rPr>
              <a:t>BE/RF/PM</a:t>
            </a: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03703B-7D3F-4D8E-9A36-145DC272FF20}"/>
              </a:ext>
            </a:extLst>
          </p:cNvPr>
          <p:cNvSpPr/>
          <p:nvPr/>
        </p:nvSpPr>
        <p:spPr>
          <a:xfrm>
            <a:off x="815533" y="3616151"/>
            <a:ext cx="9923139" cy="1529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Thanks to all colleagues from the BE-RF-PM team involved with the HOMC and Field Antenna devices, specially to Eric, </a:t>
            </a:r>
            <a:r>
              <a:rPr kumimoji="0" lang="en-GB" sz="1600" b="1" i="1" u="none" strike="noStrike" kern="0" cap="none" spc="0" normalizeH="0" baseline="0" noProof="0" dirty="0" err="1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Seb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, Nicolas, </a:t>
            </a:r>
            <a:r>
              <a:rPr lang="en-GB" sz="1600" b="1" i="1" kern="0" dirty="0">
                <a:solidFill>
                  <a:srgbClr val="005F8C"/>
                </a:solidFill>
                <a:latin typeface="Arial"/>
                <a:ea typeface="+mj-ea"/>
                <a:cs typeface="+mj-cs"/>
              </a:rPr>
              <a:t>Jamie and 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005F8C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Frida.</a:t>
            </a:r>
          </a:p>
          <a:p>
            <a:pPr algn="ctr">
              <a:lnSpc>
                <a:spcPct val="150000"/>
              </a:lnSpc>
              <a:defRPr/>
            </a:pPr>
            <a:r>
              <a:rPr lang="en-GB" sz="1600" b="1" i="1" kern="0" dirty="0">
                <a:solidFill>
                  <a:srgbClr val="005F8C"/>
                </a:solidFill>
                <a:latin typeface="Arial"/>
              </a:rPr>
              <a:t>Thanks to Fritz (EN-MME-FW), Nuria (BE-RF-SRF) and Teddy (EN-MME-EDM) for their help and collaboration.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814DF31-360E-466D-98B8-A7BAD16A81C8}"/>
              </a:ext>
            </a:extLst>
          </p:cNvPr>
          <p:cNvSpPr/>
          <p:nvPr/>
        </p:nvSpPr>
        <p:spPr>
          <a:xfrm>
            <a:off x="1960675" y="2280498"/>
            <a:ext cx="7028279" cy="746170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600" b="1" dirty="0">
                <a:solidFill>
                  <a:schemeClr val="tx1"/>
                </a:solidFill>
                <a:latin typeface="Edwardian Script ITC" panose="030303020407070D0804" pitchFamily="66" charset="0"/>
              </a:rPr>
              <a:t>Thank you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A125279B-4C87-4453-9F66-403D11FB53BB}"/>
              </a:ext>
            </a:extLst>
          </p:cNvPr>
          <p:cNvGrpSpPr/>
          <p:nvPr/>
        </p:nvGrpSpPr>
        <p:grpSpPr>
          <a:xfrm>
            <a:off x="808672" y="76200"/>
            <a:ext cx="9923139" cy="1485928"/>
            <a:chOff x="900112" y="228669"/>
            <a:chExt cx="9923139" cy="1485928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4FEF5316-B095-4756-B81A-F466D66BA9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332"/>
            <a:stretch/>
          </p:blipFill>
          <p:spPr>
            <a:xfrm>
              <a:off x="900112" y="228669"/>
              <a:ext cx="7646012" cy="1080000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823E710A-1355-4A82-8448-BABF965F86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30691" y="228669"/>
              <a:ext cx="1492560" cy="14859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831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o 35">
            <a:extLst>
              <a:ext uri="{FF2B5EF4-FFF2-40B4-BE49-F238E27FC236}">
                <a16:creationId xmlns:a16="http://schemas.microsoft.com/office/drawing/2014/main" id="{C7ECC2D1-6851-43E5-941D-7A69826C8EBC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id="{EC5058A2-4CA0-41B1-97AC-C7D5F3F8C363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39" name="Rectángulo 38">
                <a:extLst>
                  <a:ext uri="{FF2B5EF4-FFF2-40B4-BE49-F238E27FC236}">
                    <a16:creationId xmlns:a16="http://schemas.microsoft.com/office/drawing/2014/main" id="{1B88E091-B5A1-4384-835B-C8E793154A6F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Rectangle 4">
                <a:extLst>
                  <a:ext uri="{FF2B5EF4-FFF2-40B4-BE49-F238E27FC236}">
                    <a16:creationId xmlns:a16="http://schemas.microsoft.com/office/drawing/2014/main" id="{4575EC8B-297E-42A6-8C2B-F7DF99389CA3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Date Placeholder 1">
                <a:extLst>
                  <a:ext uri="{FF2B5EF4-FFF2-40B4-BE49-F238E27FC236}">
                    <a16:creationId xmlns:a16="http://schemas.microsoft.com/office/drawing/2014/main" id="{56DECFF9-0AE1-4F3F-AFB2-821DC7A539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TextBox 17">
              <a:extLst>
                <a:ext uri="{FF2B5EF4-FFF2-40B4-BE49-F238E27FC236}">
                  <a16:creationId xmlns:a16="http://schemas.microsoft.com/office/drawing/2014/main" id="{1ADE1D8D-1A8B-47E3-B1F4-AB37187F3FA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2/15</a:t>
              </a:r>
            </a:p>
          </p:txBody>
        </p:sp>
      </p:grpSp>
      <p:sp>
        <p:nvSpPr>
          <p:cNvPr id="47" name="Title 1">
            <a:extLst>
              <a:ext uri="{FF2B5EF4-FFF2-40B4-BE49-F238E27FC236}">
                <a16:creationId xmlns:a16="http://schemas.microsoft.com/office/drawing/2014/main" id="{CAB21339-FA7E-4E64-A475-55337EE15B98}"/>
              </a:ext>
            </a:extLst>
          </p:cNvPr>
          <p:cNvSpPr txBox="1">
            <a:spLocks/>
          </p:cNvSpPr>
          <p:nvPr/>
        </p:nvSpPr>
        <p:spPr>
          <a:xfrm>
            <a:off x="217719" y="13781"/>
            <a:ext cx="108730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Drop test background</a:t>
            </a:r>
          </a:p>
        </p:txBody>
      </p:sp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C45CB0F9-D7A3-4AD3-AF5C-44F0BC7192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t="16517" b="27044"/>
          <a:stretch/>
        </p:blipFill>
        <p:spPr>
          <a:xfrm>
            <a:off x="3900993" y="1066534"/>
            <a:ext cx="7920108" cy="4806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Content Placeholder 54">
            <a:extLst>
              <a:ext uri="{FF2B5EF4-FFF2-40B4-BE49-F238E27FC236}">
                <a16:creationId xmlns:a16="http://schemas.microsoft.com/office/drawing/2014/main" id="{A31F7196-2448-4B9E-BF56-072A6A873C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731" y="3790231"/>
            <a:ext cx="3255802" cy="2047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Video palette">
            <a:hlinkClick r:id="" action="ppaction://media"/>
            <a:extLst>
              <a:ext uri="{FF2B5EF4-FFF2-40B4-BE49-F238E27FC236}">
                <a16:creationId xmlns:a16="http://schemas.microsoft.com/office/drawing/2014/main" id="{1476645E-B449-4BD3-B59F-4B886C72987A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000" end="1168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70899" y="1066534"/>
            <a:ext cx="3255802" cy="2180341"/>
          </a:xfrm>
          <a:prstGeom prst="rect">
            <a:avLst/>
          </a:prstGeom>
        </p:spPr>
      </p:pic>
      <p:pic>
        <p:nvPicPr>
          <p:cNvPr id="6" name="Gráfico 5" descr="Avión">
            <a:extLst>
              <a:ext uri="{FF2B5EF4-FFF2-40B4-BE49-F238E27FC236}">
                <a16:creationId xmlns:a16="http://schemas.microsoft.com/office/drawing/2014/main" id="{A17CC941-121F-4008-849F-3471677ED31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6308651" flipH="1">
            <a:off x="5567953" y="2697410"/>
            <a:ext cx="396000" cy="396000"/>
          </a:xfrm>
          <a:prstGeom prst="rect">
            <a:avLst/>
          </a:prstGeom>
        </p:spPr>
      </p:pic>
      <p:pic>
        <p:nvPicPr>
          <p:cNvPr id="8" name="Gráfico 7" descr="Remolcador">
            <a:extLst>
              <a:ext uri="{FF2B5EF4-FFF2-40B4-BE49-F238E27FC236}">
                <a16:creationId xmlns:a16="http://schemas.microsoft.com/office/drawing/2014/main" id="{86064917-CD8B-4ED7-B617-793ADB8223D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flipH="1">
            <a:off x="10376679" y="4783061"/>
            <a:ext cx="396000" cy="396000"/>
          </a:xfrm>
          <a:prstGeom prst="rect">
            <a:avLst/>
          </a:prstGeom>
        </p:spPr>
      </p:pic>
      <p:pic>
        <p:nvPicPr>
          <p:cNvPr id="10" name="Gráfico 9" descr="Camión">
            <a:extLst>
              <a:ext uri="{FF2B5EF4-FFF2-40B4-BE49-F238E27FC236}">
                <a16:creationId xmlns:a16="http://schemas.microsoft.com/office/drawing/2014/main" id="{50AEA932-85CC-4DE8-81DD-FD637AB951D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flipH="1">
            <a:off x="5349370" y="4783061"/>
            <a:ext cx="396000" cy="396000"/>
          </a:xfrm>
          <a:prstGeom prst="rect">
            <a:avLst/>
          </a:prstGeom>
        </p:spPr>
      </p:pic>
      <p:pic>
        <p:nvPicPr>
          <p:cNvPr id="22" name="Gráfico 21" descr="Remolcador">
            <a:extLst>
              <a:ext uri="{FF2B5EF4-FFF2-40B4-BE49-F238E27FC236}">
                <a16:creationId xmlns:a16="http://schemas.microsoft.com/office/drawing/2014/main" id="{8FECA64C-556E-49BD-81D3-5E0020E4B07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4807">
            <a:off x="10100384" y="2022685"/>
            <a:ext cx="360000" cy="360000"/>
          </a:xfrm>
          <a:prstGeom prst="rect">
            <a:avLst/>
          </a:prstGeom>
        </p:spPr>
      </p:pic>
      <p:pic>
        <p:nvPicPr>
          <p:cNvPr id="24" name="Gráfico 23" descr="Avión">
            <a:extLst>
              <a:ext uri="{FF2B5EF4-FFF2-40B4-BE49-F238E27FC236}">
                <a16:creationId xmlns:a16="http://schemas.microsoft.com/office/drawing/2014/main" id="{22672687-C0B6-4033-BCAE-3DB96B21070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6905439">
            <a:off x="10412871" y="4129893"/>
            <a:ext cx="396000" cy="396000"/>
          </a:xfrm>
          <a:prstGeom prst="rect">
            <a:avLst/>
          </a:prstGeom>
        </p:spPr>
      </p:pic>
      <p:pic>
        <p:nvPicPr>
          <p:cNvPr id="25" name="Gráfico 24" descr="Camión">
            <a:extLst>
              <a:ext uri="{FF2B5EF4-FFF2-40B4-BE49-F238E27FC236}">
                <a16:creationId xmlns:a16="http://schemas.microsoft.com/office/drawing/2014/main" id="{F34921EA-1203-4EF2-BA65-55761337854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097222" y="3895701"/>
            <a:ext cx="360000" cy="360000"/>
          </a:xfrm>
          <a:prstGeom prst="rect">
            <a:avLst/>
          </a:prstGeom>
        </p:spPr>
      </p:pic>
      <p:pic>
        <p:nvPicPr>
          <p:cNvPr id="26" name="Gráfico 25" descr="Avión">
            <a:extLst>
              <a:ext uri="{FF2B5EF4-FFF2-40B4-BE49-F238E27FC236}">
                <a16:creationId xmlns:a16="http://schemas.microsoft.com/office/drawing/2014/main" id="{057392D5-A018-48C6-8B73-A11C847661B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6308651" flipH="1">
            <a:off x="10444289" y="2826812"/>
            <a:ext cx="360000" cy="36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AF4003-BD03-483F-8E40-CF81A1B62FAF}"/>
              </a:ext>
            </a:extLst>
          </p:cNvPr>
          <p:cNvSpPr txBox="1"/>
          <p:nvPr/>
        </p:nvSpPr>
        <p:spPr>
          <a:xfrm>
            <a:off x="357731" y="5853734"/>
            <a:ext cx="3268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/>
              <a:t>·· </a:t>
            </a:r>
            <a:r>
              <a:rPr lang="es-ES" b="1" i="1" dirty="0" err="1"/>
              <a:t>Cryomodule</a:t>
            </a:r>
            <a:r>
              <a:rPr lang="es-ES" b="1" i="1" dirty="0"/>
              <a:t> DQW SPS ··</a:t>
            </a:r>
            <a:endParaRPr lang="en-GB" b="1" i="1" dirty="0"/>
          </a:p>
        </p:txBody>
      </p:sp>
      <p:sp>
        <p:nvSpPr>
          <p:cNvPr id="21" name="TextBox 2">
            <a:extLst>
              <a:ext uri="{FF2B5EF4-FFF2-40B4-BE49-F238E27FC236}">
                <a16:creationId xmlns:a16="http://schemas.microsoft.com/office/drawing/2014/main" id="{F213FA00-99B0-4947-B475-3AFD0654B617}"/>
              </a:ext>
            </a:extLst>
          </p:cNvPr>
          <p:cNvSpPr txBox="1"/>
          <p:nvPr/>
        </p:nvSpPr>
        <p:spPr>
          <a:xfrm>
            <a:off x="3900993" y="5848670"/>
            <a:ext cx="7946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/>
              <a:t>·· Series </a:t>
            </a:r>
            <a:r>
              <a:rPr lang="es-ES" b="1" i="1" dirty="0" err="1"/>
              <a:t>Cryomodules</a:t>
            </a:r>
            <a:r>
              <a:rPr lang="es-ES" b="1" i="1" dirty="0"/>
              <a:t> ··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380626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4.44444E-6 L -0.07643 -0.16042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28" y="-803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0.39544 0.1331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66" y="66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4.44444E-6 L -0.3224 0.04097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20" y="20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2.96296E-6 L 0.04049 0.08473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8" y="423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9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41041 -0.12246 " pathEditMode="relative" rAng="0" ptsTypes="AA">
                                      <p:cBhvr>
                                        <p:cTn id="16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21" y="-613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11111E-6 L 0.02682 -0.08842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" y="-442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9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0.03047 0.07084 " pathEditMode="relative" rAng="0" ptsTypes="AA">
                                      <p:cBhvr>
                                        <p:cTn id="20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3" y="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o 35">
            <a:extLst>
              <a:ext uri="{FF2B5EF4-FFF2-40B4-BE49-F238E27FC236}">
                <a16:creationId xmlns:a16="http://schemas.microsoft.com/office/drawing/2014/main" id="{C7ECC2D1-6851-43E5-941D-7A69826C8EBC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id="{EC5058A2-4CA0-41B1-97AC-C7D5F3F8C363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39" name="Rectángulo 38">
                <a:extLst>
                  <a:ext uri="{FF2B5EF4-FFF2-40B4-BE49-F238E27FC236}">
                    <a16:creationId xmlns:a16="http://schemas.microsoft.com/office/drawing/2014/main" id="{1B88E091-B5A1-4384-835B-C8E793154A6F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Rectangle 4">
                <a:extLst>
                  <a:ext uri="{FF2B5EF4-FFF2-40B4-BE49-F238E27FC236}">
                    <a16:creationId xmlns:a16="http://schemas.microsoft.com/office/drawing/2014/main" id="{4575EC8B-297E-42A6-8C2B-F7DF99389CA3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Date Placeholder 1">
                <a:extLst>
                  <a:ext uri="{FF2B5EF4-FFF2-40B4-BE49-F238E27FC236}">
                    <a16:creationId xmlns:a16="http://schemas.microsoft.com/office/drawing/2014/main" id="{56DECFF9-0AE1-4F3F-AFB2-821DC7A539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TextBox 17">
              <a:extLst>
                <a:ext uri="{FF2B5EF4-FFF2-40B4-BE49-F238E27FC236}">
                  <a16:creationId xmlns:a16="http://schemas.microsoft.com/office/drawing/2014/main" id="{1ADE1D8D-1A8B-47E3-B1F4-AB37187F3FA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3/15</a:t>
              </a:r>
            </a:p>
          </p:txBody>
        </p:sp>
      </p:grpSp>
      <p:sp>
        <p:nvSpPr>
          <p:cNvPr id="47" name="Title 1">
            <a:extLst>
              <a:ext uri="{FF2B5EF4-FFF2-40B4-BE49-F238E27FC236}">
                <a16:creationId xmlns:a16="http://schemas.microsoft.com/office/drawing/2014/main" id="{CAB21339-FA7E-4E64-A475-55337EE15B98}"/>
              </a:ext>
            </a:extLst>
          </p:cNvPr>
          <p:cNvSpPr txBox="1">
            <a:spLocks/>
          </p:cNvSpPr>
          <p:nvPr/>
        </p:nvSpPr>
        <p:spPr>
          <a:xfrm>
            <a:off x="217719" y="13781"/>
            <a:ext cx="108730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Thermal shock and drop tests of the ceramic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01F978B-E96F-48BC-936D-E197AFB1C787}"/>
              </a:ext>
            </a:extLst>
          </p:cNvPr>
          <p:cNvSpPr/>
          <p:nvPr/>
        </p:nvSpPr>
        <p:spPr>
          <a:xfrm>
            <a:off x="217290" y="1074477"/>
            <a:ext cx="437899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The main objectives are to validate:</a:t>
            </a:r>
          </a:p>
          <a:p>
            <a:pPr marL="360363" indent="-184150">
              <a:spcBef>
                <a:spcPts val="60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dirty="0"/>
              <a:t>The non-rupture of ceramic</a:t>
            </a:r>
          </a:p>
          <a:p>
            <a:pPr marL="360363" indent="-184150">
              <a:spcBef>
                <a:spcPts val="60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dirty="0"/>
              <a:t>The absence of plastic deformation</a:t>
            </a:r>
          </a:p>
          <a:p>
            <a:pPr marL="360363" indent="-184150">
              <a:spcBef>
                <a:spcPts val="60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800080"/>
                </a:solidFill>
              </a:rPr>
              <a:t>The 25 ohm-design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8E9D6D4-213C-49F6-9B3D-389E8170AA60}"/>
              </a:ext>
            </a:extLst>
          </p:cNvPr>
          <p:cNvGrpSpPr/>
          <p:nvPr/>
        </p:nvGrpSpPr>
        <p:grpSpPr>
          <a:xfrm>
            <a:off x="4917745" y="1070830"/>
            <a:ext cx="7139760" cy="5138414"/>
            <a:chOff x="215764" y="1072260"/>
            <a:chExt cx="7139760" cy="5138414"/>
          </a:xfrm>
        </p:grpSpPr>
        <p:sp>
          <p:nvSpPr>
            <p:cNvPr id="43" name="Rectángulo 42">
              <a:extLst>
                <a:ext uri="{FF2B5EF4-FFF2-40B4-BE49-F238E27FC236}">
                  <a16:creationId xmlns:a16="http://schemas.microsoft.com/office/drawing/2014/main" id="{2229C13D-DDBB-46AF-88B5-8F040BD01CE7}"/>
                </a:ext>
              </a:extLst>
            </p:cNvPr>
            <p:cNvSpPr/>
            <p:nvPr/>
          </p:nvSpPr>
          <p:spPr>
            <a:xfrm>
              <a:off x="4416277" y="1072260"/>
              <a:ext cx="2853680" cy="5138414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B03F0675-8032-40D3-9380-E744FA44FFF4}"/>
                </a:ext>
              </a:extLst>
            </p:cNvPr>
            <p:cNvSpPr/>
            <p:nvPr/>
          </p:nvSpPr>
          <p:spPr>
            <a:xfrm>
              <a:off x="1508888" y="1072260"/>
              <a:ext cx="2853680" cy="513841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>
              <a:extLst>
                <a:ext uri="{FF2B5EF4-FFF2-40B4-BE49-F238E27FC236}">
                  <a16:creationId xmlns:a16="http://schemas.microsoft.com/office/drawing/2014/main" id="{CB4F6CBF-66B1-4CB6-B123-55FE93CCC5A6}"/>
                </a:ext>
              </a:extLst>
            </p:cNvPr>
            <p:cNvSpPr/>
            <p:nvPr/>
          </p:nvSpPr>
          <p:spPr>
            <a:xfrm>
              <a:off x="215764" y="1950998"/>
              <a:ext cx="7054191" cy="851170"/>
            </a:xfrm>
            <a:prstGeom prst="rect">
              <a:avLst/>
            </a:prstGeom>
            <a:solidFill>
              <a:srgbClr val="E89C2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:a16="http://schemas.microsoft.com/office/drawing/2014/main" id="{CECCB4DD-ADD5-41DE-AE0D-D4DB062C2B76}"/>
                </a:ext>
              </a:extLst>
            </p:cNvPr>
            <p:cNvSpPr/>
            <p:nvPr/>
          </p:nvSpPr>
          <p:spPr>
            <a:xfrm>
              <a:off x="215765" y="1512523"/>
              <a:ext cx="7054191" cy="396000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E4E0EFD-B3D0-48CF-98F5-ECA37C10D7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10" t="29841" r="1645" b="17936"/>
            <a:stretch/>
          </p:blipFill>
          <p:spPr>
            <a:xfrm>
              <a:off x="1575975" y="1938116"/>
              <a:ext cx="2683585" cy="900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4CE1D1E-38A4-447F-83EA-1C0C164323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49" t="26984" r="3167" b="19206"/>
            <a:stretch/>
          </p:blipFill>
          <p:spPr>
            <a:xfrm>
              <a:off x="4503713" y="1932383"/>
              <a:ext cx="2670796" cy="900000"/>
            </a:xfrm>
            <a:prstGeom prst="rect">
              <a:avLst/>
            </a:prstGeom>
          </p:spPr>
        </p:pic>
        <p:sp>
          <p:nvSpPr>
            <p:cNvPr id="24" name="Rectangle 12">
              <a:extLst>
                <a:ext uri="{FF2B5EF4-FFF2-40B4-BE49-F238E27FC236}">
                  <a16:creationId xmlns:a16="http://schemas.microsoft.com/office/drawing/2014/main" id="{E961A368-55A9-4604-953A-B66640DBB2A3}"/>
                </a:ext>
              </a:extLst>
            </p:cNvPr>
            <p:cNvSpPr/>
            <p:nvPr/>
          </p:nvSpPr>
          <p:spPr>
            <a:xfrm>
              <a:off x="215766" y="2132143"/>
              <a:ext cx="14661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/>
                <a:t>Model:</a:t>
              </a:r>
            </a:p>
          </p:txBody>
        </p:sp>
        <p:sp>
          <p:nvSpPr>
            <p:cNvPr id="26" name="Rectangle 12">
              <a:extLst>
                <a:ext uri="{FF2B5EF4-FFF2-40B4-BE49-F238E27FC236}">
                  <a16:creationId xmlns:a16="http://schemas.microsoft.com/office/drawing/2014/main" id="{C660375C-F645-4A64-9A7D-662D7191CD51}"/>
                </a:ext>
              </a:extLst>
            </p:cNvPr>
            <p:cNvSpPr/>
            <p:nvPr/>
          </p:nvSpPr>
          <p:spPr>
            <a:xfrm>
              <a:off x="215766" y="1530844"/>
              <a:ext cx="14661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/>
                <a:t>Impedance:</a:t>
              </a:r>
            </a:p>
          </p:txBody>
        </p:sp>
        <p:sp>
          <p:nvSpPr>
            <p:cNvPr id="29" name="Rectangle 12">
              <a:extLst>
                <a:ext uri="{FF2B5EF4-FFF2-40B4-BE49-F238E27FC236}">
                  <a16:creationId xmlns:a16="http://schemas.microsoft.com/office/drawing/2014/main" id="{E5097BF4-5DEF-4FDF-9EBD-B404C3FAE6DE}"/>
                </a:ext>
              </a:extLst>
            </p:cNvPr>
            <p:cNvSpPr/>
            <p:nvPr/>
          </p:nvSpPr>
          <p:spPr>
            <a:xfrm>
              <a:off x="2184709" y="1528737"/>
              <a:ext cx="14661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50 ohm</a:t>
              </a:r>
            </a:p>
          </p:txBody>
        </p:sp>
        <p:sp>
          <p:nvSpPr>
            <p:cNvPr id="30" name="Rectangle 12">
              <a:extLst>
                <a:ext uri="{FF2B5EF4-FFF2-40B4-BE49-F238E27FC236}">
                  <a16:creationId xmlns:a16="http://schemas.microsoft.com/office/drawing/2014/main" id="{27F4AA18-3AB5-4DE7-96DC-F9AA41F3ED35}"/>
                </a:ext>
              </a:extLst>
            </p:cNvPr>
            <p:cNvSpPr/>
            <p:nvPr/>
          </p:nvSpPr>
          <p:spPr>
            <a:xfrm>
              <a:off x="5115674" y="1537572"/>
              <a:ext cx="146611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highlight>
                    <a:srgbClr val="800080"/>
                  </a:highlight>
                </a:rPr>
                <a:t>25 ohm</a:t>
              </a:r>
            </a:p>
          </p:txBody>
        </p:sp>
        <p:pic>
          <p:nvPicPr>
            <p:cNvPr id="33" name="Content Placeholder 3">
              <a:extLst>
                <a:ext uri="{FF2B5EF4-FFF2-40B4-BE49-F238E27FC236}">
                  <a16:creationId xmlns:a16="http://schemas.microsoft.com/office/drawing/2014/main" id="{8EA9D801-B7E2-446C-A08A-1D372279D5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76" t="15710" r="23" b="18965"/>
            <a:stretch/>
          </p:blipFill>
          <p:spPr>
            <a:xfrm rot="10800000">
              <a:off x="2373719" y="2911245"/>
              <a:ext cx="1115883" cy="324000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5" name="Content Placeholder 3">
              <a:extLst>
                <a:ext uri="{FF2B5EF4-FFF2-40B4-BE49-F238E27FC236}">
                  <a16:creationId xmlns:a16="http://schemas.microsoft.com/office/drawing/2014/main" id="{AEC82657-DD17-4555-8A16-C49A7BCA2D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83" t="17183" r="57782" b="17927"/>
            <a:stretch/>
          </p:blipFill>
          <p:spPr>
            <a:xfrm rot="10800000">
              <a:off x="6037088" y="2911245"/>
              <a:ext cx="1042539" cy="324000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2" name="Content Placeholder 3">
              <a:extLst>
                <a:ext uri="{FF2B5EF4-FFF2-40B4-BE49-F238E27FC236}">
                  <a16:creationId xmlns:a16="http://schemas.microsoft.com/office/drawing/2014/main" id="{2CCFA22B-6AAD-46F4-B928-0C0C292DF5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26" t="16865" r="28840" b="17927"/>
            <a:stretch/>
          </p:blipFill>
          <p:spPr>
            <a:xfrm rot="10800000">
              <a:off x="4586688" y="2911245"/>
              <a:ext cx="1037458" cy="324000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4" name="Rectángulo 43">
              <a:extLst>
                <a:ext uri="{FF2B5EF4-FFF2-40B4-BE49-F238E27FC236}">
                  <a16:creationId xmlns:a16="http://schemas.microsoft.com/office/drawing/2014/main" id="{9E31BF80-F907-4F1F-9740-8BD701D69389}"/>
                </a:ext>
              </a:extLst>
            </p:cNvPr>
            <p:cNvSpPr/>
            <p:nvPr/>
          </p:nvSpPr>
          <p:spPr>
            <a:xfrm>
              <a:off x="215765" y="1074048"/>
              <a:ext cx="7054191" cy="396000"/>
            </a:xfrm>
            <a:prstGeom prst="rect">
              <a:avLst/>
            </a:prstGeom>
            <a:solidFill>
              <a:srgbClr val="40DC4B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6" name="Grupo 5">
              <a:extLst>
                <a:ext uri="{FF2B5EF4-FFF2-40B4-BE49-F238E27FC236}">
                  <a16:creationId xmlns:a16="http://schemas.microsoft.com/office/drawing/2014/main" id="{A20A4717-A8C8-409D-8EE5-C63C1F1C08FC}"/>
                </a:ext>
              </a:extLst>
            </p:cNvPr>
            <p:cNvGrpSpPr/>
            <p:nvPr/>
          </p:nvGrpSpPr>
          <p:grpSpPr>
            <a:xfrm>
              <a:off x="221918" y="1083521"/>
              <a:ext cx="7133606" cy="378016"/>
              <a:chOff x="221918" y="1167228"/>
              <a:chExt cx="7133606" cy="378016"/>
            </a:xfrm>
          </p:grpSpPr>
          <p:sp>
            <p:nvSpPr>
              <p:cNvPr id="22" name="Rectangle 12">
                <a:extLst>
                  <a:ext uri="{FF2B5EF4-FFF2-40B4-BE49-F238E27FC236}">
                    <a16:creationId xmlns:a16="http://schemas.microsoft.com/office/drawing/2014/main" id="{438D1426-71CD-484C-92AD-FEDEA6E2393F}"/>
                  </a:ext>
                </a:extLst>
              </p:cNvPr>
              <p:cNvSpPr/>
              <p:nvPr/>
            </p:nvSpPr>
            <p:spPr>
              <a:xfrm>
                <a:off x="221918" y="1175912"/>
                <a:ext cx="146611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/>
                  <a:t>Design:</a:t>
                </a:r>
              </a:p>
            </p:txBody>
          </p:sp>
          <p:sp>
            <p:nvSpPr>
              <p:cNvPr id="25" name="Rectangle 12">
                <a:extLst>
                  <a:ext uri="{FF2B5EF4-FFF2-40B4-BE49-F238E27FC236}">
                    <a16:creationId xmlns:a16="http://schemas.microsoft.com/office/drawing/2014/main" id="{BF4F6C6D-029C-40E4-9E64-1BAEB38E7A5A}"/>
                  </a:ext>
                </a:extLst>
              </p:cNvPr>
              <p:cNvSpPr/>
              <p:nvPr/>
            </p:nvSpPr>
            <p:spPr>
              <a:xfrm>
                <a:off x="2200410" y="1167228"/>
                <a:ext cx="146611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d6h2</a:t>
                </a:r>
              </a:p>
            </p:txBody>
          </p:sp>
          <p:sp>
            <p:nvSpPr>
              <p:cNvPr id="27" name="Rectangle 12">
                <a:extLst>
                  <a:ext uri="{FF2B5EF4-FFF2-40B4-BE49-F238E27FC236}">
                    <a16:creationId xmlns:a16="http://schemas.microsoft.com/office/drawing/2014/main" id="{6E3C2157-E45A-488B-8B3E-7A46924C1739}"/>
                  </a:ext>
                </a:extLst>
              </p:cNvPr>
              <p:cNvSpPr/>
              <p:nvPr/>
            </p:nvSpPr>
            <p:spPr>
              <a:xfrm>
                <a:off x="4367531" y="1170738"/>
                <a:ext cx="146611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d12h7</a:t>
                </a:r>
              </a:p>
            </p:txBody>
          </p:sp>
          <p:sp>
            <p:nvSpPr>
              <p:cNvPr id="28" name="Rectangle 12">
                <a:extLst>
                  <a:ext uri="{FF2B5EF4-FFF2-40B4-BE49-F238E27FC236}">
                    <a16:creationId xmlns:a16="http://schemas.microsoft.com/office/drawing/2014/main" id="{326D750A-6E87-4E25-8453-4B09210E6126}"/>
                  </a:ext>
                </a:extLst>
              </p:cNvPr>
              <p:cNvSpPr/>
              <p:nvPr/>
            </p:nvSpPr>
            <p:spPr>
              <a:xfrm>
                <a:off x="5889409" y="1168240"/>
                <a:ext cx="146611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bg1"/>
                    </a:solidFill>
                  </a:rPr>
                  <a:t>d12h9</a:t>
                </a:r>
              </a:p>
            </p:txBody>
          </p:sp>
        </p:grpSp>
      </p:grpSp>
      <p:pic>
        <p:nvPicPr>
          <p:cNvPr id="50" name="Picture 17">
            <a:extLst>
              <a:ext uri="{FF2B5EF4-FFF2-40B4-BE49-F238E27FC236}">
                <a16:creationId xmlns:a16="http://schemas.microsoft.com/office/drawing/2014/main" id="{4F4AD672-3374-4094-B533-EE23B63E54C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49" t="26984" r="3167" b="19206"/>
          <a:stretch/>
        </p:blipFill>
        <p:spPr>
          <a:xfrm>
            <a:off x="3169136" y="4926797"/>
            <a:ext cx="2266677" cy="763821"/>
          </a:xfrm>
          <a:prstGeom prst="rect">
            <a:avLst/>
          </a:prstGeom>
        </p:spPr>
      </p:pic>
      <p:sp>
        <p:nvSpPr>
          <p:cNvPr id="55" name="Triángulo isósceles 54">
            <a:extLst>
              <a:ext uri="{FF2B5EF4-FFF2-40B4-BE49-F238E27FC236}">
                <a16:creationId xmlns:a16="http://schemas.microsoft.com/office/drawing/2014/main" id="{7FC46E98-F163-45E8-8162-A35DADB9EE4A}"/>
              </a:ext>
            </a:extLst>
          </p:cNvPr>
          <p:cNvSpPr/>
          <p:nvPr/>
        </p:nvSpPr>
        <p:spPr>
          <a:xfrm rot="5400000">
            <a:off x="2231292" y="4798079"/>
            <a:ext cx="1461392" cy="1041278"/>
          </a:xfrm>
          <a:prstGeom prst="triangle">
            <a:avLst/>
          </a:prstGeom>
          <a:solidFill>
            <a:srgbClr val="D6DCE5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A773BF79-2CCA-412C-B4B3-63FFE92C38EE}"/>
              </a:ext>
            </a:extLst>
          </p:cNvPr>
          <p:cNvGrpSpPr/>
          <p:nvPr/>
        </p:nvGrpSpPr>
        <p:grpSpPr>
          <a:xfrm>
            <a:off x="1036511" y="4387980"/>
            <a:ext cx="1800000" cy="1800000"/>
            <a:chOff x="1036511" y="4387980"/>
            <a:chExt cx="1800000" cy="1800000"/>
          </a:xfrm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47A464CF-F8A6-481D-A9E6-E15ADDC26853}"/>
                </a:ext>
              </a:extLst>
            </p:cNvPr>
            <p:cNvSpPr/>
            <p:nvPr/>
          </p:nvSpPr>
          <p:spPr>
            <a:xfrm>
              <a:off x="1036511" y="4387980"/>
              <a:ext cx="1800000" cy="18000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1" name="Picture 17">
              <a:extLst>
                <a:ext uri="{FF2B5EF4-FFF2-40B4-BE49-F238E27FC236}">
                  <a16:creationId xmlns:a16="http://schemas.microsoft.com/office/drawing/2014/main" id="{592B7812-52EA-44C7-9EC7-0B57DBB9D7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49" t="41669" r="81321" b="35498"/>
            <a:stretch/>
          </p:blipFill>
          <p:spPr>
            <a:xfrm>
              <a:off x="1260917" y="4659037"/>
              <a:ext cx="1203314" cy="1299342"/>
            </a:xfrm>
            <a:prstGeom prst="rect">
              <a:avLst/>
            </a:prstGeom>
          </p:spPr>
        </p:pic>
      </p:grpSp>
      <p:sp>
        <p:nvSpPr>
          <p:cNvPr id="52" name="Rectangle 12">
            <a:extLst>
              <a:ext uri="{FF2B5EF4-FFF2-40B4-BE49-F238E27FC236}">
                <a16:creationId xmlns:a16="http://schemas.microsoft.com/office/drawing/2014/main" id="{532D0647-6008-40F5-BD53-BDB3CCBD0AEF}"/>
              </a:ext>
            </a:extLst>
          </p:cNvPr>
          <p:cNvSpPr/>
          <p:nvPr/>
        </p:nvSpPr>
        <p:spPr>
          <a:xfrm>
            <a:off x="175650" y="3091526"/>
            <a:ext cx="613201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The </a:t>
            </a:r>
            <a:r>
              <a:rPr lang="en-GB" b="1" dirty="0">
                <a:solidFill>
                  <a:srgbClr val="C16000"/>
                </a:solidFill>
              </a:rPr>
              <a:t>thickness of the copper tube</a:t>
            </a: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en-GB" dirty="0"/>
              <a:t>is a </a:t>
            </a:r>
            <a:r>
              <a:rPr lang="en-GB" i="1" u="sng" dirty="0"/>
              <a:t>key parameter</a:t>
            </a:r>
            <a:r>
              <a:rPr lang="en-GB" i="1" dirty="0"/>
              <a:t> </a:t>
            </a:r>
            <a:r>
              <a:rPr lang="en-US" dirty="0"/>
              <a:t>:</a:t>
            </a:r>
          </a:p>
          <a:p>
            <a:pPr marL="360363" indent="-184150">
              <a:spcBef>
                <a:spcPts val="60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dirty="0"/>
              <a:t>Excessive	Impossible to be brazed</a:t>
            </a:r>
          </a:p>
          <a:p>
            <a:pPr marL="360363" indent="-184150">
              <a:spcBef>
                <a:spcPts val="60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Ø"/>
            </a:pPr>
            <a:r>
              <a:rPr lang="en-US" dirty="0"/>
              <a:t>Limited	Feedthrough insufficiently reinforced</a:t>
            </a:r>
          </a:p>
        </p:txBody>
      </p:sp>
      <p:grpSp>
        <p:nvGrpSpPr>
          <p:cNvPr id="72" name="Grupo 71">
            <a:extLst>
              <a:ext uri="{FF2B5EF4-FFF2-40B4-BE49-F238E27FC236}">
                <a16:creationId xmlns:a16="http://schemas.microsoft.com/office/drawing/2014/main" id="{F2D40EA2-A6F0-409C-B853-D3D67D63DC3E}"/>
              </a:ext>
            </a:extLst>
          </p:cNvPr>
          <p:cNvGrpSpPr/>
          <p:nvPr/>
        </p:nvGrpSpPr>
        <p:grpSpPr>
          <a:xfrm>
            <a:off x="6255369" y="4801986"/>
            <a:ext cx="5870908" cy="1129228"/>
            <a:chOff x="6255369" y="4801986"/>
            <a:chExt cx="5870908" cy="1129228"/>
          </a:xfrm>
        </p:grpSpPr>
        <p:pic>
          <p:nvPicPr>
            <p:cNvPr id="66" name="Picture 13">
              <a:extLst>
                <a:ext uri="{FF2B5EF4-FFF2-40B4-BE49-F238E27FC236}">
                  <a16:creationId xmlns:a16="http://schemas.microsoft.com/office/drawing/2014/main" id="{9AE0D272-09DC-4BE1-88A3-F4342E6905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407" t="35240" r="8395" b="45840"/>
            <a:stretch/>
          </p:blipFill>
          <p:spPr>
            <a:xfrm rot="10800000">
              <a:off x="6255369" y="4839651"/>
              <a:ext cx="1260000" cy="1091563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glow rad="101600">
                <a:srgbClr val="C00000">
                  <a:alpha val="60000"/>
                </a:srgbClr>
              </a:glow>
            </a:effectLst>
          </p:spPr>
        </p:pic>
        <p:pic>
          <p:nvPicPr>
            <p:cNvPr id="67" name="Picture 13">
              <a:extLst>
                <a:ext uri="{FF2B5EF4-FFF2-40B4-BE49-F238E27FC236}">
                  <a16:creationId xmlns:a16="http://schemas.microsoft.com/office/drawing/2014/main" id="{179BB565-CB24-4644-9730-D9A6D77226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50000"/>
                      </a14:imgEffect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359" t="38546" r="37212" b="43060"/>
            <a:stretch/>
          </p:blipFill>
          <p:spPr>
            <a:xfrm rot="10800000">
              <a:off x="9187655" y="4801986"/>
              <a:ext cx="1260000" cy="1089841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glow rad="101600">
                <a:srgbClr val="C00000">
                  <a:alpha val="40000"/>
                </a:srgbClr>
              </a:glow>
            </a:effectLst>
          </p:spPr>
        </p:pic>
        <p:pic>
          <p:nvPicPr>
            <p:cNvPr id="68" name="Picture 13">
              <a:extLst>
                <a:ext uri="{FF2B5EF4-FFF2-40B4-BE49-F238E27FC236}">
                  <a16:creationId xmlns:a16="http://schemas.microsoft.com/office/drawing/2014/main" id="{77B5DB7D-E7EF-45ED-8B82-E0806AE01C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50000"/>
                      </a14:imgEffect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66" t="39890" r="64797" b="42107"/>
            <a:stretch/>
          </p:blipFill>
          <p:spPr>
            <a:xfrm rot="10800000">
              <a:off x="10584730" y="4801986"/>
              <a:ext cx="1297903" cy="109080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</p:pic>
        <p:sp>
          <p:nvSpPr>
            <p:cNvPr id="69" name="CuadroTexto 19">
              <a:extLst>
                <a:ext uri="{FF2B5EF4-FFF2-40B4-BE49-F238E27FC236}">
                  <a16:creationId xmlns:a16="http://schemas.microsoft.com/office/drawing/2014/main" id="{11B4F9FF-278C-4671-87F4-0FE54479B41F}"/>
                </a:ext>
              </a:extLst>
            </p:cNvPr>
            <p:cNvSpPr txBox="1"/>
            <p:nvPr/>
          </p:nvSpPr>
          <p:spPr>
            <a:xfrm>
              <a:off x="11211877" y="5075033"/>
              <a:ext cx="914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800" b="1" dirty="0">
                  <a:solidFill>
                    <a:srgbClr val="00B050"/>
                  </a:solidFill>
                  <a:sym typeface="Wingdings" panose="05000000000000000000" pitchFamily="2" charset="2"/>
                </a:rPr>
                <a:t></a:t>
              </a:r>
              <a:endParaRPr lang="es-ES" sz="2800" b="1" dirty="0">
                <a:solidFill>
                  <a:srgbClr val="00B050"/>
                </a:solidFill>
              </a:endParaRPr>
            </a:p>
          </p:txBody>
        </p:sp>
        <p:pic>
          <p:nvPicPr>
            <p:cNvPr id="70" name="Picture 8" descr="Image result for cross png">
              <a:extLst>
                <a:ext uri="{FF2B5EF4-FFF2-40B4-BE49-F238E27FC236}">
                  <a16:creationId xmlns:a16="http://schemas.microsoft.com/office/drawing/2014/main" id="{98581AEB-70D2-421A-94E6-A821A0E8B3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5539" y="5165808"/>
              <a:ext cx="328381" cy="3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8" descr="Image result for cross png">
              <a:extLst>
                <a:ext uri="{FF2B5EF4-FFF2-40B4-BE49-F238E27FC236}">
                  <a16:creationId xmlns:a16="http://schemas.microsoft.com/office/drawing/2014/main" id="{D517B318-65E5-49B0-A136-611D199ED3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16326" y="5155033"/>
              <a:ext cx="288000" cy="284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53" name="Conector recto de flecha 52">
            <a:extLst>
              <a:ext uri="{FF2B5EF4-FFF2-40B4-BE49-F238E27FC236}">
                <a16:creationId xmlns:a16="http://schemas.microsoft.com/office/drawing/2014/main" id="{F5BB4FC1-7FEE-4FCF-B1CA-EE3CA6F5448D}"/>
              </a:ext>
            </a:extLst>
          </p:cNvPr>
          <p:cNvCxnSpPr/>
          <p:nvPr/>
        </p:nvCxnSpPr>
        <p:spPr>
          <a:xfrm>
            <a:off x="1528345" y="3729331"/>
            <a:ext cx="504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>
            <a:extLst>
              <a:ext uri="{FF2B5EF4-FFF2-40B4-BE49-F238E27FC236}">
                <a16:creationId xmlns:a16="http://schemas.microsoft.com/office/drawing/2014/main" id="{36B844E2-606F-4110-B2BC-19E20A58E73D}"/>
              </a:ext>
            </a:extLst>
          </p:cNvPr>
          <p:cNvCxnSpPr/>
          <p:nvPr/>
        </p:nvCxnSpPr>
        <p:spPr>
          <a:xfrm>
            <a:off x="1366201" y="4141136"/>
            <a:ext cx="684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Gráfico 47" descr="Acercar">
            <a:extLst>
              <a:ext uri="{FF2B5EF4-FFF2-40B4-BE49-F238E27FC236}">
                <a16:creationId xmlns:a16="http://schemas.microsoft.com/office/drawing/2014/main" id="{8E0759BC-EBF3-497E-8786-BACEDC3F586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5400000">
            <a:off x="598940" y="5529276"/>
            <a:ext cx="658704" cy="65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26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ángulo 19">
            <a:extLst>
              <a:ext uri="{FF2B5EF4-FFF2-40B4-BE49-F238E27FC236}">
                <a16:creationId xmlns:a16="http://schemas.microsoft.com/office/drawing/2014/main" id="{D4B378B1-D028-43FB-B124-D1C37D5500EF}"/>
              </a:ext>
            </a:extLst>
          </p:cNvPr>
          <p:cNvSpPr/>
          <p:nvPr/>
        </p:nvSpPr>
        <p:spPr>
          <a:xfrm>
            <a:off x="5763554" y="1157226"/>
            <a:ext cx="6121336" cy="499495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C6C60DE-0163-487F-AD7D-3F22CB24D81A}"/>
              </a:ext>
            </a:extLst>
          </p:cNvPr>
          <p:cNvSpPr/>
          <p:nvPr/>
        </p:nvSpPr>
        <p:spPr>
          <a:xfrm>
            <a:off x="307111" y="1157227"/>
            <a:ext cx="5369790" cy="499495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6" name="Grupo 35">
            <a:extLst>
              <a:ext uri="{FF2B5EF4-FFF2-40B4-BE49-F238E27FC236}">
                <a16:creationId xmlns:a16="http://schemas.microsoft.com/office/drawing/2014/main" id="{C7ECC2D1-6851-43E5-941D-7A69826C8EBC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id="{EC5058A2-4CA0-41B1-97AC-C7D5F3F8C363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39" name="Rectángulo 38">
                <a:extLst>
                  <a:ext uri="{FF2B5EF4-FFF2-40B4-BE49-F238E27FC236}">
                    <a16:creationId xmlns:a16="http://schemas.microsoft.com/office/drawing/2014/main" id="{1B88E091-B5A1-4384-835B-C8E793154A6F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Rectangle 4">
                <a:extLst>
                  <a:ext uri="{FF2B5EF4-FFF2-40B4-BE49-F238E27FC236}">
                    <a16:creationId xmlns:a16="http://schemas.microsoft.com/office/drawing/2014/main" id="{4575EC8B-297E-42A6-8C2B-F7DF99389CA3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Date Placeholder 1">
                <a:extLst>
                  <a:ext uri="{FF2B5EF4-FFF2-40B4-BE49-F238E27FC236}">
                    <a16:creationId xmlns:a16="http://schemas.microsoft.com/office/drawing/2014/main" id="{56DECFF9-0AE1-4F3F-AFB2-821DC7A539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TextBox 17">
              <a:extLst>
                <a:ext uri="{FF2B5EF4-FFF2-40B4-BE49-F238E27FC236}">
                  <a16:creationId xmlns:a16="http://schemas.microsoft.com/office/drawing/2014/main" id="{1ADE1D8D-1A8B-47E3-B1F4-AB37187F3FA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4/15</a:t>
              </a:r>
            </a:p>
          </p:txBody>
        </p:sp>
      </p:grpSp>
      <p:sp>
        <p:nvSpPr>
          <p:cNvPr id="47" name="Title 1">
            <a:extLst>
              <a:ext uri="{FF2B5EF4-FFF2-40B4-BE49-F238E27FC236}">
                <a16:creationId xmlns:a16="http://schemas.microsoft.com/office/drawing/2014/main" id="{CAB21339-FA7E-4E64-A475-55337EE15B98}"/>
              </a:ext>
            </a:extLst>
          </p:cNvPr>
          <p:cNvSpPr txBox="1">
            <a:spLocks/>
          </p:cNvSpPr>
          <p:nvPr/>
        </p:nvSpPr>
        <p:spPr>
          <a:xfrm>
            <a:off x="217719" y="13781"/>
            <a:ext cx="108730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Thermal shock and drop tests of the ceramic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734EC578-4F7A-4C5F-99AC-D88C4C7EF8C3}"/>
              </a:ext>
            </a:extLst>
          </p:cNvPr>
          <p:cNvGrpSpPr/>
          <p:nvPr/>
        </p:nvGrpSpPr>
        <p:grpSpPr>
          <a:xfrm>
            <a:off x="6072637" y="1231064"/>
            <a:ext cx="5760883" cy="4592448"/>
            <a:chOff x="6257569" y="1231064"/>
            <a:chExt cx="5760883" cy="459244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C21528D-3A7C-41AA-8A68-5D415060A1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0"/>
            <a:stretch/>
          </p:blipFill>
          <p:spPr>
            <a:xfrm>
              <a:off x="8380628" y="1231064"/>
              <a:ext cx="3637824" cy="4592448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27C8B7A-7C79-4668-A889-E2F3886A57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257569" y="2151511"/>
              <a:ext cx="2549130" cy="3672000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pic>
        <p:nvPicPr>
          <p:cNvPr id="18" name="Picture 32" descr="A person standing in front of a window&#10;&#10;Description automatically generated">
            <a:extLst>
              <a:ext uri="{FF2B5EF4-FFF2-40B4-BE49-F238E27FC236}">
                <a16:creationId xmlns:a16="http://schemas.microsoft.com/office/drawing/2014/main" id="{80405152-1847-41A1-ADD6-9053E39C3CE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276" t="18156" r="37624" b="27376"/>
          <a:stretch/>
        </p:blipFill>
        <p:spPr>
          <a:xfrm>
            <a:off x="358333" y="2401918"/>
            <a:ext cx="3691072" cy="341911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8ED7972-C086-402A-A008-117DD43DCBD6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0431" y="1231064"/>
            <a:ext cx="2907240" cy="2515484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grpSp>
        <p:nvGrpSpPr>
          <p:cNvPr id="21" name="Grupo 20">
            <a:extLst>
              <a:ext uri="{FF2B5EF4-FFF2-40B4-BE49-F238E27FC236}">
                <a16:creationId xmlns:a16="http://schemas.microsoft.com/office/drawing/2014/main" id="{819247F9-6B5C-43D5-B2A5-0848AE06CAB4}"/>
              </a:ext>
            </a:extLst>
          </p:cNvPr>
          <p:cNvGrpSpPr/>
          <p:nvPr/>
        </p:nvGrpSpPr>
        <p:grpSpPr>
          <a:xfrm>
            <a:off x="220458" y="13780"/>
            <a:ext cx="3663174" cy="2290532"/>
            <a:chOff x="220458" y="13780"/>
            <a:chExt cx="3663174" cy="2290532"/>
          </a:xfrm>
        </p:grpSpPr>
        <p:pic>
          <p:nvPicPr>
            <p:cNvPr id="8" name="Gráfico 7" descr="Reloj de arena lleno">
              <a:extLst>
                <a:ext uri="{FF2B5EF4-FFF2-40B4-BE49-F238E27FC236}">
                  <a16:creationId xmlns:a16="http://schemas.microsoft.com/office/drawing/2014/main" id="{C69050F1-1E91-4CC0-85CF-B6AEDB8FA3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58333" y="1189203"/>
              <a:ext cx="792000" cy="792000"/>
            </a:xfrm>
            <a:prstGeom prst="rect">
              <a:avLst/>
            </a:prstGeom>
          </p:spPr>
        </p:pic>
        <p:pic>
          <p:nvPicPr>
            <p:cNvPr id="12" name="Gráfico 11" descr="Reloj de arena lleno">
              <a:extLst>
                <a:ext uri="{FF2B5EF4-FFF2-40B4-BE49-F238E27FC236}">
                  <a16:creationId xmlns:a16="http://schemas.microsoft.com/office/drawing/2014/main" id="{BB5E3E57-22E4-403F-9BF9-26F87822E3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58333" y="1189203"/>
              <a:ext cx="792000" cy="792000"/>
            </a:xfrm>
            <a:prstGeom prst="rect">
              <a:avLst/>
            </a:prstGeom>
          </p:spPr>
        </p:pic>
        <p:sp>
          <p:nvSpPr>
            <p:cNvPr id="26" name="Title 1">
              <a:extLst>
                <a:ext uri="{FF2B5EF4-FFF2-40B4-BE49-F238E27FC236}">
                  <a16:creationId xmlns:a16="http://schemas.microsoft.com/office/drawing/2014/main" id="{BD6E32E1-260C-4662-92B3-6B325F8B331B}"/>
                </a:ext>
              </a:extLst>
            </p:cNvPr>
            <p:cNvSpPr txBox="1">
              <a:spLocks/>
            </p:cNvSpPr>
            <p:nvPr/>
          </p:nvSpPr>
          <p:spPr>
            <a:xfrm>
              <a:off x="220458" y="13780"/>
              <a:ext cx="3663174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Thermal shock</a:t>
              </a:r>
            </a:p>
          </p:txBody>
        </p:sp>
        <p:sp>
          <p:nvSpPr>
            <p:cNvPr id="30" name="Title 1">
              <a:extLst>
                <a:ext uri="{FF2B5EF4-FFF2-40B4-BE49-F238E27FC236}">
                  <a16:creationId xmlns:a16="http://schemas.microsoft.com/office/drawing/2014/main" id="{D1F4312D-6501-4480-B205-B0A5F69438C5}"/>
                </a:ext>
              </a:extLst>
            </p:cNvPr>
            <p:cNvSpPr txBox="1">
              <a:spLocks/>
            </p:cNvSpPr>
            <p:nvPr/>
          </p:nvSpPr>
          <p:spPr>
            <a:xfrm>
              <a:off x="1002719" y="978749"/>
              <a:ext cx="546459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>
                  <a:solidFill>
                    <a:srgbClr val="0066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CDD77A60-83B9-4C0E-9167-BA6EF828CA26}"/>
              </a:ext>
            </a:extLst>
          </p:cNvPr>
          <p:cNvGrpSpPr/>
          <p:nvPr/>
        </p:nvGrpSpPr>
        <p:grpSpPr>
          <a:xfrm>
            <a:off x="4489153" y="13780"/>
            <a:ext cx="3576973" cy="2290531"/>
            <a:chOff x="4489153" y="13780"/>
            <a:chExt cx="3576973" cy="2290531"/>
          </a:xfrm>
        </p:grpSpPr>
        <p:pic>
          <p:nvPicPr>
            <p:cNvPr id="6" name="Gráfico 5" descr="reloj de arena 90%">
              <a:extLst>
                <a:ext uri="{FF2B5EF4-FFF2-40B4-BE49-F238E27FC236}">
                  <a16:creationId xmlns:a16="http://schemas.microsoft.com/office/drawing/2014/main" id="{D5FFE0BD-E28A-49FE-8C67-54E014270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923982" y="1157226"/>
              <a:ext cx="792000" cy="792000"/>
            </a:xfrm>
            <a:prstGeom prst="rect">
              <a:avLst/>
            </a:prstGeom>
          </p:spPr>
        </p:pic>
        <p:pic>
          <p:nvPicPr>
            <p:cNvPr id="14" name="Gráfico 13" descr="reloj de arena 90%">
              <a:extLst>
                <a:ext uri="{FF2B5EF4-FFF2-40B4-BE49-F238E27FC236}">
                  <a16:creationId xmlns:a16="http://schemas.microsoft.com/office/drawing/2014/main" id="{BE90F29E-1E86-44B0-9C87-4BFC891B4E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5923982" y="1159923"/>
              <a:ext cx="792000" cy="792000"/>
            </a:xfrm>
            <a:prstGeom prst="rect">
              <a:avLst/>
            </a:prstGeom>
          </p:spPr>
        </p:pic>
        <p:sp>
          <p:nvSpPr>
            <p:cNvPr id="29" name="Title 1">
              <a:extLst>
                <a:ext uri="{FF2B5EF4-FFF2-40B4-BE49-F238E27FC236}">
                  <a16:creationId xmlns:a16="http://schemas.microsoft.com/office/drawing/2014/main" id="{C293B773-9453-421F-9A95-102031DC96B5}"/>
                </a:ext>
              </a:extLst>
            </p:cNvPr>
            <p:cNvSpPr txBox="1">
              <a:spLocks/>
            </p:cNvSpPr>
            <p:nvPr/>
          </p:nvSpPr>
          <p:spPr>
            <a:xfrm>
              <a:off x="4489153" y="13780"/>
              <a:ext cx="1511281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drop</a:t>
              </a:r>
            </a:p>
          </p:txBody>
        </p:sp>
        <p:sp>
          <p:nvSpPr>
            <p:cNvPr id="31" name="Title 1">
              <a:extLst>
                <a:ext uri="{FF2B5EF4-FFF2-40B4-BE49-F238E27FC236}">
                  <a16:creationId xmlns:a16="http://schemas.microsoft.com/office/drawing/2014/main" id="{6E2525DB-61FF-4556-B29B-DA1ED79EED4E}"/>
                </a:ext>
              </a:extLst>
            </p:cNvPr>
            <p:cNvSpPr txBox="1">
              <a:spLocks/>
            </p:cNvSpPr>
            <p:nvPr/>
          </p:nvSpPr>
          <p:spPr>
            <a:xfrm>
              <a:off x="6554845" y="978748"/>
              <a:ext cx="1511281" cy="13255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b="1" dirty="0">
                  <a:solidFill>
                    <a:srgbClr val="66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57BD6CB-0656-4747-9283-530664A5F145}"/>
              </a:ext>
            </a:extLst>
          </p:cNvPr>
          <p:cNvSpPr txBox="1"/>
          <p:nvPr/>
        </p:nvSpPr>
        <p:spPr>
          <a:xfrm>
            <a:off x="355257" y="5817326"/>
            <a:ext cx="3691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/>
              <a:t>·· Nicolas </a:t>
            </a:r>
            <a:r>
              <a:rPr lang="es-ES" sz="1600" i="1" dirty="0" err="1"/>
              <a:t>Villanti</a:t>
            </a:r>
            <a:r>
              <a:rPr lang="es-ES" sz="1600" i="1" dirty="0"/>
              <a:t> ··</a:t>
            </a:r>
            <a:endParaRPr lang="en-GB" sz="16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35AE79-DB49-444C-B501-21F8C97991C1}"/>
              </a:ext>
            </a:extLst>
          </p:cNvPr>
          <p:cNvSpPr txBox="1"/>
          <p:nvPr/>
        </p:nvSpPr>
        <p:spPr>
          <a:xfrm>
            <a:off x="8192620" y="5825495"/>
            <a:ext cx="3637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i="1" dirty="0"/>
              <a:t>·· Frida </a:t>
            </a:r>
            <a:r>
              <a:rPr lang="es-ES" sz="1600" i="1" dirty="0" err="1"/>
              <a:t>Eriksson</a:t>
            </a:r>
            <a:r>
              <a:rPr lang="es-ES" sz="1600" i="1" dirty="0"/>
              <a:t> &amp; Sonia García ·· 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06835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5" descr="A picture containing cabinet, clock, filled, wooden&#10;&#10;Description automatically generated">
            <a:extLst>
              <a:ext uri="{FF2B5EF4-FFF2-40B4-BE49-F238E27FC236}">
                <a16:creationId xmlns:a16="http://schemas.microsoft.com/office/drawing/2014/main" id="{2703937A-636C-444E-A030-7506347B83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77"/>
          <a:stretch/>
        </p:blipFill>
        <p:spPr>
          <a:xfrm>
            <a:off x="2150711" y="2814063"/>
            <a:ext cx="1322066" cy="302428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9" name="Content Placeholder 5" descr="A picture containing cabinet, clock, filled, wooden&#10;&#10;Description automatically generated">
            <a:extLst>
              <a:ext uri="{FF2B5EF4-FFF2-40B4-BE49-F238E27FC236}">
                <a16:creationId xmlns:a16="http://schemas.microsoft.com/office/drawing/2014/main" id="{BBEBBF50-75E0-4F83-A8CC-2BA568E2FC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11" r="12340"/>
          <a:stretch/>
        </p:blipFill>
        <p:spPr>
          <a:xfrm>
            <a:off x="1875773" y="2818061"/>
            <a:ext cx="1408968" cy="302428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8" name="Content Placeholder 5" descr="A picture containing cabinet, clock, filled, wooden&#10;&#10;Description automatically generated">
            <a:extLst>
              <a:ext uri="{FF2B5EF4-FFF2-40B4-BE49-F238E27FC236}">
                <a16:creationId xmlns:a16="http://schemas.microsoft.com/office/drawing/2014/main" id="{20390B07-8FD7-45C7-B7FD-3E51A64E88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7" r="24042"/>
          <a:stretch/>
        </p:blipFill>
        <p:spPr>
          <a:xfrm>
            <a:off x="1869782" y="2820145"/>
            <a:ext cx="1682736" cy="302428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6" name="Content Placeholder 5" descr="A picture containing cabinet, clock, filled, wooden&#10;&#10;Description automatically generated">
            <a:extLst>
              <a:ext uri="{FF2B5EF4-FFF2-40B4-BE49-F238E27FC236}">
                <a16:creationId xmlns:a16="http://schemas.microsoft.com/office/drawing/2014/main" id="{3635B0C9-9420-485C-AF5F-8E5046B90B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8" r="38085"/>
          <a:stretch/>
        </p:blipFill>
        <p:spPr>
          <a:xfrm>
            <a:off x="973026" y="2822228"/>
            <a:ext cx="1365662" cy="302428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4" name="Content Placeholder 5" descr="A picture containing cabinet, clock, filled, wooden&#10;&#10;Description automatically generated">
            <a:extLst>
              <a:ext uri="{FF2B5EF4-FFF2-40B4-BE49-F238E27FC236}">
                <a16:creationId xmlns:a16="http://schemas.microsoft.com/office/drawing/2014/main" id="{8A886783-D4C5-4B12-B0F7-3FA0CE90ED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7" r="49383"/>
          <a:stretch/>
        </p:blipFill>
        <p:spPr>
          <a:xfrm>
            <a:off x="1968464" y="2824312"/>
            <a:ext cx="1507690" cy="302428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3" name="Content Placeholder 5" descr="A picture containing cabinet, clock, filled, wooden&#10;&#10;Description automatically generated">
            <a:extLst>
              <a:ext uri="{FF2B5EF4-FFF2-40B4-BE49-F238E27FC236}">
                <a16:creationId xmlns:a16="http://schemas.microsoft.com/office/drawing/2014/main" id="{2BEF4624-E592-4C79-8FA4-8524E0CE78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9" r="62046"/>
          <a:stretch/>
        </p:blipFill>
        <p:spPr>
          <a:xfrm>
            <a:off x="2458306" y="2822228"/>
            <a:ext cx="1140032" cy="3024281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46" name="Content Placeholder 5" descr="A picture containing cabinet, clock, filled, wooden&#10;&#10;Description automatically generated">
            <a:extLst>
              <a:ext uri="{FF2B5EF4-FFF2-40B4-BE49-F238E27FC236}">
                <a16:creationId xmlns:a16="http://schemas.microsoft.com/office/drawing/2014/main" id="{E731A8C5-17F1-48CB-BF87-D4E546E029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55"/>
          <a:stretch/>
        </p:blipFill>
        <p:spPr>
          <a:xfrm>
            <a:off x="195702" y="2822229"/>
            <a:ext cx="3423576" cy="3024281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36" name="Grupo 35">
            <a:extLst>
              <a:ext uri="{FF2B5EF4-FFF2-40B4-BE49-F238E27FC236}">
                <a16:creationId xmlns:a16="http://schemas.microsoft.com/office/drawing/2014/main" id="{C7ECC2D1-6851-43E5-941D-7A69826C8EBC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id="{EC5058A2-4CA0-41B1-97AC-C7D5F3F8C363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39" name="Rectángulo 38">
                <a:extLst>
                  <a:ext uri="{FF2B5EF4-FFF2-40B4-BE49-F238E27FC236}">
                    <a16:creationId xmlns:a16="http://schemas.microsoft.com/office/drawing/2014/main" id="{1B88E091-B5A1-4384-835B-C8E793154A6F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40" name="Rectangle 4">
                <a:extLst>
                  <a:ext uri="{FF2B5EF4-FFF2-40B4-BE49-F238E27FC236}">
                    <a16:creationId xmlns:a16="http://schemas.microsoft.com/office/drawing/2014/main" id="{4575EC8B-297E-42A6-8C2B-F7DF99389CA3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" name="Date Placeholder 1">
                <a:extLst>
                  <a:ext uri="{FF2B5EF4-FFF2-40B4-BE49-F238E27FC236}">
                    <a16:creationId xmlns:a16="http://schemas.microsoft.com/office/drawing/2014/main" id="{56DECFF9-0AE1-4F3F-AFB2-821DC7A539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TextBox 17">
              <a:extLst>
                <a:ext uri="{FF2B5EF4-FFF2-40B4-BE49-F238E27FC236}">
                  <a16:creationId xmlns:a16="http://schemas.microsoft.com/office/drawing/2014/main" id="{1ADE1D8D-1A8B-47E3-B1F4-AB37187F3FA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5/15</a:t>
              </a:r>
            </a:p>
          </p:txBody>
        </p:sp>
      </p:grpSp>
      <p:grpSp>
        <p:nvGrpSpPr>
          <p:cNvPr id="42" name="Grupo 3">
            <a:extLst>
              <a:ext uri="{FF2B5EF4-FFF2-40B4-BE49-F238E27FC236}">
                <a16:creationId xmlns:a16="http://schemas.microsoft.com/office/drawing/2014/main" id="{6103ECFE-5460-458E-BC96-83A6B3503123}"/>
              </a:ext>
            </a:extLst>
          </p:cNvPr>
          <p:cNvGrpSpPr/>
          <p:nvPr/>
        </p:nvGrpSpPr>
        <p:grpSpPr>
          <a:xfrm>
            <a:off x="217719" y="1291135"/>
            <a:ext cx="3320904" cy="1183406"/>
            <a:chOff x="2069124" y="4200308"/>
            <a:chExt cx="3320904" cy="1183406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47E42B6-56B1-4AF4-9341-89EBEC8931A8}"/>
                </a:ext>
              </a:extLst>
            </p:cNvPr>
            <p:cNvSpPr/>
            <p:nvPr/>
          </p:nvSpPr>
          <p:spPr>
            <a:xfrm>
              <a:off x="2906305" y="5014382"/>
              <a:ext cx="164654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dirty="0"/>
                <a:t>LHCACFHC0246</a:t>
              </a:r>
            </a:p>
          </p:txBody>
        </p:sp>
        <p:pic>
          <p:nvPicPr>
            <p:cNvPr id="44" name="Picture 9" descr="A close up of a device&#10;&#10;Description automatically generated">
              <a:extLst>
                <a:ext uri="{FF2B5EF4-FFF2-40B4-BE49-F238E27FC236}">
                  <a16:creationId xmlns:a16="http://schemas.microsoft.com/office/drawing/2014/main" id="{5AC476AB-F1A5-4AEA-9DDA-AA3DCE9BF0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287" t="38291" r="9137" b="28661"/>
            <a:stretch/>
          </p:blipFill>
          <p:spPr>
            <a:xfrm>
              <a:off x="2069124" y="4200308"/>
              <a:ext cx="3320904" cy="1113367"/>
            </a:xfrm>
            <a:prstGeom prst="rect">
              <a:avLst/>
            </a:prstGeom>
          </p:spPr>
        </p:pic>
      </p:grpSp>
      <p:sp>
        <p:nvSpPr>
          <p:cNvPr id="47" name="Title 1">
            <a:extLst>
              <a:ext uri="{FF2B5EF4-FFF2-40B4-BE49-F238E27FC236}">
                <a16:creationId xmlns:a16="http://schemas.microsoft.com/office/drawing/2014/main" id="{CAB21339-FA7E-4E64-A475-55337EE15B98}"/>
              </a:ext>
            </a:extLst>
          </p:cNvPr>
          <p:cNvSpPr txBox="1">
            <a:spLocks/>
          </p:cNvSpPr>
          <p:nvPr/>
        </p:nvSpPr>
        <p:spPr>
          <a:xfrm>
            <a:off x="217719" y="13781"/>
            <a:ext cx="108730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Thermal shock and drop tests of the ceramic</a:t>
            </a:r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C1D11D64-490D-44A8-8F38-647A75D41FE2}"/>
              </a:ext>
            </a:extLst>
          </p:cNvPr>
          <p:cNvSpPr/>
          <p:nvPr/>
        </p:nvSpPr>
        <p:spPr>
          <a:xfrm>
            <a:off x="5417271" y="1598475"/>
            <a:ext cx="4682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FOR VALIDATION</a:t>
            </a:r>
          </a:p>
        </p:txBody>
      </p:sp>
      <p:sp>
        <p:nvSpPr>
          <p:cNvPr id="4" name="Flecha: a la derecha 3">
            <a:extLst>
              <a:ext uri="{FF2B5EF4-FFF2-40B4-BE49-F238E27FC236}">
                <a16:creationId xmlns:a16="http://schemas.microsoft.com/office/drawing/2014/main" id="{B1A0B149-30F7-40FD-B502-4AB0CF8C2B71}"/>
              </a:ext>
            </a:extLst>
          </p:cNvPr>
          <p:cNvSpPr/>
          <p:nvPr/>
        </p:nvSpPr>
        <p:spPr>
          <a:xfrm>
            <a:off x="4000254" y="2380271"/>
            <a:ext cx="384318" cy="396000"/>
          </a:xfrm>
          <a:prstGeom prst="rightArrow">
            <a:avLst/>
          </a:prstGeom>
          <a:solidFill>
            <a:schemeClr val="tx2">
              <a:lumMod val="75000"/>
            </a:schemeClr>
          </a:solidFill>
          <a:effectLst>
            <a:glow rad="63500">
              <a:schemeClr val="accent4">
                <a:lumMod val="60000"/>
                <a:lumOff val="40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1</a:t>
            </a:r>
          </a:p>
        </p:txBody>
      </p:sp>
      <p:sp>
        <p:nvSpPr>
          <p:cNvPr id="28" name="Flecha: a la derecha 27">
            <a:extLst>
              <a:ext uri="{FF2B5EF4-FFF2-40B4-BE49-F238E27FC236}">
                <a16:creationId xmlns:a16="http://schemas.microsoft.com/office/drawing/2014/main" id="{99621FBE-F3EB-4036-9ECF-FC90E8809456}"/>
              </a:ext>
            </a:extLst>
          </p:cNvPr>
          <p:cNvSpPr/>
          <p:nvPr/>
        </p:nvSpPr>
        <p:spPr>
          <a:xfrm>
            <a:off x="5319958" y="2380271"/>
            <a:ext cx="384318" cy="396000"/>
          </a:xfrm>
          <a:prstGeom prst="rightArrow">
            <a:avLst/>
          </a:prstGeom>
          <a:solidFill>
            <a:schemeClr val="tx2">
              <a:lumMod val="75000"/>
            </a:schemeClr>
          </a:solidFill>
          <a:effectLst>
            <a:glow rad="63500">
              <a:schemeClr val="accent4">
                <a:lumMod val="60000"/>
                <a:lumOff val="40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2</a:t>
            </a:r>
          </a:p>
        </p:txBody>
      </p:sp>
      <p:sp>
        <p:nvSpPr>
          <p:cNvPr id="29" name="Flecha: a la derecha 28">
            <a:extLst>
              <a:ext uri="{FF2B5EF4-FFF2-40B4-BE49-F238E27FC236}">
                <a16:creationId xmlns:a16="http://schemas.microsoft.com/office/drawing/2014/main" id="{2CACC9D2-5FB1-4C8A-BEC2-1060934B73D4}"/>
              </a:ext>
            </a:extLst>
          </p:cNvPr>
          <p:cNvSpPr/>
          <p:nvPr/>
        </p:nvSpPr>
        <p:spPr>
          <a:xfrm>
            <a:off x="6773772" y="2380271"/>
            <a:ext cx="384318" cy="396000"/>
          </a:xfrm>
          <a:prstGeom prst="rightArrow">
            <a:avLst/>
          </a:prstGeom>
          <a:solidFill>
            <a:schemeClr val="tx2">
              <a:lumMod val="75000"/>
            </a:schemeClr>
          </a:solidFill>
          <a:effectLst>
            <a:glow rad="63500">
              <a:schemeClr val="accent4">
                <a:lumMod val="60000"/>
                <a:lumOff val="40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3</a:t>
            </a:r>
          </a:p>
        </p:txBody>
      </p:sp>
      <p:sp>
        <p:nvSpPr>
          <p:cNvPr id="31" name="Flecha: a la derecha 30">
            <a:extLst>
              <a:ext uri="{FF2B5EF4-FFF2-40B4-BE49-F238E27FC236}">
                <a16:creationId xmlns:a16="http://schemas.microsoft.com/office/drawing/2014/main" id="{7B87C054-7430-418B-891D-C37247C269C6}"/>
              </a:ext>
            </a:extLst>
          </p:cNvPr>
          <p:cNvSpPr/>
          <p:nvPr/>
        </p:nvSpPr>
        <p:spPr>
          <a:xfrm>
            <a:off x="8313004" y="2394973"/>
            <a:ext cx="384318" cy="396000"/>
          </a:xfrm>
          <a:prstGeom prst="rightArrow">
            <a:avLst/>
          </a:prstGeom>
          <a:solidFill>
            <a:schemeClr val="tx2">
              <a:lumMod val="75000"/>
            </a:schemeClr>
          </a:solidFill>
          <a:effectLst>
            <a:glow rad="63500">
              <a:schemeClr val="accent4">
                <a:lumMod val="60000"/>
                <a:lumOff val="40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4</a:t>
            </a:r>
          </a:p>
        </p:txBody>
      </p:sp>
      <p:sp>
        <p:nvSpPr>
          <p:cNvPr id="32" name="Flecha: a la derecha 31">
            <a:extLst>
              <a:ext uri="{FF2B5EF4-FFF2-40B4-BE49-F238E27FC236}">
                <a16:creationId xmlns:a16="http://schemas.microsoft.com/office/drawing/2014/main" id="{E3188DC0-532D-4D69-963B-5C7A8E346E16}"/>
              </a:ext>
            </a:extLst>
          </p:cNvPr>
          <p:cNvSpPr/>
          <p:nvPr/>
        </p:nvSpPr>
        <p:spPr>
          <a:xfrm>
            <a:off x="9822857" y="2395457"/>
            <a:ext cx="384318" cy="396000"/>
          </a:xfrm>
          <a:prstGeom prst="rightArrow">
            <a:avLst/>
          </a:prstGeom>
          <a:solidFill>
            <a:schemeClr val="tx2">
              <a:lumMod val="75000"/>
            </a:schemeClr>
          </a:solidFill>
          <a:effectLst>
            <a:glow rad="63500">
              <a:schemeClr val="accent4">
                <a:lumMod val="60000"/>
                <a:lumOff val="40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5</a:t>
            </a:r>
          </a:p>
        </p:txBody>
      </p:sp>
      <p:sp>
        <p:nvSpPr>
          <p:cNvPr id="33" name="Flecha: a la derecha 32">
            <a:extLst>
              <a:ext uri="{FF2B5EF4-FFF2-40B4-BE49-F238E27FC236}">
                <a16:creationId xmlns:a16="http://schemas.microsoft.com/office/drawing/2014/main" id="{982A9D33-8EF3-43D9-BED2-BA091308E745}"/>
              </a:ext>
            </a:extLst>
          </p:cNvPr>
          <p:cNvSpPr/>
          <p:nvPr/>
        </p:nvSpPr>
        <p:spPr>
          <a:xfrm>
            <a:off x="11175776" y="2380271"/>
            <a:ext cx="384318" cy="396000"/>
          </a:xfrm>
          <a:prstGeom prst="rightArrow">
            <a:avLst/>
          </a:prstGeom>
          <a:solidFill>
            <a:schemeClr val="tx2">
              <a:lumMod val="75000"/>
            </a:schemeClr>
          </a:solidFill>
          <a:effectLst>
            <a:glow rad="63500">
              <a:schemeClr val="accent4">
                <a:lumMod val="60000"/>
                <a:lumOff val="40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50934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58 0.00209 L 0.0944 -4.44444E-6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9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4.07407E-6 L 0.22812 -0.00024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4.44444E-6 L 0.43242 -4.44444E-6 " pathEditMode="relative" rAng="0" ptsTypes="AA">
                                      <p:cBhvr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0.47057 -2.96296E-6 " pathEditMode="relative" rAng="0" ptsTypes="AA">
                                      <p:cBhvr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022E-16 L 0.60794 1.11022E-1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3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"/>
                            </p:stCondLst>
                            <p:childTnLst>
                              <p:par>
                                <p:cTn id="2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0.00324 L 0.70039 0.00069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13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1">
            <a:extLst>
              <a:ext uri="{FF2B5EF4-FFF2-40B4-BE49-F238E27FC236}">
                <a16:creationId xmlns:a16="http://schemas.microsoft.com/office/drawing/2014/main" id="{B972746C-D28B-4239-BE53-8F44EE0F0B2D}"/>
              </a:ext>
            </a:extLst>
          </p:cNvPr>
          <p:cNvSpPr txBox="1">
            <a:spLocks/>
          </p:cNvSpPr>
          <p:nvPr/>
        </p:nvSpPr>
        <p:spPr>
          <a:xfrm>
            <a:off x="366733" y="230109"/>
            <a:ext cx="2179128" cy="921243"/>
          </a:xfrm>
          <a:prstGeom prst="rect">
            <a:avLst/>
          </a:prstGeom>
          <a:solidFill>
            <a:schemeClr val="bg1"/>
          </a:solidFill>
        </p:spPr>
        <p:txBody>
          <a:bodyPr vert="horz" lIns="90000" tIns="0" rIns="9144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accent1"/>
                </a:solidFill>
              </a:rPr>
              <a:t>Thermal</a:t>
            </a:r>
            <a:endParaRPr lang="en-GB" b="1" dirty="0"/>
          </a:p>
        </p:txBody>
      </p:sp>
      <p:graphicFrame>
        <p:nvGraphicFramePr>
          <p:cNvPr id="35" name="Table 3">
            <a:extLst>
              <a:ext uri="{FF2B5EF4-FFF2-40B4-BE49-F238E27FC236}">
                <a16:creationId xmlns:a16="http://schemas.microsoft.com/office/drawing/2014/main" id="{5994316C-AA1E-4E53-97E2-55E257774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1808504"/>
              </p:ext>
            </p:extLst>
          </p:nvPr>
        </p:nvGraphicFramePr>
        <p:xfrm>
          <a:off x="1802799" y="1303119"/>
          <a:ext cx="9913057" cy="431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348">
                  <a:extLst>
                    <a:ext uri="{9D8B030D-6E8A-4147-A177-3AD203B41FA5}">
                      <a16:colId xmlns:a16="http://schemas.microsoft.com/office/drawing/2014/main" val="137557859"/>
                    </a:ext>
                  </a:extLst>
                </a:gridCol>
                <a:gridCol w="2174239">
                  <a:extLst>
                    <a:ext uri="{9D8B030D-6E8A-4147-A177-3AD203B41FA5}">
                      <a16:colId xmlns:a16="http://schemas.microsoft.com/office/drawing/2014/main" val="3182711473"/>
                    </a:ext>
                  </a:extLst>
                </a:gridCol>
                <a:gridCol w="2358497">
                  <a:extLst>
                    <a:ext uri="{9D8B030D-6E8A-4147-A177-3AD203B41FA5}">
                      <a16:colId xmlns:a16="http://schemas.microsoft.com/office/drawing/2014/main" val="1037246204"/>
                    </a:ext>
                  </a:extLst>
                </a:gridCol>
                <a:gridCol w="2984973">
                  <a:extLst>
                    <a:ext uri="{9D8B030D-6E8A-4147-A177-3AD203B41FA5}">
                      <a16:colId xmlns:a16="http://schemas.microsoft.com/office/drawing/2014/main" val="246124242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Leak test</a:t>
                      </a:r>
                    </a:p>
                    <a:p>
                      <a:pPr algn="l"/>
                      <a:r>
                        <a:rPr lang="en-US" sz="1400" dirty="0"/>
                        <a:t>(date and signature)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Thermal shock test</a:t>
                      </a:r>
                    </a:p>
                    <a:p>
                      <a:pPr algn="l"/>
                      <a:r>
                        <a:rPr lang="en-US" sz="1400" dirty="0"/>
                        <a:t>(date and signature)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Leak test</a:t>
                      </a:r>
                    </a:p>
                    <a:p>
                      <a:pPr algn="l"/>
                      <a:r>
                        <a:rPr lang="en-US" sz="1400" dirty="0"/>
                        <a:t>(date and signature)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65679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27/01-20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Sebastien Calvo/Sonia Garcia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27/01-20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Nicolas Villanti/Sonia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28/01-20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We changed the seal after the thermal test because with the same seal there was a leak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7379163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04/02-20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04/02-20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Nicolas Villanti/Sonia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04/02-20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760205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04/02-20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05/02-20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05/02-20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7995118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05/02-20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06/02-20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06/02-20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4584803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06/02-20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13/02-20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Flory/Sonia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13/02-20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6444665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13/02-20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13/02-20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Flory/Sonia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13/02-20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0687371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13/02-20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13/02-20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Flory/Sonia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13/02-20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Sonia Garcia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284904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14/02-20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Sebastien Calvo/Nicolas Villanti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14/02-20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Nicolas Villanti/Sebastien Calvo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14/02-20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Sebastien Calvo/Nicolas Villanti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145505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B603820-D65F-4782-9CD4-50D7B478C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733" y="230109"/>
            <a:ext cx="2758329" cy="921243"/>
          </a:xfrm>
          <a:solidFill>
            <a:schemeClr val="bg1"/>
          </a:solidFill>
        </p:spPr>
        <p:txBody>
          <a:bodyPr lIns="90000" tIns="0" bIns="0"/>
          <a:lstStyle/>
          <a:p>
            <a:pPr>
              <a:lnSpc>
                <a:spcPct val="100000"/>
              </a:lnSpc>
            </a:pP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Mechanical</a:t>
            </a:r>
            <a:endParaRPr lang="en-GB" b="1" dirty="0"/>
          </a:p>
        </p:txBody>
      </p:sp>
      <p:graphicFrame>
        <p:nvGraphicFramePr>
          <p:cNvPr id="22" name="Table 3">
            <a:extLst>
              <a:ext uri="{FF2B5EF4-FFF2-40B4-BE49-F238E27FC236}">
                <a16:creationId xmlns:a16="http://schemas.microsoft.com/office/drawing/2014/main" id="{31CD0C31-C7A4-45C3-B387-6D7E73C5C3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908786"/>
              </p:ext>
            </p:extLst>
          </p:nvPr>
        </p:nvGraphicFramePr>
        <p:xfrm>
          <a:off x="476144" y="1303119"/>
          <a:ext cx="1326655" cy="4316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1288">
                  <a:extLst>
                    <a:ext uri="{9D8B030D-6E8A-4147-A177-3AD203B41FA5}">
                      <a16:colId xmlns:a16="http://schemas.microsoft.com/office/drawing/2014/main" val="2572209929"/>
                    </a:ext>
                  </a:extLst>
                </a:gridCol>
                <a:gridCol w="405367">
                  <a:extLst>
                    <a:ext uri="{9D8B030D-6E8A-4147-A177-3AD203B41FA5}">
                      <a16:colId xmlns:a16="http://schemas.microsoft.com/office/drawing/2014/main" val="10482208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Cr</a:t>
                      </a:r>
                    </a:p>
                    <a:p>
                      <a:pPr algn="l"/>
                      <a:r>
                        <a:rPr lang="en-US" sz="14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665679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d14h11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7379163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d14h11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760205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d14h10.5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7995118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d14h10.5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4584803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d14h10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6444665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d14h10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0687371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d14h11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284904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d14h11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145505"/>
                  </a:ext>
                </a:extLst>
              </a:tr>
            </a:tbl>
          </a:graphicData>
        </a:graphic>
      </p:graphicFrame>
      <p:grpSp>
        <p:nvGrpSpPr>
          <p:cNvPr id="26" name="Grupo 25">
            <a:extLst>
              <a:ext uri="{FF2B5EF4-FFF2-40B4-BE49-F238E27FC236}">
                <a16:creationId xmlns:a16="http://schemas.microsoft.com/office/drawing/2014/main" id="{9E88C40A-DB8C-4541-82C4-C5ACD9031F28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29" name="Grupo 28">
              <a:extLst>
                <a:ext uri="{FF2B5EF4-FFF2-40B4-BE49-F238E27FC236}">
                  <a16:creationId xmlns:a16="http://schemas.microsoft.com/office/drawing/2014/main" id="{95F06E20-DFA9-4DFC-B749-DC3CADF7693F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31" name="Rectángulo 30">
                <a:extLst>
                  <a:ext uri="{FF2B5EF4-FFF2-40B4-BE49-F238E27FC236}">
                    <a16:creationId xmlns:a16="http://schemas.microsoft.com/office/drawing/2014/main" id="{FC7B6E16-2F69-4B09-ABC1-6ADED421E4FF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2" name="Rectangle 4">
                <a:extLst>
                  <a:ext uri="{FF2B5EF4-FFF2-40B4-BE49-F238E27FC236}">
                    <a16:creationId xmlns:a16="http://schemas.microsoft.com/office/drawing/2014/main" id="{B6B003E6-436F-4E2E-A357-4DF8B209E1B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Date Placeholder 1">
                <a:extLst>
                  <a:ext uri="{FF2B5EF4-FFF2-40B4-BE49-F238E27FC236}">
                    <a16:creationId xmlns:a16="http://schemas.microsoft.com/office/drawing/2014/main" id="{54266D1A-F2A9-4333-9E31-B7D549EB08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0" name="TextBox 17">
              <a:extLst>
                <a:ext uri="{FF2B5EF4-FFF2-40B4-BE49-F238E27FC236}">
                  <a16:creationId xmlns:a16="http://schemas.microsoft.com/office/drawing/2014/main" id="{CDCB7D11-A623-4035-B160-CB3E222A0114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6/15</a:t>
              </a:r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B03A80E7-2EEB-4315-87E9-31E0D3EA132B}"/>
              </a:ext>
            </a:extLst>
          </p:cNvPr>
          <p:cNvGrpSpPr/>
          <p:nvPr/>
        </p:nvGrpSpPr>
        <p:grpSpPr>
          <a:xfrm>
            <a:off x="3795240" y="1959140"/>
            <a:ext cx="5479909" cy="3724739"/>
            <a:chOff x="3544226" y="1858781"/>
            <a:chExt cx="5479909" cy="3724739"/>
          </a:xfrm>
        </p:grpSpPr>
        <p:grpSp>
          <p:nvGrpSpPr>
            <p:cNvPr id="49" name="Grupo 2">
              <a:extLst>
                <a:ext uri="{FF2B5EF4-FFF2-40B4-BE49-F238E27FC236}">
                  <a16:creationId xmlns:a16="http://schemas.microsoft.com/office/drawing/2014/main" id="{371967DF-0722-4469-965A-DE8B61D93C49}"/>
                </a:ext>
              </a:extLst>
            </p:cNvPr>
            <p:cNvGrpSpPr/>
            <p:nvPr/>
          </p:nvGrpSpPr>
          <p:grpSpPr>
            <a:xfrm>
              <a:off x="3544226" y="5183410"/>
              <a:ext cx="5479909" cy="400110"/>
              <a:chOff x="4157036" y="2576415"/>
              <a:chExt cx="5479909" cy="400110"/>
            </a:xfrm>
          </p:grpSpPr>
          <p:sp>
            <p:nvSpPr>
              <p:cNvPr id="50" name="CuadroTexto 19">
                <a:extLst>
                  <a:ext uri="{FF2B5EF4-FFF2-40B4-BE49-F238E27FC236}">
                    <a16:creationId xmlns:a16="http://schemas.microsoft.com/office/drawing/2014/main" id="{8D94915E-7974-486B-B00A-788C8C301AD9}"/>
                  </a:ext>
                </a:extLst>
              </p:cNvPr>
              <p:cNvSpPr txBox="1"/>
              <p:nvPr/>
            </p:nvSpPr>
            <p:spPr>
              <a:xfrm>
                <a:off x="4157036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1" name="CuadroTexto 20">
                <a:extLst>
                  <a:ext uri="{FF2B5EF4-FFF2-40B4-BE49-F238E27FC236}">
                    <a16:creationId xmlns:a16="http://schemas.microsoft.com/office/drawing/2014/main" id="{7EDC33F6-2284-406A-9050-79ECA80AA8FE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55" name="Grupo 2">
              <a:extLst>
                <a:ext uri="{FF2B5EF4-FFF2-40B4-BE49-F238E27FC236}">
                  <a16:creationId xmlns:a16="http://schemas.microsoft.com/office/drawing/2014/main" id="{75EA5E9E-E340-4415-8816-EBA2467B8309}"/>
                </a:ext>
              </a:extLst>
            </p:cNvPr>
            <p:cNvGrpSpPr/>
            <p:nvPr/>
          </p:nvGrpSpPr>
          <p:grpSpPr>
            <a:xfrm>
              <a:off x="3544226" y="4689101"/>
              <a:ext cx="5479909" cy="444935"/>
              <a:chOff x="4157036" y="2531590"/>
              <a:chExt cx="5479909" cy="444935"/>
            </a:xfrm>
          </p:grpSpPr>
          <p:sp>
            <p:nvSpPr>
              <p:cNvPr id="56" name="CuadroTexto 19">
                <a:extLst>
                  <a:ext uri="{FF2B5EF4-FFF2-40B4-BE49-F238E27FC236}">
                    <a16:creationId xmlns:a16="http://schemas.microsoft.com/office/drawing/2014/main" id="{66F6A0F3-AB9C-4104-9AAB-B57ABD79AA5D}"/>
                  </a:ext>
                </a:extLst>
              </p:cNvPr>
              <p:cNvSpPr txBox="1"/>
              <p:nvPr/>
            </p:nvSpPr>
            <p:spPr>
              <a:xfrm>
                <a:off x="4157036" y="2531590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7" name="CuadroTexto 20">
                <a:extLst>
                  <a:ext uri="{FF2B5EF4-FFF2-40B4-BE49-F238E27FC236}">
                    <a16:creationId xmlns:a16="http://schemas.microsoft.com/office/drawing/2014/main" id="{B3321736-E8E8-459F-9888-E9A9CA3BC483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58" name="Grupo 2">
              <a:extLst>
                <a:ext uri="{FF2B5EF4-FFF2-40B4-BE49-F238E27FC236}">
                  <a16:creationId xmlns:a16="http://schemas.microsoft.com/office/drawing/2014/main" id="{903E1A0D-8B15-4A97-A23A-F4F95101874C}"/>
                </a:ext>
              </a:extLst>
            </p:cNvPr>
            <p:cNvGrpSpPr/>
            <p:nvPr/>
          </p:nvGrpSpPr>
          <p:grpSpPr>
            <a:xfrm>
              <a:off x="3544226" y="4221687"/>
              <a:ext cx="5479909" cy="400110"/>
              <a:chOff x="4157036" y="2576415"/>
              <a:chExt cx="5479909" cy="400110"/>
            </a:xfrm>
          </p:grpSpPr>
          <p:sp>
            <p:nvSpPr>
              <p:cNvPr id="59" name="CuadroTexto 19">
                <a:extLst>
                  <a:ext uri="{FF2B5EF4-FFF2-40B4-BE49-F238E27FC236}">
                    <a16:creationId xmlns:a16="http://schemas.microsoft.com/office/drawing/2014/main" id="{1F781940-5DFC-4E69-B6B9-07BC746D304B}"/>
                  </a:ext>
                </a:extLst>
              </p:cNvPr>
              <p:cNvSpPr txBox="1"/>
              <p:nvPr/>
            </p:nvSpPr>
            <p:spPr>
              <a:xfrm>
                <a:off x="4157036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60" name="CuadroTexto 20">
                <a:extLst>
                  <a:ext uri="{FF2B5EF4-FFF2-40B4-BE49-F238E27FC236}">
                    <a16:creationId xmlns:a16="http://schemas.microsoft.com/office/drawing/2014/main" id="{97B1FA8E-8769-42BB-ADD9-1E844B8C3490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61" name="Grupo 2">
              <a:extLst>
                <a:ext uri="{FF2B5EF4-FFF2-40B4-BE49-F238E27FC236}">
                  <a16:creationId xmlns:a16="http://schemas.microsoft.com/office/drawing/2014/main" id="{CDCA3832-0FCE-42EB-A267-5BD814A1FD37}"/>
                </a:ext>
              </a:extLst>
            </p:cNvPr>
            <p:cNvGrpSpPr/>
            <p:nvPr/>
          </p:nvGrpSpPr>
          <p:grpSpPr>
            <a:xfrm>
              <a:off x="3544226" y="3736272"/>
              <a:ext cx="5479909" cy="400110"/>
              <a:chOff x="4157036" y="2576415"/>
              <a:chExt cx="5479909" cy="400110"/>
            </a:xfrm>
          </p:grpSpPr>
          <p:sp>
            <p:nvSpPr>
              <p:cNvPr id="62" name="CuadroTexto 19">
                <a:extLst>
                  <a:ext uri="{FF2B5EF4-FFF2-40B4-BE49-F238E27FC236}">
                    <a16:creationId xmlns:a16="http://schemas.microsoft.com/office/drawing/2014/main" id="{24ACE7EF-1F04-48B5-AF6C-B6BE364B81A6}"/>
                  </a:ext>
                </a:extLst>
              </p:cNvPr>
              <p:cNvSpPr txBox="1"/>
              <p:nvPr/>
            </p:nvSpPr>
            <p:spPr>
              <a:xfrm>
                <a:off x="4157036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63" name="CuadroTexto 20">
                <a:extLst>
                  <a:ext uri="{FF2B5EF4-FFF2-40B4-BE49-F238E27FC236}">
                    <a16:creationId xmlns:a16="http://schemas.microsoft.com/office/drawing/2014/main" id="{E5EA3E99-FC94-4631-BA54-9C1C591CCEDA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64" name="Grupo 2">
              <a:extLst>
                <a:ext uri="{FF2B5EF4-FFF2-40B4-BE49-F238E27FC236}">
                  <a16:creationId xmlns:a16="http://schemas.microsoft.com/office/drawing/2014/main" id="{B68AA271-5331-438B-8BD4-4E81FE16B261}"/>
                </a:ext>
              </a:extLst>
            </p:cNvPr>
            <p:cNvGrpSpPr/>
            <p:nvPr/>
          </p:nvGrpSpPr>
          <p:grpSpPr>
            <a:xfrm>
              <a:off x="3544226" y="3272084"/>
              <a:ext cx="5479909" cy="400110"/>
              <a:chOff x="4157036" y="2576415"/>
              <a:chExt cx="5479909" cy="400110"/>
            </a:xfrm>
          </p:grpSpPr>
          <p:sp>
            <p:nvSpPr>
              <p:cNvPr id="65" name="CuadroTexto 19">
                <a:extLst>
                  <a:ext uri="{FF2B5EF4-FFF2-40B4-BE49-F238E27FC236}">
                    <a16:creationId xmlns:a16="http://schemas.microsoft.com/office/drawing/2014/main" id="{22B0AC54-ED26-4F8E-984A-20AA070F5C2E}"/>
                  </a:ext>
                </a:extLst>
              </p:cNvPr>
              <p:cNvSpPr txBox="1"/>
              <p:nvPr/>
            </p:nvSpPr>
            <p:spPr>
              <a:xfrm>
                <a:off x="4157036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66" name="CuadroTexto 20">
                <a:extLst>
                  <a:ext uri="{FF2B5EF4-FFF2-40B4-BE49-F238E27FC236}">
                    <a16:creationId xmlns:a16="http://schemas.microsoft.com/office/drawing/2014/main" id="{05206765-803F-41DE-B702-06BA5D845268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67" name="Grupo 2">
              <a:extLst>
                <a:ext uri="{FF2B5EF4-FFF2-40B4-BE49-F238E27FC236}">
                  <a16:creationId xmlns:a16="http://schemas.microsoft.com/office/drawing/2014/main" id="{3460D084-1189-4A5C-B353-55E5F9DA6404}"/>
                </a:ext>
              </a:extLst>
            </p:cNvPr>
            <p:cNvGrpSpPr/>
            <p:nvPr/>
          </p:nvGrpSpPr>
          <p:grpSpPr>
            <a:xfrm>
              <a:off x="3544226" y="2798927"/>
              <a:ext cx="5479909" cy="400110"/>
              <a:chOff x="4157036" y="2576415"/>
              <a:chExt cx="5479909" cy="400110"/>
            </a:xfrm>
          </p:grpSpPr>
          <p:sp>
            <p:nvSpPr>
              <p:cNvPr id="68" name="CuadroTexto 19">
                <a:extLst>
                  <a:ext uri="{FF2B5EF4-FFF2-40B4-BE49-F238E27FC236}">
                    <a16:creationId xmlns:a16="http://schemas.microsoft.com/office/drawing/2014/main" id="{5B427205-7745-40D8-A49C-BAEDCC1D76C1}"/>
                  </a:ext>
                </a:extLst>
              </p:cNvPr>
              <p:cNvSpPr txBox="1"/>
              <p:nvPr/>
            </p:nvSpPr>
            <p:spPr>
              <a:xfrm>
                <a:off x="4157036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69" name="CuadroTexto 20">
                <a:extLst>
                  <a:ext uri="{FF2B5EF4-FFF2-40B4-BE49-F238E27FC236}">
                    <a16:creationId xmlns:a16="http://schemas.microsoft.com/office/drawing/2014/main" id="{B10A5458-4AAD-4136-AE11-A19C4BB9F9D5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70" name="Grupo 2">
              <a:extLst>
                <a:ext uri="{FF2B5EF4-FFF2-40B4-BE49-F238E27FC236}">
                  <a16:creationId xmlns:a16="http://schemas.microsoft.com/office/drawing/2014/main" id="{CE0D7292-6106-478D-AEA2-6D9A7BDD9A0A}"/>
                </a:ext>
              </a:extLst>
            </p:cNvPr>
            <p:cNvGrpSpPr/>
            <p:nvPr/>
          </p:nvGrpSpPr>
          <p:grpSpPr>
            <a:xfrm>
              <a:off x="3544226" y="2328358"/>
              <a:ext cx="5479909" cy="400110"/>
              <a:chOff x="4157036" y="2576415"/>
              <a:chExt cx="5479909" cy="400110"/>
            </a:xfrm>
          </p:grpSpPr>
          <p:sp>
            <p:nvSpPr>
              <p:cNvPr id="71" name="CuadroTexto 19">
                <a:extLst>
                  <a:ext uri="{FF2B5EF4-FFF2-40B4-BE49-F238E27FC236}">
                    <a16:creationId xmlns:a16="http://schemas.microsoft.com/office/drawing/2014/main" id="{0D074995-DCEA-4A6F-9692-8C8C92183940}"/>
                  </a:ext>
                </a:extLst>
              </p:cNvPr>
              <p:cNvSpPr txBox="1"/>
              <p:nvPr/>
            </p:nvSpPr>
            <p:spPr>
              <a:xfrm>
                <a:off x="4157036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2" name="CuadroTexto 20">
                <a:extLst>
                  <a:ext uri="{FF2B5EF4-FFF2-40B4-BE49-F238E27FC236}">
                    <a16:creationId xmlns:a16="http://schemas.microsoft.com/office/drawing/2014/main" id="{EC11F67C-1843-43B0-8032-C035EBDE1A76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73" name="Grupo 2">
              <a:extLst>
                <a:ext uri="{FF2B5EF4-FFF2-40B4-BE49-F238E27FC236}">
                  <a16:creationId xmlns:a16="http://schemas.microsoft.com/office/drawing/2014/main" id="{04F2F234-E71D-4C34-9156-F067EDE89CCF}"/>
                </a:ext>
              </a:extLst>
            </p:cNvPr>
            <p:cNvGrpSpPr/>
            <p:nvPr/>
          </p:nvGrpSpPr>
          <p:grpSpPr>
            <a:xfrm>
              <a:off x="3544226" y="1858781"/>
              <a:ext cx="5479909" cy="400110"/>
              <a:chOff x="4157036" y="2576415"/>
              <a:chExt cx="5479909" cy="400110"/>
            </a:xfrm>
          </p:grpSpPr>
          <p:sp>
            <p:nvSpPr>
              <p:cNvPr id="74" name="CuadroTexto 19">
                <a:extLst>
                  <a:ext uri="{FF2B5EF4-FFF2-40B4-BE49-F238E27FC236}">
                    <a16:creationId xmlns:a16="http://schemas.microsoft.com/office/drawing/2014/main" id="{39189AD1-04C4-41BD-88BC-61F9EE4BEEA0}"/>
                  </a:ext>
                </a:extLst>
              </p:cNvPr>
              <p:cNvSpPr txBox="1"/>
              <p:nvPr/>
            </p:nvSpPr>
            <p:spPr>
              <a:xfrm>
                <a:off x="4157036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5" name="CuadroTexto 20">
                <a:extLst>
                  <a:ext uri="{FF2B5EF4-FFF2-40B4-BE49-F238E27FC236}">
                    <a16:creationId xmlns:a16="http://schemas.microsoft.com/office/drawing/2014/main" id="{558FED37-EE5A-4C67-8DC7-1C5A342292BA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</p:grpSp>
      <p:graphicFrame>
        <p:nvGraphicFramePr>
          <p:cNvPr id="36" name="Table 3">
            <a:extLst>
              <a:ext uri="{FF2B5EF4-FFF2-40B4-BE49-F238E27FC236}">
                <a16:creationId xmlns:a16="http://schemas.microsoft.com/office/drawing/2014/main" id="{5B3C2716-5EEB-49DA-A6F6-C539FC38B0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85478"/>
              </p:ext>
            </p:extLst>
          </p:nvPr>
        </p:nvGraphicFramePr>
        <p:xfrm>
          <a:off x="1802799" y="1303119"/>
          <a:ext cx="4753845" cy="4316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95348">
                  <a:extLst>
                    <a:ext uri="{9D8B030D-6E8A-4147-A177-3AD203B41FA5}">
                      <a16:colId xmlns:a16="http://schemas.microsoft.com/office/drawing/2014/main" val="137557859"/>
                    </a:ext>
                  </a:extLst>
                </a:gridCol>
                <a:gridCol w="2358497">
                  <a:extLst>
                    <a:ext uri="{9D8B030D-6E8A-4147-A177-3AD203B41FA5}">
                      <a16:colId xmlns:a16="http://schemas.microsoft.com/office/drawing/2014/main" val="1037246204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Drop test</a:t>
                      </a:r>
                    </a:p>
                    <a:p>
                      <a:pPr algn="l"/>
                      <a:r>
                        <a:rPr lang="en-US" sz="1400" dirty="0"/>
                        <a:t>(date and signature)</a:t>
                      </a: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Leak test</a:t>
                      </a:r>
                    </a:p>
                    <a:p>
                      <a:pPr algn="l"/>
                      <a:r>
                        <a:rPr lang="en-US" sz="1400" dirty="0"/>
                        <a:t>(date and signature)</a:t>
                      </a: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665679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17/02-20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Sebastien Calvo/Nicolas </a:t>
                      </a:r>
                      <a:r>
                        <a:rPr lang="en-US" sz="1200" dirty="0" err="1"/>
                        <a:t>Villanti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17/02-20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Sebastien Calvo/Nicolas </a:t>
                      </a:r>
                      <a:r>
                        <a:rPr lang="en-US" sz="1200" dirty="0" err="1"/>
                        <a:t>Villanti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47379163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17/02-20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Sebastien Calvo/Nicolas </a:t>
                      </a:r>
                      <a:r>
                        <a:rPr lang="en-US" sz="1200" dirty="0" err="1"/>
                        <a:t>Villanti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17/02-20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Sebastien Calvo/Nicolas </a:t>
                      </a:r>
                      <a:r>
                        <a:rPr lang="en-US" sz="1200" dirty="0" err="1"/>
                        <a:t>Villanti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2760205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7995118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18/02-20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Sebastien Calvo/Nicolas </a:t>
                      </a:r>
                      <a:r>
                        <a:rPr lang="en-US" sz="1200" dirty="0" err="1"/>
                        <a:t>Villanti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18/02-20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Sebastien Calvo/Nicolas </a:t>
                      </a:r>
                      <a:r>
                        <a:rPr lang="en-US" sz="1200" dirty="0" err="1"/>
                        <a:t>Villanti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4584803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6444665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 18/02-20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Sebastien Calvo/Nicolas </a:t>
                      </a:r>
                      <a:r>
                        <a:rPr lang="en-US" sz="1200" dirty="0" err="1"/>
                        <a:t>Villanti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18/02-20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Sebastien Calvo/Nicolas </a:t>
                      </a:r>
                      <a:r>
                        <a:rPr lang="en-US" sz="1200" dirty="0" err="1"/>
                        <a:t>Villanti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0687371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284904"/>
                  </a:ext>
                </a:extLst>
              </a:tr>
              <a:tr h="472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145505"/>
                  </a:ext>
                </a:extLst>
              </a:tr>
            </a:tbl>
          </a:graphicData>
        </a:graphic>
      </p:graphicFrame>
      <p:sp>
        <p:nvSpPr>
          <p:cNvPr id="38" name="Title 1">
            <a:extLst>
              <a:ext uri="{FF2B5EF4-FFF2-40B4-BE49-F238E27FC236}">
                <a16:creationId xmlns:a16="http://schemas.microsoft.com/office/drawing/2014/main" id="{8123D449-7B7C-409A-BBE5-F8745E29A3B5}"/>
              </a:ext>
            </a:extLst>
          </p:cNvPr>
          <p:cNvSpPr txBox="1">
            <a:spLocks/>
          </p:cNvSpPr>
          <p:nvPr/>
        </p:nvSpPr>
        <p:spPr>
          <a:xfrm>
            <a:off x="2289634" y="223864"/>
            <a:ext cx="10515600" cy="921243"/>
          </a:xfrm>
          <a:prstGeom prst="rect">
            <a:avLst/>
          </a:prstGeom>
        </p:spPr>
        <p:txBody>
          <a:bodyPr vert="horz" lIns="90000" tIns="0" rIns="9144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b="1" dirty="0"/>
              <a:t>shock test results</a:t>
            </a:r>
            <a:endParaRPr lang="en-GB" b="1" dirty="0"/>
          </a:p>
        </p:txBody>
      </p:sp>
      <p:grpSp>
        <p:nvGrpSpPr>
          <p:cNvPr id="39" name="Grupo 38">
            <a:extLst>
              <a:ext uri="{FF2B5EF4-FFF2-40B4-BE49-F238E27FC236}">
                <a16:creationId xmlns:a16="http://schemas.microsoft.com/office/drawing/2014/main" id="{D24F27DD-17FA-4CA2-9A8A-6AEC193B61A4}"/>
              </a:ext>
            </a:extLst>
          </p:cNvPr>
          <p:cNvGrpSpPr/>
          <p:nvPr/>
        </p:nvGrpSpPr>
        <p:grpSpPr>
          <a:xfrm>
            <a:off x="3768906" y="1977070"/>
            <a:ext cx="3325528" cy="2763016"/>
            <a:chOff x="5698607" y="1858781"/>
            <a:chExt cx="3325528" cy="2763016"/>
          </a:xfrm>
        </p:grpSpPr>
        <p:grpSp>
          <p:nvGrpSpPr>
            <p:cNvPr id="42" name="Grupo 2">
              <a:extLst>
                <a:ext uri="{FF2B5EF4-FFF2-40B4-BE49-F238E27FC236}">
                  <a16:creationId xmlns:a16="http://schemas.microsoft.com/office/drawing/2014/main" id="{10B37DD4-8D8B-46D8-A38B-13AF243AEB7E}"/>
                </a:ext>
              </a:extLst>
            </p:cNvPr>
            <p:cNvGrpSpPr/>
            <p:nvPr/>
          </p:nvGrpSpPr>
          <p:grpSpPr>
            <a:xfrm>
              <a:off x="5698607" y="4221687"/>
              <a:ext cx="3325528" cy="400110"/>
              <a:chOff x="6311417" y="2576415"/>
              <a:chExt cx="3325528" cy="400110"/>
            </a:xfrm>
          </p:grpSpPr>
          <p:sp>
            <p:nvSpPr>
              <p:cNvPr id="82" name="CuadroTexto 19">
                <a:extLst>
                  <a:ext uri="{FF2B5EF4-FFF2-40B4-BE49-F238E27FC236}">
                    <a16:creationId xmlns:a16="http://schemas.microsoft.com/office/drawing/2014/main" id="{C349672C-A2BD-43EC-A849-7E15578FDEE9}"/>
                  </a:ext>
                </a:extLst>
              </p:cNvPr>
              <p:cNvSpPr txBox="1"/>
              <p:nvPr/>
            </p:nvSpPr>
            <p:spPr>
              <a:xfrm>
                <a:off x="6311417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83" name="CuadroTexto 20">
                <a:extLst>
                  <a:ext uri="{FF2B5EF4-FFF2-40B4-BE49-F238E27FC236}">
                    <a16:creationId xmlns:a16="http://schemas.microsoft.com/office/drawing/2014/main" id="{E18B1F9B-2715-4B17-8963-968B04AE61DF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44" name="Grupo 2">
              <a:extLst>
                <a:ext uri="{FF2B5EF4-FFF2-40B4-BE49-F238E27FC236}">
                  <a16:creationId xmlns:a16="http://schemas.microsoft.com/office/drawing/2014/main" id="{7AF090DD-52E1-445F-8408-5C9ED2BF0DCD}"/>
                </a:ext>
              </a:extLst>
            </p:cNvPr>
            <p:cNvGrpSpPr/>
            <p:nvPr/>
          </p:nvGrpSpPr>
          <p:grpSpPr>
            <a:xfrm>
              <a:off x="5698607" y="3272084"/>
              <a:ext cx="3325528" cy="400110"/>
              <a:chOff x="6311417" y="2576415"/>
              <a:chExt cx="3325528" cy="400110"/>
            </a:xfrm>
          </p:grpSpPr>
          <p:sp>
            <p:nvSpPr>
              <p:cNvPr id="78" name="CuadroTexto 19">
                <a:extLst>
                  <a:ext uri="{FF2B5EF4-FFF2-40B4-BE49-F238E27FC236}">
                    <a16:creationId xmlns:a16="http://schemas.microsoft.com/office/drawing/2014/main" id="{D9C53FD0-3418-4E30-920D-5F929A73957B}"/>
                  </a:ext>
                </a:extLst>
              </p:cNvPr>
              <p:cNvSpPr txBox="1"/>
              <p:nvPr/>
            </p:nvSpPr>
            <p:spPr>
              <a:xfrm>
                <a:off x="6311417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79" name="CuadroTexto 20">
                <a:extLst>
                  <a:ext uri="{FF2B5EF4-FFF2-40B4-BE49-F238E27FC236}">
                    <a16:creationId xmlns:a16="http://schemas.microsoft.com/office/drawing/2014/main" id="{8A9CE938-5DD1-410E-9D82-2978A171BAA4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46" name="Grupo 2">
              <a:extLst>
                <a:ext uri="{FF2B5EF4-FFF2-40B4-BE49-F238E27FC236}">
                  <a16:creationId xmlns:a16="http://schemas.microsoft.com/office/drawing/2014/main" id="{97753C55-4A62-48F6-898A-7543594CE6B8}"/>
                </a:ext>
              </a:extLst>
            </p:cNvPr>
            <p:cNvGrpSpPr/>
            <p:nvPr/>
          </p:nvGrpSpPr>
          <p:grpSpPr>
            <a:xfrm>
              <a:off x="5698607" y="2328358"/>
              <a:ext cx="3325528" cy="400110"/>
              <a:chOff x="6311417" y="2576415"/>
              <a:chExt cx="3325528" cy="400110"/>
            </a:xfrm>
          </p:grpSpPr>
          <p:sp>
            <p:nvSpPr>
              <p:cNvPr id="53" name="CuadroTexto 19">
                <a:extLst>
                  <a:ext uri="{FF2B5EF4-FFF2-40B4-BE49-F238E27FC236}">
                    <a16:creationId xmlns:a16="http://schemas.microsoft.com/office/drawing/2014/main" id="{550FBAF6-C756-4D04-9FC0-187EAD8D7AC8}"/>
                  </a:ext>
                </a:extLst>
              </p:cNvPr>
              <p:cNvSpPr txBox="1"/>
              <p:nvPr/>
            </p:nvSpPr>
            <p:spPr>
              <a:xfrm>
                <a:off x="6311417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4" name="CuadroTexto 20">
                <a:extLst>
                  <a:ext uri="{FF2B5EF4-FFF2-40B4-BE49-F238E27FC236}">
                    <a16:creationId xmlns:a16="http://schemas.microsoft.com/office/drawing/2014/main" id="{DFBD3AA2-30F2-48CD-8616-710F1BDDE841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47" name="Grupo 2">
              <a:extLst>
                <a:ext uri="{FF2B5EF4-FFF2-40B4-BE49-F238E27FC236}">
                  <a16:creationId xmlns:a16="http://schemas.microsoft.com/office/drawing/2014/main" id="{C0097D0E-BF4A-4B4A-972B-CA83C15CB654}"/>
                </a:ext>
              </a:extLst>
            </p:cNvPr>
            <p:cNvGrpSpPr/>
            <p:nvPr/>
          </p:nvGrpSpPr>
          <p:grpSpPr>
            <a:xfrm>
              <a:off x="5698607" y="1858781"/>
              <a:ext cx="3325528" cy="400110"/>
              <a:chOff x="6311417" y="2576415"/>
              <a:chExt cx="3325528" cy="400110"/>
            </a:xfrm>
          </p:grpSpPr>
          <p:sp>
            <p:nvSpPr>
              <p:cNvPr id="48" name="CuadroTexto 19">
                <a:extLst>
                  <a:ext uri="{FF2B5EF4-FFF2-40B4-BE49-F238E27FC236}">
                    <a16:creationId xmlns:a16="http://schemas.microsoft.com/office/drawing/2014/main" id="{E2F8F5F0-2277-4D0C-83F4-9B018F5A6B91}"/>
                  </a:ext>
                </a:extLst>
              </p:cNvPr>
              <p:cNvSpPr txBox="1"/>
              <p:nvPr/>
            </p:nvSpPr>
            <p:spPr>
              <a:xfrm>
                <a:off x="6311417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52" name="CuadroTexto 20">
                <a:extLst>
                  <a:ext uri="{FF2B5EF4-FFF2-40B4-BE49-F238E27FC236}">
                    <a16:creationId xmlns:a16="http://schemas.microsoft.com/office/drawing/2014/main" id="{78C5E1D3-1A98-42CD-883E-2BF785DEF73E}"/>
                  </a:ext>
                </a:extLst>
              </p:cNvPr>
              <p:cNvSpPr txBox="1"/>
              <p:nvPr/>
            </p:nvSpPr>
            <p:spPr>
              <a:xfrm>
                <a:off x="8722545" y="2576415"/>
                <a:ext cx="914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</a:t>
                </a:r>
                <a:endParaRPr lang="es-ES" sz="2000" b="1" dirty="0">
                  <a:solidFill>
                    <a:srgbClr val="00B050"/>
                  </a:solidFill>
                </a:endParaRPr>
              </a:p>
            </p:txBody>
          </p:sp>
        </p:grp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21273767-FD99-49A1-807E-24B459BE4871}"/>
              </a:ext>
            </a:extLst>
          </p:cNvPr>
          <p:cNvGrpSpPr/>
          <p:nvPr/>
        </p:nvGrpSpPr>
        <p:grpSpPr>
          <a:xfrm>
            <a:off x="1451341" y="1943190"/>
            <a:ext cx="229852" cy="2639045"/>
            <a:chOff x="1451341" y="1943190"/>
            <a:chExt cx="229852" cy="2639045"/>
          </a:xfrm>
        </p:grpSpPr>
        <p:sp>
          <p:nvSpPr>
            <p:cNvPr id="90" name="CuadroTexto 89">
              <a:extLst>
                <a:ext uri="{FF2B5EF4-FFF2-40B4-BE49-F238E27FC236}">
                  <a16:creationId xmlns:a16="http://schemas.microsoft.com/office/drawing/2014/main" id="{48ADF586-ACC2-47B9-A592-2E95F54B061A}"/>
                </a:ext>
              </a:extLst>
            </p:cNvPr>
            <p:cNvSpPr txBox="1"/>
            <p:nvPr/>
          </p:nvSpPr>
          <p:spPr>
            <a:xfrm>
              <a:off x="1451342" y="3358634"/>
              <a:ext cx="229851" cy="276999"/>
            </a:xfrm>
            <a:prstGeom prst="rect">
              <a:avLst/>
            </a:prstGeom>
            <a:solidFill>
              <a:srgbClr val="21C5FF"/>
            </a:solidFill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es-ES" sz="1200" b="1" dirty="0"/>
                <a:t>10</a:t>
              </a:r>
            </a:p>
          </p:txBody>
        </p:sp>
        <p:sp>
          <p:nvSpPr>
            <p:cNvPr id="91" name="CuadroTexto 90">
              <a:extLst>
                <a:ext uri="{FF2B5EF4-FFF2-40B4-BE49-F238E27FC236}">
                  <a16:creationId xmlns:a16="http://schemas.microsoft.com/office/drawing/2014/main" id="{60D7F623-B98E-4C72-9923-BCB05E94071B}"/>
                </a:ext>
              </a:extLst>
            </p:cNvPr>
            <p:cNvSpPr txBox="1"/>
            <p:nvPr/>
          </p:nvSpPr>
          <p:spPr>
            <a:xfrm>
              <a:off x="1451342" y="2412032"/>
              <a:ext cx="229850" cy="276999"/>
            </a:xfrm>
            <a:prstGeom prst="rect">
              <a:avLst/>
            </a:prstGeom>
            <a:solidFill>
              <a:srgbClr val="F91F1F"/>
            </a:solidFill>
            <a:ln>
              <a:noFill/>
            </a:ln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es-ES" sz="1200" b="1" dirty="0"/>
                <a:t>7</a:t>
              </a:r>
            </a:p>
          </p:txBody>
        </p:sp>
        <p:sp>
          <p:nvSpPr>
            <p:cNvPr id="92" name="CuadroTexto 91">
              <a:extLst>
                <a:ext uri="{FF2B5EF4-FFF2-40B4-BE49-F238E27FC236}">
                  <a16:creationId xmlns:a16="http://schemas.microsoft.com/office/drawing/2014/main" id="{4D51F019-7CB1-44A0-A906-B0F850D3DC84}"/>
                </a:ext>
              </a:extLst>
            </p:cNvPr>
            <p:cNvSpPr txBox="1"/>
            <p:nvPr/>
          </p:nvSpPr>
          <p:spPr>
            <a:xfrm>
              <a:off x="1451341" y="1943190"/>
              <a:ext cx="229849" cy="276999"/>
            </a:xfrm>
            <a:prstGeom prst="rect">
              <a:avLst/>
            </a:prstGeom>
            <a:solidFill>
              <a:srgbClr val="DD5AE0"/>
            </a:solidFill>
            <a:ln>
              <a:solidFill>
                <a:srgbClr val="D74DC7"/>
              </a:solidFill>
            </a:ln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es-ES" sz="1200" b="1" dirty="0"/>
                <a:t>2</a:t>
              </a:r>
            </a:p>
          </p:txBody>
        </p:sp>
        <p:sp>
          <p:nvSpPr>
            <p:cNvPr id="93" name="CuadroTexto 92">
              <a:extLst>
                <a:ext uri="{FF2B5EF4-FFF2-40B4-BE49-F238E27FC236}">
                  <a16:creationId xmlns:a16="http://schemas.microsoft.com/office/drawing/2014/main" id="{994BAF38-FDFE-4863-9F27-2D0C98F435E0}"/>
                </a:ext>
              </a:extLst>
            </p:cNvPr>
            <p:cNvSpPr txBox="1"/>
            <p:nvPr/>
          </p:nvSpPr>
          <p:spPr>
            <a:xfrm>
              <a:off x="1451341" y="4305236"/>
              <a:ext cx="229848" cy="276999"/>
            </a:xfrm>
            <a:prstGeom prst="rect">
              <a:avLst/>
            </a:prstGeom>
            <a:solidFill>
              <a:srgbClr val="40DC4B"/>
            </a:solidFill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es-ES" sz="1200" b="1" dirty="0"/>
                <a:t>8</a:t>
              </a:r>
            </a:p>
          </p:txBody>
        </p:sp>
      </p:grpSp>
      <p:graphicFrame>
        <p:nvGraphicFramePr>
          <p:cNvPr id="94" name="Chart 3">
            <a:extLst>
              <a:ext uri="{FF2B5EF4-FFF2-40B4-BE49-F238E27FC236}">
                <a16:creationId xmlns:a16="http://schemas.microsoft.com/office/drawing/2014/main" id="{96C75996-108E-4FD9-822A-A087C0BA3F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01931"/>
              </p:ext>
            </p:extLst>
          </p:nvPr>
        </p:nvGraphicFramePr>
        <p:xfrm>
          <a:off x="6632722" y="1701063"/>
          <a:ext cx="5083134" cy="3521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54D54471-EF13-4B93-8F5A-B33C9B505BB0}"/>
              </a:ext>
            </a:extLst>
          </p:cNvPr>
          <p:cNvSpPr txBox="1"/>
          <p:nvPr/>
        </p:nvSpPr>
        <p:spPr>
          <a:xfrm>
            <a:off x="6991081" y="5357481"/>
            <a:ext cx="4964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/>
              <a:t>·· </a:t>
            </a:r>
            <a:r>
              <a:rPr lang="es-ES" i="1" dirty="0" err="1"/>
              <a:t>Courtesy</a:t>
            </a:r>
            <a:r>
              <a:rPr lang="es-ES" i="1" dirty="0"/>
              <a:t> of Sebastien Calvo and Nicolas </a:t>
            </a:r>
            <a:r>
              <a:rPr lang="es-ES" i="1" dirty="0" err="1"/>
              <a:t>Villanti</a:t>
            </a:r>
            <a:r>
              <a:rPr lang="es-ES" i="1" dirty="0"/>
              <a:t> ··</a:t>
            </a:r>
          </a:p>
        </p:txBody>
      </p:sp>
    </p:spTree>
    <p:extLst>
      <p:ext uri="{BB962C8B-B14F-4D97-AF65-F5344CB8AC3E}">
        <p14:creationId xmlns:p14="http://schemas.microsoft.com/office/powerpoint/2010/main" val="341106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1.48148E-6 L 0.05599 0.00092 " pathEditMode="relative" rAng="0" ptsTypes="AA">
                                      <p:cBhvr>
                                        <p:cTn id="8" dur="1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9" y="4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8" grpId="0"/>
      <p:bldGraphic spid="94" grpId="0">
        <p:bldAsOne/>
      </p:bldGraphic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52B9FB34-9C34-4984-90F8-64AE35F459C1}"/>
              </a:ext>
            </a:extLst>
          </p:cNvPr>
          <p:cNvSpPr/>
          <p:nvPr/>
        </p:nvSpPr>
        <p:spPr>
          <a:xfrm>
            <a:off x="243162" y="1020726"/>
            <a:ext cx="5417409" cy="5239910"/>
          </a:xfrm>
          <a:prstGeom prst="rect">
            <a:avLst/>
          </a:prstGeom>
          <a:solidFill>
            <a:srgbClr val="CED5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570F3F02-D158-4AE8-B07A-6CCD1112D1F5}"/>
              </a:ext>
            </a:extLst>
          </p:cNvPr>
          <p:cNvSpPr/>
          <p:nvPr/>
        </p:nvSpPr>
        <p:spPr>
          <a:xfrm>
            <a:off x="3452530" y="4057837"/>
            <a:ext cx="2208333" cy="2198592"/>
          </a:xfrm>
          <a:prstGeom prst="rect">
            <a:avLst/>
          </a:prstGeom>
          <a:solidFill>
            <a:srgbClr val="8497B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TextBox 13">
            <a:extLst>
              <a:ext uri="{FF2B5EF4-FFF2-40B4-BE49-F238E27FC236}">
                <a16:creationId xmlns:a16="http://schemas.microsoft.com/office/drawing/2014/main" id="{6102982A-5856-48D7-9542-C55AD8CFF2AE}"/>
              </a:ext>
            </a:extLst>
          </p:cNvPr>
          <p:cNvSpPr txBox="1"/>
          <p:nvPr/>
        </p:nvSpPr>
        <p:spPr>
          <a:xfrm>
            <a:off x="245058" y="5039774"/>
            <a:ext cx="2779616" cy="1200329"/>
          </a:xfrm>
          <a:prstGeom prst="rect">
            <a:avLst/>
          </a:prstGeom>
          <a:solidFill>
            <a:srgbClr val="CED5D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i="1" dirty="0"/>
              <a:t>V-HOM</a:t>
            </a:r>
          </a:p>
          <a:p>
            <a:pPr algn="ctr"/>
            <a:r>
              <a:rPr lang="en-GB" i="1" dirty="0"/>
              <a:t>H-HOM Feedthrough</a:t>
            </a:r>
          </a:p>
          <a:p>
            <a:pPr algn="ctr"/>
            <a:r>
              <a:rPr lang="en-GB" i="1" dirty="0"/>
              <a:t>Field antenna</a:t>
            </a:r>
          </a:p>
          <a:p>
            <a:endParaRPr lang="en-GB" i="1" dirty="0"/>
          </a:p>
        </p:txBody>
      </p:sp>
      <p:sp>
        <p:nvSpPr>
          <p:cNvPr id="25" name="TextBox 13">
            <a:extLst>
              <a:ext uri="{FF2B5EF4-FFF2-40B4-BE49-F238E27FC236}">
                <a16:creationId xmlns:a16="http://schemas.microsoft.com/office/drawing/2014/main" id="{DDF38F21-43B2-4CB2-A3AE-50810BBAB649}"/>
              </a:ext>
            </a:extLst>
          </p:cNvPr>
          <p:cNvSpPr txBox="1"/>
          <p:nvPr/>
        </p:nvSpPr>
        <p:spPr>
          <a:xfrm>
            <a:off x="247219" y="5037387"/>
            <a:ext cx="2779616" cy="1200329"/>
          </a:xfrm>
          <a:prstGeom prst="rect">
            <a:avLst/>
          </a:prstGeom>
          <a:solidFill>
            <a:srgbClr val="CED5D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V-HOM</a:t>
            </a:r>
          </a:p>
          <a:p>
            <a:pPr algn="ctr"/>
            <a:r>
              <a:rPr lang="en-GB" b="1" i="1" dirty="0"/>
              <a:t>H-HOM Feedthrough</a:t>
            </a:r>
          </a:p>
          <a:p>
            <a:pPr algn="ctr"/>
            <a:r>
              <a:rPr lang="en-GB" i="1" dirty="0"/>
              <a:t>Field antenna</a:t>
            </a:r>
          </a:p>
          <a:p>
            <a:endParaRPr lang="en-GB" i="1" dirty="0"/>
          </a:p>
        </p:txBody>
      </p:sp>
      <p:sp>
        <p:nvSpPr>
          <p:cNvPr id="32" name="Rectángulo 31">
            <a:extLst>
              <a:ext uri="{FF2B5EF4-FFF2-40B4-BE49-F238E27FC236}">
                <a16:creationId xmlns:a16="http://schemas.microsoft.com/office/drawing/2014/main" id="{D272CB17-CAB9-4823-8A23-6757CEC936C4}"/>
              </a:ext>
            </a:extLst>
          </p:cNvPr>
          <p:cNvSpPr/>
          <p:nvPr/>
        </p:nvSpPr>
        <p:spPr>
          <a:xfrm>
            <a:off x="6487472" y="1020726"/>
            <a:ext cx="5417409" cy="5239910"/>
          </a:xfrm>
          <a:prstGeom prst="rect">
            <a:avLst/>
          </a:prstGeom>
          <a:solidFill>
            <a:srgbClr val="0066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D766AE3A-9984-40E8-86CB-729132038FDA}"/>
              </a:ext>
            </a:extLst>
          </p:cNvPr>
          <p:cNvSpPr/>
          <p:nvPr/>
        </p:nvSpPr>
        <p:spPr>
          <a:xfrm>
            <a:off x="6487180" y="4055734"/>
            <a:ext cx="2208333" cy="2209109"/>
          </a:xfrm>
          <a:prstGeom prst="rect">
            <a:avLst/>
          </a:prstGeom>
          <a:solidFill>
            <a:srgbClr val="8497B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0D84EDD-46C5-492E-B299-851D8DAA0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20" y="6334"/>
            <a:ext cx="11077502" cy="1325563"/>
          </a:xfrm>
        </p:spPr>
        <p:txBody>
          <a:bodyPr/>
          <a:lstStyle/>
          <a:p>
            <a:r>
              <a:rPr lang="en-GB" b="1" dirty="0"/>
              <a:t>Tooling for transport under vacuum</a:t>
            </a:r>
          </a:p>
        </p:txBody>
      </p:sp>
      <p:pic>
        <p:nvPicPr>
          <p:cNvPr id="19" name="Content Placeholder 4" descr="A close up of a device&#10;&#10;Description automatically generated">
            <a:extLst>
              <a:ext uri="{FF2B5EF4-FFF2-40B4-BE49-F238E27FC236}">
                <a16:creationId xmlns:a16="http://schemas.microsoft.com/office/drawing/2014/main" id="{FED8C5C3-0BA1-4EC4-A96C-7F4A850D20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28" t="24050" r="33595"/>
          <a:stretch/>
        </p:blipFill>
        <p:spPr>
          <a:xfrm>
            <a:off x="9151757" y="1116918"/>
            <a:ext cx="2598515" cy="5017381"/>
          </a:xfrm>
        </p:spPr>
      </p:pic>
      <p:pic>
        <p:nvPicPr>
          <p:cNvPr id="6" name="Picture 5" descr="A picture containing toy&#10;&#10;Description automatically generated">
            <a:extLst>
              <a:ext uri="{FF2B5EF4-FFF2-40B4-BE49-F238E27FC236}">
                <a16:creationId xmlns:a16="http://schemas.microsoft.com/office/drawing/2014/main" id="{C27907CF-78BF-4C81-86C5-D636203113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65" t="23077" r="35833" b="23419"/>
          <a:stretch/>
        </p:blipFill>
        <p:spPr>
          <a:xfrm>
            <a:off x="830287" y="1211835"/>
            <a:ext cx="3033876" cy="3829046"/>
          </a:xfrm>
          <a:prstGeom prst="rect">
            <a:avLst/>
          </a:prstGeom>
        </p:spPr>
      </p:pic>
      <p:pic>
        <p:nvPicPr>
          <p:cNvPr id="10" name="Picture 9" descr="A picture containing sitting, toy, light, fire&#10;&#10;Description automatically generated">
            <a:extLst>
              <a:ext uri="{FF2B5EF4-FFF2-40B4-BE49-F238E27FC236}">
                <a16:creationId xmlns:a16="http://schemas.microsoft.com/office/drawing/2014/main" id="{F7769C6C-87AA-4901-9C36-0A30174BC1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97" t="16753" r="29857" b="3418"/>
          <a:stretch/>
        </p:blipFill>
        <p:spPr>
          <a:xfrm>
            <a:off x="3896419" y="4129547"/>
            <a:ext cx="1485320" cy="2004752"/>
          </a:xfrm>
          <a:prstGeom prst="rect">
            <a:avLst/>
          </a:prstGeom>
          <a:ln>
            <a:noFill/>
          </a:ln>
        </p:spPr>
      </p:pic>
      <p:pic>
        <p:nvPicPr>
          <p:cNvPr id="20" name="Picture 19" descr="A picture containing blue, hydrant, phone&#10;&#10;Description automatically generated">
            <a:extLst>
              <a:ext uri="{FF2B5EF4-FFF2-40B4-BE49-F238E27FC236}">
                <a16:creationId xmlns:a16="http://schemas.microsoft.com/office/drawing/2014/main" id="{C1BAC0E7-7F24-47BA-836F-BBFFCC138BC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86" t="11165" r="33234" b="14989"/>
          <a:stretch/>
        </p:blipFill>
        <p:spPr>
          <a:xfrm>
            <a:off x="7017830" y="4061056"/>
            <a:ext cx="1115486" cy="2141734"/>
          </a:xfrm>
          <a:prstGeom prst="rect">
            <a:avLst/>
          </a:prstGeom>
        </p:spPr>
      </p:pic>
      <p:pic>
        <p:nvPicPr>
          <p:cNvPr id="21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7F8952EE-512F-415F-9AA3-A39422E98C4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53" t="18975" r="28604" b="4103"/>
          <a:stretch/>
        </p:blipFill>
        <p:spPr>
          <a:xfrm>
            <a:off x="844908" y="1174118"/>
            <a:ext cx="3019255" cy="3915461"/>
          </a:xfrm>
          <a:prstGeom prst="rect">
            <a:avLst/>
          </a:prstGeom>
        </p:spPr>
      </p:pic>
      <p:pic>
        <p:nvPicPr>
          <p:cNvPr id="22" name="Picture 11" descr="A close up of a device&#10;&#10;Description automatically generated">
            <a:extLst>
              <a:ext uri="{FF2B5EF4-FFF2-40B4-BE49-F238E27FC236}">
                <a16:creationId xmlns:a16="http://schemas.microsoft.com/office/drawing/2014/main" id="{93814D79-98D5-41B9-9CB8-2581CAFC731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1" t="11111" r="32074" b="11453"/>
          <a:stretch/>
        </p:blipFill>
        <p:spPr>
          <a:xfrm>
            <a:off x="844908" y="1240297"/>
            <a:ext cx="3062374" cy="3853489"/>
          </a:xfrm>
          <a:prstGeom prst="rect">
            <a:avLst/>
          </a:prstGeom>
        </p:spPr>
      </p:pic>
      <p:sp>
        <p:nvSpPr>
          <p:cNvPr id="23" name="TextBox 14">
            <a:extLst>
              <a:ext uri="{FF2B5EF4-FFF2-40B4-BE49-F238E27FC236}">
                <a16:creationId xmlns:a16="http://schemas.microsoft.com/office/drawing/2014/main" id="{9897F548-07ED-4B3E-870A-7999939B83DE}"/>
              </a:ext>
            </a:extLst>
          </p:cNvPr>
          <p:cNvSpPr txBox="1"/>
          <p:nvPr/>
        </p:nvSpPr>
        <p:spPr>
          <a:xfrm>
            <a:off x="9497250" y="5781435"/>
            <a:ext cx="214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H-HOM 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13821048-B59D-41F7-B875-0D247A15815C}"/>
              </a:ext>
            </a:extLst>
          </p:cNvPr>
          <p:cNvGrpSpPr/>
          <p:nvPr/>
        </p:nvGrpSpPr>
        <p:grpSpPr>
          <a:xfrm>
            <a:off x="0" y="6260636"/>
            <a:ext cx="12192000" cy="626093"/>
            <a:chOff x="0" y="6226629"/>
            <a:chExt cx="12192000" cy="626093"/>
          </a:xfrm>
        </p:grpSpPr>
        <p:grpSp>
          <p:nvGrpSpPr>
            <p:cNvPr id="27" name="Grupo 26">
              <a:extLst>
                <a:ext uri="{FF2B5EF4-FFF2-40B4-BE49-F238E27FC236}">
                  <a16:creationId xmlns:a16="http://schemas.microsoft.com/office/drawing/2014/main" id="{55349EDC-E2F5-49DE-9291-B3148C314678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4CBBEA7A-060F-4D1E-BE0C-695C010E23EB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30" name="Rectangle 4">
                <a:extLst>
                  <a:ext uri="{FF2B5EF4-FFF2-40B4-BE49-F238E27FC236}">
                    <a16:creationId xmlns:a16="http://schemas.microsoft.com/office/drawing/2014/main" id="{9C51F2BD-5E00-416A-A3BB-9A28F39A37BD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8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Date Placeholder 1">
                <a:extLst>
                  <a:ext uri="{FF2B5EF4-FFF2-40B4-BE49-F238E27FC236}">
                    <a16:creationId xmlns:a16="http://schemas.microsoft.com/office/drawing/2014/main" id="{10D487ED-5295-4BDA-8032-172A703A57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EA7F5F8-A438-4049-A2CD-A9B97B6A9849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8/16</a:t>
              </a:r>
            </a:p>
          </p:txBody>
        </p:sp>
      </p:grpSp>
      <p:sp>
        <p:nvSpPr>
          <p:cNvPr id="29" name="TextBox 20">
            <a:extLst>
              <a:ext uri="{FF2B5EF4-FFF2-40B4-BE49-F238E27FC236}">
                <a16:creationId xmlns:a16="http://schemas.microsoft.com/office/drawing/2014/main" id="{9DA0852E-2E02-4E89-8BCB-00E7CC81A0C7}"/>
              </a:ext>
            </a:extLst>
          </p:cNvPr>
          <p:cNvSpPr txBox="1"/>
          <p:nvPr/>
        </p:nvSpPr>
        <p:spPr>
          <a:xfrm>
            <a:off x="4647650" y="3190439"/>
            <a:ext cx="2311657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bg1"/>
                </a:solidFill>
              </a:rPr>
              <a:t>Protection </a:t>
            </a:r>
            <a:r>
              <a:rPr lang="fr-CH" b="1" dirty="0" err="1">
                <a:solidFill>
                  <a:schemeClr val="bg1"/>
                </a:solidFill>
              </a:rPr>
              <a:t>pieces</a:t>
            </a:r>
            <a:r>
              <a:rPr lang="fr-CH" b="1" dirty="0">
                <a:solidFill>
                  <a:schemeClr val="bg1"/>
                </a:solidFill>
              </a:rPr>
              <a:t> for clean room</a:t>
            </a:r>
          </a:p>
        </p:txBody>
      </p:sp>
      <p:cxnSp>
        <p:nvCxnSpPr>
          <p:cNvPr id="8" name="Conector: angular 7">
            <a:extLst>
              <a:ext uri="{FF2B5EF4-FFF2-40B4-BE49-F238E27FC236}">
                <a16:creationId xmlns:a16="http://schemas.microsoft.com/office/drawing/2014/main" id="{ED3B709E-B045-4869-9A69-28E6701AF8D8}"/>
              </a:ext>
            </a:extLst>
          </p:cNvPr>
          <p:cNvCxnSpPr>
            <a:cxnSpLocks/>
            <a:stCxn id="29" idx="1"/>
          </p:cNvCxnSpPr>
          <p:nvPr/>
        </p:nvCxnSpPr>
        <p:spPr>
          <a:xfrm rot="10800000" flipV="1">
            <a:off x="4254256" y="3513605"/>
            <a:ext cx="393395" cy="613838"/>
          </a:xfrm>
          <a:prstGeom prst="bentConnector2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: angular 33">
            <a:extLst>
              <a:ext uri="{FF2B5EF4-FFF2-40B4-BE49-F238E27FC236}">
                <a16:creationId xmlns:a16="http://schemas.microsoft.com/office/drawing/2014/main" id="{6BB5AC50-ACC6-4BE5-9001-D5C89321B8B6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6959307" y="3513605"/>
            <a:ext cx="372931" cy="536806"/>
          </a:xfrm>
          <a:prstGeom prst="bentConnector2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13">
            <a:extLst>
              <a:ext uri="{FF2B5EF4-FFF2-40B4-BE49-F238E27FC236}">
                <a16:creationId xmlns:a16="http://schemas.microsoft.com/office/drawing/2014/main" id="{5153EDDF-24DF-463C-B89C-CF0A03D7FD67}"/>
              </a:ext>
            </a:extLst>
          </p:cNvPr>
          <p:cNvSpPr txBox="1"/>
          <p:nvPr/>
        </p:nvSpPr>
        <p:spPr>
          <a:xfrm>
            <a:off x="243550" y="5038412"/>
            <a:ext cx="2779616" cy="1200329"/>
          </a:xfrm>
          <a:prstGeom prst="rect">
            <a:avLst/>
          </a:prstGeom>
          <a:solidFill>
            <a:srgbClr val="CED5D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V-HOM</a:t>
            </a:r>
          </a:p>
          <a:p>
            <a:pPr algn="ctr"/>
            <a:r>
              <a:rPr lang="en-GB" i="1" dirty="0"/>
              <a:t>H-HOM Feedthrough</a:t>
            </a:r>
          </a:p>
          <a:p>
            <a:pPr algn="ctr"/>
            <a:r>
              <a:rPr lang="en-GB" b="1" i="1" dirty="0"/>
              <a:t>Field antenna</a:t>
            </a:r>
          </a:p>
          <a:p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02557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19" y="0"/>
            <a:ext cx="11077503" cy="1325563"/>
          </a:xfrm>
        </p:spPr>
        <p:txBody>
          <a:bodyPr>
            <a:normAutofit/>
          </a:bodyPr>
          <a:lstStyle/>
          <a:p>
            <a:r>
              <a:rPr lang="en-GB" b="1" dirty="0"/>
              <a:t>Packaging for transport </a:t>
            </a:r>
            <a:r>
              <a:rPr lang="en-GB" b="1" dirty="0" err="1"/>
              <a:t>anti-shock&amp;vibrations</a:t>
            </a:r>
            <a:endParaRPr lang="en-GB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923B2B9-1C40-4354-BD22-25E47A46BB6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1" t="26219" r="13780" b="24911"/>
          <a:stretch/>
        </p:blipFill>
        <p:spPr>
          <a:xfrm>
            <a:off x="738088" y="4231663"/>
            <a:ext cx="4676660" cy="19858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E5681B-CC69-41EA-B0AA-EC4E0ACB90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6" t="3075" r="3770" b="24747"/>
          <a:stretch/>
        </p:blipFill>
        <p:spPr>
          <a:xfrm>
            <a:off x="7024467" y="4102643"/>
            <a:ext cx="1682922" cy="2079890"/>
          </a:xfrm>
          <a:prstGeom prst="rect">
            <a:avLst/>
          </a:prstGeom>
        </p:spPr>
      </p:pic>
      <p:grpSp>
        <p:nvGrpSpPr>
          <p:cNvPr id="3" name="Grupo 2"/>
          <p:cNvGrpSpPr/>
          <p:nvPr/>
        </p:nvGrpSpPr>
        <p:grpSpPr>
          <a:xfrm>
            <a:off x="526472" y="1206877"/>
            <a:ext cx="11139055" cy="2789648"/>
            <a:chOff x="548728" y="1577411"/>
            <a:chExt cx="11280817" cy="2731721"/>
          </a:xfrm>
        </p:grpSpPr>
        <p:pic>
          <p:nvPicPr>
            <p:cNvPr id="8" name="Content Placeholder 4">
              <a:extLst>
                <a:ext uri="{FF2B5EF4-FFF2-40B4-BE49-F238E27FC236}">
                  <a16:creationId xmlns:a16="http://schemas.microsoft.com/office/drawing/2014/main" id="{A606CB54-2558-4BBD-9DBC-684EB053CE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20" t="33793" r="11515" b="35743"/>
            <a:stretch/>
          </p:blipFill>
          <p:spPr>
            <a:xfrm>
              <a:off x="3131126" y="1577411"/>
              <a:ext cx="8698419" cy="2731721"/>
            </a:xfrm>
            <a:prstGeom prst="rect">
              <a:avLst/>
            </a:prstGeom>
          </p:spPr>
        </p:pic>
        <p:pic>
          <p:nvPicPr>
            <p:cNvPr id="9" name="Content Placeholder 4">
              <a:extLst>
                <a:ext uri="{FF2B5EF4-FFF2-40B4-BE49-F238E27FC236}">
                  <a16:creationId xmlns:a16="http://schemas.microsoft.com/office/drawing/2014/main" id="{A606CB54-2558-4BBD-9DBC-684EB053CE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49" t="33793" r="69376" b="35743"/>
            <a:stretch/>
          </p:blipFill>
          <p:spPr>
            <a:xfrm>
              <a:off x="548728" y="1577411"/>
              <a:ext cx="2871871" cy="2731721"/>
            </a:xfrm>
            <a:prstGeom prst="rect">
              <a:avLst/>
            </a:prstGeom>
          </p:spPr>
        </p:pic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8/15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3076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E05C7-0D53-4479-A16E-21CA301EC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720" y="0"/>
            <a:ext cx="9221702" cy="1325563"/>
          </a:xfrm>
        </p:spPr>
        <p:txBody>
          <a:bodyPr>
            <a:normAutofit/>
          </a:bodyPr>
          <a:lstStyle/>
          <a:p>
            <a:r>
              <a:rPr lang="es-ES" b="1" dirty="0"/>
              <a:t>C</a:t>
            </a:r>
            <a:r>
              <a:rPr lang="en-GB" b="1" dirty="0" err="1"/>
              <a:t>rab</a:t>
            </a:r>
            <a:r>
              <a:rPr lang="en-GB" b="1" dirty="0"/>
              <a:t> cavity RFD and DQW coaxial lines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B74D256-1774-4AC6-B3B3-7E0C77BE9CE5}"/>
              </a:ext>
            </a:extLst>
          </p:cNvPr>
          <p:cNvGrpSpPr/>
          <p:nvPr/>
        </p:nvGrpSpPr>
        <p:grpSpPr>
          <a:xfrm>
            <a:off x="0" y="6231907"/>
            <a:ext cx="12192000" cy="626093"/>
            <a:chOff x="0" y="6226629"/>
            <a:chExt cx="12192000" cy="626093"/>
          </a:xfrm>
        </p:grpSpPr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9A7A363F-AD9C-44B0-8E4B-B6FCD2EFFBD6}"/>
                </a:ext>
              </a:extLst>
            </p:cNvPr>
            <p:cNvGrpSpPr/>
            <p:nvPr/>
          </p:nvGrpSpPr>
          <p:grpSpPr>
            <a:xfrm>
              <a:off x="0" y="6226629"/>
              <a:ext cx="12192000" cy="626093"/>
              <a:chOff x="0" y="6226629"/>
              <a:chExt cx="12192000" cy="626093"/>
            </a:xfrm>
          </p:grpSpPr>
          <p:sp>
            <p:nvSpPr>
              <p:cNvPr id="16" name="Rectángulo 15">
                <a:extLst>
                  <a:ext uri="{FF2B5EF4-FFF2-40B4-BE49-F238E27FC236}">
                    <a16:creationId xmlns:a16="http://schemas.microsoft.com/office/drawing/2014/main" id="{DECBB336-8A6C-4ADE-A798-31AD9234268D}"/>
                  </a:ext>
                </a:extLst>
              </p:cNvPr>
              <p:cNvSpPr/>
              <p:nvPr/>
            </p:nvSpPr>
            <p:spPr>
              <a:xfrm>
                <a:off x="0" y="6226629"/>
                <a:ext cx="12192000" cy="626093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7" name="Rectangle 4">
                <a:extLst>
                  <a:ext uri="{FF2B5EF4-FFF2-40B4-BE49-F238E27FC236}">
                    <a16:creationId xmlns:a16="http://schemas.microsoft.com/office/drawing/2014/main" id="{B597A630-9E36-4D87-89E2-06FB466CF522}"/>
                  </a:ext>
                </a:extLst>
              </p:cNvPr>
              <p:cNvSpPr/>
              <p:nvPr/>
            </p:nvSpPr>
            <p:spPr>
              <a:xfrm>
                <a:off x="4566823" y="6325378"/>
                <a:ext cx="30692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de-DE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en-US" u="sng" dirty="0">
                    <a:solidFill>
                      <a:schemeClr val="bg1"/>
                    </a:solidFill>
                    <a:latin typeface="Calibri Light" panose="020F03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sonia.garcia.scheifler@cern.ch</a:t>
                </a:r>
                <a:endParaRPr lang="en-GB" dirty="0"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Date Placeholder 1">
                <a:extLst>
                  <a:ext uri="{FF2B5EF4-FFF2-40B4-BE49-F238E27FC236}">
                    <a16:creationId xmlns:a16="http://schemas.microsoft.com/office/drawing/2014/main" id="{6CA1FB25-9CDB-418D-85C7-3FC8A12C038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2178" y="6345843"/>
                <a:ext cx="1386710" cy="328401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fld id="{2A9F662B-F8D8-46DD-8112-E95544C15D4D}" type="datetime1">
                  <a:rPr lang="en-GB" smtClean="0">
                    <a:solidFill>
                      <a:schemeClr val="bg1"/>
                    </a:solidFill>
                  </a:rPr>
                  <a:pPr/>
                  <a:t>15/05/2020</a:t>
                </a:fld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7">
              <a:extLst>
                <a:ext uri="{FF2B5EF4-FFF2-40B4-BE49-F238E27FC236}">
                  <a16:creationId xmlns:a16="http://schemas.microsoft.com/office/drawing/2014/main" id="{92D13DCF-AF49-4933-8EB2-8B17D74F2CEC}"/>
                </a:ext>
              </a:extLst>
            </p:cNvPr>
            <p:cNvSpPr txBox="1"/>
            <p:nvPr/>
          </p:nvSpPr>
          <p:spPr>
            <a:xfrm>
              <a:off x="11295222" y="6345843"/>
              <a:ext cx="77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9/15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5D4B171B-C7CD-4460-A785-A283F45920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1" t="3077" r="29356" b="1995"/>
          <a:stretch/>
        </p:blipFill>
        <p:spPr>
          <a:xfrm>
            <a:off x="4999305" y="1652896"/>
            <a:ext cx="3840000" cy="466966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941BE29-F4FC-4404-A45A-C74FB2DB6EF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68" t="10797" r="32029" b="19860"/>
          <a:stretch/>
        </p:blipFill>
        <p:spPr>
          <a:xfrm>
            <a:off x="8186797" y="-174921"/>
            <a:ext cx="4320000" cy="532109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DE71E36-06AE-4A4C-8195-7D2C01C27F29}"/>
              </a:ext>
            </a:extLst>
          </p:cNvPr>
          <p:cNvSpPr txBox="1"/>
          <p:nvPr/>
        </p:nvSpPr>
        <p:spPr>
          <a:xfrm>
            <a:off x="249691" y="1260111"/>
            <a:ext cx="6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Design of the coaxial </a:t>
            </a:r>
            <a:r>
              <a:rPr lang="fr-CH" dirty="0" err="1"/>
              <a:t>lines</a:t>
            </a:r>
            <a:r>
              <a:rPr lang="fr-CH" dirty="0"/>
              <a:t> for DQW and RFD </a:t>
            </a:r>
            <a:r>
              <a:rPr lang="fr-CH" dirty="0" err="1"/>
              <a:t>cryomodules</a:t>
            </a:r>
            <a:r>
              <a:rPr lang="fr-CH" dirty="0"/>
              <a:t>:</a:t>
            </a:r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id="{1D935CBD-10F3-4438-A8E6-EDC1B96912B6}"/>
              </a:ext>
            </a:extLst>
          </p:cNvPr>
          <p:cNvSpPr txBox="1"/>
          <p:nvPr/>
        </p:nvSpPr>
        <p:spPr>
          <a:xfrm>
            <a:off x="212791" y="3082121"/>
            <a:ext cx="5254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75000"/>
              <a:buFont typeface="Wingdings" panose="05000000000000000000" pitchFamily="2" charset="2"/>
              <a:buChar char="Ø"/>
            </a:pPr>
            <a:r>
              <a:rPr lang="fr-CH" dirty="0" err="1"/>
              <a:t>These</a:t>
            </a:r>
            <a:r>
              <a:rPr lang="fr-CH" dirty="0"/>
              <a:t> </a:t>
            </a:r>
            <a:r>
              <a:rPr lang="fr-CH" dirty="0" err="1"/>
              <a:t>lines</a:t>
            </a:r>
            <a:r>
              <a:rPr lang="fr-CH" dirty="0"/>
              <a:t> </a:t>
            </a:r>
            <a:r>
              <a:rPr lang="fr-CH" dirty="0" err="1"/>
              <a:t>extract</a:t>
            </a:r>
            <a:r>
              <a:rPr lang="fr-CH" dirty="0"/>
              <a:t> the power </a:t>
            </a:r>
            <a:r>
              <a:rPr lang="fr-CH" dirty="0" err="1"/>
              <a:t>from</a:t>
            </a:r>
            <a:r>
              <a:rPr lang="fr-CH" dirty="0"/>
              <a:t> the HOMS</a:t>
            </a:r>
          </a:p>
        </p:txBody>
      </p:sp>
      <p:sp>
        <p:nvSpPr>
          <p:cNvPr id="22" name="TextBox 20">
            <a:extLst>
              <a:ext uri="{FF2B5EF4-FFF2-40B4-BE49-F238E27FC236}">
                <a16:creationId xmlns:a16="http://schemas.microsoft.com/office/drawing/2014/main" id="{93BD8691-E767-420C-A301-ACB2DDCA0F1F}"/>
              </a:ext>
            </a:extLst>
          </p:cNvPr>
          <p:cNvSpPr txBox="1"/>
          <p:nvPr/>
        </p:nvSpPr>
        <p:spPr>
          <a:xfrm>
            <a:off x="212791" y="3948386"/>
            <a:ext cx="5254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75000"/>
              <a:buFont typeface="Wingdings" panose="05000000000000000000" pitchFamily="2" charset="2"/>
              <a:buChar char="Ø"/>
            </a:pPr>
            <a:r>
              <a:rPr lang="fr-CH" dirty="0"/>
              <a:t>The </a:t>
            </a:r>
            <a:r>
              <a:rPr lang="fr-CH" dirty="0" err="1"/>
              <a:t>lines</a:t>
            </a:r>
            <a:r>
              <a:rPr lang="fr-CH" dirty="0"/>
              <a:t> are </a:t>
            </a:r>
            <a:r>
              <a:rPr lang="fr-CH" dirty="0" err="1"/>
              <a:t>special</a:t>
            </a:r>
            <a:r>
              <a:rPr lang="fr-CH" dirty="0"/>
              <a:t> </a:t>
            </a:r>
            <a:r>
              <a:rPr lang="fr-CH" dirty="0" err="1"/>
              <a:t>because</a:t>
            </a:r>
            <a:r>
              <a:rPr lang="fr-CH" dirty="0"/>
              <a:t> </a:t>
            </a:r>
            <a:r>
              <a:rPr lang="fr-CH" dirty="0" err="1"/>
              <a:t>they</a:t>
            </a:r>
            <a:r>
              <a:rPr lang="fr-CH" dirty="0"/>
              <a:t> </a:t>
            </a:r>
            <a:r>
              <a:rPr lang="fr-CH" dirty="0" err="1"/>
              <a:t>pass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2 K to 300 K</a:t>
            </a:r>
          </a:p>
        </p:txBody>
      </p:sp>
      <p:sp>
        <p:nvSpPr>
          <p:cNvPr id="23" name="TextBox 20">
            <a:extLst>
              <a:ext uri="{FF2B5EF4-FFF2-40B4-BE49-F238E27FC236}">
                <a16:creationId xmlns:a16="http://schemas.microsoft.com/office/drawing/2014/main" id="{CCF2249F-5808-4901-ADA0-292427B07C49}"/>
              </a:ext>
            </a:extLst>
          </p:cNvPr>
          <p:cNvSpPr txBox="1"/>
          <p:nvPr/>
        </p:nvSpPr>
        <p:spPr>
          <a:xfrm>
            <a:off x="212792" y="4975516"/>
            <a:ext cx="5254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75000"/>
              <a:buFont typeface="Wingdings" panose="05000000000000000000" pitchFamily="2" charset="2"/>
              <a:buChar char="Ø"/>
            </a:pPr>
            <a:r>
              <a:rPr lang="fr-CH" dirty="0" err="1"/>
              <a:t>Difficult</a:t>
            </a:r>
            <a:r>
              <a:rPr lang="fr-CH" dirty="0"/>
              <a:t> </a:t>
            </a:r>
            <a:r>
              <a:rPr lang="fr-CH" dirty="0" err="1"/>
              <a:t>task</a:t>
            </a:r>
            <a:r>
              <a:rPr lang="fr-CH" dirty="0"/>
              <a:t> has been to </a:t>
            </a:r>
            <a:r>
              <a:rPr lang="fr-CH" dirty="0" err="1"/>
              <a:t>find</a:t>
            </a:r>
            <a:r>
              <a:rPr lang="fr-CH" dirty="0"/>
              <a:t> a </a:t>
            </a:r>
            <a:r>
              <a:rPr lang="fr-CH" dirty="0" err="1"/>
              <a:t>cable</a:t>
            </a:r>
            <a:r>
              <a:rPr lang="fr-CH" dirty="0"/>
              <a:t> </a:t>
            </a:r>
            <a:r>
              <a:rPr lang="fr-CH" dirty="0" err="1"/>
              <a:t>suppliers</a:t>
            </a:r>
            <a:r>
              <a:rPr lang="fr-CH" dirty="0"/>
              <a:t> for 25 ohm</a:t>
            </a:r>
            <a:endParaRPr lang="en-GB" dirty="0"/>
          </a:p>
        </p:txBody>
      </p:sp>
      <p:sp>
        <p:nvSpPr>
          <p:cNvPr id="24" name="TextBox 20">
            <a:extLst>
              <a:ext uri="{FF2B5EF4-FFF2-40B4-BE49-F238E27FC236}">
                <a16:creationId xmlns:a16="http://schemas.microsoft.com/office/drawing/2014/main" id="{86C08CC0-E158-4708-9BF5-173ECA3586ED}"/>
              </a:ext>
            </a:extLst>
          </p:cNvPr>
          <p:cNvSpPr txBox="1"/>
          <p:nvPr/>
        </p:nvSpPr>
        <p:spPr>
          <a:xfrm>
            <a:off x="249691" y="1988030"/>
            <a:ext cx="5254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75000"/>
              <a:buFont typeface="Wingdings" panose="05000000000000000000" pitchFamily="2" charset="2"/>
              <a:buChar char="Ø"/>
            </a:pPr>
            <a:r>
              <a:rPr lang="fr-CH" dirty="0" err="1"/>
              <a:t>They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changed</a:t>
            </a:r>
            <a:r>
              <a:rPr lang="fr-CH" dirty="0"/>
              <a:t> </a:t>
            </a:r>
            <a:r>
              <a:rPr lang="fr-CH" dirty="0" err="1"/>
              <a:t>because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need</a:t>
            </a:r>
            <a:r>
              <a:rPr lang="fr-CH" dirty="0"/>
              <a:t> to </a:t>
            </a:r>
            <a:r>
              <a:rPr lang="fr-CH" dirty="0" err="1"/>
              <a:t>pass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50 ohm to 25 ohm</a:t>
            </a:r>
          </a:p>
        </p:txBody>
      </p:sp>
    </p:spTree>
    <p:extLst>
      <p:ext uri="{BB962C8B-B14F-4D97-AF65-F5344CB8AC3E}">
        <p14:creationId xmlns:p14="http://schemas.microsoft.com/office/powerpoint/2010/main" val="27470620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12351</TotalTime>
  <Words>846</Words>
  <Application>Microsoft Office PowerPoint</Application>
  <PresentationFormat>Widescreen</PresentationFormat>
  <Paragraphs>256</Paragraphs>
  <Slides>15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Edwardian Script ITC</vt:lpstr>
      <vt:lpstr>Wingdings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Mechanical</vt:lpstr>
      <vt:lpstr>Tooling for transport under vacuum</vt:lpstr>
      <vt:lpstr>Packaging for transport anti-shock&amp;vibrations</vt:lpstr>
      <vt:lpstr>Crab cavity RFD and DQW coaxial lines</vt:lpstr>
      <vt:lpstr>Crab cavity RFD coaxial line</vt:lpstr>
      <vt:lpstr>HL-HLC crab cavity Cryomodule RFD</vt:lpstr>
      <vt:lpstr>HL-HLC crab cavity Cryomodule RFD with coax lines</vt:lpstr>
      <vt:lpstr>Collaboration with BE-RF-SRF in QA/QC</vt:lpstr>
      <vt:lpstr>Collaboration with BE-RF-SRF in QA/QC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Sonia Garcia Scheifler</dc:creator>
  <cp:lastModifiedBy>Sonia Garcia Scheifler</cp:lastModifiedBy>
  <cp:revision>354</cp:revision>
  <dcterms:created xsi:type="dcterms:W3CDTF">2019-11-26T10:15:11Z</dcterms:created>
  <dcterms:modified xsi:type="dcterms:W3CDTF">2020-05-15T06:53:59Z</dcterms:modified>
</cp:coreProperties>
</file>