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9" r:id="rId3"/>
  </p:sldMasterIdLst>
  <p:notesMasterIdLst>
    <p:notesMasterId r:id="rId27"/>
  </p:notesMasterIdLst>
  <p:sldIdLst>
    <p:sldId id="258" r:id="rId4"/>
    <p:sldId id="267" r:id="rId5"/>
    <p:sldId id="298" r:id="rId6"/>
    <p:sldId id="268" r:id="rId7"/>
    <p:sldId id="261" r:id="rId8"/>
    <p:sldId id="275" r:id="rId9"/>
    <p:sldId id="272" r:id="rId10"/>
    <p:sldId id="287" r:id="rId11"/>
    <p:sldId id="293" r:id="rId12"/>
    <p:sldId id="299" r:id="rId13"/>
    <p:sldId id="292" r:id="rId14"/>
    <p:sldId id="280" r:id="rId15"/>
    <p:sldId id="279" r:id="rId16"/>
    <p:sldId id="294" r:id="rId17"/>
    <p:sldId id="283" r:id="rId18"/>
    <p:sldId id="296" r:id="rId19"/>
    <p:sldId id="295" r:id="rId20"/>
    <p:sldId id="286" r:id="rId21"/>
    <p:sldId id="297" r:id="rId22"/>
    <p:sldId id="264" r:id="rId23"/>
    <p:sldId id="300" r:id="rId24"/>
    <p:sldId id="301" r:id="rId25"/>
    <p:sldId id="30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ABFD"/>
    <a:srgbClr val="679E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198324526558787"/>
          <c:y val="3.8959326240810374E-2"/>
          <c:w val="0.66821365425645818"/>
          <c:h val="0.71410210671716201"/>
        </c:manualLayout>
      </c:layout>
      <c:scatterChart>
        <c:scatterStyle val="lineMarker"/>
        <c:varyColors val="0"/>
        <c:ser>
          <c:idx val="1"/>
          <c:order val="0"/>
          <c:tx>
            <c:v>N2 (1.85K)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4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Sheet1!$I$2:$I$67</c:f>
              <c:numCache>
                <c:formatCode>General</c:formatCode>
                <c:ptCount val="66"/>
                <c:pt idx="0">
                  <c:v>1.59243568119172</c:v>
                </c:pt>
                <c:pt idx="1">
                  <c:v>1.95143568119172</c:v>
                </c:pt>
                <c:pt idx="2">
                  <c:v>2.3104356811917199</c:v>
                </c:pt>
                <c:pt idx="3">
                  <c:v>2.6694356811917199</c:v>
                </c:pt>
                <c:pt idx="4">
                  <c:v>3.0284356811917199</c:v>
                </c:pt>
                <c:pt idx="5">
                  <c:v>3.3874356811917199</c:v>
                </c:pt>
                <c:pt idx="6">
                  <c:v>3.7464356811917199</c:v>
                </c:pt>
                <c:pt idx="7">
                  <c:v>4.1054356811917199</c:v>
                </c:pt>
                <c:pt idx="8">
                  <c:v>4.4644356811917199</c:v>
                </c:pt>
                <c:pt idx="9">
                  <c:v>4.8234356811917198</c:v>
                </c:pt>
                <c:pt idx="10">
                  <c:v>5.1824356811917198</c:v>
                </c:pt>
                <c:pt idx="11">
                  <c:v>5.5414356811917198</c:v>
                </c:pt>
                <c:pt idx="12">
                  <c:v>5.9004356811917198</c:v>
                </c:pt>
                <c:pt idx="13">
                  <c:v>6.2594356811917198</c:v>
                </c:pt>
                <c:pt idx="14">
                  <c:v>6.6184356811917198</c:v>
                </c:pt>
                <c:pt idx="15">
                  <c:v>6.9774356811917198</c:v>
                </c:pt>
                <c:pt idx="16">
                  <c:v>7.3364356811917197</c:v>
                </c:pt>
                <c:pt idx="17">
                  <c:v>7.6954356811917197</c:v>
                </c:pt>
                <c:pt idx="18">
                  <c:v>8.0544356811917197</c:v>
                </c:pt>
                <c:pt idx="19">
                  <c:v>8.4134356811917197</c:v>
                </c:pt>
                <c:pt idx="20">
                  <c:v>8.7724356811917197</c:v>
                </c:pt>
                <c:pt idx="21">
                  <c:v>9.1314356811917197</c:v>
                </c:pt>
                <c:pt idx="22">
                  <c:v>9.4904356811917197</c:v>
                </c:pt>
                <c:pt idx="23">
                  <c:v>9.8494356811917196</c:v>
                </c:pt>
                <c:pt idx="24">
                  <c:v>10.2084356811917</c:v>
                </c:pt>
                <c:pt idx="25">
                  <c:v>10.5674356811917</c:v>
                </c:pt>
                <c:pt idx="26">
                  <c:v>10.9264356811917</c:v>
                </c:pt>
                <c:pt idx="27">
                  <c:v>11.2854356811917</c:v>
                </c:pt>
                <c:pt idx="28">
                  <c:v>12.0034356811917</c:v>
                </c:pt>
                <c:pt idx="29">
                  <c:v>12.3624356811917</c:v>
                </c:pt>
                <c:pt idx="30">
                  <c:v>12.7214356811917</c:v>
                </c:pt>
                <c:pt idx="31">
                  <c:v>13.4394356811917</c:v>
                </c:pt>
                <c:pt idx="32">
                  <c:v>13.7984356811917</c:v>
                </c:pt>
                <c:pt idx="33">
                  <c:v>14.1574356811917</c:v>
                </c:pt>
                <c:pt idx="34">
                  <c:v>14.5164356811917</c:v>
                </c:pt>
                <c:pt idx="35">
                  <c:v>14.8754356811917</c:v>
                </c:pt>
                <c:pt idx="36">
                  <c:v>15.2344356811917</c:v>
                </c:pt>
                <c:pt idx="37">
                  <c:v>15.9524356811917</c:v>
                </c:pt>
                <c:pt idx="38">
                  <c:v>16.3114356811917</c:v>
                </c:pt>
                <c:pt idx="39">
                  <c:v>17.388435681191702</c:v>
                </c:pt>
                <c:pt idx="40">
                  <c:v>17.7474356811917</c:v>
                </c:pt>
                <c:pt idx="41">
                  <c:v>18.824435681191702</c:v>
                </c:pt>
                <c:pt idx="42">
                  <c:v>19.1834356811917</c:v>
                </c:pt>
                <c:pt idx="43">
                  <c:v>19.9014356811917</c:v>
                </c:pt>
                <c:pt idx="44">
                  <c:v>20.260435681191701</c:v>
                </c:pt>
                <c:pt idx="45">
                  <c:v>20.6194356811917</c:v>
                </c:pt>
                <c:pt idx="46">
                  <c:v>21.3374356811917</c:v>
                </c:pt>
                <c:pt idx="47">
                  <c:v>22.0554356811917</c:v>
                </c:pt>
                <c:pt idx="48">
                  <c:v>22.414435681191701</c:v>
                </c:pt>
                <c:pt idx="49">
                  <c:v>23.132435681191701</c:v>
                </c:pt>
                <c:pt idx="50">
                  <c:v>23.4914356811917</c:v>
                </c:pt>
                <c:pt idx="51">
                  <c:v>24.2094356811917</c:v>
                </c:pt>
                <c:pt idx="52">
                  <c:v>24.568435681191701</c:v>
                </c:pt>
                <c:pt idx="53">
                  <c:v>25.645435681191699</c:v>
                </c:pt>
                <c:pt idx="54">
                  <c:v>26.363435681191699</c:v>
                </c:pt>
                <c:pt idx="55">
                  <c:v>27.081435681191699</c:v>
                </c:pt>
                <c:pt idx="56">
                  <c:v>27.440435681191701</c:v>
                </c:pt>
                <c:pt idx="57">
                  <c:v>28.158435681191701</c:v>
                </c:pt>
                <c:pt idx="58">
                  <c:v>28.876435681191701</c:v>
                </c:pt>
                <c:pt idx="59">
                  <c:v>29.594435681191701</c:v>
                </c:pt>
                <c:pt idx="60">
                  <c:v>29.953435681191699</c:v>
                </c:pt>
                <c:pt idx="61">
                  <c:v>30.671435681191699</c:v>
                </c:pt>
                <c:pt idx="62">
                  <c:v>31.389435681191699</c:v>
                </c:pt>
                <c:pt idx="63">
                  <c:v>32.107435681191703</c:v>
                </c:pt>
                <c:pt idx="64">
                  <c:v>32.825435681191699</c:v>
                </c:pt>
                <c:pt idx="65">
                  <c:v>33.543435681191703</c:v>
                </c:pt>
              </c:numCache>
            </c:numRef>
          </c:xVal>
          <c:yVal>
            <c:numRef>
              <c:f>Sheet1!$J$2:$J$67</c:f>
              <c:numCache>
                <c:formatCode>General</c:formatCode>
                <c:ptCount val="66"/>
                <c:pt idx="0">
                  <c:v>24.5586127900844</c:v>
                </c:pt>
                <c:pt idx="1">
                  <c:v>24.902016648698801</c:v>
                </c:pt>
                <c:pt idx="2">
                  <c:v>27.673823702976399</c:v>
                </c:pt>
                <c:pt idx="3">
                  <c:v>29.037819725541599</c:v>
                </c:pt>
                <c:pt idx="4">
                  <c:v>31.656492232176898</c:v>
                </c:pt>
                <c:pt idx="5">
                  <c:v>32.516917755555497</c:v>
                </c:pt>
                <c:pt idx="6">
                  <c:v>35.299095118633701</c:v>
                </c:pt>
                <c:pt idx="7">
                  <c:v>36.689716074827899</c:v>
                </c:pt>
                <c:pt idx="8">
                  <c:v>37.350210047295398</c:v>
                </c:pt>
                <c:pt idx="9">
                  <c:v>37.560751273232597</c:v>
                </c:pt>
                <c:pt idx="10">
                  <c:v>38.496918357741002</c:v>
                </c:pt>
                <c:pt idx="11">
                  <c:v>40.281606122675001</c:v>
                </c:pt>
                <c:pt idx="12">
                  <c:v>40.188528012478699</c:v>
                </c:pt>
                <c:pt idx="13">
                  <c:v>43.212674120057599</c:v>
                </c:pt>
                <c:pt idx="14">
                  <c:v>44.2790062104757</c:v>
                </c:pt>
                <c:pt idx="15">
                  <c:v>44.625615927796701</c:v>
                </c:pt>
                <c:pt idx="16">
                  <c:v>50.940707604040902</c:v>
                </c:pt>
                <c:pt idx="17">
                  <c:v>52.069752235104197</c:v>
                </c:pt>
                <c:pt idx="18">
                  <c:v>48.199919073291497</c:v>
                </c:pt>
                <c:pt idx="19">
                  <c:v>55.424518062335402</c:v>
                </c:pt>
                <c:pt idx="20">
                  <c:v>56.8244695815063</c:v>
                </c:pt>
                <c:pt idx="21">
                  <c:v>62.669801873984198</c:v>
                </c:pt>
                <c:pt idx="22">
                  <c:v>61.964645904665097</c:v>
                </c:pt>
                <c:pt idx="23">
                  <c:v>61.018671719610701</c:v>
                </c:pt>
                <c:pt idx="24">
                  <c:v>69.389746705970794</c:v>
                </c:pt>
                <c:pt idx="25">
                  <c:v>67.870776285781204</c:v>
                </c:pt>
                <c:pt idx="26">
                  <c:v>70.498573949091295</c:v>
                </c:pt>
                <c:pt idx="27">
                  <c:v>78.552600728817197</c:v>
                </c:pt>
                <c:pt idx="28">
                  <c:v>79.872381521050698</c:v>
                </c:pt>
                <c:pt idx="29">
                  <c:v>76.567709907364204</c:v>
                </c:pt>
                <c:pt idx="30">
                  <c:v>76.1846624384509</c:v>
                </c:pt>
                <c:pt idx="31">
                  <c:v>81.080309271461005</c:v>
                </c:pt>
                <c:pt idx="32">
                  <c:v>83.163256882640695</c:v>
                </c:pt>
                <c:pt idx="33">
                  <c:v>88.602452928233205</c:v>
                </c:pt>
                <c:pt idx="34">
                  <c:v>85.297581679775902</c:v>
                </c:pt>
                <c:pt idx="35">
                  <c:v>88.705907247831107</c:v>
                </c:pt>
                <c:pt idx="36">
                  <c:v>92.980727899196197</c:v>
                </c:pt>
                <c:pt idx="37">
                  <c:v>97.202365618385798</c:v>
                </c:pt>
                <c:pt idx="38">
                  <c:v>101.41013633038</c:v>
                </c:pt>
                <c:pt idx="39">
                  <c:v>110.50644102550901</c:v>
                </c:pt>
                <c:pt idx="40">
                  <c:v>115.41619482429201</c:v>
                </c:pt>
                <c:pt idx="41">
                  <c:v>122.50752880345701</c:v>
                </c:pt>
                <c:pt idx="42">
                  <c:v>132.13304137214701</c:v>
                </c:pt>
                <c:pt idx="43">
                  <c:v>137.530318300772</c:v>
                </c:pt>
                <c:pt idx="44">
                  <c:v>145.138895833335</c:v>
                </c:pt>
                <c:pt idx="45">
                  <c:v>153.77566520905401</c:v>
                </c:pt>
                <c:pt idx="46">
                  <c:v>160.09038533766</c:v>
                </c:pt>
                <c:pt idx="47">
                  <c:v>165.42695698114201</c:v>
                </c:pt>
                <c:pt idx="48">
                  <c:v>172.41991309613101</c:v>
                </c:pt>
                <c:pt idx="49">
                  <c:v>179.757865618843</c:v>
                </c:pt>
                <c:pt idx="50">
                  <c:v>183.40023751967999</c:v>
                </c:pt>
                <c:pt idx="51">
                  <c:v>197.607267454479</c:v>
                </c:pt>
                <c:pt idx="52">
                  <c:v>206.45793716563401</c:v>
                </c:pt>
                <c:pt idx="53">
                  <c:v>227.10455666192999</c:v>
                </c:pt>
                <c:pt idx="54">
                  <c:v>232.77734514145101</c:v>
                </c:pt>
                <c:pt idx="55">
                  <c:v>241.825894355201</c:v>
                </c:pt>
                <c:pt idx="56">
                  <c:v>231.08051421776901</c:v>
                </c:pt>
                <c:pt idx="57">
                  <c:v>259.85000412659099</c:v>
                </c:pt>
                <c:pt idx="58">
                  <c:v>269.20206186616701</c:v>
                </c:pt>
                <c:pt idx="59">
                  <c:v>278.24495900717602</c:v>
                </c:pt>
                <c:pt idx="60">
                  <c:v>286.80443470534499</c:v>
                </c:pt>
                <c:pt idx="61">
                  <c:v>295.62037835537598</c:v>
                </c:pt>
                <c:pt idx="62">
                  <c:v>306.16433427393503</c:v>
                </c:pt>
                <c:pt idx="63">
                  <c:v>318.47720839513897</c:v>
                </c:pt>
                <c:pt idx="64">
                  <c:v>323.94929234728102</c:v>
                </c:pt>
                <c:pt idx="65">
                  <c:v>333.71026407369197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D2E-4F07-91FD-A5C87CC10DE2}"/>
            </c:ext>
          </c:extLst>
        </c:ser>
        <c:ser>
          <c:idx val="5"/>
          <c:order val="1"/>
          <c:tx>
            <c:v>QPR (2.5k)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4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Sheet1!$Z$2:$Z$171</c:f>
              <c:numCache>
                <c:formatCode>General</c:formatCode>
                <c:ptCount val="170"/>
                <c:pt idx="0">
                  <c:v>1.6436510847692201</c:v>
                </c:pt>
                <c:pt idx="1">
                  <c:v>1.64350932825104</c:v>
                </c:pt>
                <c:pt idx="2">
                  <c:v>1.64340062408013</c:v>
                </c:pt>
                <c:pt idx="3">
                  <c:v>1.6433787738135801</c:v>
                </c:pt>
                <c:pt idx="4">
                  <c:v>1.64310807844931</c:v>
                </c:pt>
                <c:pt idx="5">
                  <c:v>4.27899303989975</c:v>
                </c:pt>
                <c:pt idx="6">
                  <c:v>4.2814912568165804</c:v>
                </c:pt>
                <c:pt idx="7">
                  <c:v>4.2784447354330304</c:v>
                </c:pt>
                <c:pt idx="8">
                  <c:v>4.2878164019030498</c:v>
                </c:pt>
                <c:pt idx="9">
                  <c:v>4.2800921997586103</c:v>
                </c:pt>
                <c:pt idx="10">
                  <c:v>4.3024422615201603</c:v>
                </c:pt>
                <c:pt idx="11">
                  <c:v>4.2854187896684799</c:v>
                </c:pt>
                <c:pt idx="12">
                  <c:v>4.2672091490596697</c:v>
                </c:pt>
                <c:pt idx="13">
                  <c:v>4.2905807324344796</c:v>
                </c:pt>
                <c:pt idx="14">
                  <c:v>4.2756915665921902</c:v>
                </c:pt>
                <c:pt idx="15">
                  <c:v>4.2947212619282702</c:v>
                </c:pt>
                <c:pt idx="16">
                  <c:v>4.3039212370591597</c:v>
                </c:pt>
                <c:pt idx="17">
                  <c:v>4.3129808657916202</c:v>
                </c:pt>
                <c:pt idx="18">
                  <c:v>4.2721321084374999</c:v>
                </c:pt>
                <c:pt idx="19">
                  <c:v>4.2874689363221998</c:v>
                </c:pt>
                <c:pt idx="20">
                  <c:v>5.5295353619254</c:v>
                </c:pt>
                <c:pt idx="21">
                  <c:v>5.54947524350795</c:v>
                </c:pt>
                <c:pt idx="22">
                  <c:v>5.5276379608637898</c:v>
                </c:pt>
                <c:pt idx="23">
                  <c:v>5.4900434422323903</c:v>
                </c:pt>
                <c:pt idx="24">
                  <c:v>5.4880046230079804</c:v>
                </c:pt>
                <c:pt idx="25">
                  <c:v>5.4882188454755498</c:v>
                </c:pt>
                <c:pt idx="26">
                  <c:v>5.5068874851216796</c:v>
                </c:pt>
                <c:pt idx="27">
                  <c:v>5.5172338244308801</c:v>
                </c:pt>
                <c:pt idx="28">
                  <c:v>5.5176048768621202</c:v>
                </c:pt>
                <c:pt idx="29">
                  <c:v>5.51791553794975</c:v>
                </c:pt>
                <c:pt idx="30">
                  <c:v>6.29382938238078</c:v>
                </c:pt>
                <c:pt idx="31">
                  <c:v>6.2778124464847602</c:v>
                </c:pt>
                <c:pt idx="32">
                  <c:v>6.2868572263497198</c:v>
                </c:pt>
                <c:pt idx="33">
                  <c:v>6.2983714466110898</c:v>
                </c:pt>
                <c:pt idx="34">
                  <c:v>6.25710693320051</c:v>
                </c:pt>
                <c:pt idx="35">
                  <c:v>6.2804583414642403</c:v>
                </c:pt>
                <c:pt idx="36">
                  <c:v>6.2845522263842701</c:v>
                </c:pt>
                <c:pt idx="37">
                  <c:v>6.3050443054513101</c:v>
                </c:pt>
                <c:pt idx="38">
                  <c:v>6.3023487227175696</c:v>
                </c:pt>
                <c:pt idx="39">
                  <c:v>6.2507905084039699</c:v>
                </c:pt>
                <c:pt idx="40">
                  <c:v>7.1338800838905403</c:v>
                </c:pt>
                <c:pt idx="41">
                  <c:v>7.1124936640119598</c:v>
                </c:pt>
                <c:pt idx="42">
                  <c:v>7.1433830393331297</c:v>
                </c:pt>
                <c:pt idx="43">
                  <c:v>7.1846545206565402</c:v>
                </c:pt>
                <c:pt idx="44">
                  <c:v>7.1387319683017498</c:v>
                </c:pt>
                <c:pt idx="45">
                  <c:v>7.1627982271773698</c:v>
                </c:pt>
                <c:pt idx="46">
                  <c:v>7.1780205738482197</c:v>
                </c:pt>
                <c:pt idx="47">
                  <c:v>7.1366733005484697</c:v>
                </c:pt>
                <c:pt idx="48">
                  <c:v>7.15527209722128</c:v>
                </c:pt>
                <c:pt idx="49">
                  <c:v>7.1391377405679597</c:v>
                </c:pt>
                <c:pt idx="50">
                  <c:v>8.1780585153668106</c:v>
                </c:pt>
                <c:pt idx="51">
                  <c:v>8.1644106314391607</c:v>
                </c:pt>
                <c:pt idx="52">
                  <c:v>8.1561353562437091</c:v>
                </c:pt>
                <c:pt idx="53">
                  <c:v>8.1539454254595896</c:v>
                </c:pt>
                <c:pt idx="54">
                  <c:v>8.1614711424119601</c:v>
                </c:pt>
                <c:pt idx="55">
                  <c:v>8.1843575693995803</c:v>
                </c:pt>
                <c:pt idx="56">
                  <c:v>8.1437682775933702</c:v>
                </c:pt>
                <c:pt idx="57">
                  <c:v>8.1644563473696206</c:v>
                </c:pt>
                <c:pt idx="58">
                  <c:v>8.1704419908288504</c:v>
                </c:pt>
                <c:pt idx="59">
                  <c:v>8.1672075978895702</c:v>
                </c:pt>
                <c:pt idx="60">
                  <c:v>9.3163639286325601</c:v>
                </c:pt>
                <c:pt idx="61">
                  <c:v>9.3175678575414302</c:v>
                </c:pt>
                <c:pt idx="62">
                  <c:v>9.3120679808998101</c:v>
                </c:pt>
                <c:pt idx="63">
                  <c:v>9.3218508880396698</c:v>
                </c:pt>
                <c:pt idx="64">
                  <c:v>9.3155487335329994</c:v>
                </c:pt>
                <c:pt idx="65">
                  <c:v>9.31588272938321</c:v>
                </c:pt>
                <c:pt idx="66">
                  <c:v>9.3414904313244804</c:v>
                </c:pt>
                <c:pt idx="67">
                  <c:v>9.3374606649130296</c:v>
                </c:pt>
                <c:pt idx="68">
                  <c:v>9.3354381510189395</c:v>
                </c:pt>
                <c:pt idx="69">
                  <c:v>9.34148667858857</c:v>
                </c:pt>
                <c:pt idx="70">
                  <c:v>9.3180324450956693</c:v>
                </c:pt>
                <c:pt idx="71">
                  <c:v>9.3256425453545599</c:v>
                </c:pt>
                <c:pt idx="72">
                  <c:v>9.3421482239750109</c:v>
                </c:pt>
                <c:pt idx="73">
                  <c:v>9.3181343166234196</c:v>
                </c:pt>
                <c:pt idx="74">
                  <c:v>9.3153707892547502</c:v>
                </c:pt>
                <c:pt idx="75">
                  <c:v>10.6604317339378</c:v>
                </c:pt>
                <c:pt idx="76">
                  <c:v>10.6547727370742</c:v>
                </c:pt>
                <c:pt idx="77">
                  <c:v>10.6501267833599</c:v>
                </c:pt>
                <c:pt idx="78">
                  <c:v>10.635935058316401</c:v>
                </c:pt>
                <c:pt idx="79">
                  <c:v>10.623224230157501</c:v>
                </c:pt>
                <c:pt idx="80">
                  <c:v>10.6359871329232</c:v>
                </c:pt>
                <c:pt idx="81">
                  <c:v>10.624444599632801</c:v>
                </c:pt>
                <c:pt idx="82">
                  <c:v>10.6281478035866</c:v>
                </c:pt>
                <c:pt idx="83">
                  <c:v>10.639340462553299</c:v>
                </c:pt>
                <c:pt idx="84">
                  <c:v>10.6288600402379</c:v>
                </c:pt>
                <c:pt idx="85">
                  <c:v>10.6284487253797</c:v>
                </c:pt>
                <c:pt idx="86">
                  <c:v>10.6310854606088</c:v>
                </c:pt>
                <c:pt idx="87">
                  <c:v>10.6377125746057</c:v>
                </c:pt>
                <c:pt idx="88">
                  <c:v>10.6221076345453</c:v>
                </c:pt>
                <c:pt idx="89">
                  <c:v>10.637910758893501</c:v>
                </c:pt>
                <c:pt idx="90">
                  <c:v>12.1670881120315</c:v>
                </c:pt>
                <c:pt idx="91">
                  <c:v>12.1682858153843</c:v>
                </c:pt>
                <c:pt idx="92">
                  <c:v>12.1781718835303</c:v>
                </c:pt>
                <c:pt idx="93">
                  <c:v>12.1684083857693</c:v>
                </c:pt>
                <c:pt idx="94">
                  <c:v>12.1659652741261</c:v>
                </c:pt>
                <c:pt idx="95">
                  <c:v>12.1738436630599</c:v>
                </c:pt>
                <c:pt idx="96">
                  <c:v>12.1791446290216</c:v>
                </c:pt>
                <c:pt idx="97">
                  <c:v>12.1767215579042</c:v>
                </c:pt>
                <c:pt idx="98">
                  <c:v>12.1803140970187</c:v>
                </c:pt>
                <c:pt idx="99">
                  <c:v>12.1805725291558</c:v>
                </c:pt>
                <c:pt idx="100">
                  <c:v>13.838997870535501</c:v>
                </c:pt>
                <c:pt idx="101">
                  <c:v>13.852068824613999</c:v>
                </c:pt>
                <c:pt idx="102">
                  <c:v>13.833484965161899</c:v>
                </c:pt>
                <c:pt idx="103">
                  <c:v>13.834266049215</c:v>
                </c:pt>
                <c:pt idx="104">
                  <c:v>13.8317444886623</c:v>
                </c:pt>
                <c:pt idx="105">
                  <c:v>13.853373816132301</c:v>
                </c:pt>
                <c:pt idx="106">
                  <c:v>13.8348440958274</c:v>
                </c:pt>
                <c:pt idx="107">
                  <c:v>13.839671049604201</c:v>
                </c:pt>
                <c:pt idx="108">
                  <c:v>13.8431726593605</c:v>
                </c:pt>
                <c:pt idx="109">
                  <c:v>13.8424721837936</c:v>
                </c:pt>
                <c:pt idx="110">
                  <c:v>15.8146072568807</c:v>
                </c:pt>
                <c:pt idx="111">
                  <c:v>15.821902627704601</c:v>
                </c:pt>
                <c:pt idx="112">
                  <c:v>15.816039258103199</c:v>
                </c:pt>
                <c:pt idx="113">
                  <c:v>15.8223301796911</c:v>
                </c:pt>
                <c:pt idx="114">
                  <c:v>15.8157121259185</c:v>
                </c:pt>
                <c:pt idx="115">
                  <c:v>15.819669168469099</c:v>
                </c:pt>
                <c:pt idx="116">
                  <c:v>15.8209434511897</c:v>
                </c:pt>
                <c:pt idx="117">
                  <c:v>15.816504036404901</c:v>
                </c:pt>
                <c:pt idx="118">
                  <c:v>15.8057808280917</c:v>
                </c:pt>
                <c:pt idx="119">
                  <c:v>15.820032032392101</c:v>
                </c:pt>
                <c:pt idx="120">
                  <c:v>15.8198030047509</c:v>
                </c:pt>
                <c:pt idx="121">
                  <c:v>15.812435452915601</c:v>
                </c:pt>
                <c:pt idx="122">
                  <c:v>15.801306917756399</c:v>
                </c:pt>
                <c:pt idx="123">
                  <c:v>15.8139128439818</c:v>
                </c:pt>
                <c:pt idx="124">
                  <c:v>15.798671426304599</c:v>
                </c:pt>
                <c:pt idx="125">
                  <c:v>18.012923686015501</c:v>
                </c:pt>
                <c:pt idx="126">
                  <c:v>18.017805524383601</c:v>
                </c:pt>
                <c:pt idx="127">
                  <c:v>18.013555130803599</c:v>
                </c:pt>
                <c:pt idx="128">
                  <c:v>18.020319715903899</c:v>
                </c:pt>
                <c:pt idx="129">
                  <c:v>18.0293000638591</c:v>
                </c:pt>
                <c:pt idx="130">
                  <c:v>18.017706948268501</c:v>
                </c:pt>
                <c:pt idx="131">
                  <c:v>18.015086000392301</c:v>
                </c:pt>
                <c:pt idx="132">
                  <c:v>18.0181899390121</c:v>
                </c:pt>
                <c:pt idx="133">
                  <c:v>18.0072512208224</c:v>
                </c:pt>
                <c:pt idx="134">
                  <c:v>18.019854658515499</c:v>
                </c:pt>
                <c:pt idx="135">
                  <c:v>18.022126507218498</c:v>
                </c:pt>
                <c:pt idx="136">
                  <c:v>18.0092032564961</c:v>
                </c:pt>
                <c:pt idx="137">
                  <c:v>18.0109621949792</c:v>
                </c:pt>
                <c:pt idx="138">
                  <c:v>18.003119505117802</c:v>
                </c:pt>
                <c:pt idx="139">
                  <c:v>18.015156646356701</c:v>
                </c:pt>
                <c:pt idx="140">
                  <c:v>20.518823823479401</c:v>
                </c:pt>
                <c:pt idx="141">
                  <c:v>20.508196317549199</c:v>
                </c:pt>
                <c:pt idx="142">
                  <c:v>20.521898926768898</c:v>
                </c:pt>
                <c:pt idx="143">
                  <c:v>20.522836781846902</c:v>
                </c:pt>
                <c:pt idx="144">
                  <c:v>20.5341248904646</c:v>
                </c:pt>
                <c:pt idx="145">
                  <c:v>20.515167519101201</c:v>
                </c:pt>
                <c:pt idx="146">
                  <c:v>20.5221757306782</c:v>
                </c:pt>
                <c:pt idx="147">
                  <c:v>20.508253118005701</c:v>
                </c:pt>
                <c:pt idx="148">
                  <c:v>20.524798290918099</c:v>
                </c:pt>
                <c:pt idx="149">
                  <c:v>20.527138215746898</c:v>
                </c:pt>
                <c:pt idx="150">
                  <c:v>21.822617792435199</c:v>
                </c:pt>
                <c:pt idx="151">
                  <c:v>21.825975199505098</c:v>
                </c:pt>
                <c:pt idx="152">
                  <c:v>21.8430153003115</c:v>
                </c:pt>
                <c:pt idx="153">
                  <c:v>21.8317475421388</c:v>
                </c:pt>
                <c:pt idx="154">
                  <c:v>21.847468766214799</c:v>
                </c:pt>
                <c:pt idx="155">
                  <c:v>21.844056524476699</c:v>
                </c:pt>
                <c:pt idx="156">
                  <c:v>21.8284844541474</c:v>
                </c:pt>
                <c:pt idx="157">
                  <c:v>21.821789717335498</c:v>
                </c:pt>
                <c:pt idx="158">
                  <c:v>21.837871409111301</c:v>
                </c:pt>
                <c:pt idx="159">
                  <c:v>21.822048061015099</c:v>
                </c:pt>
                <c:pt idx="160">
                  <c:v>23.225135194958</c:v>
                </c:pt>
                <c:pt idx="161">
                  <c:v>23.2306227579198</c:v>
                </c:pt>
                <c:pt idx="162">
                  <c:v>23.233380567068199</c:v>
                </c:pt>
                <c:pt idx="163">
                  <c:v>23.253674955031101</c:v>
                </c:pt>
                <c:pt idx="164">
                  <c:v>23.195827818488901</c:v>
                </c:pt>
                <c:pt idx="165">
                  <c:v>23.192466476882501</c:v>
                </c:pt>
                <c:pt idx="166">
                  <c:v>23.260476108267401</c:v>
                </c:pt>
                <c:pt idx="167">
                  <c:v>23.245340565164099</c:v>
                </c:pt>
                <c:pt idx="168">
                  <c:v>23.229505275706199</c:v>
                </c:pt>
                <c:pt idx="169">
                  <c:v>23.241551158591999</c:v>
                </c:pt>
              </c:numCache>
            </c:numRef>
          </c:xVal>
          <c:yVal>
            <c:numRef>
              <c:f>Sheet1!$AA$2:$AA$171</c:f>
              <c:numCache>
                <c:formatCode>General</c:formatCode>
                <c:ptCount val="170"/>
                <c:pt idx="0">
                  <c:v>87.288113002980495</c:v>
                </c:pt>
                <c:pt idx="1">
                  <c:v>132.119840003646</c:v>
                </c:pt>
                <c:pt idx="2">
                  <c:v>47.3220558254975</c:v>
                </c:pt>
                <c:pt idx="3">
                  <c:v>43.475949156590303</c:v>
                </c:pt>
                <c:pt idx="4">
                  <c:v>100.80193393901</c:v>
                </c:pt>
                <c:pt idx="5">
                  <c:v>105.940211635002</c:v>
                </c:pt>
                <c:pt idx="6">
                  <c:v>108.51579472253199</c:v>
                </c:pt>
                <c:pt idx="7">
                  <c:v>112.136109693758</c:v>
                </c:pt>
                <c:pt idx="8">
                  <c:v>112.536647008675</c:v>
                </c:pt>
                <c:pt idx="9">
                  <c:v>108.344639884646</c:v>
                </c:pt>
                <c:pt idx="10">
                  <c:v>104.01412781826799</c:v>
                </c:pt>
                <c:pt idx="11">
                  <c:v>107.703905115551</c:v>
                </c:pt>
                <c:pt idx="12">
                  <c:v>108.999829949543</c:v>
                </c:pt>
                <c:pt idx="13">
                  <c:v>107.46344078404699</c:v>
                </c:pt>
                <c:pt idx="14">
                  <c:v>107.18661201230501</c:v>
                </c:pt>
                <c:pt idx="15">
                  <c:v>106.719854583508</c:v>
                </c:pt>
                <c:pt idx="16">
                  <c:v>107.921770468126</c:v>
                </c:pt>
                <c:pt idx="17">
                  <c:v>109.265829921673</c:v>
                </c:pt>
                <c:pt idx="18">
                  <c:v>104.29821619552401</c:v>
                </c:pt>
                <c:pt idx="19">
                  <c:v>103.980526462532</c:v>
                </c:pt>
                <c:pt idx="20">
                  <c:v>106.825343252621</c:v>
                </c:pt>
                <c:pt idx="21">
                  <c:v>105.149156353969</c:v>
                </c:pt>
                <c:pt idx="22">
                  <c:v>105.815830481044</c:v>
                </c:pt>
                <c:pt idx="23">
                  <c:v>104.625202117802</c:v>
                </c:pt>
                <c:pt idx="24">
                  <c:v>104.669292963369</c:v>
                </c:pt>
                <c:pt idx="25">
                  <c:v>102.181160280054</c:v>
                </c:pt>
                <c:pt idx="26">
                  <c:v>106.436623131925</c:v>
                </c:pt>
                <c:pt idx="27">
                  <c:v>103.196870953572</c:v>
                </c:pt>
                <c:pt idx="28">
                  <c:v>104.259534639031</c:v>
                </c:pt>
                <c:pt idx="29">
                  <c:v>111.36471574364199</c:v>
                </c:pt>
                <c:pt idx="30">
                  <c:v>107.262389286222</c:v>
                </c:pt>
                <c:pt idx="31">
                  <c:v>106.671922714479</c:v>
                </c:pt>
                <c:pt idx="32">
                  <c:v>106.47536217059999</c:v>
                </c:pt>
                <c:pt idx="33">
                  <c:v>106.390318847218</c:v>
                </c:pt>
                <c:pt idx="34">
                  <c:v>107.883725243908</c:v>
                </c:pt>
                <c:pt idx="35">
                  <c:v>106.53960825083399</c:v>
                </c:pt>
                <c:pt idx="36">
                  <c:v>106.188848004449</c:v>
                </c:pt>
                <c:pt idx="37">
                  <c:v>105.744043312934</c:v>
                </c:pt>
                <c:pt idx="38">
                  <c:v>107.95015083573099</c:v>
                </c:pt>
                <c:pt idx="39">
                  <c:v>109.31000044018199</c:v>
                </c:pt>
                <c:pt idx="40">
                  <c:v>108.271971848213</c:v>
                </c:pt>
                <c:pt idx="41">
                  <c:v>106.5071956753</c:v>
                </c:pt>
                <c:pt idx="42">
                  <c:v>103.820269045736</c:v>
                </c:pt>
                <c:pt idx="43">
                  <c:v>107.131945943568</c:v>
                </c:pt>
                <c:pt idx="44">
                  <c:v>108.57968264814301</c:v>
                </c:pt>
                <c:pt idx="45">
                  <c:v>107.76738000251299</c:v>
                </c:pt>
                <c:pt idx="46">
                  <c:v>106.95730828336301</c:v>
                </c:pt>
                <c:pt idx="47">
                  <c:v>107.58246776189</c:v>
                </c:pt>
                <c:pt idx="48">
                  <c:v>107.192127859686</c:v>
                </c:pt>
                <c:pt idx="49">
                  <c:v>108.210018994346</c:v>
                </c:pt>
                <c:pt idx="50">
                  <c:v>107.001994008005</c:v>
                </c:pt>
                <c:pt idx="51">
                  <c:v>106.502945117168</c:v>
                </c:pt>
                <c:pt idx="52">
                  <c:v>105.579939365548</c:v>
                </c:pt>
                <c:pt idx="53">
                  <c:v>107.090807475524</c:v>
                </c:pt>
                <c:pt idx="54">
                  <c:v>106.496333592238</c:v>
                </c:pt>
                <c:pt idx="55">
                  <c:v>107.24172100154701</c:v>
                </c:pt>
                <c:pt idx="56">
                  <c:v>109.03647838374999</c:v>
                </c:pt>
                <c:pt idx="57">
                  <c:v>107.99033152984001</c:v>
                </c:pt>
                <c:pt idx="58">
                  <c:v>107.524234654154</c:v>
                </c:pt>
                <c:pt idx="59">
                  <c:v>107.05652020395701</c:v>
                </c:pt>
                <c:pt idx="60">
                  <c:v>107.730938652132</c:v>
                </c:pt>
                <c:pt idx="61">
                  <c:v>107.78047514926899</c:v>
                </c:pt>
                <c:pt idx="62">
                  <c:v>107.771333628219</c:v>
                </c:pt>
                <c:pt idx="63">
                  <c:v>107.217552405348</c:v>
                </c:pt>
                <c:pt idx="64">
                  <c:v>107.639199468328</c:v>
                </c:pt>
                <c:pt idx="65">
                  <c:v>108.965223999312</c:v>
                </c:pt>
                <c:pt idx="66">
                  <c:v>108.159868068187</c:v>
                </c:pt>
                <c:pt idx="67">
                  <c:v>107.94893041577301</c:v>
                </c:pt>
                <c:pt idx="68">
                  <c:v>107.96636143178399</c:v>
                </c:pt>
                <c:pt idx="69">
                  <c:v>107.925511551087</c:v>
                </c:pt>
                <c:pt idx="70">
                  <c:v>108.48792024190899</c:v>
                </c:pt>
                <c:pt idx="71">
                  <c:v>108.226380936936</c:v>
                </c:pt>
                <c:pt idx="72">
                  <c:v>107.69042606094401</c:v>
                </c:pt>
                <c:pt idx="73">
                  <c:v>108.051009530851</c:v>
                </c:pt>
                <c:pt idx="74">
                  <c:v>108.221999593096</c:v>
                </c:pt>
                <c:pt idx="75">
                  <c:v>108.05180507980801</c:v>
                </c:pt>
                <c:pt idx="76">
                  <c:v>108.20223161255301</c:v>
                </c:pt>
                <c:pt idx="77">
                  <c:v>108.282943877083</c:v>
                </c:pt>
                <c:pt idx="78">
                  <c:v>108.48962127956899</c:v>
                </c:pt>
                <c:pt idx="79">
                  <c:v>108.553681117983</c:v>
                </c:pt>
                <c:pt idx="80">
                  <c:v>108.01825102534499</c:v>
                </c:pt>
                <c:pt idx="81">
                  <c:v>108.17863947794</c:v>
                </c:pt>
                <c:pt idx="82">
                  <c:v>107.921395676725</c:v>
                </c:pt>
                <c:pt idx="83">
                  <c:v>107.625692222046</c:v>
                </c:pt>
                <c:pt idx="84">
                  <c:v>107.90417643546</c:v>
                </c:pt>
                <c:pt idx="85">
                  <c:v>107.782999029015</c:v>
                </c:pt>
                <c:pt idx="86">
                  <c:v>107.44575290299299</c:v>
                </c:pt>
                <c:pt idx="87">
                  <c:v>107.16053623420601</c:v>
                </c:pt>
                <c:pt idx="88">
                  <c:v>107.54188136643</c:v>
                </c:pt>
                <c:pt idx="89">
                  <c:v>107.351955918684</c:v>
                </c:pt>
                <c:pt idx="90">
                  <c:v>108.476520799315</c:v>
                </c:pt>
                <c:pt idx="91">
                  <c:v>108.54609234551999</c:v>
                </c:pt>
                <c:pt idx="92">
                  <c:v>108.32151807159499</c:v>
                </c:pt>
                <c:pt idx="93">
                  <c:v>108.34385729397999</c:v>
                </c:pt>
                <c:pt idx="94">
                  <c:v>108.338852870248</c:v>
                </c:pt>
                <c:pt idx="95">
                  <c:v>108.251173975623</c:v>
                </c:pt>
                <c:pt idx="96">
                  <c:v>108.146874373508</c:v>
                </c:pt>
                <c:pt idx="97">
                  <c:v>108.329163870049</c:v>
                </c:pt>
                <c:pt idx="98">
                  <c:v>108.335848746602</c:v>
                </c:pt>
                <c:pt idx="99">
                  <c:v>108.32318612318601</c:v>
                </c:pt>
                <c:pt idx="100">
                  <c:v>109.039305594816</c:v>
                </c:pt>
                <c:pt idx="101">
                  <c:v>108.756818508045</c:v>
                </c:pt>
                <c:pt idx="102">
                  <c:v>108.846266086352</c:v>
                </c:pt>
                <c:pt idx="103">
                  <c:v>108.719876989878</c:v>
                </c:pt>
                <c:pt idx="104">
                  <c:v>108.415439344025</c:v>
                </c:pt>
                <c:pt idx="105">
                  <c:v>108.256094133503</c:v>
                </c:pt>
                <c:pt idx="106">
                  <c:v>108.66040651838701</c:v>
                </c:pt>
                <c:pt idx="107">
                  <c:v>108.840761052142</c:v>
                </c:pt>
                <c:pt idx="108">
                  <c:v>108.74723990409299</c:v>
                </c:pt>
                <c:pt idx="109">
                  <c:v>108.719774100679</c:v>
                </c:pt>
                <c:pt idx="110">
                  <c:v>108.725775481463</c:v>
                </c:pt>
                <c:pt idx="111">
                  <c:v>108.601528184923</c:v>
                </c:pt>
                <c:pt idx="112">
                  <c:v>108.63192703298201</c:v>
                </c:pt>
                <c:pt idx="113">
                  <c:v>108.52885855855899</c:v>
                </c:pt>
                <c:pt idx="114">
                  <c:v>108.88599469147999</c:v>
                </c:pt>
                <c:pt idx="115">
                  <c:v>108.930621827979</c:v>
                </c:pt>
                <c:pt idx="116">
                  <c:v>108.907861892158</c:v>
                </c:pt>
                <c:pt idx="117">
                  <c:v>108.893876934733</c:v>
                </c:pt>
                <c:pt idx="118">
                  <c:v>109.086615840798</c:v>
                </c:pt>
                <c:pt idx="119">
                  <c:v>108.902681510221</c:v>
                </c:pt>
                <c:pt idx="120">
                  <c:v>108.81090854251499</c:v>
                </c:pt>
                <c:pt idx="121">
                  <c:v>108.872644167991</c:v>
                </c:pt>
                <c:pt idx="122">
                  <c:v>109.00827031721001</c:v>
                </c:pt>
                <c:pt idx="123">
                  <c:v>108.87736300881799</c:v>
                </c:pt>
                <c:pt idx="124">
                  <c:v>109.088584178247</c:v>
                </c:pt>
                <c:pt idx="125">
                  <c:v>109.535845237695</c:v>
                </c:pt>
                <c:pt idx="126">
                  <c:v>109.411672327673</c:v>
                </c:pt>
                <c:pt idx="127">
                  <c:v>109.51054485391001</c:v>
                </c:pt>
                <c:pt idx="128">
                  <c:v>109.47271131293201</c:v>
                </c:pt>
                <c:pt idx="129">
                  <c:v>109.408698345809</c:v>
                </c:pt>
                <c:pt idx="130">
                  <c:v>109.548832916889</c:v>
                </c:pt>
                <c:pt idx="131">
                  <c:v>109.60747580743499</c:v>
                </c:pt>
                <c:pt idx="132">
                  <c:v>109.544368220449</c:v>
                </c:pt>
                <c:pt idx="133">
                  <c:v>109.671151558434</c:v>
                </c:pt>
                <c:pt idx="134">
                  <c:v>109.57410690032</c:v>
                </c:pt>
                <c:pt idx="135">
                  <c:v>109.550704792505</c:v>
                </c:pt>
                <c:pt idx="136">
                  <c:v>109.696712176693</c:v>
                </c:pt>
                <c:pt idx="137">
                  <c:v>109.626667717083</c:v>
                </c:pt>
                <c:pt idx="138">
                  <c:v>109.629775747107</c:v>
                </c:pt>
                <c:pt idx="139">
                  <c:v>109.442439700249</c:v>
                </c:pt>
                <c:pt idx="140">
                  <c:v>110.869688076534</c:v>
                </c:pt>
                <c:pt idx="141">
                  <c:v>110.980017518094</c:v>
                </c:pt>
                <c:pt idx="142">
                  <c:v>110.828516768775</c:v>
                </c:pt>
                <c:pt idx="143">
                  <c:v>110.835953775226</c:v>
                </c:pt>
                <c:pt idx="144">
                  <c:v>110.72164655116001</c:v>
                </c:pt>
                <c:pt idx="145">
                  <c:v>110.926369986174</c:v>
                </c:pt>
                <c:pt idx="146">
                  <c:v>110.84769473862799</c:v>
                </c:pt>
                <c:pt idx="147">
                  <c:v>110.968093851661</c:v>
                </c:pt>
                <c:pt idx="148">
                  <c:v>110.79009845237201</c:v>
                </c:pt>
                <c:pt idx="149">
                  <c:v>110.80706195324299</c:v>
                </c:pt>
                <c:pt idx="150">
                  <c:v>112.69470701005601</c:v>
                </c:pt>
                <c:pt idx="151">
                  <c:v>112.64273047363</c:v>
                </c:pt>
                <c:pt idx="152">
                  <c:v>112.445298020599</c:v>
                </c:pt>
                <c:pt idx="153">
                  <c:v>112.54575755665699</c:v>
                </c:pt>
                <c:pt idx="154">
                  <c:v>112.377983820148</c:v>
                </c:pt>
                <c:pt idx="155">
                  <c:v>112.40862999710301</c:v>
                </c:pt>
                <c:pt idx="156">
                  <c:v>112.57717292549501</c:v>
                </c:pt>
                <c:pt idx="157">
                  <c:v>112.661355589621</c:v>
                </c:pt>
                <c:pt idx="158">
                  <c:v>112.491578494009</c:v>
                </c:pt>
                <c:pt idx="159">
                  <c:v>112.646947026459</c:v>
                </c:pt>
                <c:pt idx="160">
                  <c:v>114.769045862578</c:v>
                </c:pt>
                <c:pt idx="161">
                  <c:v>114.712952918516</c:v>
                </c:pt>
                <c:pt idx="162">
                  <c:v>114.68661950320001</c:v>
                </c:pt>
                <c:pt idx="163">
                  <c:v>114.486360943948</c:v>
                </c:pt>
                <c:pt idx="164">
                  <c:v>115.063335770975</c:v>
                </c:pt>
                <c:pt idx="165">
                  <c:v>115.09693639302699</c:v>
                </c:pt>
                <c:pt idx="166">
                  <c:v>114.42796161960599</c:v>
                </c:pt>
                <c:pt idx="167">
                  <c:v>114.575884081559</c:v>
                </c:pt>
                <c:pt idx="168">
                  <c:v>114.732962254208</c:v>
                </c:pt>
                <c:pt idx="169">
                  <c:v>114.617316948172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D2E-4F07-91FD-A5C87CC10D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9041912"/>
        <c:axId val="739045520"/>
      </c:scatterChart>
      <c:valAx>
        <c:axId val="739041912"/>
        <c:scaling>
          <c:orientation val="minMax"/>
          <c:max val="4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 (mT)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39045520"/>
        <c:crosses val="autoZero"/>
        <c:crossBetween val="midCat"/>
      </c:valAx>
      <c:valAx>
        <c:axId val="739045520"/>
        <c:scaling>
          <c:orientation val="minMax"/>
          <c:max val="4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err="1"/>
                  <a:t>Rs</a:t>
                </a:r>
                <a:r>
                  <a:rPr lang="en-GB" dirty="0"/>
                  <a:t> (n</a:t>
                </a:r>
                <a:r>
                  <a:rPr lang="el-GR" dirty="0"/>
                  <a:t>Ω</a:t>
                </a:r>
                <a:r>
                  <a:rPr lang="en-US" dirty="0"/>
                  <a:t>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6.5498633856806668E-2"/>
              <c:y val="0.284618484671998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390419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2612575031591245"/>
          <c:y val="6.8555465094887122E-2"/>
          <c:w val="0.35668434748583683"/>
          <c:h val="0.204559014405607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39156B-EB17-490E-9B68-930849B6AFAF}" type="doc">
      <dgm:prSet loTypeId="urn:microsoft.com/office/officeart/2005/8/layout/hProcess9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78E520F-4FF3-426C-868C-1B08732D8A05}">
      <dgm:prSet custT="1"/>
      <dgm:spPr>
        <a:noFill/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Prepare measurements</a:t>
          </a:r>
        </a:p>
      </dgm:t>
    </dgm:pt>
    <dgm:pt modelId="{3C43562E-FDC1-4D19-B8FA-81B847233592}" type="parTrans" cxnId="{A5BD172F-0B15-428B-A059-C55CB8C9FB13}">
      <dgm:prSet/>
      <dgm:spPr/>
      <dgm:t>
        <a:bodyPr/>
        <a:lstStyle/>
        <a:p>
          <a:endParaRPr lang="en-US"/>
        </a:p>
      </dgm:t>
    </dgm:pt>
    <dgm:pt modelId="{A42C04B5-90FD-4D5C-8F82-29F1071080CC}" type="sibTrans" cxnId="{A5BD172F-0B15-428B-A059-C55CB8C9FB13}">
      <dgm:prSet/>
      <dgm:spPr/>
      <dgm:t>
        <a:bodyPr/>
        <a:lstStyle/>
        <a:p>
          <a:endParaRPr lang="en-US"/>
        </a:p>
      </dgm:t>
    </dgm:pt>
    <dgm:pt modelId="{C7522829-F110-470F-8EA5-0127FE02B90F}" type="pres">
      <dgm:prSet presAssocID="{0239156B-EB17-490E-9B68-930849B6AFA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BC94D9-8F6E-489D-B9AE-3DFC05FF2879}" type="pres">
      <dgm:prSet presAssocID="{0239156B-EB17-490E-9B68-930849B6AFAF}" presName="arrow" presStyleLbl="bgShp" presStyleIdx="0" presStyleCnt="1" custScaleX="117647" custScaleY="93319" custLinFactNeighborX="436" custLinFactNeighborY="-4278"/>
      <dgm:spPr/>
    </dgm:pt>
    <dgm:pt modelId="{314ABCA4-AD03-46FD-95C5-E23CB3DD3885}" type="pres">
      <dgm:prSet presAssocID="{0239156B-EB17-490E-9B68-930849B6AFAF}" presName="linearProcess" presStyleCnt="0"/>
      <dgm:spPr/>
    </dgm:pt>
    <dgm:pt modelId="{C17EF44A-6273-48B2-B8A3-3C7CB1BB2EAF}" type="pres">
      <dgm:prSet presAssocID="{678E520F-4FF3-426C-868C-1B08732D8A05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922D70-C0A8-4D53-A1FA-E350A85089EC}" type="presOf" srcId="{0239156B-EB17-490E-9B68-930849B6AFAF}" destId="{C7522829-F110-470F-8EA5-0127FE02B90F}" srcOrd="0" destOrd="0" presId="urn:microsoft.com/office/officeart/2005/8/layout/hProcess9"/>
    <dgm:cxn modelId="{A5BD172F-0B15-428B-A059-C55CB8C9FB13}" srcId="{0239156B-EB17-490E-9B68-930849B6AFAF}" destId="{678E520F-4FF3-426C-868C-1B08732D8A05}" srcOrd="0" destOrd="0" parTransId="{3C43562E-FDC1-4D19-B8FA-81B847233592}" sibTransId="{A42C04B5-90FD-4D5C-8F82-29F1071080CC}"/>
    <dgm:cxn modelId="{F86BC81F-1BB9-4CF9-BE09-C95AA6D5D9E9}" type="presOf" srcId="{678E520F-4FF3-426C-868C-1B08732D8A05}" destId="{C17EF44A-6273-48B2-B8A3-3C7CB1BB2EAF}" srcOrd="0" destOrd="0" presId="urn:microsoft.com/office/officeart/2005/8/layout/hProcess9"/>
    <dgm:cxn modelId="{C1D1B421-6E58-4ABE-9ECF-94701D3F819B}" type="presParOf" srcId="{C7522829-F110-470F-8EA5-0127FE02B90F}" destId="{07BC94D9-8F6E-489D-B9AE-3DFC05FF2879}" srcOrd="0" destOrd="0" presId="urn:microsoft.com/office/officeart/2005/8/layout/hProcess9"/>
    <dgm:cxn modelId="{F936052C-F20D-4051-B05C-4AC15149011C}" type="presParOf" srcId="{C7522829-F110-470F-8EA5-0127FE02B90F}" destId="{314ABCA4-AD03-46FD-95C5-E23CB3DD3885}" srcOrd="1" destOrd="0" presId="urn:microsoft.com/office/officeart/2005/8/layout/hProcess9"/>
    <dgm:cxn modelId="{8CB9813B-93DD-4B12-B031-F93A7146602D}" type="presParOf" srcId="{314ABCA4-AD03-46FD-95C5-E23CB3DD3885}" destId="{C17EF44A-6273-48B2-B8A3-3C7CB1BB2EAF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39156B-EB17-490E-9B68-930849B6AFAF}" type="doc">
      <dgm:prSet loTypeId="urn:microsoft.com/office/officeart/2005/8/layout/hProcess9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78E520F-4FF3-426C-868C-1B08732D8A05}">
      <dgm:prSet custT="1"/>
      <dgm:spPr>
        <a:noFill/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Typical day of measurements</a:t>
          </a:r>
        </a:p>
      </dgm:t>
    </dgm:pt>
    <dgm:pt modelId="{3C43562E-FDC1-4D19-B8FA-81B847233592}" type="parTrans" cxnId="{A5BD172F-0B15-428B-A059-C55CB8C9FB13}">
      <dgm:prSet/>
      <dgm:spPr/>
      <dgm:t>
        <a:bodyPr/>
        <a:lstStyle/>
        <a:p>
          <a:endParaRPr lang="en-US"/>
        </a:p>
      </dgm:t>
    </dgm:pt>
    <dgm:pt modelId="{A42C04B5-90FD-4D5C-8F82-29F1071080CC}" type="sibTrans" cxnId="{A5BD172F-0B15-428B-A059-C55CB8C9FB13}">
      <dgm:prSet/>
      <dgm:spPr/>
      <dgm:t>
        <a:bodyPr/>
        <a:lstStyle/>
        <a:p>
          <a:endParaRPr lang="en-US"/>
        </a:p>
      </dgm:t>
    </dgm:pt>
    <dgm:pt modelId="{C7522829-F110-470F-8EA5-0127FE02B90F}" type="pres">
      <dgm:prSet presAssocID="{0239156B-EB17-490E-9B68-930849B6AFA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BC94D9-8F6E-489D-B9AE-3DFC05FF2879}" type="pres">
      <dgm:prSet presAssocID="{0239156B-EB17-490E-9B68-930849B6AFAF}" presName="arrow" presStyleLbl="bgShp" presStyleIdx="0" presStyleCnt="1" custScaleX="117647" custScaleY="93319" custLinFactNeighborX="-1620" custLinFactNeighborY="-14273"/>
      <dgm:spPr>
        <a:solidFill>
          <a:srgbClr val="FCDBAE"/>
        </a:solidFill>
      </dgm:spPr>
    </dgm:pt>
    <dgm:pt modelId="{314ABCA4-AD03-46FD-95C5-E23CB3DD3885}" type="pres">
      <dgm:prSet presAssocID="{0239156B-EB17-490E-9B68-930849B6AFAF}" presName="linearProcess" presStyleCnt="0"/>
      <dgm:spPr/>
    </dgm:pt>
    <dgm:pt modelId="{C17EF44A-6273-48B2-B8A3-3C7CB1BB2EAF}" type="pres">
      <dgm:prSet presAssocID="{678E520F-4FF3-426C-868C-1B08732D8A05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922D70-C0A8-4D53-A1FA-E350A85089EC}" type="presOf" srcId="{0239156B-EB17-490E-9B68-930849B6AFAF}" destId="{C7522829-F110-470F-8EA5-0127FE02B90F}" srcOrd="0" destOrd="0" presId="urn:microsoft.com/office/officeart/2005/8/layout/hProcess9"/>
    <dgm:cxn modelId="{A5BD172F-0B15-428B-A059-C55CB8C9FB13}" srcId="{0239156B-EB17-490E-9B68-930849B6AFAF}" destId="{678E520F-4FF3-426C-868C-1B08732D8A05}" srcOrd="0" destOrd="0" parTransId="{3C43562E-FDC1-4D19-B8FA-81B847233592}" sibTransId="{A42C04B5-90FD-4D5C-8F82-29F1071080CC}"/>
    <dgm:cxn modelId="{F86BC81F-1BB9-4CF9-BE09-C95AA6D5D9E9}" type="presOf" srcId="{678E520F-4FF3-426C-868C-1B08732D8A05}" destId="{C17EF44A-6273-48B2-B8A3-3C7CB1BB2EAF}" srcOrd="0" destOrd="0" presId="urn:microsoft.com/office/officeart/2005/8/layout/hProcess9"/>
    <dgm:cxn modelId="{C1D1B421-6E58-4ABE-9ECF-94701D3F819B}" type="presParOf" srcId="{C7522829-F110-470F-8EA5-0127FE02B90F}" destId="{07BC94D9-8F6E-489D-B9AE-3DFC05FF2879}" srcOrd="0" destOrd="0" presId="urn:microsoft.com/office/officeart/2005/8/layout/hProcess9"/>
    <dgm:cxn modelId="{F936052C-F20D-4051-B05C-4AC15149011C}" type="presParOf" srcId="{C7522829-F110-470F-8EA5-0127FE02B90F}" destId="{314ABCA4-AD03-46FD-95C5-E23CB3DD3885}" srcOrd="1" destOrd="0" presId="urn:microsoft.com/office/officeart/2005/8/layout/hProcess9"/>
    <dgm:cxn modelId="{8CB9813B-93DD-4B12-B031-F93A7146602D}" type="presParOf" srcId="{314ABCA4-AD03-46FD-95C5-E23CB3DD3885}" destId="{C17EF44A-6273-48B2-B8A3-3C7CB1BB2EAF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0CC04F-798D-41D6-B928-CA87E844B0F9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08558981-A223-49A4-8B81-1BDDDF62D0C6}">
      <dgm:prSet phldrT="[Text]" custT="1"/>
      <dgm:spPr/>
      <dgm:t>
        <a:bodyPr/>
        <a:lstStyle/>
        <a:p>
          <a:r>
            <a:rPr lang="en-GB" sz="1600" b="1" dirty="0" smtClean="0"/>
            <a:t>Definition of material properties</a:t>
          </a:r>
          <a:endParaRPr lang="en-US" sz="1600" b="1" dirty="0"/>
        </a:p>
      </dgm:t>
    </dgm:pt>
    <dgm:pt modelId="{20075A0C-4BAD-41D0-96BF-A05F7206D3DB}" type="parTrans" cxnId="{7452CFFE-DF80-4D96-99B3-1E67A863C6D4}">
      <dgm:prSet/>
      <dgm:spPr/>
      <dgm:t>
        <a:bodyPr/>
        <a:lstStyle/>
        <a:p>
          <a:endParaRPr lang="en-US" sz="1400"/>
        </a:p>
      </dgm:t>
    </dgm:pt>
    <dgm:pt modelId="{16680CA1-E470-4FC8-8599-472824ABCF3F}" type="sibTrans" cxnId="{7452CFFE-DF80-4D96-99B3-1E67A863C6D4}">
      <dgm:prSet/>
      <dgm:spPr/>
      <dgm:t>
        <a:bodyPr/>
        <a:lstStyle/>
        <a:p>
          <a:endParaRPr lang="en-US" sz="1400"/>
        </a:p>
      </dgm:t>
    </dgm:pt>
    <dgm:pt modelId="{797AB483-6CD8-46EA-BC1B-084D55674D8C}">
      <dgm:prSet phldrT="[Text]" custT="1"/>
      <dgm:spPr>
        <a:solidFill>
          <a:schemeClr val="tx1"/>
        </a:solidFill>
      </dgm:spPr>
      <dgm:t>
        <a:bodyPr/>
        <a:lstStyle/>
        <a:p>
          <a:r>
            <a:rPr lang="en-GB" sz="1600" b="1" dirty="0" smtClean="0"/>
            <a:t>Definition of boundary conditions</a:t>
          </a:r>
          <a:endParaRPr lang="en-US" sz="1600" b="1" dirty="0"/>
        </a:p>
      </dgm:t>
    </dgm:pt>
    <dgm:pt modelId="{7F002C25-87FD-4FAB-8F98-B5BB55F906A4}" type="parTrans" cxnId="{BC7E1E30-2503-44AA-AB42-FA030BDFFD7B}">
      <dgm:prSet/>
      <dgm:spPr/>
      <dgm:t>
        <a:bodyPr/>
        <a:lstStyle/>
        <a:p>
          <a:endParaRPr lang="en-US" sz="1400"/>
        </a:p>
      </dgm:t>
    </dgm:pt>
    <dgm:pt modelId="{0E5E5680-60C6-4AB5-9601-BE34868613BE}" type="sibTrans" cxnId="{BC7E1E30-2503-44AA-AB42-FA030BDFFD7B}">
      <dgm:prSet/>
      <dgm:spPr/>
      <dgm:t>
        <a:bodyPr/>
        <a:lstStyle/>
        <a:p>
          <a:endParaRPr lang="en-US" sz="1400"/>
        </a:p>
      </dgm:t>
    </dgm:pt>
    <dgm:pt modelId="{A6B4E996-1E92-49DD-B9D1-EDF16492F2FD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1600" b="1" dirty="0" smtClean="0"/>
            <a:t>Definition of RF loads</a:t>
          </a:r>
          <a:endParaRPr lang="en-US" sz="1600" b="1" dirty="0"/>
        </a:p>
      </dgm:t>
    </dgm:pt>
    <dgm:pt modelId="{8F6BE404-CB8C-472D-8A82-8D8E136621CD}" type="parTrans" cxnId="{DD91318B-59FF-446F-9745-37B68D6F787B}">
      <dgm:prSet/>
      <dgm:spPr/>
      <dgm:t>
        <a:bodyPr/>
        <a:lstStyle/>
        <a:p>
          <a:endParaRPr lang="en-US" sz="1400"/>
        </a:p>
      </dgm:t>
    </dgm:pt>
    <dgm:pt modelId="{AA9B110B-6685-442B-9B05-7649F3CCB83C}" type="sibTrans" cxnId="{DD91318B-59FF-446F-9745-37B68D6F787B}">
      <dgm:prSet/>
      <dgm:spPr/>
      <dgm:t>
        <a:bodyPr/>
        <a:lstStyle/>
        <a:p>
          <a:endParaRPr lang="en-US" sz="1400"/>
        </a:p>
      </dgm:t>
    </dgm:pt>
    <dgm:pt modelId="{6D451E49-EF74-4A15-8457-B0E4BB8B55D1}" type="pres">
      <dgm:prSet presAssocID="{400CC04F-798D-41D6-B928-CA87E844B0F9}" presName="CompostProcess" presStyleCnt="0">
        <dgm:presLayoutVars>
          <dgm:dir/>
          <dgm:resizeHandles val="exact"/>
        </dgm:presLayoutVars>
      </dgm:prSet>
      <dgm:spPr/>
    </dgm:pt>
    <dgm:pt modelId="{DE3D06D8-A0B1-441C-8273-E12A79218686}" type="pres">
      <dgm:prSet presAssocID="{400CC04F-798D-41D6-B928-CA87E844B0F9}" presName="arrow" presStyleLbl="bgShp" presStyleIdx="0" presStyleCnt="1" custLinFactNeighborX="882" custLinFactNeighborY="-2371"/>
      <dgm:spPr/>
    </dgm:pt>
    <dgm:pt modelId="{5A6B3C0D-ABFF-48EA-A50C-493479B58420}" type="pres">
      <dgm:prSet presAssocID="{400CC04F-798D-41D6-B928-CA87E844B0F9}" presName="linearProcess" presStyleCnt="0"/>
      <dgm:spPr/>
    </dgm:pt>
    <dgm:pt modelId="{F45D58A5-13F3-4BEE-89BA-810B86B8C122}" type="pres">
      <dgm:prSet presAssocID="{08558981-A223-49A4-8B81-1BDDDF62D0C6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2EF6B7-3E9C-4D6A-A4ED-4C38243C1076}" type="pres">
      <dgm:prSet presAssocID="{16680CA1-E470-4FC8-8599-472824ABCF3F}" presName="sibTrans" presStyleCnt="0"/>
      <dgm:spPr/>
    </dgm:pt>
    <dgm:pt modelId="{6DE2F2E6-0A96-4ED7-9A72-D5BA2E82CEF4}" type="pres">
      <dgm:prSet presAssocID="{797AB483-6CD8-46EA-BC1B-084D55674D8C}" presName="textNode" presStyleLbl="node1" presStyleIdx="1" presStyleCnt="3" custScaleX="1112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B2170F-BB5B-4C42-AD57-86C1062A7D37}" type="pres">
      <dgm:prSet presAssocID="{0E5E5680-60C6-4AB5-9601-BE34868613BE}" presName="sibTrans" presStyleCnt="0"/>
      <dgm:spPr/>
    </dgm:pt>
    <dgm:pt modelId="{A7CD5F62-16BE-49E0-931A-B7812B088B36}" type="pres">
      <dgm:prSet presAssocID="{A6B4E996-1E92-49DD-B9D1-EDF16492F2FD}" presName="textNode" presStyleLbl="node1" presStyleIdx="2" presStyleCnt="3" custLinFactX="3863" custLinFactNeighborX="100000" custLinFactNeighborY="64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BC0EDE-74BF-420F-84EF-054D0F249749}" type="presOf" srcId="{797AB483-6CD8-46EA-BC1B-084D55674D8C}" destId="{6DE2F2E6-0A96-4ED7-9A72-D5BA2E82CEF4}" srcOrd="0" destOrd="0" presId="urn:microsoft.com/office/officeart/2005/8/layout/hProcess9"/>
    <dgm:cxn modelId="{E26BA6C6-2527-43EC-8577-247740D65363}" type="presOf" srcId="{A6B4E996-1E92-49DD-B9D1-EDF16492F2FD}" destId="{A7CD5F62-16BE-49E0-931A-B7812B088B36}" srcOrd="0" destOrd="0" presId="urn:microsoft.com/office/officeart/2005/8/layout/hProcess9"/>
    <dgm:cxn modelId="{03925DA7-5514-45BC-8125-931BD9376DDB}" type="presOf" srcId="{08558981-A223-49A4-8B81-1BDDDF62D0C6}" destId="{F45D58A5-13F3-4BEE-89BA-810B86B8C122}" srcOrd="0" destOrd="0" presId="urn:microsoft.com/office/officeart/2005/8/layout/hProcess9"/>
    <dgm:cxn modelId="{DC95B619-B891-408F-99BC-43DC5178A456}" type="presOf" srcId="{400CC04F-798D-41D6-B928-CA87E844B0F9}" destId="{6D451E49-EF74-4A15-8457-B0E4BB8B55D1}" srcOrd="0" destOrd="0" presId="urn:microsoft.com/office/officeart/2005/8/layout/hProcess9"/>
    <dgm:cxn modelId="{7452CFFE-DF80-4D96-99B3-1E67A863C6D4}" srcId="{400CC04F-798D-41D6-B928-CA87E844B0F9}" destId="{08558981-A223-49A4-8B81-1BDDDF62D0C6}" srcOrd="0" destOrd="0" parTransId="{20075A0C-4BAD-41D0-96BF-A05F7206D3DB}" sibTransId="{16680CA1-E470-4FC8-8599-472824ABCF3F}"/>
    <dgm:cxn modelId="{DD91318B-59FF-446F-9745-37B68D6F787B}" srcId="{400CC04F-798D-41D6-B928-CA87E844B0F9}" destId="{A6B4E996-1E92-49DD-B9D1-EDF16492F2FD}" srcOrd="2" destOrd="0" parTransId="{8F6BE404-CB8C-472D-8A82-8D8E136621CD}" sibTransId="{AA9B110B-6685-442B-9B05-7649F3CCB83C}"/>
    <dgm:cxn modelId="{BC7E1E30-2503-44AA-AB42-FA030BDFFD7B}" srcId="{400CC04F-798D-41D6-B928-CA87E844B0F9}" destId="{797AB483-6CD8-46EA-BC1B-084D55674D8C}" srcOrd="1" destOrd="0" parTransId="{7F002C25-87FD-4FAB-8F98-B5BB55F906A4}" sibTransId="{0E5E5680-60C6-4AB5-9601-BE34868613BE}"/>
    <dgm:cxn modelId="{52F893CB-CC48-4D04-B692-D803ACFF5251}" type="presParOf" srcId="{6D451E49-EF74-4A15-8457-B0E4BB8B55D1}" destId="{DE3D06D8-A0B1-441C-8273-E12A79218686}" srcOrd="0" destOrd="0" presId="urn:microsoft.com/office/officeart/2005/8/layout/hProcess9"/>
    <dgm:cxn modelId="{3FBCCBE8-081E-480C-89C2-0D7769B9E08B}" type="presParOf" srcId="{6D451E49-EF74-4A15-8457-B0E4BB8B55D1}" destId="{5A6B3C0D-ABFF-48EA-A50C-493479B58420}" srcOrd="1" destOrd="0" presId="urn:microsoft.com/office/officeart/2005/8/layout/hProcess9"/>
    <dgm:cxn modelId="{F0854FD6-D78E-4205-B5BA-DD0AB1E9810B}" type="presParOf" srcId="{5A6B3C0D-ABFF-48EA-A50C-493479B58420}" destId="{F45D58A5-13F3-4BEE-89BA-810B86B8C122}" srcOrd="0" destOrd="0" presId="urn:microsoft.com/office/officeart/2005/8/layout/hProcess9"/>
    <dgm:cxn modelId="{B268575E-C8E6-4FF2-B1DB-16D9BF9DABBB}" type="presParOf" srcId="{5A6B3C0D-ABFF-48EA-A50C-493479B58420}" destId="{642EF6B7-3E9C-4D6A-A4ED-4C38243C1076}" srcOrd="1" destOrd="0" presId="urn:microsoft.com/office/officeart/2005/8/layout/hProcess9"/>
    <dgm:cxn modelId="{7B53F5CA-6553-46C3-BE03-4E5B2AE525CC}" type="presParOf" srcId="{5A6B3C0D-ABFF-48EA-A50C-493479B58420}" destId="{6DE2F2E6-0A96-4ED7-9A72-D5BA2E82CEF4}" srcOrd="2" destOrd="0" presId="urn:microsoft.com/office/officeart/2005/8/layout/hProcess9"/>
    <dgm:cxn modelId="{336A987D-59AD-4587-980B-F043E3AF3930}" type="presParOf" srcId="{5A6B3C0D-ABFF-48EA-A50C-493479B58420}" destId="{53B2170F-BB5B-4C42-AD57-86C1062A7D37}" srcOrd="3" destOrd="0" presId="urn:microsoft.com/office/officeart/2005/8/layout/hProcess9"/>
    <dgm:cxn modelId="{1143F282-00BF-458A-A768-E14BE05AF3A6}" type="presParOf" srcId="{5A6B3C0D-ABFF-48EA-A50C-493479B58420}" destId="{A7CD5F62-16BE-49E0-931A-B7812B088B3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C94D9-8F6E-489D-B9AE-3DFC05FF2879}">
      <dsp:nvSpPr>
        <dsp:cNvPr id="0" name=""/>
        <dsp:cNvSpPr/>
      </dsp:nvSpPr>
      <dsp:spPr>
        <a:xfrm>
          <a:off x="5" y="0"/>
          <a:ext cx="10555700" cy="1032360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70000">
            <a:schemeClr val="dk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7EF44A-6273-48B2-B8A3-3C7CB1BB2EAF}">
      <dsp:nvSpPr>
        <dsp:cNvPr id="0" name=""/>
        <dsp:cNvSpPr/>
      </dsp:nvSpPr>
      <dsp:spPr>
        <a:xfrm>
          <a:off x="3694497" y="331880"/>
          <a:ext cx="3166711" cy="442508"/>
        </a:xfrm>
        <a:prstGeom prst="roundRect">
          <a:avLst/>
        </a:prstGeom>
        <a:noFill/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Prepare measurements</a:t>
          </a:r>
        </a:p>
      </dsp:txBody>
      <dsp:txXfrm>
        <a:off x="3716098" y="353481"/>
        <a:ext cx="3123509" cy="3993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C94D9-8F6E-489D-B9AE-3DFC05FF2879}">
      <dsp:nvSpPr>
        <dsp:cNvPr id="0" name=""/>
        <dsp:cNvSpPr/>
      </dsp:nvSpPr>
      <dsp:spPr>
        <a:xfrm>
          <a:off x="0" y="0"/>
          <a:ext cx="10555700" cy="1032360"/>
        </a:xfrm>
        <a:prstGeom prst="rightArrow">
          <a:avLst/>
        </a:prstGeom>
        <a:solidFill>
          <a:srgbClr val="FCDBAE"/>
        </a:solidFill>
        <a:ln>
          <a:noFill/>
        </a:ln>
        <a:effectLst>
          <a:glow rad="70000">
            <a:schemeClr val="dk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7EF44A-6273-48B2-B8A3-3C7CB1BB2EAF}">
      <dsp:nvSpPr>
        <dsp:cNvPr id="0" name=""/>
        <dsp:cNvSpPr/>
      </dsp:nvSpPr>
      <dsp:spPr>
        <a:xfrm>
          <a:off x="3694497" y="331880"/>
          <a:ext cx="3166711" cy="442508"/>
        </a:xfrm>
        <a:prstGeom prst="roundRect">
          <a:avLst/>
        </a:prstGeom>
        <a:noFill/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Typical day of measurements</a:t>
          </a:r>
        </a:p>
      </dsp:txBody>
      <dsp:txXfrm>
        <a:off x="3716098" y="353481"/>
        <a:ext cx="3123509" cy="3993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3D06D8-A0B1-441C-8273-E12A79218686}">
      <dsp:nvSpPr>
        <dsp:cNvPr id="0" name=""/>
        <dsp:cNvSpPr/>
      </dsp:nvSpPr>
      <dsp:spPr>
        <a:xfrm>
          <a:off x="891547" y="0"/>
          <a:ext cx="9185979" cy="1233104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5D58A5-13F3-4BEE-89BA-810B86B8C122}">
      <dsp:nvSpPr>
        <dsp:cNvPr id="0" name=""/>
        <dsp:cNvSpPr/>
      </dsp:nvSpPr>
      <dsp:spPr>
        <a:xfrm>
          <a:off x="2523" y="369931"/>
          <a:ext cx="3155800" cy="49324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Definition of material properties</a:t>
          </a:r>
          <a:endParaRPr lang="en-US" sz="1600" b="1" kern="1200" dirty="0"/>
        </a:p>
      </dsp:txBody>
      <dsp:txXfrm>
        <a:off x="26601" y="394009"/>
        <a:ext cx="3107644" cy="445085"/>
      </dsp:txXfrm>
    </dsp:sp>
    <dsp:sp modelId="{6DE2F2E6-0A96-4ED7-9A72-D5BA2E82CEF4}">
      <dsp:nvSpPr>
        <dsp:cNvPr id="0" name=""/>
        <dsp:cNvSpPr/>
      </dsp:nvSpPr>
      <dsp:spPr>
        <a:xfrm>
          <a:off x="3648545" y="369931"/>
          <a:ext cx="3509944" cy="493241"/>
        </a:xfrm>
        <a:prstGeom prst="roundRect">
          <a:avLst/>
        </a:prstGeom>
        <a:solidFill>
          <a:schemeClr val="tx1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Definition of boundary conditions</a:t>
          </a:r>
          <a:endParaRPr lang="en-US" sz="1600" b="1" kern="1200" dirty="0"/>
        </a:p>
      </dsp:txBody>
      <dsp:txXfrm>
        <a:off x="3672623" y="394009"/>
        <a:ext cx="3461788" cy="445085"/>
      </dsp:txXfrm>
    </dsp:sp>
    <dsp:sp modelId="{A7CD5F62-16BE-49E0-931A-B7812B088B36}">
      <dsp:nvSpPr>
        <dsp:cNvPr id="0" name=""/>
        <dsp:cNvSpPr/>
      </dsp:nvSpPr>
      <dsp:spPr>
        <a:xfrm>
          <a:off x="7651234" y="401602"/>
          <a:ext cx="3155800" cy="493241"/>
        </a:xfrm>
        <a:prstGeom prst="roundRect">
          <a:avLst/>
        </a:prstGeom>
        <a:solidFill>
          <a:schemeClr val="tx1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Definition of RF loads</a:t>
          </a:r>
          <a:endParaRPr lang="en-US" sz="1600" b="1" kern="1200" dirty="0"/>
        </a:p>
      </dsp:txBody>
      <dsp:txXfrm>
        <a:off x="7675312" y="425680"/>
        <a:ext cx="3107644" cy="4450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5F6B0-7A0F-4633-BDD9-F9EEF7928D47}" type="datetimeFigureOut">
              <a:rPr lang="en-GB" smtClean="0"/>
              <a:t>17/05/2020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97526-097C-417A-A4AD-3095C37DDF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846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High Q drop of N3 was due to the coating being detached&gt;There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a slight peel off close to the pick up flange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843D8-6835-49BA-BD1E-42034695B72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663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1376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281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926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893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230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8735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3" y="2663941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59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128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5" y="2765967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96633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1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7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4624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1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7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1569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182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4782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350385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3728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0"/>
            <a:ext cx="5386917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2874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31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1408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8764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3" y="2663941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576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Workshop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934F-6243-49B1-8C2B-384BDBB40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395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76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078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8100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300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22718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36569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35688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0472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4130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0867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9075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0261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225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93428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754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Workshop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934F-6243-49B1-8C2B-384BDBB40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97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819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418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67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86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77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216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36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34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5.xml"/><Relationship Id="rId5" Type="http://schemas.openxmlformats.org/officeDocument/2006/relationships/image" Target="../media/image38.jpeg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14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0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3.jpeg"/><Relationship Id="rId18" Type="http://schemas.openxmlformats.org/officeDocument/2006/relationships/diagramColors" Target="../diagrams/colors2.xml"/><Relationship Id="rId3" Type="http://schemas.openxmlformats.org/officeDocument/2006/relationships/diagramData" Target="../diagrams/data1.xml"/><Relationship Id="rId21" Type="http://schemas.openxmlformats.org/officeDocument/2006/relationships/image" Target="../media/image26.jpeg"/><Relationship Id="rId7" Type="http://schemas.microsoft.com/office/2007/relationships/diagramDrawing" Target="../diagrams/drawing1.xml"/><Relationship Id="rId12" Type="http://schemas.openxmlformats.org/officeDocument/2006/relationships/image" Target="../media/image22.jpeg"/><Relationship Id="rId17" Type="http://schemas.openxmlformats.org/officeDocument/2006/relationships/diagramQuickStyle" Target="../diagrams/quickStyle2.xml"/><Relationship Id="rId2" Type="http://schemas.openxmlformats.org/officeDocument/2006/relationships/slideLayout" Target="../slideLayouts/slideLayout34.xml"/><Relationship Id="rId16" Type="http://schemas.openxmlformats.org/officeDocument/2006/relationships/diagramLayout" Target="../diagrams/layout2.xml"/><Relationship Id="rId20" Type="http://schemas.openxmlformats.org/officeDocument/2006/relationships/image" Target="../media/image25.jpeg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1.jpeg"/><Relationship Id="rId24" Type="http://schemas.openxmlformats.org/officeDocument/2006/relationships/image" Target="../media/image29.jpeg"/><Relationship Id="rId5" Type="http://schemas.openxmlformats.org/officeDocument/2006/relationships/diagramQuickStyle" Target="../diagrams/quickStyle1.xml"/><Relationship Id="rId15" Type="http://schemas.openxmlformats.org/officeDocument/2006/relationships/diagramData" Target="../diagrams/data2.xml"/><Relationship Id="rId23" Type="http://schemas.openxmlformats.org/officeDocument/2006/relationships/image" Target="../media/image28.png"/><Relationship Id="rId10" Type="http://schemas.openxmlformats.org/officeDocument/2006/relationships/image" Target="../media/image20.jpeg"/><Relationship Id="rId19" Type="http://schemas.microsoft.com/office/2007/relationships/diagramDrawing" Target="../diagrams/drawing2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7.png"/><Relationship Id="rId14" Type="http://schemas.openxmlformats.org/officeDocument/2006/relationships/image" Target="../media/image24.jpeg"/><Relationship Id="rId22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270" y="778041"/>
            <a:ext cx="10903130" cy="1318483"/>
          </a:xfr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just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</a:t>
            </a: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characterization of superconducting samples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18th May 2020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FTEC Workshop 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16992" y="4711773"/>
            <a:ext cx="8526379" cy="131274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i="1" dirty="0">
                <a:solidFill>
                  <a:schemeClr val="accent6"/>
                </a:solidFill>
              </a:rPr>
              <a:t>Section</a:t>
            </a:r>
            <a:r>
              <a:rPr lang="en-GB" sz="2000" i="1" dirty="0">
                <a:solidFill>
                  <a:schemeClr val="accent6"/>
                </a:solidFill>
              </a:rPr>
              <a:t>: </a:t>
            </a:r>
            <a:r>
              <a:rPr lang="en-GB" sz="2400" dirty="0">
                <a:solidFill>
                  <a:schemeClr val="accent6"/>
                </a:solidFill>
              </a:rPr>
              <a:t>BE/RF/SRF</a:t>
            </a:r>
          </a:p>
          <a:p>
            <a:pPr marL="36576" indent="0">
              <a:buNone/>
            </a:pPr>
            <a:r>
              <a:rPr lang="en-GB" sz="2000" i="1" dirty="0">
                <a:solidFill>
                  <a:schemeClr val="accent6"/>
                </a:solidFill>
              </a:rPr>
              <a:t>Supervisors</a:t>
            </a:r>
            <a:r>
              <a:rPr lang="en-GB" sz="2000" dirty="0">
                <a:solidFill>
                  <a:schemeClr val="accent6"/>
                </a:solidFill>
              </a:rPr>
              <a:t>: </a:t>
            </a:r>
            <a:r>
              <a:rPr lang="en-GB" sz="2400" dirty="0">
                <a:solidFill>
                  <a:schemeClr val="accent6"/>
                </a:solidFill>
              </a:rPr>
              <a:t>G. </a:t>
            </a:r>
            <a:r>
              <a:rPr lang="en-GB" sz="2400" dirty="0" smtClean="0">
                <a:solidFill>
                  <a:schemeClr val="accent6"/>
                </a:solidFill>
              </a:rPr>
              <a:t>Vandoni, W</a:t>
            </a:r>
            <a:r>
              <a:rPr lang="en-GB" sz="2400" dirty="0">
                <a:solidFill>
                  <a:schemeClr val="accent6"/>
                </a:solidFill>
              </a:rPr>
              <a:t>. </a:t>
            </a:r>
            <a:r>
              <a:rPr lang="en-GB" sz="2400" dirty="0" smtClean="0">
                <a:solidFill>
                  <a:schemeClr val="accent6"/>
                </a:solidFill>
              </a:rPr>
              <a:t>Venturini</a:t>
            </a:r>
            <a:endParaRPr lang="en-GB" sz="2400" dirty="0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79270" y="4541468"/>
            <a:ext cx="109031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6490" y="2292023"/>
            <a:ext cx="5500733" cy="219530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16992" y="3747968"/>
            <a:ext cx="365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GB" sz="2400" b="1" dirty="0">
                <a:solidFill>
                  <a:srgbClr val="4D4D4D"/>
                </a:solidFill>
                <a:latin typeface="Arial"/>
              </a:rPr>
              <a:t>Lorena VEGA CID </a:t>
            </a:r>
          </a:p>
        </p:txBody>
      </p:sp>
    </p:spTree>
    <p:extLst>
      <p:ext uri="{BB962C8B-B14F-4D97-AF65-F5344CB8AC3E}">
        <p14:creationId xmlns:p14="http://schemas.microsoft.com/office/powerpoint/2010/main" val="1514372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606"/>
    </mc:Choice>
    <mc:Fallback>
      <p:transition spd="slow" advTm="1560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206" y="182266"/>
            <a:ext cx="11025051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2.1) </a:t>
            </a:r>
            <a:r>
              <a:rPr lang="en-US" sz="3600" dirty="0"/>
              <a:t>1.3 GHz cavities measurements: </a:t>
            </a:r>
            <a:r>
              <a:rPr lang="en-US" sz="3600" dirty="0" smtClean="0"/>
              <a:t>Introduction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1536" y="3799767"/>
            <a:ext cx="1363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Measure RF performance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90" y="4341024"/>
            <a:ext cx="981123" cy="14952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69229" y="1832438"/>
            <a:ext cx="164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700" y="4934155"/>
            <a:ext cx="497852" cy="4978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8092">
            <a:off x="3613947" y="4486805"/>
            <a:ext cx="499373" cy="49937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3296" y="1121851"/>
            <a:ext cx="3271238" cy="224942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74" r="6078"/>
          <a:stretch/>
        </p:blipFill>
        <p:spPr>
          <a:xfrm>
            <a:off x="3815245" y="1921070"/>
            <a:ext cx="957148" cy="1072432"/>
          </a:xfrm>
        </p:spPr>
      </p:pic>
      <p:sp>
        <p:nvSpPr>
          <p:cNvPr id="7" name="TextBox 6"/>
          <p:cNvSpPr txBox="1"/>
          <p:nvPr/>
        </p:nvSpPr>
        <p:spPr>
          <a:xfrm>
            <a:off x="3494761" y="1286990"/>
            <a:ext cx="1622672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QPR sample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0216" y="1128000"/>
            <a:ext cx="3200807" cy="220098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796940" y="1302254"/>
            <a:ext cx="1770430" cy="3385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1.3 GHz cavity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9466" y="4111911"/>
            <a:ext cx="921757" cy="179040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8264678" y="1726143"/>
            <a:ext cx="675077" cy="147722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552045" y="3647538"/>
            <a:ext cx="2071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Measure RF performance</a:t>
            </a:r>
            <a:endParaRPr lang="en-GB" sz="1400" dirty="0"/>
          </a:p>
        </p:txBody>
      </p:sp>
      <p:sp>
        <p:nvSpPr>
          <p:cNvPr id="34" name="Down Arrow 33"/>
          <p:cNvSpPr/>
          <p:nvPr/>
        </p:nvSpPr>
        <p:spPr>
          <a:xfrm>
            <a:off x="2566001" y="3307325"/>
            <a:ext cx="248649" cy="40941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2022003" y="3716735"/>
            <a:ext cx="1353465" cy="2185584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own Arrow 35"/>
          <p:cNvSpPr/>
          <p:nvPr/>
        </p:nvSpPr>
        <p:spPr>
          <a:xfrm flipV="1">
            <a:off x="3731876" y="3352886"/>
            <a:ext cx="238770" cy="104162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ounded Rectangle 42"/>
          <p:cNvSpPr/>
          <p:nvPr/>
        </p:nvSpPr>
        <p:spPr>
          <a:xfrm>
            <a:off x="6524916" y="3589332"/>
            <a:ext cx="1266631" cy="235648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ight Arrow 49"/>
          <p:cNvSpPr/>
          <p:nvPr/>
        </p:nvSpPr>
        <p:spPr>
          <a:xfrm>
            <a:off x="4134257" y="5181531"/>
            <a:ext cx="2111936" cy="20800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ounded Rectangle 50"/>
          <p:cNvSpPr/>
          <p:nvPr/>
        </p:nvSpPr>
        <p:spPr>
          <a:xfrm>
            <a:off x="1947509" y="1027731"/>
            <a:ext cx="3785508" cy="5055198"/>
          </a:xfrm>
          <a:prstGeom prst="roundRect">
            <a:avLst>
              <a:gd name="adj" fmla="val 8451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/>
          <p:cNvSpPr/>
          <p:nvPr/>
        </p:nvSpPr>
        <p:spPr>
          <a:xfrm>
            <a:off x="6302547" y="1027731"/>
            <a:ext cx="3647464" cy="5055198"/>
          </a:xfrm>
          <a:prstGeom prst="roundRect">
            <a:avLst>
              <a:gd name="adj" fmla="val 8451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55868" y="3799768"/>
            <a:ext cx="1235833" cy="1313073"/>
          </a:xfrm>
          <a:prstGeom prst="rect">
            <a:avLst/>
          </a:prstGeom>
        </p:spPr>
      </p:pic>
      <p:sp>
        <p:nvSpPr>
          <p:cNvPr id="54" name="Down Arrow 53"/>
          <p:cNvSpPr/>
          <p:nvPr/>
        </p:nvSpPr>
        <p:spPr>
          <a:xfrm>
            <a:off x="6951622" y="3279680"/>
            <a:ext cx="248649" cy="40941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2230854" y="1889499"/>
            <a:ext cx="140683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" dirty="0">
                <a:solidFill>
                  <a:srgbClr val="FFC000"/>
                </a:solidFill>
              </a:rPr>
              <a:t>-Bias</a:t>
            </a:r>
          </a:p>
          <a:p>
            <a:r>
              <a:rPr lang="en-US" sz="1250" dirty="0">
                <a:solidFill>
                  <a:srgbClr val="FF0000"/>
                </a:solidFill>
              </a:rPr>
              <a:t>-Temperature</a:t>
            </a:r>
          </a:p>
          <a:p>
            <a:r>
              <a:rPr lang="en-US" sz="1250" dirty="0">
                <a:solidFill>
                  <a:srgbClr val="7030A0"/>
                </a:solidFill>
              </a:rPr>
              <a:t>-Pressure</a:t>
            </a:r>
          </a:p>
          <a:p>
            <a:r>
              <a:rPr lang="en-US" sz="1250" dirty="0">
                <a:solidFill>
                  <a:srgbClr val="00B050"/>
                </a:solidFill>
              </a:rPr>
              <a:t>-Pulse parameters</a:t>
            </a:r>
            <a:endParaRPr lang="en-GB" sz="1250" dirty="0">
              <a:solidFill>
                <a:srgbClr val="7030A0"/>
              </a:solidFill>
            </a:endParaRPr>
          </a:p>
          <a:p>
            <a:r>
              <a:rPr lang="en-US" sz="1250" dirty="0">
                <a:solidFill>
                  <a:srgbClr val="C50B90"/>
                </a:solidFill>
              </a:rPr>
              <a:t>-Peak power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642027" y="1872479"/>
            <a:ext cx="140683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" dirty="0">
                <a:solidFill>
                  <a:srgbClr val="FFC000"/>
                </a:solidFill>
              </a:rPr>
              <a:t>-Bias</a:t>
            </a:r>
          </a:p>
          <a:p>
            <a:r>
              <a:rPr lang="en-US" sz="1250" dirty="0">
                <a:solidFill>
                  <a:srgbClr val="FF0000"/>
                </a:solidFill>
              </a:rPr>
              <a:t>-Temperature</a:t>
            </a:r>
          </a:p>
          <a:p>
            <a:r>
              <a:rPr lang="en-US" sz="1250" dirty="0">
                <a:solidFill>
                  <a:srgbClr val="7030A0"/>
                </a:solidFill>
              </a:rPr>
              <a:t>-Pressure</a:t>
            </a:r>
          </a:p>
          <a:p>
            <a:r>
              <a:rPr lang="en-US" sz="1250" dirty="0">
                <a:solidFill>
                  <a:srgbClr val="00B050"/>
                </a:solidFill>
              </a:rPr>
              <a:t>-Pulse parameters</a:t>
            </a:r>
            <a:endParaRPr lang="en-GB" sz="1250" dirty="0">
              <a:solidFill>
                <a:srgbClr val="7030A0"/>
              </a:solidFill>
            </a:endParaRPr>
          </a:p>
          <a:p>
            <a:r>
              <a:rPr lang="en-US" sz="1250" dirty="0">
                <a:solidFill>
                  <a:srgbClr val="C50B90"/>
                </a:solidFill>
              </a:rPr>
              <a:t>-Peak power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9881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833"/>
    </mc:Choice>
    <mc:Fallback>
      <p:transition spd="slow" advTm="428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 animBg="1"/>
      <p:bldP spid="26" grpId="0" animBg="1"/>
      <p:bldP spid="29" grpId="0"/>
      <p:bldP spid="34" grpId="0" animBg="1"/>
      <p:bldP spid="35" grpId="0" animBg="1"/>
      <p:bldP spid="36" grpId="0" animBg="1"/>
      <p:bldP spid="43" grpId="0" animBg="1"/>
      <p:bldP spid="50" grpId="0" animBg="1"/>
      <p:bldP spid="51" grpId="0" animBg="1"/>
      <p:bldP spid="52" grpId="0" animBg="1"/>
      <p:bldP spid="54" grpId="0" animBg="1"/>
      <p:bldP spid="32" grpId="0"/>
      <p:bldP spid="37" grpId="0"/>
      <p:bldP spid="3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186003"/>
            <a:ext cx="10969139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2.2) 1.3 GHz cavities measurements: Progress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6680" y="1185340"/>
            <a:ext cx="2202299" cy="1012416"/>
          </a:xfrm>
          <a:solidFill>
            <a:schemeClr val="bg1">
              <a:lumMod val="9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6576" indent="0">
              <a:buNone/>
            </a:pPr>
            <a:r>
              <a:rPr lang="en-US" sz="1400" b="1" u="sng" dirty="0" smtClean="0"/>
              <a:t>Research lines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 err="1" smtClean="0"/>
              <a:t>Nb</a:t>
            </a:r>
            <a:r>
              <a:rPr lang="en-US" sz="1400" dirty="0" smtClean="0"/>
              <a:t>: </a:t>
            </a:r>
            <a:r>
              <a:rPr lang="en-US" sz="1400" dirty="0" smtClean="0">
                <a:solidFill>
                  <a:srgbClr val="92D050"/>
                </a:solidFill>
              </a:rPr>
              <a:t>ECR</a:t>
            </a:r>
            <a:r>
              <a:rPr lang="en-US" sz="1400" dirty="0" smtClean="0">
                <a:solidFill>
                  <a:schemeClr val="tx1"/>
                </a:solidFill>
              </a:rPr>
              <a:t>/ </a:t>
            </a:r>
            <a:r>
              <a:rPr lang="en-US" sz="1400" dirty="0" err="1" smtClean="0">
                <a:solidFill>
                  <a:srgbClr val="3F842C"/>
                </a:solidFill>
              </a:rPr>
              <a:t>HiPIMS</a:t>
            </a:r>
            <a:endParaRPr lang="en-US" sz="1400" dirty="0" smtClean="0">
              <a:solidFill>
                <a:srgbClr val="3F842C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400" dirty="0" smtClean="0">
                <a:solidFill>
                  <a:srgbClr val="D88C02"/>
                </a:solidFill>
              </a:rPr>
              <a:t>Nb</a:t>
            </a:r>
            <a:r>
              <a:rPr lang="en-GB" sz="1400" baseline="-25000" dirty="0" smtClean="0">
                <a:solidFill>
                  <a:srgbClr val="D88C02"/>
                </a:solidFill>
              </a:rPr>
              <a:t>3</a:t>
            </a:r>
            <a:r>
              <a:rPr lang="en-GB" sz="1400" dirty="0" smtClean="0">
                <a:solidFill>
                  <a:srgbClr val="D88C02"/>
                </a:solidFill>
              </a:rPr>
              <a:t>Sn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 smtClean="0">
                <a:solidFill>
                  <a:srgbClr val="914D09"/>
                </a:solidFill>
              </a:rPr>
              <a:t>Bulk </a:t>
            </a:r>
            <a:r>
              <a:rPr lang="en-US" sz="1400" dirty="0" err="1" smtClean="0">
                <a:solidFill>
                  <a:srgbClr val="914D09"/>
                </a:solidFill>
              </a:rPr>
              <a:t>Nb</a:t>
            </a:r>
            <a:endParaRPr lang="en-GB" sz="1400" dirty="0" smtClean="0">
              <a:solidFill>
                <a:srgbClr val="914D0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38369" y="2549263"/>
          <a:ext cx="10113466" cy="104394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491981">
                  <a:extLst>
                    <a:ext uri="{9D8B030D-6E8A-4147-A177-3AD203B41FA5}">
                      <a16:colId xmlns:a16="http://schemas.microsoft.com/office/drawing/2014/main" val="291220991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091567"/>
                    </a:ext>
                  </a:extLst>
                </a:gridCol>
                <a:gridCol w="2429691">
                  <a:extLst>
                    <a:ext uri="{9D8B030D-6E8A-4147-A177-3AD203B41FA5}">
                      <a16:colId xmlns:a16="http://schemas.microsoft.com/office/drawing/2014/main" val="1051144441"/>
                    </a:ext>
                  </a:extLst>
                </a:gridCol>
                <a:gridCol w="2233749">
                  <a:extLst>
                    <a:ext uri="{9D8B030D-6E8A-4147-A177-3AD203B41FA5}">
                      <a16:colId xmlns:a16="http://schemas.microsoft.com/office/drawing/2014/main" val="3730013535"/>
                    </a:ext>
                  </a:extLst>
                </a:gridCol>
                <a:gridCol w="1854925">
                  <a:extLst>
                    <a:ext uri="{9D8B030D-6E8A-4147-A177-3AD203B41FA5}">
                      <a16:colId xmlns:a16="http://schemas.microsoft.com/office/drawing/2014/main" val="1542122528"/>
                    </a:ext>
                  </a:extLst>
                </a:gridCol>
              </a:tblGrid>
              <a:tr h="2272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 smtClean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Test 2019</a:t>
                      </a:r>
                      <a:endParaRPr lang="en-GB" sz="1800" b="1" dirty="0">
                        <a:solidFill>
                          <a:schemeClr val="accent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Starting date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Type of test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Type of coating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Fabrication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9902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dirty="0"/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/>
                        <a:t>17</a:t>
                      </a:r>
                      <a:r>
                        <a:rPr lang="en-GB" sz="1600" baseline="0" dirty="0"/>
                        <a:t> October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>
                          <a:solidFill>
                            <a:srgbClr val="4EABFD"/>
                          </a:solidFill>
                        </a:rPr>
                        <a:t>QPR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600" dirty="0">
                          <a:solidFill>
                            <a:srgbClr val="914D09"/>
                          </a:solidFill>
                        </a:rPr>
                        <a:t>Bulk </a:t>
                      </a:r>
                      <a:r>
                        <a:rPr lang="en-GB" sz="1600" dirty="0" err="1" smtClean="0">
                          <a:solidFill>
                            <a:srgbClr val="914D09"/>
                          </a:solidFill>
                        </a:rPr>
                        <a:t>Nb</a:t>
                      </a:r>
                      <a:endParaRPr lang="en-GB" sz="1600" dirty="0">
                        <a:solidFill>
                          <a:srgbClr val="914D09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>
                          <a:solidFill>
                            <a:srgbClr val="660033"/>
                          </a:solidFill>
                        </a:rPr>
                        <a:t>HZB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39529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11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/>
                        <a:t>21</a:t>
                      </a:r>
                      <a:r>
                        <a:rPr lang="en-US" sz="1600" baseline="0" dirty="0"/>
                        <a:t> November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1.3 GHz cavity</a:t>
                      </a:r>
                      <a:endParaRPr lang="en-GB" sz="1600" dirty="0">
                        <a:solidFill>
                          <a:srgbClr val="C0000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600" dirty="0" err="1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600" baseline="0" dirty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3F842C"/>
                          </a:solidFill>
                        </a:rPr>
                        <a:t>Nb</a:t>
                      </a:r>
                      <a:endParaRPr lang="en-GB" sz="16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US" sz="1600" dirty="0" smtClean="0"/>
                        <a:t> +</a:t>
                      </a:r>
                      <a:r>
                        <a:rPr lang="en-US" sz="1600" dirty="0" err="1" smtClean="0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US" sz="1600" dirty="0" smtClean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37673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 smtClean="0"/>
                        <a:t>12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/>
                        <a:t>2 December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1.3 GHz cavity</a:t>
                      </a:r>
                      <a:endParaRPr lang="en-GB" sz="1600" dirty="0" smtClean="0">
                        <a:solidFill>
                          <a:srgbClr val="C0000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6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600" dirty="0" smtClean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US" sz="1600" dirty="0" smtClean="0"/>
                        <a:t> +</a:t>
                      </a:r>
                      <a:r>
                        <a:rPr lang="en-US" sz="1600" dirty="0" err="1" smtClean="0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US" sz="1600" dirty="0" smtClean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3395357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8359203" y="1185340"/>
            <a:ext cx="1907259" cy="10124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400" b="1" u="sng" dirty="0" smtClean="0"/>
              <a:t>Institutes</a:t>
            </a:r>
            <a:endParaRPr lang="en-US" sz="1400" b="1" u="sng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FF00FF"/>
                </a:solidFill>
              </a:rPr>
              <a:t>CERN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err="1" smtClean="0">
                <a:solidFill>
                  <a:srgbClr val="FF9999"/>
                </a:solidFill>
              </a:rPr>
              <a:t>JLab</a:t>
            </a:r>
            <a:endParaRPr lang="en-US" sz="1400" dirty="0">
              <a:solidFill>
                <a:srgbClr val="FF9999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660033"/>
                </a:solidFill>
              </a:rPr>
              <a:t>HZB</a:t>
            </a:r>
            <a:endParaRPr lang="en-GB" sz="1400" dirty="0">
              <a:solidFill>
                <a:srgbClr val="660033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782933" y="1185340"/>
            <a:ext cx="2176180" cy="1012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400" b="1" u="sng" dirty="0" smtClean="0"/>
              <a:t>Type of test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QPR </a:t>
            </a:r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7030A0"/>
                </a:solidFill>
              </a:rPr>
              <a:t>New QPR </a:t>
            </a:r>
            <a:endParaRPr lang="en-US" sz="1400" dirty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C00000"/>
                </a:solidFill>
              </a:rPr>
              <a:t>1.3 GHz cavity</a:t>
            </a:r>
            <a:endParaRPr lang="en-GB" sz="1400" dirty="0">
              <a:solidFill>
                <a:srgbClr val="C00000"/>
              </a:solidFill>
            </a:endParaRPr>
          </a:p>
          <a:p>
            <a:pPr marL="36576" indent="0">
              <a:buFont typeface="Arial"/>
              <a:buNone/>
            </a:pPr>
            <a:endParaRPr lang="en-GB" sz="1400" dirty="0" smtClean="0"/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/>
          </p:nvPr>
        </p:nvGraphicFramePr>
        <p:xfrm>
          <a:off x="953590" y="3834388"/>
          <a:ext cx="10098246" cy="107442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418325">
                  <a:extLst>
                    <a:ext uri="{9D8B030D-6E8A-4147-A177-3AD203B41FA5}">
                      <a16:colId xmlns:a16="http://schemas.microsoft.com/office/drawing/2014/main" val="2912209911"/>
                    </a:ext>
                  </a:extLst>
                </a:gridCol>
                <a:gridCol w="2200085">
                  <a:extLst>
                    <a:ext uri="{9D8B030D-6E8A-4147-A177-3AD203B41FA5}">
                      <a16:colId xmlns:a16="http://schemas.microsoft.com/office/drawing/2014/main" val="2000091567"/>
                    </a:ext>
                  </a:extLst>
                </a:gridCol>
                <a:gridCol w="2442754">
                  <a:extLst>
                    <a:ext uri="{9D8B030D-6E8A-4147-A177-3AD203B41FA5}">
                      <a16:colId xmlns:a16="http://schemas.microsoft.com/office/drawing/2014/main" val="1051144441"/>
                    </a:ext>
                  </a:extLst>
                </a:gridCol>
                <a:gridCol w="2220686">
                  <a:extLst>
                    <a:ext uri="{9D8B030D-6E8A-4147-A177-3AD203B41FA5}">
                      <a16:colId xmlns:a16="http://schemas.microsoft.com/office/drawing/2014/main" val="3730013535"/>
                    </a:ext>
                  </a:extLst>
                </a:gridCol>
                <a:gridCol w="1816396">
                  <a:extLst>
                    <a:ext uri="{9D8B030D-6E8A-4147-A177-3AD203B41FA5}">
                      <a16:colId xmlns:a16="http://schemas.microsoft.com/office/drawing/2014/main" val="1542122528"/>
                    </a:ext>
                  </a:extLst>
                </a:gridCol>
              </a:tblGrid>
              <a:tr h="18884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 smtClean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Test 2020</a:t>
                      </a:r>
                      <a:endParaRPr lang="en-GB" sz="1800" b="1" dirty="0">
                        <a:solidFill>
                          <a:schemeClr val="accent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Starting date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Type of test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Type of coating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Fabrication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9902478"/>
                  </a:ext>
                </a:extLst>
              </a:tr>
              <a:tr h="18846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dirty="0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 smtClean="0"/>
                        <a:t>7 </a:t>
                      </a:r>
                      <a:r>
                        <a:rPr lang="en-GB" sz="1800" dirty="0" smtClean="0"/>
                        <a:t>January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4EABFD"/>
                          </a:solidFill>
                        </a:rPr>
                        <a:t>QPR</a:t>
                      </a:r>
                      <a:endParaRPr lang="en-GB" sz="1600" dirty="0">
                        <a:solidFill>
                          <a:srgbClr val="4EABFD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92D050"/>
                          </a:solidFill>
                        </a:rPr>
                        <a:t>ECR </a:t>
                      </a:r>
                      <a:r>
                        <a:rPr lang="en-US" sz="1600" dirty="0" err="1" smtClean="0">
                          <a:solidFill>
                            <a:srgbClr val="92D050"/>
                          </a:solidFill>
                        </a:rPr>
                        <a:t>Nb</a:t>
                      </a:r>
                      <a:endParaRPr lang="en-GB" sz="1600" dirty="0">
                        <a:solidFill>
                          <a:srgbClr val="92D05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 err="1" smtClean="0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GB" sz="1600" dirty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7737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2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 smtClean="0"/>
                        <a:t>10 February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4EABFD"/>
                          </a:solidFill>
                        </a:rPr>
                        <a:t>QPR</a:t>
                      </a:r>
                      <a:endParaRPr lang="en-GB" sz="1600" dirty="0">
                        <a:solidFill>
                          <a:srgbClr val="4EABFD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6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6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GB" sz="1600" dirty="0" smtClean="0"/>
                        <a:t> + </a:t>
                      </a:r>
                      <a:r>
                        <a:rPr lang="en-GB" sz="1600" dirty="0" smtClean="0">
                          <a:solidFill>
                            <a:srgbClr val="660033"/>
                          </a:solidFill>
                        </a:rPr>
                        <a:t>HZB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4871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 smtClean="0"/>
                        <a:t>3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/>
                        <a:t>11 March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4EABFD"/>
                          </a:solidFill>
                        </a:rPr>
                        <a:t>QPR</a:t>
                      </a:r>
                      <a:endParaRPr lang="en-GB" sz="1600" dirty="0">
                        <a:solidFill>
                          <a:srgbClr val="4EABFD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6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6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GB" sz="1600" dirty="0" smtClean="0"/>
                        <a:t> + </a:t>
                      </a:r>
                      <a:r>
                        <a:rPr lang="en-GB" sz="1600" dirty="0" smtClean="0">
                          <a:solidFill>
                            <a:srgbClr val="660033"/>
                          </a:solidFill>
                        </a:rPr>
                        <a:t>HZB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95000949"/>
                  </a:ext>
                </a:extLst>
              </a:tr>
            </a:tbl>
          </a:graphicData>
        </a:graphic>
      </p:graphicFrame>
      <p:sp>
        <p:nvSpPr>
          <p:cNvPr id="12" name="Notched Right Arrow 11"/>
          <p:cNvSpPr/>
          <p:nvPr/>
        </p:nvSpPr>
        <p:spPr>
          <a:xfrm>
            <a:off x="142998" y="3071233"/>
            <a:ext cx="757646" cy="2583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Notched Right Arrow 13"/>
          <p:cNvSpPr/>
          <p:nvPr/>
        </p:nvSpPr>
        <p:spPr>
          <a:xfrm>
            <a:off x="153211" y="3329533"/>
            <a:ext cx="757646" cy="2583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414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61"/>
    </mc:Choice>
    <mc:Fallback>
      <p:transition spd="slow" advTm="786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09" y="354208"/>
            <a:ext cx="10397209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QPR and cavities: Different </a:t>
            </a:r>
            <a:r>
              <a:rPr lang="en-US" sz="3200" dirty="0"/>
              <a:t>results </a:t>
            </a:r>
            <a:r>
              <a:rPr lang="en-US" sz="3200" dirty="0" smtClean="0"/>
              <a:t>with the same recipe</a:t>
            </a:r>
            <a:r>
              <a:rPr lang="en-GB" sz="3200" dirty="0"/>
              <a:t/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6049513" y="4209233"/>
            <a:ext cx="5935992" cy="37457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8811"/>
                </a:solidFill>
              </a:rPr>
              <a:t>N2: </a:t>
            </a:r>
            <a:r>
              <a:rPr lang="en-US" sz="1600" dirty="0"/>
              <a:t>Fully </a:t>
            </a:r>
            <a:r>
              <a:rPr lang="en-US" sz="1600" dirty="0" smtClean="0"/>
              <a:t>coated cavity with </a:t>
            </a:r>
            <a:r>
              <a:rPr lang="en-US" sz="1600" dirty="0"/>
              <a:t>the same QPR recipe (</a:t>
            </a:r>
            <a:r>
              <a:rPr lang="en-US" sz="1600" dirty="0" err="1"/>
              <a:t>HiPIMS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6642467"/>
              </p:ext>
            </p:extLst>
          </p:nvPr>
        </p:nvGraphicFramePr>
        <p:xfrm>
          <a:off x="5953434" y="1053575"/>
          <a:ext cx="4960402" cy="3342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6"/>
          <p:cNvSpPr/>
          <p:nvPr/>
        </p:nvSpPr>
        <p:spPr>
          <a:xfrm>
            <a:off x="466163" y="4693929"/>
            <a:ext cx="115193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Defects in substrate are propagated to the coating: Last two cavities were spun and then treated at </a:t>
            </a:r>
            <a:r>
              <a:rPr lang="en-US" dirty="0" err="1" smtClean="0"/>
              <a:t>JLab</a:t>
            </a:r>
            <a:r>
              <a:rPr lang="en-US" dirty="0" smtClean="0"/>
              <a:t> (tumbled), nonetheless some defects were still present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 smtClean="0"/>
              <a:t>Results presented at </a:t>
            </a:r>
            <a:r>
              <a:rPr lang="en-GB" dirty="0" smtClean="0"/>
              <a:t>Tesla Technology Collaboration Meeting (4-7 February 2020, CERN). See invited talk: </a:t>
            </a:r>
            <a:r>
              <a:rPr lang="en-US" dirty="0" smtClean="0"/>
              <a:t>“</a:t>
            </a:r>
            <a:r>
              <a:rPr lang="en-US" dirty="0" err="1" smtClean="0"/>
              <a:t>HiPIMS</a:t>
            </a:r>
            <a:r>
              <a:rPr lang="en-US" dirty="0" smtClean="0"/>
              <a:t>: From QPR to 1.3 GHz cavities” 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dirty="0" smtClean="0"/>
              <a:t>Currently ongoing studies with RF-thermal coupled simulations.</a:t>
            </a:r>
            <a:endParaRPr lang="en-GB" dirty="0" smtClean="0"/>
          </a:p>
          <a:p>
            <a:pPr marL="285750" indent="-285750" defTabSz="68580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08" y="1249987"/>
            <a:ext cx="3914960" cy="26112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3032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130"/>
    </mc:Choice>
    <mc:Fallback>
      <p:transition spd="slow" advTm="5313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943" y="1777620"/>
            <a:ext cx="10969139" cy="1064896"/>
          </a:xfrm>
        </p:spPr>
        <p:txBody>
          <a:bodyPr>
            <a:noAutofit/>
          </a:bodyPr>
          <a:lstStyle/>
          <a:p>
            <a:r>
              <a:rPr lang="en-US" sz="1600" dirty="0" smtClean="0"/>
              <a:t>Objective: Have a better understanding of the thermal profile in the presence of a defect.</a:t>
            </a:r>
          </a:p>
          <a:p>
            <a:r>
              <a:rPr lang="en-US" sz="1600" dirty="0" smtClean="0"/>
              <a:t>By iterating RF and thermal simulations, one can obtain the resistance expected, which is function of field and temperature.</a:t>
            </a:r>
            <a:r>
              <a:rPr lang="en-US" sz="1600" dirty="0" smtClean="0"/>
              <a:t> </a:t>
            </a:r>
            <a:endParaRPr lang="en-GB" sz="1600" dirty="0" smtClean="0"/>
          </a:p>
          <a:p>
            <a:r>
              <a:rPr lang="en-GB" sz="1600" dirty="0" smtClean="0"/>
              <a:t>A coupled model has been created: RF loads are obtained from CST (Pablo Vidal) and imported to </a:t>
            </a:r>
            <a:r>
              <a:rPr lang="en-GB" sz="1600" dirty="0" smtClean="0"/>
              <a:t>ANSYS </a:t>
            </a:r>
            <a:r>
              <a:rPr lang="en-GB" sz="1600" dirty="0" smtClean="0"/>
              <a:t>Mechanical</a:t>
            </a:r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8474" t="5864"/>
          <a:stretch/>
        </p:blipFill>
        <p:spPr>
          <a:xfrm>
            <a:off x="465908" y="3275207"/>
            <a:ext cx="4432663" cy="2585012"/>
          </a:xfrm>
          <a:prstGeom prst="rect">
            <a:avLst/>
          </a:prstGeom>
        </p:spPr>
      </p:pic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775374570"/>
              </p:ext>
            </p:extLst>
          </p:nvPr>
        </p:nvGraphicFramePr>
        <p:xfrm>
          <a:off x="571499" y="771567"/>
          <a:ext cx="10807035" cy="1233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7" name="Straight Arrow Connector 16"/>
          <p:cNvCxnSpPr/>
          <p:nvPr/>
        </p:nvCxnSpPr>
        <p:spPr>
          <a:xfrm flipV="1">
            <a:off x="2299063" y="3474720"/>
            <a:ext cx="0" cy="8707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833" y="3215483"/>
            <a:ext cx="6078074" cy="258843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50909" y="354208"/>
            <a:ext cx="10397209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1.3 GHz RF-thermal coupled simulations</a:t>
            </a:r>
            <a:r>
              <a:rPr lang="en-GB" sz="3200" dirty="0"/>
              <a:t/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797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678"/>
    </mc:Choice>
    <mc:Fallback>
      <p:transition spd="slow" advTm="5767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2" y="747705"/>
            <a:ext cx="10969139" cy="940443"/>
          </a:xfrm>
        </p:spPr>
        <p:txBody>
          <a:bodyPr>
            <a:normAutofit/>
          </a:bodyPr>
          <a:lstStyle/>
          <a:p>
            <a:r>
              <a:rPr lang="en-US" sz="3600" dirty="0"/>
              <a:t>2</a:t>
            </a:r>
            <a:r>
              <a:rPr lang="en-US" sz="3600" dirty="0" smtClean="0"/>
              <a:t>.3)</a:t>
            </a:r>
            <a:r>
              <a:rPr lang="en-US" sz="3600" dirty="0" smtClean="0"/>
              <a:t> QPR measurements: Future work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3262" y="2218744"/>
            <a:ext cx="10183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New cavities will be coated once the activities are restarted after Covid-19 restrictions (high quality substrates are being prepared: electroformed substrate and machine from bulk)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34405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943"/>
    </mc:Choice>
    <mc:Fallback>
      <p:transition spd="slow" advTm="994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3.1) New QPR commissioning: 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709" y="1615696"/>
            <a:ext cx="4020107" cy="19947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u="sng" dirty="0"/>
              <a:t>In 2017 a new version of the QPR was built:</a:t>
            </a:r>
            <a:r>
              <a:rPr lang="en-GB" sz="1800" dirty="0"/>
              <a:t> An electromagnetic and mechanical re-design of the existing QPR to optimize the measurement range and </a:t>
            </a:r>
            <a:r>
              <a:rPr lang="en-GB" sz="1800" dirty="0" smtClean="0"/>
              <a:t>resolution.</a:t>
            </a:r>
            <a:endParaRPr lang="en-GB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9779" y="1024579"/>
            <a:ext cx="2628530" cy="32134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401" y="1728615"/>
            <a:ext cx="3007873" cy="1954718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9637776" y="3123270"/>
            <a:ext cx="649426" cy="47946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endCxn id="7" idx="3"/>
          </p:cNvCxnSpPr>
          <p:nvPr/>
        </p:nvCxnSpPr>
        <p:spPr>
          <a:xfrm flipH="1" flipV="1">
            <a:off x="8540436" y="3123270"/>
            <a:ext cx="1054178" cy="29658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900121"/>
              </p:ext>
            </p:extLst>
          </p:nvPr>
        </p:nvGraphicFramePr>
        <p:xfrm>
          <a:off x="1809891" y="4224481"/>
          <a:ext cx="877159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278">
                  <a:extLst>
                    <a:ext uri="{9D8B030D-6E8A-4147-A177-3AD203B41FA5}">
                      <a16:colId xmlns:a16="http://schemas.microsoft.com/office/drawing/2014/main" val="2930833170"/>
                    </a:ext>
                  </a:extLst>
                </a:gridCol>
                <a:gridCol w="7068313">
                  <a:extLst>
                    <a:ext uri="{9D8B030D-6E8A-4147-A177-3AD203B41FA5}">
                      <a16:colId xmlns:a16="http://schemas.microsoft.com/office/drawing/2014/main" val="40304757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Modification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Benefits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164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↓ gap</a:t>
                      </a:r>
                      <a:r>
                        <a:rPr lang="en-US" sz="1400" baseline="0" dirty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Higher field is illuminated in the sample: Lower the risk</a:t>
                      </a:r>
                      <a:r>
                        <a:rPr lang="en-US" sz="1400" baseline="0" dirty="0"/>
                        <a:t> of quenches and field emission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277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↑ diameter of rods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Electric field is reduced in the rod’s surface: Lower risk field emission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776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↑</a:t>
                      </a:r>
                      <a:r>
                        <a:rPr lang="en-US" sz="1400" baseline="0" dirty="0"/>
                        <a:t> width of rods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More </a:t>
                      </a:r>
                      <a:r>
                        <a:rPr lang="en-US" sz="1400" dirty="0" err="1"/>
                        <a:t>homogeneus</a:t>
                      </a:r>
                      <a:r>
                        <a:rPr lang="en-US" sz="1400" dirty="0"/>
                        <a:t> field distribution over the sample:  Better resolution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705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Material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Better cooling: Lower the risk</a:t>
                      </a:r>
                      <a:r>
                        <a:rPr lang="en-US" sz="1400" baseline="0" dirty="0"/>
                        <a:t> of quenches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869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8405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81"/>
    </mc:Choice>
    <mc:Fallback>
      <p:transition spd="slow" advTm="2008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1" y="3858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4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3.2) New QPR commissioning: Progress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927181"/>
              </p:ext>
            </p:extLst>
          </p:nvPr>
        </p:nvGraphicFramePr>
        <p:xfrm>
          <a:off x="1166953" y="1854968"/>
          <a:ext cx="9604188" cy="287380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01047">
                  <a:extLst>
                    <a:ext uri="{9D8B030D-6E8A-4147-A177-3AD203B41FA5}">
                      <a16:colId xmlns:a16="http://schemas.microsoft.com/office/drawing/2014/main" val="3964856165"/>
                    </a:ext>
                  </a:extLst>
                </a:gridCol>
                <a:gridCol w="2401047">
                  <a:extLst>
                    <a:ext uri="{9D8B030D-6E8A-4147-A177-3AD203B41FA5}">
                      <a16:colId xmlns:a16="http://schemas.microsoft.com/office/drawing/2014/main" val="2059603496"/>
                    </a:ext>
                  </a:extLst>
                </a:gridCol>
                <a:gridCol w="2401047">
                  <a:extLst>
                    <a:ext uri="{9D8B030D-6E8A-4147-A177-3AD203B41FA5}">
                      <a16:colId xmlns:a16="http://schemas.microsoft.com/office/drawing/2014/main" val="894777664"/>
                    </a:ext>
                  </a:extLst>
                </a:gridCol>
                <a:gridCol w="2401047">
                  <a:extLst>
                    <a:ext uri="{9D8B030D-6E8A-4147-A177-3AD203B41FA5}">
                      <a16:colId xmlns:a16="http://schemas.microsoft.com/office/drawing/2014/main" val="2643195684"/>
                    </a:ext>
                  </a:extLst>
                </a:gridCol>
              </a:tblGrid>
              <a:tr h="1871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Sample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Results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Comments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982183"/>
                  </a:ext>
                </a:extLst>
              </a:tr>
              <a:tr h="113771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Bulk </a:t>
                      </a:r>
                      <a:r>
                        <a:rPr lang="en-US" sz="1200" dirty="0" err="1" smtClean="0"/>
                        <a:t>Nb</a:t>
                      </a:r>
                      <a:r>
                        <a:rPr lang="en-US" sz="1200" dirty="0" smtClean="0"/>
                        <a:t> (</a:t>
                      </a:r>
                      <a:r>
                        <a:rPr lang="en-US" sz="1200" dirty="0" err="1" smtClean="0"/>
                        <a:t>Jlab</a:t>
                      </a:r>
                      <a:r>
                        <a:rPr lang="en-US" sz="1200" dirty="0" smtClean="0"/>
                        <a:t>)</a:t>
                      </a:r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April 2019 (M. Arzeo)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Overestimation of surface resistance with new QPR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 weld might have contributed</a:t>
                      </a:r>
                      <a:r>
                        <a:rPr lang="en-US" sz="1200" baseline="0" dirty="0" smtClean="0"/>
                        <a:t> to </a:t>
                      </a:r>
                      <a:r>
                        <a:rPr lang="en-US" sz="1200" dirty="0" smtClean="0"/>
                        <a:t>the dissipation</a:t>
                      </a:r>
                      <a:r>
                        <a:rPr lang="en-US" sz="1200" baseline="0" dirty="0" smtClean="0"/>
                        <a:t> in the new QPR as </a:t>
                      </a:r>
                      <a:r>
                        <a:rPr lang="en-US" sz="1200" dirty="0" smtClean="0"/>
                        <a:t>the magnetic field is more distributed in the sample surface. </a:t>
                      </a:r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882432"/>
                  </a:ext>
                </a:extLst>
              </a:tr>
              <a:tr h="141076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Bulk </a:t>
                      </a:r>
                      <a:r>
                        <a:rPr lang="en-US" sz="1200" dirty="0" err="1" smtClean="0"/>
                        <a:t>Nb</a:t>
                      </a:r>
                      <a:r>
                        <a:rPr lang="en-US" sz="1200" dirty="0" smtClean="0"/>
                        <a:t> (HZB)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July</a:t>
                      </a:r>
                      <a:r>
                        <a:rPr lang="en-US" sz="1200" baseline="0" dirty="0" smtClean="0"/>
                        <a:t> 2019 (M. Arzeo, L. Vega)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Discrepancies in the results with old and new QPR.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 sample quality was very low.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Results cannot be fully trusted as there might be heat leaks.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356192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t="6746" r="42" b="4758"/>
          <a:stretch/>
        </p:blipFill>
        <p:spPr>
          <a:xfrm>
            <a:off x="2574387" y="3445561"/>
            <a:ext cx="888896" cy="10493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21828"/>
          <a:stretch/>
        </p:blipFill>
        <p:spPr>
          <a:xfrm>
            <a:off x="2574387" y="2127901"/>
            <a:ext cx="945100" cy="116396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02216" y="4728769"/>
            <a:ext cx="10488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Changing antenna configuration in new QPR:</a:t>
            </a:r>
          </a:p>
          <a:p>
            <a:r>
              <a:rPr lang="en-US" dirty="0" smtClean="0"/>
              <a:t>After checking and preparing documentation regarding the design of the old QPR, it was decided to implement the same antenna configuration in the new QPR (W. </a:t>
            </a:r>
            <a:r>
              <a:rPr lang="en-US" dirty="0" smtClean="0"/>
              <a:t>Venturini, </a:t>
            </a:r>
            <a:r>
              <a:rPr lang="en-US" dirty="0" smtClean="0"/>
              <a:t>P. Vidal, W. L. Vega).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02215" y="1295365"/>
            <a:ext cx="10488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Comparing results from old and new QPR:</a:t>
            </a:r>
          </a:p>
        </p:txBody>
      </p:sp>
    </p:spTree>
    <p:extLst>
      <p:ext uri="{BB962C8B-B14F-4D97-AF65-F5344CB8AC3E}">
        <p14:creationId xmlns:p14="http://schemas.microsoft.com/office/powerpoint/2010/main" val="3493928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9944"/>
    </mc:Choice>
    <mc:Fallback>
      <p:transition spd="slow" advTm="79944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3.3) Commissioning </a:t>
            </a:r>
            <a:r>
              <a:rPr lang="en-US" dirty="0"/>
              <a:t>of </a:t>
            </a:r>
            <a:r>
              <a:rPr lang="en-US" dirty="0" smtClean="0"/>
              <a:t>new QPR: Future work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09601" y="1723157"/>
            <a:ext cx="10643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Find a good sample for benchmarking and repeat measurements in both QPR (The one that is currently installed in the old QPR waiting for being measured migh</a:t>
            </a:r>
            <a:r>
              <a:rPr lang="en-US" dirty="0" smtClean="0"/>
              <a:t>t be a good candidate.)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1190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90"/>
    </mc:Choice>
    <mc:Fallback>
      <p:transition spd="slow" advTm="129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 Other studies during teleworking period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6" t="2020" r="28540"/>
          <a:stretch/>
        </p:blipFill>
        <p:spPr>
          <a:xfrm>
            <a:off x="412377" y="1326777"/>
            <a:ext cx="3693458" cy="42929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847" y="3205263"/>
            <a:ext cx="5741528" cy="27171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56847" y="1173938"/>
            <a:ext cx="64142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QPR measurements rely on a calorimetric technique: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Currently ongoing simulations to understand better heat dissipation in QPR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Obtjective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Optimize shape of heater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Better estimate intrinsic errors to the calorimetric technique.</a:t>
            </a:r>
            <a:endParaRPr lang="en-US" dirty="0" smtClean="0"/>
          </a:p>
          <a:p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566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14"/>
    </mc:Choice>
    <mc:Fallback>
      <p:transition spd="slow" advTm="711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4232366"/>
            <a:ext cx="10416146" cy="1891293"/>
          </a:xfrm>
        </p:spPr>
        <p:txBody>
          <a:bodyPr>
            <a:normAutofit/>
          </a:bodyPr>
          <a:lstStyle/>
          <a:p>
            <a:pPr marL="27432" indent="0">
              <a:buNone/>
            </a:pPr>
            <a:r>
              <a:rPr lang="en-US" sz="3600" dirty="0" smtClean="0"/>
              <a:t>Thanks for your attention.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230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64"/>
    </mc:Choice>
    <mc:Fallback>
      <p:transition spd="slow" advTm="96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8076" indent="-571500">
              <a:buFont typeface="+mj-lt"/>
              <a:buAutoNum type="romanUcPeriod"/>
            </a:pPr>
            <a:r>
              <a:rPr lang="en-US" dirty="0" smtClean="0"/>
              <a:t>General introduction</a:t>
            </a:r>
          </a:p>
          <a:p>
            <a:pPr marL="608076" indent="-571500">
              <a:buFont typeface="+mj-lt"/>
              <a:buAutoNum type="romanUcPeriod"/>
            </a:pPr>
            <a:r>
              <a:rPr lang="en-US" dirty="0" smtClean="0"/>
              <a:t>Overview of activities</a:t>
            </a:r>
          </a:p>
          <a:p>
            <a:pPr marL="962406" lvl="1" indent="-514350">
              <a:buFont typeface="+mj-lt"/>
              <a:buAutoNum type="arabicParenR"/>
            </a:pPr>
            <a:r>
              <a:rPr lang="en-US" dirty="0" smtClean="0"/>
              <a:t>QPR measurements</a:t>
            </a:r>
          </a:p>
          <a:p>
            <a:pPr marL="962406" lvl="1" indent="-514350">
              <a:buFont typeface="+mj-lt"/>
              <a:buAutoNum type="arabicParenR"/>
            </a:pPr>
            <a:r>
              <a:rPr lang="en-US" dirty="0" smtClean="0"/>
              <a:t>1.3 GHz cavities measurements</a:t>
            </a:r>
          </a:p>
          <a:p>
            <a:pPr marL="962406" lvl="1" indent="-514350">
              <a:buFont typeface="+mj-lt"/>
              <a:buAutoNum type="arabicParenR"/>
            </a:pPr>
            <a:r>
              <a:rPr lang="en-US" dirty="0" smtClean="0"/>
              <a:t>New QPR </a:t>
            </a:r>
            <a:r>
              <a:rPr lang="en-US" dirty="0" err="1" smtClean="0"/>
              <a:t>commisioning</a:t>
            </a:r>
            <a:endParaRPr lang="en-US" dirty="0" smtClean="0"/>
          </a:p>
          <a:p>
            <a:pPr marL="962406" lvl="1" indent="-514350">
              <a:buFont typeface="+mj-lt"/>
              <a:buAutoNum type="arabicParenR"/>
            </a:pPr>
            <a:r>
              <a:rPr lang="en-US" dirty="0" smtClean="0"/>
              <a:t>“Teleworking” simulations  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01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818"/>
    </mc:Choice>
    <mc:Fallback>
      <p:transition spd="slow" advTm="2281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615700" y="3344920"/>
            <a:ext cx="2520121" cy="1477328"/>
          </a:xfrm>
          <a:prstGeom prst="rect">
            <a:avLst/>
          </a:prstGeom>
          <a:solidFill>
            <a:srgbClr val="E7FFFF"/>
          </a:solidFill>
          <a:ln>
            <a:solidFill>
              <a:srgbClr val="CCFF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acquisition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3561" y="1128786"/>
            <a:ext cx="2512697" cy="2031325"/>
          </a:xfrm>
          <a:prstGeom prst="rect">
            <a:avLst/>
          </a:prstGeom>
          <a:solidFill>
            <a:srgbClr val="E7FFFF"/>
          </a:solidFill>
          <a:ln>
            <a:solidFill>
              <a:srgbClr val="CCFF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Measurements setup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18th May 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FTEC Workshop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3261" y="271005"/>
            <a:ext cx="10969139" cy="940443"/>
          </a:xfrm>
        </p:spPr>
        <p:txBody>
          <a:bodyPr>
            <a:noAutofit/>
          </a:bodyPr>
          <a:lstStyle/>
          <a:p>
            <a:r>
              <a:rPr lang="en-US" sz="3200" dirty="0"/>
              <a:t>Operating principle</a:t>
            </a:r>
            <a:endParaRPr lang="en-GB" sz="3200" dirty="0"/>
          </a:p>
        </p:txBody>
      </p:sp>
      <p:sp>
        <p:nvSpPr>
          <p:cNvPr id="9" name="Rectangle 8"/>
          <p:cNvSpPr/>
          <p:nvPr/>
        </p:nvSpPr>
        <p:spPr>
          <a:xfrm>
            <a:off x="824455" y="2015241"/>
            <a:ext cx="1537192" cy="50326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Heater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55417" y="2026877"/>
            <a:ext cx="598898" cy="50070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OFF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45556" y="2505278"/>
            <a:ext cx="602872" cy="523727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OFF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4455" y="2527581"/>
            <a:ext cx="1525076" cy="5014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60960" y="2014256"/>
            <a:ext cx="593011" cy="503261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24455" y="1523616"/>
            <a:ext cx="1541571" cy="50326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T_Setpoint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[K]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807348" y="3718294"/>
                <a:ext cx="1527771" cy="499558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GB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GB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DC</m:t>
                        </m:r>
                        <m:r>
                          <a:rPr kumimoji="0" lang="en-GB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[W]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48" y="3718294"/>
                <a:ext cx="1527771" cy="4995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854" r="16385" b="4711"/>
          <a:stretch/>
        </p:blipFill>
        <p:spPr>
          <a:xfrm>
            <a:off x="7228242" y="1315194"/>
            <a:ext cx="3950209" cy="2144400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8106927" y="1771328"/>
            <a:ext cx="2465569" cy="1213987"/>
            <a:chOff x="5197584" y="2185807"/>
            <a:chExt cx="3044895" cy="1516040"/>
          </a:xfrm>
        </p:grpSpPr>
        <p:sp>
          <p:nvSpPr>
            <p:cNvPr id="23" name="Arc 22"/>
            <p:cNvSpPr/>
            <p:nvPr/>
          </p:nvSpPr>
          <p:spPr>
            <a:xfrm flipV="1">
              <a:off x="5197584" y="2185807"/>
              <a:ext cx="249140" cy="1516040"/>
            </a:xfrm>
            <a:prstGeom prst="arc">
              <a:avLst>
                <a:gd name="adj1" fmla="val 16200000"/>
                <a:gd name="adj2" fmla="val 21085621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Arc 23"/>
            <p:cNvSpPr/>
            <p:nvPr/>
          </p:nvSpPr>
          <p:spPr>
            <a:xfrm flipH="1" flipV="1">
              <a:off x="5446724" y="2495244"/>
              <a:ext cx="2795755" cy="866139"/>
            </a:xfrm>
            <a:prstGeom prst="arc">
              <a:avLst>
                <a:gd name="adj1" fmla="val 15804628"/>
                <a:gd name="adj2" fmla="val 21451699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435978" y="1781568"/>
            <a:ext cx="3097080" cy="931117"/>
            <a:chOff x="6838917" y="2198594"/>
            <a:chExt cx="3824789" cy="1162788"/>
          </a:xfrm>
        </p:grpSpPr>
        <p:sp>
          <p:nvSpPr>
            <p:cNvPr id="26" name="Arc 25"/>
            <p:cNvSpPr/>
            <p:nvPr/>
          </p:nvSpPr>
          <p:spPr>
            <a:xfrm flipV="1">
              <a:off x="6838917" y="2198594"/>
              <a:ext cx="71424" cy="1162788"/>
            </a:xfrm>
            <a:prstGeom prst="arc">
              <a:avLst>
                <a:gd name="adj1" fmla="val 16200000"/>
                <a:gd name="adj2" fmla="val 1703236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Arc 27"/>
            <p:cNvSpPr/>
            <p:nvPr/>
          </p:nvSpPr>
          <p:spPr>
            <a:xfrm flipH="1" flipV="1">
              <a:off x="6910339" y="2198594"/>
              <a:ext cx="3753367" cy="1162787"/>
            </a:xfrm>
            <a:prstGeom prst="arc">
              <a:avLst>
                <a:gd name="adj1" fmla="val 16200000"/>
                <a:gd name="adj2" fmla="val 21515211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8255862" y="2712683"/>
            <a:ext cx="2801071" cy="0"/>
          </a:xfrm>
          <a:prstGeom prst="line">
            <a:avLst/>
          </a:prstGeom>
          <a:ln>
            <a:solidFill>
              <a:srgbClr val="FFFF00"/>
            </a:solidFill>
            <a:prstDash val="dashDot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807348" y="4217851"/>
                <a:ext cx="1527771" cy="536883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GB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GB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DC</m:t>
                        </m:r>
                        <m:r>
                          <a:rPr kumimoji="0" lang="en-GB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[W]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48" y="4217851"/>
                <a:ext cx="1527771" cy="5368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28"/>
          <a:stretch/>
        </p:blipFill>
        <p:spPr>
          <a:xfrm>
            <a:off x="7179387" y="3795242"/>
            <a:ext cx="2080806" cy="18117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48"/>
          <a:stretch/>
        </p:blipFill>
        <p:spPr>
          <a:xfrm>
            <a:off x="9656397" y="3795373"/>
            <a:ext cx="1580906" cy="181175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2361647" y="1522630"/>
            <a:ext cx="592668" cy="49516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355074" y="2518502"/>
            <a:ext cx="593354" cy="510503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647" y="1102270"/>
            <a:ext cx="3280808" cy="448530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335119" y="3718294"/>
            <a:ext cx="560396" cy="51339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328540" y="4203947"/>
            <a:ext cx="566975" cy="5507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0.8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5284505" y="4547195"/>
            <a:ext cx="0" cy="75900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 flipV="1">
            <a:off x="5032813" y="4352832"/>
            <a:ext cx="485097" cy="4571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206781" y="4398551"/>
            <a:ext cx="137160" cy="148644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142542" y="1722018"/>
            <a:ext cx="100584" cy="2400147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297989" y="1734188"/>
            <a:ext cx="109728" cy="2378833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5290601" y="4547195"/>
            <a:ext cx="0" cy="57738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5275361" y="3957835"/>
            <a:ext cx="0" cy="32865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379366" y="5607001"/>
            <a:ext cx="199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PDC1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Power of heater with RF OFF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13261" y="4995471"/>
            <a:ext cx="2335167" cy="923330"/>
          </a:xfrm>
          <a:prstGeom prst="rect">
            <a:avLst/>
          </a:prstGeom>
          <a:solidFill>
            <a:srgbClr val="E7FFFF"/>
          </a:solidFill>
          <a:ln>
            <a:solidFill>
              <a:srgbClr val="CCFF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post-process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136817" y="5543328"/>
            <a:ext cx="22770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PDC2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Power of heater with RF 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852447" y="5362761"/>
                <a:ext cx="1502627" cy="499558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GB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16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11111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RF</m:t>
                        </m:r>
                      </m:sub>
                    </m:sSub>
                  </m:oMath>
                </a14:m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D4D4D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[W]</a:t>
                </a:r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447" y="5362761"/>
                <a:ext cx="1502627" cy="49955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ectangle 70"/>
          <p:cNvSpPr/>
          <p:nvPr/>
        </p:nvSpPr>
        <p:spPr>
          <a:xfrm>
            <a:off x="2331829" y="5355843"/>
            <a:ext cx="560396" cy="51339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0.2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087855" y="5529863"/>
            <a:ext cx="2831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PRF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Power dissipated in the sample by RF fields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5130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10"/>
    </mc:Choice>
    <mc:Fallback>
      <p:transition spd="slow" advTm="12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6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9" grpId="0" animBg="1"/>
      <p:bldP spid="43" grpId="0" animBg="1"/>
      <p:bldP spid="44" grpId="0" animBg="1"/>
      <p:bldP spid="45" grpId="0" animBg="1"/>
      <p:bldP spid="56" grpId="0"/>
      <p:bldP spid="56" grpId="1"/>
      <p:bldP spid="59" grpId="0"/>
      <p:bldP spid="59" grpId="1"/>
      <p:bldP spid="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 we calculate the surface resistance?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42576" y="1547448"/>
                <a:ext cx="6008863" cy="1327954"/>
              </a:xfr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𝑆𝑎𝑚𝑝𝑙𝑒</m:t>
                          </m:r>
                        </m:sub>
                      </m:sSub>
                      <m:r>
                        <a:rPr lang="en-GB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r>
                        <a:rPr lang="en-GB" sz="1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𝐷𝐶</m:t>
                          </m:r>
                          <m:r>
                            <a:rPr lang="en-GB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8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8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𝐷𝐶</m:t>
                          </m:r>
                          <m:r>
                            <a:rPr lang="en-GB" sz="1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800" i="1" dirty="0"/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𝑆𝑎𝑚𝑝𝑙𝑒</m:t>
                          </m:r>
                        </m:sub>
                      </m:sSub>
                      <m:r>
                        <a:rPr lang="en-GB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  <m:r>
                        <a:rPr lang="en-GB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subSup"/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</m:oMath>
                  </m:oMathPara>
                </a14:m>
                <a:endParaRPr lang="en-GB" i="1" dirty="0"/>
              </a:p>
              <a:p>
                <a:pPr marL="36576" indent="0">
                  <a:buNone/>
                </a:pPr>
                <a:endParaRPr lang="en-GB" i="1" dirty="0"/>
              </a:p>
              <a:p>
                <a:pPr marL="36576" indent="0">
                  <a:buNone/>
                </a:pPr>
                <a:endParaRPr lang="en-GB" i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2576" y="1547448"/>
                <a:ext cx="6008863" cy="1327954"/>
              </a:xfr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Left Brace 6"/>
          <p:cNvSpPr/>
          <p:nvPr/>
        </p:nvSpPr>
        <p:spPr>
          <a:xfrm flipH="1">
            <a:off x="5148435" y="1606419"/>
            <a:ext cx="360000" cy="1119285"/>
          </a:xfrm>
          <a:prstGeom prst="leftBrace">
            <a:avLst>
              <a:gd name="adj1" fmla="val 35066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791656" y="1710199"/>
                <a:ext cx="3012043" cy="911724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(</m:t>
                          </m:r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  <m:r>
                                <a:rPr lang="en-GB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𝐷𝐶</m:t>
                              </m:r>
                              <m:r>
                                <a:rPr lang="en-GB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nary>
                            <m:naryPr>
                              <m:limLoc m:val="subSup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𝑑𝑆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656" y="1710199"/>
                <a:ext cx="3012043" cy="9117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157100" y="3111813"/>
                <a:ext cx="1937069" cy="7398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dS</m:t>
                          </m:r>
                        </m:e>
                      </m:nary>
                      <m:r>
                        <a:rPr lang="en-GB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a:rPr lang="en-GB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U</m:t>
                          </m:r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a:rPr lang="en-GB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7100" y="3111813"/>
                <a:ext cx="1937069" cy="7398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041073" y="4485103"/>
                <a:ext cx="42367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are obtained from </a:t>
                </a:r>
                <a:r>
                  <a:rPr lang="en-GB" dirty="0"/>
                  <a:t>simulations: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073" y="4485103"/>
                <a:ext cx="4236737" cy="369332"/>
              </a:xfrm>
              <a:prstGeom prst="rect">
                <a:avLst/>
              </a:prstGeom>
              <a:blipFill>
                <a:blip r:embed="rId5"/>
                <a:stretch>
                  <a:fillRect t="-10000" r="-576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293917" y="4936768"/>
                <a:ext cx="1175130" cy="6656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U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3917" y="4936768"/>
                <a:ext cx="1175130" cy="6656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227210" y="4907760"/>
                <a:ext cx="1680524" cy="847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nary>
                            <m:naryPr>
                              <m:limLoc m:val="subSup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dS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210" y="4907760"/>
                <a:ext cx="1680524" cy="84734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590231" y="4944324"/>
                <a:ext cx="108439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  <m:r>
                        <a:rPr lang="en-GB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231" y="4944324"/>
                <a:ext cx="108439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/>
          <p:cNvSpPr/>
          <p:nvPr/>
        </p:nvSpPr>
        <p:spPr>
          <a:xfrm>
            <a:off x="6910341" y="2143528"/>
            <a:ext cx="1528579" cy="478396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914395" y="4427742"/>
            <a:ext cx="4406747" cy="144614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825388" y="3701667"/>
            <a:ext cx="683047" cy="7301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5791656" y="4431779"/>
            <a:ext cx="5933635" cy="1446145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>
            <a:stCxn id="9" idx="3"/>
          </p:cNvCxnSpPr>
          <p:nvPr/>
        </p:nvCxnSpPr>
        <p:spPr>
          <a:xfrm>
            <a:off x="6094169" y="3481722"/>
            <a:ext cx="668288" cy="8939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791656" y="4486341"/>
            <a:ext cx="5933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stored energy can be derived from RF measurables: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6590231" y="5237331"/>
                <a:ext cx="3404009" cy="4277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=2(</m:t>
                    </m:r>
                    <m:sSub>
                      <m:sSubPr>
                        <m:ctrlPr>
                          <a:rPr lang="en-GB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sub>
                            </m:sSub>
                            <m:r>
                              <a:rPr lang="en-GB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dirty="0"/>
                  <a:t>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for</m:t>
                    </m:r>
                    <m:r>
                      <a:rPr lang="en-GB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β</m:t>
                    </m:r>
                    <m:r>
                      <a:rPr lang="en-GB">
                        <a:latin typeface="Cambria Math" panose="02040503050406030204" pitchFamily="18" charset="0"/>
                      </a:rPr>
                      <m:t>&gt;&lt;1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231" y="5237331"/>
                <a:ext cx="3404009" cy="427746"/>
              </a:xfrm>
              <a:prstGeom prst="rect">
                <a:avLst/>
              </a:prstGeom>
              <a:blipFill>
                <a:blip r:embed="rId9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68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20" grpId="0" animBg="1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338" y="377683"/>
            <a:ext cx="10780249" cy="940443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Surface resistance vs peak magnetic field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37" y="1471567"/>
            <a:ext cx="5538517" cy="42596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10254" y="1552560"/>
            <a:ext cx="586097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Steps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Set a fixed temperature (2.5K)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Increase RF power in steps 1-2 </a:t>
            </a:r>
            <a:r>
              <a:rPr lang="en-US" dirty="0" err="1"/>
              <a:t>dBm</a:t>
            </a:r>
            <a:r>
              <a:rPr lang="en-US" dirty="0"/>
              <a:t> until sample quenches or calorimetric system saturates.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Repeat scan at 4.5 K.</a:t>
            </a:r>
          </a:p>
          <a:p>
            <a:endParaRPr lang="en-US" sz="2000" b="1" u="sng" dirty="0"/>
          </a:p>
          <a:p>
            <a:r>
              <a:rPr lang="en-US" sz="2000" b="1" u="sng" dirty="0"/>
              <a:t>Duration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2.5-3 hours, approx. 10 minutes per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2000" b="1" u="sng" dirty="0"/>
              <a:t>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Obtain minimum surface resistance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Obtain slope at 2.5K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Obtain maximum magnetic field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1375" y="5576873"/>
            <a:ext cx="5227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*</a:t>
            </a:r>
            <a:r>
              <a:rPr lang="en-US" sz="1400" i="1" dirty="0" err="1" smtClean="0"/>
              <a:t>HiPIMS</a:t>
            </a:r>
            <a:r>
              <a:rPr lang="en-US" sz="1400" i="1" dirty="0" smtClean="0"/>
              <a:t> 2 sample results (coated by G. Rosaz)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873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Surface resistance vs temperature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48" y="3257483"/>
            <a:ext cx="3473037" cy="25337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445658" y="3425725"/>
                <a:ext cx="3324243" cy="517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𝑩𝑪𝑺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𝑩𝑪𝑺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−(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∆/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5658" y="3425725"/>
                <a:ext cx="3324243" cy="5175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433108" y="3092381"/>
                <a:ext cx="24997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𝒓𝒆𝒔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𝑩𝑪𝑺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3108" y="3092381"/>
                <a:ext cx="2499723" cy="276999"/>
              </a:xfrm>
              <a:prstGeom prst="rect">
                <a:avLst/>
              </a:prstGeom>
              <a:blipFill>
                <a:blip r:embed="rId4"/>
                <a:stretch>
                  <a:fillRect l="-1463" r="-2927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5445658" y="4005612"/>
          <a:ext cx="622120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656">
                  <a:extLst>
                    <a:ext uri="{9D8B030D-6E8A-4147-A177-3AD203B41FA5}">
                      <a16:colId xmlns:a16="http://schemas.microsoft.com/office/drawing/2014/main" val="2575338683"/>
                    </a:ext>
                  </a:extLst>
                </a:gridCol>
                <a:gridCol w="1372334">
                  <a:extLst>
                    <a:ext uri="{9D8B030D-6E8A-4147-A177-3AD203B41FA5}">
                      <a16:colId xmlns:a16="http://schemas.microsoft.com/office/drawing/2014/main" val="3761362023"/>
                    </a:ext>
                  </a:extLst>
                </a:gridCol>
                <a:gridCol w="1597914">
                  <a:extLst>
                    <a:ext uri="{9D8B030D-6E8A-4147-A177-3AD203B41FA5}">
                      <a16:colId xmlns:a16="http://schemas.microsoft.com/office/drawing/2014/main" val="3920007760"/>
                    </a:ext>
                  </a:extLst>
                </a:gridCol>
                <a:gridCol w="1555302">
                  <a:extLst>
                    <a:ext uri="{9D8B030D-6E8A-4147-A177-3AD203B41FA5}">
                      <a16:colId xmlns:a16="http://schemas.microsoft.com/office/drawing/2014/main" val="228586163"/>
                    </a:ext>
                  </a:extLst>
                </a:gridCol>
              </a:tblGrid>
              <a:tr h="271327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6"/>
                          </a:solidFill>
                        </a:rPr>
                        <a:t>Mode [MHz]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accent6"/>
                          </a:solidFill>
                        </a:rPr>
                        <a:t>R</a:t>
                      </a:r>
                      <a:r>
                        <a:rPr lang="en-US" sz="1400" baseline="-25000" dirty="0" err="1">
                          <a:solidFill>
                            <a:schemeClr val="accent6"/>
                          </a:solidFill>
                        </a:rPr>
                        <a:t>res</a:t>
                      </a:r>
                      <a:r>
                        <a:rPr lang="en-US" sz="1400" dirty="0">
                          <a:solidFill>
                            <a:schemeClr val="accent6"/>
                          </a:solidFill>
                        </a:rPr>
                        <a:t> [n</a:t>
                      </a:r>
                      <a:r>
                        <a:rPr lang="el-GR" sz="1400" dirty="0">
                          <a:solidFill>
                            <a:schemeClr val="accent6"/>
                          </a:solidFill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US" sz="1400" dirty="0">
                          <a:solidFill>
                            <a:schemeClr val="accent6"/>
                          </a:solidFill>
                          <a:latin typeface="+mn-lt"/>
                        </a:rPr>
                        <a:t>]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400" dirty="0">
                          <a:solidFill>
                            <a:schemeClr val="accent6"/>
                          </a:solidFill>
                        </a:rPr>
                        <a:t>Δ</a:t>
                      </a:r>
                      <a:r>
                        <a:rPr lang="en-US" sz="1400" dirty="0">
                          <a:solidFill>
                            <a:schemeClr val="accent6"/>
                          </a:solidFill>
                        </a:rPr>
                        <a:t>/k</a:t>
                      </a:r>
                      <a:r>
                        <a:rPr lang="en-US" sz="1400" baseline="-25000" dirty="0">
                          <a:solidFill>
                            <a:schemeClr val="accent6"/>
                          </a:solidFill>
                        </a:rPr>
                        <a:t>B</a:t>
                      </a:r>
                      <a:r>
                        <a:rPr lang="en-US" sz="1400" baseline="0" dirty="0">
                          <a:solidFill>
                            <a:schemeClr val="accent6"/>
                          </a:solidFill>
                        </a:rPr>
                        <a:t> [K]</a:t>
                      </a:r>
                      <a:endParaRPr lang="en-GB" sz="14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6"/>
                          </a:solidFill>
                        </a:rPr>
                        <a:t>A</a:t>
                      </a:r>
                      <a:r>
                        <a:rPr lang="en-US" sz="1400" b="1" baseline="-25000" dirty="0">
                          <a:solidFill>
                            <a:schemeClr val="accent6"/>
                          </a:solidFill>
                        </a:rPr>
                        <a:t>BCS </a:t>
                      </a:r>
                      <a:r>
                        <a:rPr lang="en-US" sz="1400" dirty="0">
                          <a:solidFill>
                            <a:schemeClr val="accent6"/>
                          </a:solidFill>
                        </a:rPr>
                        <a:t>[1</a:t>
                      </a:r>
                      <a:r>
                        <a:rPr lang="en-US" sz="1400" b="1" dirty="0">
                          <a:solidFill>
                            <a:schemeClr val="accent6"/>
                          </a:solidFill>
                        </a:rPr>
                        <a:t>0</a:t>
                      </a:r>
                      <a:r>
                        <a:rPr kumimoji="0" lang="en-GB" sz="1400" b="1" kern="1200" baseline="30000" dirty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 </a:t>
                      </a:r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+mn-lt"/>
                        </a:rPr>
                        <a:t>n</a:t>
                      </a:r>
                      <a:r>
                        <a:rPr lang="el-GR" sz="1400" b="1" dirty="0">
                          <a:solidFill>
                            <a:schemeClr val="accent6"/>
                          </a:solidFill>
                          <a:latin typeface="+mn-lt"/>
                        </a:rPr>
                        <a:t>Ω</a:t>
                      </a:r>
                      <a:r>
                        <a:rPr lang="en-US" sz="1400" b="1" dirty="0">
                          <a:solidFill>
                            <a:schemeClr val="accent6"/>
                          </a:solidFill>
                          <a:latin typeface="+mn-lt"/>
                        </a:rPr>
                        <a:t> K] </a:t>
                      </a:r>
                      <a:endParaRPr lang="en-GB" sz="1400" baseline="-25000" dirty="0">
                        <a:solidFill>
                          <a:schemeClr val="accent6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105653"/>
                  </a:ext>
                </a:extLst>
              </a:tr>
              <a:tr h="271327">
                <a:tc>
                  <a:txBody>
                    <a:bodyPr/>
                    <a:lstStyle/>
                    <a:p>
                      <a:r>
                        <a:rPr lang="en-US" sz="1400" dirty="0"/>
                        <a:t>400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1.25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495203"/>
                  </a:ext>
                </a:extLst>
              </a:tr>
              <a:tr h="271327">
                <a:tc>
                  <a:txBody>
                    <a:bodyPr/>
                    <a:lstStyle/>
                    <a:p>
                      <a:r>
                        <a:rPr lang="en-US" sz="1400" dirty="0"/>
                        <a:t>800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4.36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581584"/>
                  </a:ext>
                </a:extLst>
              </a:tr>
              <a:tr h="271327">
                <a:tc>
                  <a:txBody>
                    <a:bodyPr/>
                    <a:lstStyle/>
                    <a:p>
                      <a:r>
                        <a:rPr lang="en-US" sz="1400" dirty="0"/>
                        <a:t>1200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9.77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705321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9601" y="1128655"/>
            <a:ext cx="1119153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Steps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Set a fixed magnetic field (low value to ensure that we can apply the formula for fitting)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Increase temperature in steps of 0.25 K from 2 to 6-7K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26282" y="5346732"/>
            <a:ext cx="473238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A</a:t>
            </a:r>
            <a:r>
              <a:rPr lang="en-GB" baseline="-25000" dirty="0"/>
              <a:t>BCS</a:t>
            </a:r>
            <a:r>
              <a:rPr lang="en-US" sz="1400" i="1" dirty="0"/>
              <a:t>: Parameter that depends on purity of the material</a:t>
            </a:r>
          </a:p>
          <a:p>
            <a:r>
              <a:rPr lang="el-GR" sz="1400" i="1" dirty="0"/>
              <a:t>Δ</a:t>
            </a:r>
            <a:r>
              <a:rPr lang="en-US" sz="1400" i="1" dirty="0"/>
              <a:t>/K</a:t>
            </a:r>
            <a:r>
              <a:rPr lang="en-GB" baseline="-25000" dirty="0"/>
              <a:t>B</a:t>
            </a:r>
            <a:r>
              <a:rPr lang="en-US" sz="1400" i="1" dirty="0"/>
              <a:t>: S</a:t>
            </a:r>
            <a:r>
              <a:rPr lang="en-GB" sz="1400" i="1" dirty="0" err="1"/>
              <a:t>uperconducting</a:t>
            </a:r>
            <a:r>
              <a:rPr lang="en-GB" sz="1400" i="1" dirty="0"/>
              <a:t> energy gap</a:t>
            </a:r>
          </a:p>
          <a:p>
            <a:r>
              <a:rPr lang="en-US" sz="1400" i="1" dirty="0"/>
              <a:t>R</a:t>
            </a:r>
            <a:r>
              <a:rPr lang="en-GB" baseline="-25000" dirty="0"/>
              <a:t>res</a:t>
            </a:r>
            <a:r>
              <a:rPr lang="en-US" sz="1400" i="1" dirty="0"/>
              <a:t>: Residual resistance</a:t>
            </a:r>
            <a:endParaRPr lang="en-GB" sz="1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" y="2524400"/>
            <a:ext cx="1119153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Results</a:t>
            </a:r>
          </a:p>
          <a:p>
            <a:r>
              <a:rPr lang="en-US" sz="1600" dirty="0"/>
              <a:t>Obtain superconducting parameters by fitting the curves to the simplified formula for BCS resistance: 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1954545"/>
            <a:ext cx="405431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Duration</a:t>
            </a:r>
          </a:p>
          <a:p>
            <a:r>
              <a:rPr lang="en-US" sz="1600" dirty="0"/>
              <a:t>3-4 hours, approx. 15/20 minutes per point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5248" y="5874989"/>
            <a:ext cx="5227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*</a:t>
            </a:r>
            <a:r>
              <a:rPr lang="en-US" sz="1400" i="1" dirty="0" err="1" smtClean="0"/>
              <a:t>HiPIMS</a:t>
            </a:r>
            <a:r>
              <a:rPr lang="en-US" sz="1400" i="1" dirty="0" smtClean="0"/>
              <a:t> 2 sample results (coated by G. Rosaz)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01182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364" y="3931733"/>
            <a:ext cx="2814564" cy="200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928" y="3941072"/>
            <a:ext cx="2627876" cy="199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805" y="3941071"/>
            <a:ext cx="2760893" cy="203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2" descr="\\cern.ch\dfs\Users\b\bpeters\Documents\server data\Bilder_pictures\Erk\LHC_E_Field_on_cutting_plane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089" y="958162"/>
            <a:ext cx="6126324" cy="293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6750652" y="3253786"/>
            <a:ext cx="2486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B0B61"/>
                </a:solidFill>
              </a:rPr>
              <a:t>Simulation of changing E-field</a:t>
            </a:r>
            <a:endParaRPr lang="de-DE" sz="1200" dirty="0">
              <a:solidFill>
                <a:srgbClr val="0B0B6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39464" y="5918778"/>
            <a:ext cx="3736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B0B61"/>
                </a:solidFill>
              </a:rPr>
              <a:t>Courtesy: P. Zhang simulation tesla style cavity</a:t>
            </a:r>
            <a:endParaRPr lang="de-DE" sz="1200" dirty="0">
              <a:solidFill>
                <a:srgbClr val="0B0B61"/>
              </a:solidFill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7445310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3659138" y="2216403"/>
            <a:ext cx="402674" cy="369332"/>
            <a:chOff x="4337558" y="1682834"/>
            <a:chExt cx="402674" cy="369332"/>
          </a:xfrm>
        </p:grpSpPr>
        <p:sp>
          <p:nvSpPr>
            <p:cNvPr id="46" name="Oval 45"/>
            <p:cNvSpPr/>
            <p:nvPr/>
          </p:nvSpPr>
          <p:spPr>
            <a:xfrm>
              <a:off x="4364507" y="1718346"/>
              <a:ext cx="313264" cy="3338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baseline="300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337558" y="1682834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B0B61"/>
                  </a:solidFill>
                </a:rPr>
                <a:t>p</a:t>
              </a:r>
              <a:r>
                <a:rPr lang="en-GB" baseline="30000" dirty="0">
                  <a:solidFill>
                    <a:srgbClr val="0B0B61"/>
                  </a:solidFill>
                </a:rPr>
                <a:t>+</a:t>
              </a:r>
              <a:endParaRPr lang="de-DE" baseline="30000" dirty="0">
                <a:solidFill>
                  <a:srgbClr val="0B0B61"/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/>
          <a:srcRect t="5105" b="1312"/>
          <a:stretch/>
        </p:blipFill>
        <p:spPr>
          <a:xfrm>
            <a:off x="1795899" y="958161"/>
            <a:ext cx="8514549" cy="518138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General introduction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408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903"/>
    </mc:Choice>
    <mc:Fallback>
      <p:transition spd="slow" advTm="5090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</a:t>
            </a:r>
            <a:r>
              <a:rPr lang="en-US" dirty="0"/>
              <a:t>General </a:t>
            </a:r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18th May 2020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FTEC Workshop 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66571" y="2105252"/>
            <a:ext cx="2966037" cy="105596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  <a:latin typeface="Arial"/>
              </a:rPr>
              <a:t>Superconducting material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66571" y="2111212"/>
            <a:ext cx="2966037" cy="278348"/>
          </a:xfrm>
          <a:prstGeom prst="rect">
            <a:avLst/>
          </a:prstGeom>
          <a:solidFill>
            <a:srgbClr val="C00000"/>
          </a:solidFill>
          <a:ln>
            <a:solidFill>
              <a:srgbClr val="EC0A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082459" y="2143904"/>
            <a:ext cx="3534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82459" y="2412848"/>
            <a:ext cx="3534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268155" y="2128540"/>
            <a:ext cx="0" cy="28430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63175" y="2079304"/>
            <a:ext cx="2113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F5F5F"/>
                </a:solidFill>
                <a:latin typeface="Arial"/>
              </a:rPr>
              <a:t>Penetration </a:t>
            </a:r>
          </a:p>
          <a:p>
            <a:r>
              <a:rPr lang="en-US" sz="1600" dirty="0">
                <a:solidFill>
                  <a:srgbClr val="5F5F5F"/>
                </a:solidFill>
                <a:latin typeface="Arial"/>
              </a:rPr>
              <a:t>depth </a:t>
            </a:r>
            <a:endParaRPr lang="en-GB" sz="1600" dirty="0">
              <a:solidFill>
                <a:srgbClr val="5F5F5F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43486" y="1627937"/>
            <a:ext cx="2113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F5F5F"/>
                </a:solidFill>
                <a:latin typeface="Arial"/>
              </a:rPr>
              <a:t>RF</a:t>
            </a:r>
            <a:endParaRPr lang="en-GB" dirty="0">
              <a:solidFill>
                <a:srgbClr val="5F5F5F"/>
              </a:solidFill>
              <a:latin typeface="Arial"/>
            </a:endParaRPr>
          </a:p>
        </p:txBody>
      </p:sp>
      <p:sp>
        <p:nvSpPr>
          <p:cNvPr id="18" name="Left Arrow 17"/>
          <p:cNvSpPr/>
          <p:nvPr/>
        </p:nvSpPr>
        <p:spPr>
          <a:xfrm rot="16200000">
            <a:off x="4268567" y="1680809"/>
            <a:ext cx="562042" cy="238209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46339" y="3254212"/>
            <a:ext cx="7027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  <a:latin typeface="Arial"/>
              </a:rPr>
              <a:t>Superconductors present surface resistance to RF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  <a:latin typeface="Arial"/>
              </a:rPr>
              <a:t>RF fields only penetrate 10s of </a:t>
            </a:r>
            <a:r>
              <a:rPr lang="en-US" sz="1600" dirty="0" err="1">
                <a:solidFill>
                  <a:srgbClr val="0055A0"/>
                </a:solidFill>
                <a:latin typeface="Arial"/>
              </a:rPr>
              <a:t>nms</a:t>
            </a:r>
            <a:endParaRPr lang="en-GB" sz="16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5001" y="1040472"/>
            <a:ext cx="7047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rgbClr val="0055A0"/>
                </a:solidFill>
                <a:latin typeface="Arial"/>
              </a:rPr>
              <a:t>Superconductivity</a:t>
            </a:r>
            <a:r>
              <a:rPr lang="en-US" sz="2000" u="sng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400" u="sng" dirty="0">
                <a:solidFill>
                  <a:srgbClr val="0055A0"/>
                </a:solidFill>
                <a:latin typeface="Arial"/>
              </a:rPr>
              <a:t>and RF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782" y="2412848"/>
            <a:ext cx="1344012" cy="1344012"/>
          </a:xfrm>
          <a:prstGeom prst="rect">
            <a:avLst/>
          </a:prstGeom>
        </p:spPr>
      </p:pic>
      <p:sp>
        <p:nvSpPr>
          <p:cNvPr id="25" name="Cloud Callout 24"/>
          <p:cNvSpPr/>
          <p:nvPr/>
        </p:nvSpPr>
        <p:spPr>
          <a:xfrm>
            <a:off x="7578569" y="1055363"/>
            <a:ext cx="1982288" cy="1457749"/>
          </a:xfrm>
          <a:prstGeom prst="cloudCallout">
            <a:avLst>
              <a:gd name="adj1" fmla="val 32281"/>
              <a:gd name="adj2" fmla="val 64323"/>
            </a:avLst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0055A0"/>
                </a:solidFill>
                <a:latin typeface="Arial"/>
              </a:rPr>
              <a:t>Superconducting layer of a few micrometers should be enough!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162098" y="3961340"/>
            <a:ext cx="2958030" cy="11186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i="1" dirty="0">
                <a:solidFill>
                  <a:srgbClr val="0070C0"/>
                </a:solidFill>
                <a:latin typeface="Arial"/>
              </a:rPr>
              <a:t>Bulk niobium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/>
              </a:rPr>
              <a:t>Expensive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Arial"/>
              </a:rPr>
              <a:t>Complex manufacturing</a:t>
            </a:r>
          </a:p>
        </p:txBody>
      </p:sp>
      <p:sp>
        <p:nvSpPr>
          <p:cNvPr id="28" name="Snip Diagonal Corner Rectangle 27"/>
          <p:cNvSpPr/>
          <p:nvPr/>
        </p:nvSpPr>
        <p:spPr>
          <a:xfrm>
            <a:off x="4830420" y="4763850"/>
            <a:ext cx="5254105" cy="1155413"/>
          </a:xfrm>
          <a:prstGeom prst="snip2DiagRect">
            <a:avLst/>
          </a:prstGeom>
          <a:solidFill>
            <a:schemeClr val="bg1"/>
          </a:solidFill>
          <a:ln>
            <a:solidFill>
              <a:srgbClr val="FA403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D4D4D"/>
                </a:solidFill>
                <a:latin typeface="Arial"/>
              </a:rPr>
              <a:t>R&amp;D campaign to understand and improve superconducting thin film technology </a:t>
            </a:r>
            <a:endParaRPr lang="en-GB" dirty="0">
              <a:solidFill>
                <a:srgbClr val="4D4D4D"/>
              </a:solid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6588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133"/>
    </mc:Choice>
    <mc:Fallback>
      <p:transition spd="slow" advTm="1151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104" y="126909"/>
            <a:ext cx="10969139" cy="94044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1.1)</a:t>
            </a:r>
            <a:r>
              <a:rPr lang="en-US" sz="4000" dirty="0" smtClean="0"/>
              <a:t> QPR measurements: </a:t>
            </a:r>
            <a:r>
              <a:rPr lang="en-US" sz="4000" dirty="0" smtClean="0"/>
              <a:t>Introduction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18th May 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FTEC Workshop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-1024" t="-6695" b="-1"/>
          <a:stretch/>
        </p:blipFill>
        <p:spPr>
          <a:xfrm>
            <a:off x="3042706" y="3074996"/>
            <a:ext cx="5207516" cy="28598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01" y="3134421"/>
            <a:ext cx="1679762" cy="274104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501" y="1095477"/>
            <a:ext cx="5745586" cy="1815882"/>
          </a:xfrm>
          <a:prstGeom prst="rect">
            <a:avLst/>
          </a:prstGeom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QPR</a:t>
            </a:r>
            <a:r>
              <a:rPr kumimoji="0" lang="en-US" sz="16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Device conceived for doing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characterization of flat superconducting samples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u="sng" dirty="0" smtClean="0">
                <a:solidFill>
                  <a:srgbClr val="0055A0"/>
                </a:solidFill>
                <a:latin typeface="Arial"/>
              </a:rPr>
              <a:t>Advantages:</a:t>
            </a: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Coating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cavity is expensive: High possibilities of failure at early stages of R&amp;D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Alternative: Testing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small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samples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QPR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A791649-EA0C-43B7-AAEE-CC9D96E5B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6799" y="3905794"/>
            <a:ext cx="2451558" cy="181544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74" r="6078"/>
          <a:stretch/>
        </p:blipFill>
        <p:spPr>
          <a:xfrm>
            <a:off x="9240363" y="1114607"/>
            <a:ext cx="2106565" cy="23602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9416753" y="763286"/>
            <a:ext cx="236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QPR sample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1352" y="1364053"/>
            <a:ext cx="1985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Copper substrate: Coating goes on top </a:t>
            </a:r>
            <a:endParaRPr lang="en-GB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329514" y="1476077"/>
            <a:ext cx="1583064" cy="365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23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155"/>
    </mc:Choice>
    <mc:Fallback>
      <p:transition spd="slow" advTm="7815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0184AA-3872-4E22-86FD-D3B8EE845D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D8FB2CC-0FC4-4450-BE03-04E3C71BFD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660490-B446-4D05-AEB1-F984BAA7D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12" descr="IMG_20150410_095754 (2)">
            <a:extLst>
              <a:ext uri="{FF2B5EF4-FFF2-40B4-BE49-F238E27FC236}">
                <a16:creationId xmlns:a16="http://schemas.microsoft.com/office/drawing/2014/main" id="{97AF1749-0435-4EAD-9B23-E780007D308D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28"/>
          <a:stretch/>
        </p:blipFill>
        <p:spPr bwMode="auto">
          <a:xfrm>
            <a:off x="945036" y="1348657"/>
            <a:ext cx="5116129" cy="451096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1645A65-AB5C-41BB-8ED1-81B75AC53063}"/>
              </a:ext>
            </a:extLst>
          </p:cNvPr>
          <p:cNvSpPr txBox="1"/>
          <p:nvPr/>
        </p:nvSpPr>
        <p:spPr>
          <a:xfrm>
            <a:off x="6343760" y="1556877"/>
            <a:ext cx="564315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 smtClean="0"/>
              <a:t>Measurements</a:t>
            </a:r>
            <a:r>
              <a:rPr lang="es-ES" sz="1600" dirty="0" smtClean="0"/>
              <a:t> are done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cryolab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 smtClean="0"/>
              <a:t>Only</a:t>
            </a:r>
            <a:r>
              <a:rPr lang="es-ES" sz="1600" dirty="0" smtClean="0"/>
              <a:t> </a:t>
            </a:r>
            <a:r>
              <a:rPr lang="es-ES" sz="1600" dirty="0" err="1"/>
              <a:t>one</a:t>
            </a:r>
            <a:r>
              <a:rPr lang="es-ES" sz="1600" dirty="0"/>
              <a:t> </a:t>
            </a:r>
            <a:r>
              <a:rPr lang="es-ES" sz="1600" dirty="0" err="1"/>
              <a:t>sample</a:t>
            </a:r>
            <a:r>
              <a:rPr lang="es-ES" sz="1600" dirty="0"/>
              <a:t> can be </a:t>
            </a:r>
            <a:r>
              <a:rPr lang="es-ES" sz="1600" dirty="0" err="1"/>
              <a:t>tested</a:t>
            </a:r>
            <a:r>
              <a:rPr lang="es-ES" sz="1600" dirty="0"/>
              <a:t> at a </a:t>
            </a:r>
            <a:r>
              <a:rPr lang="es-ES" sz="1600" dirty="0" smtClean="0"/>
              <a:t>time </a:t>
            </a:r>
            <a:r>
              <a:rPr lang="es-ES" sz="1600" dirty="0" err="1" smtClean="0"/>
              <a:t>with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QPR.</a:t>
            </a: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We</a:t>
            </a:r>
            <a:r>
              <a:rPr lang="es-ES" sz="1600" dirty="0"/>
              <a:t> can </a:t>
            </a:r>
            <a:r>
              <a:rPr lang="es-ES" sz="1600" dirty="0" err="1"/>
              <a:t>also</a:t>
            </a:r>
            <a:r>
              <a:rPr lang="es-ES" sz="1600" dirty="0"/>
              <a:t> </a:t>
            </a:r>
            <a:r>
              <a:rPr lang="es-ES" sz="1600" dirty="0" err="1"/>
              <a:t>characterized</a:t>
            </a:r>
            <a:r>
              <a:rPr lang="es-ES" sz="1600" dirty="0"/>
              <a:t> 1,3GHz </a:t>
            </a:r>
            <a:r>
              <a:rPr lang="es-ES" sz="1600" dirty="0" err="1"/>
              <a:t>cavities</a:t>
            </a:r>
            <a:r>
              <a:rPr lang="es-ES" sz="1600" dirty="0" smtClean="0"/>
              <a:t>.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7" t="1579" r="18012" b="7771"/>
          <a:stretch/>
        </p:blipFill>
        <p:spPr bwMode="auto">
          <a:xfrm>
            <a:off x="9678756" y="2701726"/>
            <a:ext cx="1825888" cy="3157897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014076" y="461181"/>
            <a:ext cx="29450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dirty="0" smtClean="0"/>
              <a:t>Test </a:t>
            </a:r>
            <a:r>
              <a:rPr lang="es-ES" sz="4400" dirty="0" err="1" smtClean="0"/>
              <a:t>facility</a:t>
            </a:r>
            <a:endParaRPr lang="en-GB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913" y="2711057"/>
            <a:ext cx="2361424" cy="314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91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50"/>
    </mc:Choice>
    <mc:Fallback>
      <p:transition spd="slow" advTm="765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25" name="Diagram 24"/>
          <p:cNvGraphicFramePr/>
          <p:nvPr>
            <p:extLst/>
          </p:nvPr>
        </p:nvGraphicFramePr>
        <p:xfrm>
          <a:off x="987615" y="192323"/>
          <a:ext cx="10555706" cy="1106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" name="Rounded Rectangle 31"/>
          <p:cNvSpPr/>
          <p:nvPr/>
        </p:nvSpPr>
        <p:spPr>
          <a:xfrm>
            <a:off x="987615" y="915586"/>
            <a:ext cx="1659731" cy="2748700"/>
          </a:xfrm>
          <a:prstGeom prst="roundRect">
            <a:avLst>
              <a:gd name="adj" fmla="val 958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6" t="5726" r="10052" b="1909"/>
          <a:stretch/>
        </p:blipFill>
        <p:spPr>
          <a:xfrm>
            <a:off x="1052634" y="1032735"/>
            <a:ext cx="1539306" cy="2490178"/>
          </a:xfrm>
        </p:spPr>
      </p:pic>
      <p:sp>
        <p:nvSpPr>
          <p:cNvPr id="22" name="Rounded Rectangle 21"/>
          <p:cNvSpPr/>
          <p:nvPr/>
        </p:nvSpPr>
        <p:spPr>
          <a:xfrm>
            <a:off x="2768080" y="915586"/>
            <a:ext cx="1554015" cy="2748700"/>
          </a:xfrm>
          <a:prstGeom prst="roundRect">
            <a:avLst>
              <a:gd name="adj" fmla="val 958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9151091" y="936214"/>
            <a:ext cx="1762744" cy="2724478"/>
          </a:xfrm>
          <a:prstGeom prst="roundRect">
            <a:avLst>
              <a:gd name="adj" fmla="val 958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/>
          <p:cNvSpPr/>
          <p:nvPr/>
        </p:nvSpPr>
        <p:spPr>
          <a:xfrm>
            <a:off x="6193865" y="939809"/>
            <a:ext cx="2860388" cy="2724477"/>
          </a:xfrm>
          <a:prstGeom prst="roundRect">
            <a:avLst>
              <a:gd name="adj" fmla="val 53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3" name="Content Placeholder 6"/>
          <p:cNvGraphicFramePr>
            <a:graphicFrameLocks/>
          </p:cNvGraphicFramePr>
          <p:nvPr>
            <p:extLst/>
          </p:nvPr>
        </p:nvGraphicFramePr>
        <p:xfrm>
          <a:off x="991208" y="3806984"/>
          <a:ext cx="9922627" cy="2294049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442627">
                  <a:extLst>
                    <a:ext uri="{9D8B030D-6E8A-4147-A177-3AD203B41FA5}">
                      <a16:colId xmlns:a16="http://schemas.microsoft.com/office/drawing/2014/main" val="363270098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98998375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69972887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3210104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59290954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777607167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42058808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59326089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61832566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2985775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17165294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97151944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45389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10077980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57575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6300052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7611966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02213288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283660347"/>
                    </a:ext>
                  </a:extLst>
                </a:gridCol>
              </a:tblGrid>
              <a:tr h="209125">
                <a:tc>
                  <a:txBody>
                    <a:bodyPr/>
                    <a:lstStyle/>
                    <a:p>
                      <a:endParaRPr lang="en-GB" sz="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Th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Fr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F89254"/>
                          </a:solidFill>
                        </a:rPr>
                        <a:t>Sa</a:t>
                      </a:r>
                      <a:endParaRPr lang="en-GB" sz="800" dirty="0">
                        <a:solidFill>
                          <a:srgbClr val="F89254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F89254"/>
                          </a:solidFill>
                        </a:rPr>
                        <a:t>Su</a:t>
                      </a:r>
                      <a:endParaRPr lang="en-GB" sz="800" dirty="0">
                        <a:solidFill>
                          <a:srgbClr val="F89254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Mo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Tu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We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Th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Fr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F89254"/>
                          </a:solidFill>
                        </a:rPr>
                        <a:t>Sa</a:t>
                      </a:r>
                      <a:endParaRPr lang="en-GB" sz="800" dirty="0">
                        <a:solidFill>
                          <a:srgbClr val="F89254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F89254"/>
                          </a:solidFill>
                        </a:rPr>
                        <a:t>Su</a:t>
                      </a:r>
                      <a:endParaRPr lang="en-GB" sz="800" dirty="0">
                        <a:solidFill>
                          <a:srgbClr val="F89254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Mo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Tu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We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Th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Fr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Sa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Su</a:t>
                      </a:r>
                      <a:endParaRPr lang="en-GB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2867907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n-US" sz="1000" dirty="0"/>
                        <a:t>Prepare</a:t>
                      </a:r>
                      <a:r>
                        <a:rPr lang="en-US" sz="1000" baseline="0" dirty="0"/>
                        <a:t> clean area in cryolab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886086"/>
                  </a:ext>
                </a:extLst>
              </a:tr>
              <a:tr h="267129">
                <a:tc>
                  <a:txBody>
                    <a:bodyPr/>
                    <a:lstStyle/>
                    <a:p>
                      <a:r>
                        <a:rPr lang="en-US" sz="1000" dirty="0"/>
                        <a:t>Insert sample and thermometry chamber</a:t>
                      </a:r>
                      <a:r>
                        <a:rPr lang="en-US" sz="1000" baseline="0" dirty="0"/>
                        <a:t> </a:t>
                      </a:r>
                      <a:r>
                        <a:rPr lang="en-US" sz="1000" dirty="0"/>
                        <a:t>in QPR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848885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n-US" sz="1000" dirty="0"/>
                        <a:t>Pump (after leak detection</a:t>
                      </a:r>
                      <a:r>
                        <a:rPr lang="en-US" sz="1000" baseline="0" dirty="0"/>
                        <a:t> and </a:t>
                      </a:r>
                      <a:r>
                        <a:rPr lang="en-US" sz="1000" dirty="0"/>
                        <a:t>venting with N2)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96709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n-US" sz="1000" dirty="0"/>
                        <a:t>Insert QPR</a:t>
                      </a:r>
                      <a:r>
                        <a:rPr lang="en-US" sz="1000" baseline="0" dirty="0"/>
                        <a:t> in cryostat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189097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n-US" sz="1000" dirty="0"/>
                        <a:t>Fill</a:t>
                      </a:r>
                      <a:r>
                        <a:rPr lang="en-US" sz="1000" baseline="0" dirty="0"/>
                        <a:t> cryostat with He 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337242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n-US" sz="1000" dirty="0"/>
                        <a:t>Characterization at 400 MHz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165703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n-US" sz="1000" dirty="0"/>
                        <a:t>Characterization at 800 MHz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911638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n-US" sz="1000" dirty="0"/>
                        <a:t>Characterization</a:t>
                      </a:r>
                      <a:r>
                        <a:rPr lang="en-US" sz="1000" baseline="0" dirty="0"/>
                        <a:t> at 1.2 GHz</a:t>
                      </a:r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60558"/>
                  </a:ext>
                </a:extLst>
              </a:tr>
            </a:tbl>
          </a:graphicData>
        </a:graphic>
      </p:graphicFrame>
      <p:pic>
        <p:nvPicPr>
          <p:cNvPr id="27" name="Picture 26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7" t="1579" r="18012" b="7771"/>
          <a:stretch/>
        </p:blipFill>
        <p:spPr bwMode="auto">
          <a:xfrm>
            <a:off x="6272489" y="1012770"/>
            <a:ext cx="1220667" cy="2272327"/>
          </a:xfrm>
          <a:prstGeom prst="rect">
            <a:avLst/>
          </a:prstGeom>
          <a:noFill/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5" r="5481" b="21793"/>
          <a:stretch/>
        </p:blipFill>
        <p:spPr>
          <a:xfrm>
            <a:off x="9170186" y="1199468"/>
            <a:ext cx="1724554" cy="21767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" t="2833" r="11387" b="-2833"/>
          <a:stretch/>
        </p:blipFill>
        <p:spPr>
          <a:xfrm>
            <a:off x="7307339" y="2298453"/>
            <a:ext cx="1664445" cy="135558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433700" y="4158234"/>
            <a:ext cx="36000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00812" y="4422648"/>
            <a:ext cx="18000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971668" y="4687824"/>
            <a:ext cx="90000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867655" y="4946142"/>
            <a:ext cx="18000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054778" y="5212842"/>
            <a:ext cx="18000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6234778" y="5468112"/>
            <a:ext cx="1072561" cy="742"/>
          </a:xfrm>
          <a:prstGeom prst="line">
            <a:avLst/>
          </a:prstGeom>
          <a:ln w="76200">
            <a:solidFill>
              <a:srgbClr val="F89254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9105668" y="5971032"/>
            <a:ext cx="1080000" cy="0"/>
          </a:xfrm>
          <a:prstGeom prst="line">
            <a:avLst/>
          </a:prstGeom>
          <a:ln w="76200">
            <a:solidFill>
              <a:srgbClr val="F89254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385668" y="5727192"/>
            <a:ext cx="720000" cy="0"/>
          </a:xfrm>
          <a:prstGeom prst="line">
            <a:avLst/>
          </a:prstGeom>
          <a:ln w="76200">
            <a:solidFill>
              <a:srgbClr val="F89254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16799" y="5716524"/>
            <a:ext cx="360000" cy="0"/>
          </a:xfrm>
          <a:prstGeom prst="line">
            <a:avLst/>
          </a:prstGeom>
          <a:ln w="76200">
            <a:solidFill>
              <a:srgbClr val="F89254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3" t="6629" r="2926" b="16548"/>
          <a:stretch/>
        </p:blipFill>
        <p:spPr>
          <a:xfrm>
            <a:off x="3048762" y="2167253"/>
            <a:ext cx="1196226" cy="14728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1" t="15686" r="8917" b="27619"/>
          <a:stretch/>
        </p:blipFill>
        <p:spPr>
          <a:xfrm>
            <a:off x="2859031" y="997059"/>
            <a:ext cx="1212086" cy="1246576"/>
          </a:xfrm>
          <a:prstGeom prst="rect">
            <a:avLst/>
          </a:prstGeom>
        </p:spPr>
      </p:pic>
      <p:sp>
        <p:nvSpPr>
          <p:cNvPr id="36" name="Rounded Rectangle 35"/>
          <p:cNvSpPr/>
          <p:nvPr/>
        </p:nvSpPr>
        <p:spPr>
          <a:xfrm>
            <a:off x="4389444" y="926544"/>
            <a:ext cx="1707583" cy="2724478"/>
          </a:xfrm>
          <a:prstGeom prst="roundRect">
            <a:avLst>
              <a:gd name="adj" fmla="val 958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20" y="1190395"/>
            <a:ext cx="1646694" cy="2196775"/>
          </a:xfrm>
          <a:prstGeom prst="rect">
            <a:avLst/>
          </a:prstGeom>
        </p:spPr>
      </p:pic>
      <p:graphicFrame>
        <p:nvGraphicFramePr>
          <p:cNvPr id="38" name="Diagram 37"/>
          <p:cNvGraphicFramePr/>
          <p:nvPr>
            <p:extLst/>
          </p:nvPr>
        </p:nvGraphicFramePr>
        <p:xfrm>
          <a:off x="987615" y="178749"/>
          <a:ext cx="10555706" cy="1106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44" name="Rounded Rectangle 43"/>
          <p:cNvSpPr/>
          <p:nvPr/>
        </p:nvSpPr>
        <p:spPr>
          <a:xfrm>
            <a:off x="1137699" y="926544"/>
            <a:ext cx="1843021" cy="2748700"/>
          </a:xfrm>
          <a:prstGeom prst="roundRect">
            <a:avLst>
              <a:gd name="adj" fmla="val 958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ounded Rectangle 44"/>
          <p:cNvSpPr/>
          <p:nvPr/>
        </p:nvSpPr>
        <p:spPr>
          <a:xfrm>
            <a:off x="3185477" y="951099"/>
            <a:ext cx="3545621" cy="2748700"/>
          </a:xfrm>
          <a:prstGeom prst="roundRect">
            <a:avLst>
              <a:gd name="adj" fmla="val 958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ounded Rectangle 45"/>
          <p:cNvSpPr/>
          <p:nvPr/>
        </p:nvSpPr>
        <p:spPr>
          <a:xfrm>
            <a:off x="6834869" y="924103"/>
            <a:ext cx="1938210" cy="2748700"/>
          </a:xfrm>
          <a:prstGeom prst="roundRect">
            <a:avLst>
              <a:gd name="adj" fmla="val 958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100" dirty="0">
              <a:solidFill>
                <a:schemeClr val="accent6"/>
              </a:solidFill>
            </a:endParaRPr>
          </a:p>
          <a:p>
            <a:pPr algn="just"/>
            <a:endParaRPr lang="en-US" sz="1200" dirty="0">
              <a:solidFill>
                <a:schemeClr val="accent6"/>
              </a:solidFill>
            </a:endParaRPr>
          </a:p>
          <a:p>
            <a:pPr algn="just"/>
            <a:endParaRPr lang="en-US" sz="1100" dirty="0">
              <a:solidFill>
                <a:schemeClr val="accent6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8904116" y="911992"/>
            <a:ext cx="1874807" cy="2748700"/>
          </a:xfrm>
          <a:prstGeom prst="roundRect">
            <a:avLst>
              <a:gd name="adj" fmla="val 9588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1228520" y="997059"/>
            <a:ext cx="1636668" cy="685172"/>
          </a:xfrm>
          <a:prstGeom prst="roundRect">
            <a:avLst/>
          </a:prstGeom>
          <a:solidFill>
            <a:srgbClr val="FCDB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6"/>
                </a:solidFill>
              </a:rPr>
              <a:t>Helium transfer to cryostat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441130" y="1044969"/>
            <a:ext cx="2965942" cy="673850"/>
          </a:xfrm>
          <a:prstGeom prst="roundRect">
            <a:avLst/>
          </a:prstGeom>
          <a:solidFill>
            <a:srgbClr val="FCDB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6"/>
                </a:solidFill>
              </a:rPr>
              <a:t>Pump on helium bath down to 20 mbar (1.85 K)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7028920" y="1075356"/>
            <a:ext cx="1492685" cy="685172"/>
          </a:xfrm>
          <a:prstGeom prst="roundRect">
            <a:avLst/>
          </a:prstGeom>
          <a:solidFill>
            <a:srgbClr val="FCDB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6"/>
                </a:solidFill>
              </a:rPr>
              <a:t>RF system setup 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8936527" y="1093950"/>
            <a:ext cx="1679346" cy="685172"/>
          </a:xfrm>
          <a:prstGeom prst="roundRect">
            <a:avLst/>
          </a:prstGeom>
          <a:solidFill>
            <a:srgbClr val="FCDB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6"/>
                </a:solidFill>
              </a:rPr>
              <a:t>Data acquisition</a:t>
            </a:r>
            <a:endParaRPr lang="en-GB" sz="1200" dirty="0">
              <a:solidFill>
                <a:schemeClr val="accent6"/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5" r="5481" b="21793"/>
          <a:stretch/>
        </p:blipFill>
        <p:spPr>
          <a:xfrm>
            <a:off x="1298671" y="1743934"/>
            <a:ext cx="1492317" cy="18836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874" y="1770311"/>
            <a:ext cx="1671464" cy="13795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588" y="2807937"/>
            <a:ext cx="1686306" cy="783776"/>
          </a:xfrm>
          <a:prstGeom prst="rect">
            <a:avLst/>
          </a:prstGeom>
        </p:spPr>
      </p:pic>
      <p:pic>
        <p:nvPicPr>
          <p:cNvPr id="53" name="Content Placeholder 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874" y="1946933"/>
            <a:ext cx="1823289" cy="14022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341" y="1953388"/>
            <a:ext cx="1792005" cy="157260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23456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052"/>
    </mc:Choice>
    <mc:Fallback>
      <p:transition spd="slow" advTm="910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22" grpId="0" animBg="1"/>
      <p:bldP spid="22" grpId="1" animBg="1"/>
      <p:bldP spid="19" grpId="0" animBg="1"/>
      <p:bldP spid="19" grpId="1" animBg="1"/>
      <p:bldP spid="26" grpId="0" animBg="1"/>
      <p:bldP spid="26" grpId="1" animBg="1"/>
      <p:bldP spid="36" grpId="0" animBg="1"/>
      <p:bldP spid="36" grpId="1" animBg="1"/>
      <p:bldGraphic spid="38" grpId="0">
        <p:bldAsOne/>
      </p:bldGraphic>
      <p:bldP spid="44" grpId="0" animBg="1"/>
      <p:bldP spid="45" grpId="0" animBg="1"/>
      <p:bldP spid="46" grpId="0" animBg="1"/>
      <p:bldP spid="47" grpId="0" animBg="1"/>
      <p:bldP spid="13" grpId="0" animBg="1"/>
      <p:bldP spid="48" grpId="0" animBg="1"/>
      <p:bldP spid="49" grpId="0" animBg="1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186003"/>
            <a:ext cx="10969139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1.2)</a:t>
            </a:r>
            <a:r>
              <a:rPr lang="en-US" sz="3600" dirty="0" smtClean="0"/>
              <a:t> QPR measurements: Progress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6680" y="1185340"/>
            <a:ext cx="2202299" cy="1012416"/>
          </a:xfrm>
          <a:solidFill>
            <a:schemeClr val="bg1">
              <a:lumMod val="9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6576" indent="0">
              <a:buNone/>
            </a:pPr>
            <a:r>
              <a:rPr lang="en-US" sz="1400" b="1" u="sng" dirty="0" smtClean="0"/>
              <a:t>Research lines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 err="1" smtClean="0"/>
              <a:t>Nb</a:t>
            </a:r>
            <a:r>
              <a:rPr lang="en-US" sz="1400" dirty="0" smtClean="0"/>
              <a:t>: </a:t>
            </a:r>
            <a:r>
              <a:rPr lang="en-US" sz="1400" dirty="0" smtClean="0">
                <a:solidFill>
                  <a:srgbClr val="92D050"/>
                </a:solidFill>
              </a:rPr>
              <a:t>ECR</a:t>
            </a:r>
            <a:r>
              <a:rPr lang="en-US" sz="1400" dirty="0" smtClean="0">
                <a:solidFill>
                  <a:schemeClr val="tx1"/>
                </a:solidFill>
              </a:rPr>
              <a:t>/ </a:t>
            </a:r>
            <a:r>
              <a:rPr lang="en-US" sz="1400" dirty="0" err="1" smtClean="0">
                <a:solidFill>
                  <a:srgbClr val="3F842C"/>
                </a:solidFill>
              </a:rPr>
              <a:t>HiPIMS</a:t>
            </a:r>
            <a:endParaRPr lang="en-US" sz="1400" dirty="0" smtClean="0">
              <a:solidFill>
                <a:srgbClr val="3F842C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400" dirty="0" smtClean="0">
                <a:solidFill>
                  <a:srgbClr val="D88C02"/>
                </a:solidFill>
              </a:rPr>
              <a:t>Nb</a:t>
            </a:r>
            <a:r>
              <a:rPr lang="en-GB" sz="1400" baseline="-25000" dirty="0" smtClean="0">
                <a:solidFill>
                  <a:srgbClr val="D88C02"/>
                </a:solidFill>
              </a:rPr>
              <a:t>3</a:t>
            </a:r>
            <a:r>
              <a:rPr lang="en-GB" sz="1400" dirty="0" smtClean="0">
                <a:solidFill>
                  <a:srgbClr val="D88C02"/>
                </a:solidFill>
              </a:rPr>
              <a:t>Sn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 smtClean="0">
                <a:solidFill>
                  <a:srgbClr val="914D09"/>
                </a:solidFill>
              </a:rPr>
              <a:t>Bulk </a:t>
            </a:r>
            <a:r>
              <a:rPr lang="en-US" sz="1400" dirty="0" err="1" smtClean="0">
                <a:solidFill>
                  <a:srgbClr val="914D09"/>
                </a:solidFill>
              </a:rPr>
              <a:t>Nb</a:t>
            </a:r>
            <a:endParaRPr lang="en-GB" sz="1400" dirty="0" smtClean="0">
              <a:solidFill>
                <a:srgbClr val="914D0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38369" y="2549263"/>
          <a:ext cx="10113466" cy="104394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491981">
                  <a:extLst>
                    <a:ext uri="{9D8B030D-6E8A-4147-A177-3AD203B41FA5}">
                      <a16:colId xmlns:a16="http://schemas.microsoft.com/office/drawing/2014/main" val="291220991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091567"/>
                    </a:ext>
                  </a:extLst>
                </a:gridCol>
                <a:gridCol w="2429691">
                  <a:extLst>
                    <a:ext uri="{9D8B030D-6E8A-4147-A177-3AD203B41FA5}">
                      <a16:colId xmlns:a16="http://schemas.microsoft.com/office/drawing/2014/main" val="1051144441"/>
                    </a:ext>
                  </a:extLst>
                </a:gridCol>
                <a:gridCol w="2233749">
                  <a:extLst>
                    <a:ext uri="{9D8B030D-6E8A-4147-A177-3AD203B41FA5}">
                      <a16:colId xmlns:a16="http://schemas.microsoft.com/office/drawing/2014/main" val="3730013535"/>
                    </a:ext>
                  </a:extLst>
                </a:gridCol>
                <a:gridCol w="1854925">
                  <a:extLst>
                    <a:ext uri="{9D8B030D-6E8A-4147-A177-3AD203B41FA5}">
                      <a16:colId xmlns:a16="http://schemas.microsoft.com/office/drawing/2014/main" val="1542122528"/>
                    </a:ext>
                  </a:extLst>
                </a:gridCol>
              </a:tblGrid>
              <a:tr h="2272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 smtClean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Test 2019</a:t>
                      </a:r>
                      <a:endParaRPr lang="en-GB" sz="1800" b="1" dirty="0">
                        <a:solidFill>
                          <a:schemeClr val="accent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Starting date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Type of test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Type of coating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Fabrication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9902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dirty="0"/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/>
                        <a:t>17</a:t>
                      </a:r>
                      <a:r>
                        <a:rPr lang="en-GB" sz="1600" baseline="0" dirty="0"/>
                        <a:t> October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>
                          <a:solidFill>
                            <a:srgbClr val="4EABFD"/>
                          </a:solidFill>
                        </a:rPr>
                        <a:t>QPR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600" dirty="0">
                          <a:solidFill>
                            <a:srgbClr val="914D09"/>
                          </a:solidFill>
                        </a:rPr>
                        <a:t>Bulk </a:t>
                      </a:r>
                      <a:r>
                        <a:rPr lang="en-GB" sz="1600" dirty="0" err="1" smtClean="0">
                          <a:solidFill>
                            <a:srgbClr val="914D09"/>
                          </a:solidFill>
                        </a:rPr>
                        <a:t>Nb</a:t>
                      </a:r>
                      <a:endParaRPr lang="en-GB" sz="1600" dirty="0">
                        <a:solidFill>
                          <a:srgbClr val="914D09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>
                          <a:solidFill>
                            <a:srgbClr val="660033"/>
                          </a:solidFill>
                        </a:rPr>
                        <a:t>HZB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39529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11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/>
                        <a:t>21</a:t>
                      </a:r>
                      <a:r>
                        <a:rPr lang="en-US" sz="1600" baseline="0" dirty="0"/>
                        <a:t> November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>
                          <a:solidFill>
                            <a:srgbClr val="C00000"/>
                          </a:solidFill>
                        </a:rPr>
                        <a:t>1.3 GHz cavity</a:t>
                      </a:r>
                      <a:endParaRPr lang="en-GB" sz="1600" dirty="0">
                        <a:solidFill>
                          <a:srgbClr val="C0000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600" dirty="0" err="1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600" baseline="0" dirty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3F842C"/>
                          </a:solidFill>
                        </a:rPr>
                        <a:t>Nb</a:t>
                      </a:r>
                      <a:endParaRPr lang="en-GB" sz="16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US" sz="1600" dirty="0" smtClean="0"/>
                        <a:t> +</a:t>
                      </a:r>
                      <a:r>
                        <a:rPr lang="en-US" sz="1600" dirty="0" err="1" smtClean="0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US" sz="1600" dirty="0" smtClean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37673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 smtClean="0"/>
                        <a:t>12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/>
                        <a:t>2 December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1.3 GHz cavity</a:t>
                      </a:r>
                      <a:endParaRPr lang="en-GB" sz="1600" dirty="0" smtClean="0">
                        <a:solidFill>
                          <a:srgbClr val="C0000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6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600" dirty="0" smtClean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US" sz="1600" dirty="0" smtClean="0"/>
                        <a:t> +</a:t>
                      </a:r>
                      <a:r>
                        <a:rPr lang="en-US" sz="1600" dirty="0" err="1" smtClean="0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US" sz="1600" dirty="0" smtClean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3395357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8359203" y="1185340"/>
            <a:ext cx="1907259" cy="10124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400" b="1" u="sng" dirty="0" smtClean="0"/>
              <a:t>Institutes</a:t>
            </a:r>
            <a:endParaRPr lang="en-US" sz="1400" b="1" u="sng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FF00FF"/>
                </a:solidFill>
              </a:rPr>
              <a:t>CERN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err="1" smtClean="0">
                <a:solidFill>
                  <a:srgbClr val="FF9999"/>
                </a:solidFill>
              </a:rPr>
              <a:t>JLab</a:t>
            </a:r>
            <a:endParaRPr lang="en-US" sz="1400" dirty="0">
              <a:solidFill>
                <a:srgbClr val="FF9999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660033"/>
                </a:solidFill>
              </a:rPr>
              <a:t>HZB</a:t>
            </a:r>
            <a:endParaRPr lang="en-GB" sz="1400" dirty="0">
              <a:solidFill>
                <a:srgbClr val="660033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782933" y="1185340"/>
            <a:ext cx="2176180" cy="1012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400" b="1" u="sng" dirty="0" smtClean="0"/>
              <a:t>Type of test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QPR </a:t>
            </a:r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7030A0"/>
                </a:solidFill>
              </a:rPr>
              <a:t>New QPR </a:t>
            </a:r>
            <a:endParaRPr lang="en-US" sz="1400" dirty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C00000"/>
                </a:solidFill>
              </a:rPr>
              <a:t>1.3 GHz cavity</a:t>
            </a:r>
            <a:endParaRPr lang="en-GB" sz="1400" dirty="0">
              <a:solidFill>
                <a:srgbClr val="C00000"/>
              </a:solidFill>
            </a:endParaRPr>
          </a:p>
          <a:p>
            <a:pPr marL="36576" indent="0">
              <a:buFont typeface="Arial"/>
              <a:buNone/>
            </a:pPr>
            <a:endParaRPr lang="en-GB" sz="1400" dirty="0" smtClean="0"/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/>
          </p:nvPr>
        </p:nvGraphicFramePr>
        <p:xfrm>
          <a:off x="953590" y="3834388"/>
          <a:ext cx="10098246" cy="107442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418325">
                  <a:extLst>
                    <a:ext uri="{9D8B030D-6E8A-4147-A177-3AD203B41FA5}">
                      <a16:colId xmlns:a16="http://schemas.microsoft.com/office/drawing/2014/main" val="2912209911"/>
                    </a:ext>
                  </a:extLst>
                </a:gridCol>
                <a:gridCol w="2200085">
                  <a:extLst>
                    <a:ext uri="{9D8B030D-6E8A-4147-A177-3AD203B41FA5}">
                      <a16:colId xmlns:a16="http://schemas.microsoft.com/office/drawing/2014/main" val="2000091567"/>
                    </a:ext>
                  </a:extLst>
                </a:gridCol>
                <a:gridCol w="2442754">
                  <a:extLst>
                    <a:ext uri="{9D8B030D-6E8A-4147-A177-3AD203B41FA5}">
                      <a16:colId xmlns:a16="http://schemas.microsoft.com/office/drawing/2014/main" val="1051144441"/>
                    </a:ext>
                  </a:extLst>
                </a:gridCol>
                <a:gridCol w="2220686">
                  <a:extLst>
                    <a:ext uri="{9D8B030D-6E8A-4147-A177-3AD203B41FA5}">
                      <a16:colId xmlns:a16="http://schemas.microsoft.com/office/drawing/2014/main" val="3730013535"/>
                    </a:ext>
                  </a:extLst>
                </a:gridCol>
                <a:gridCol w="1816396">
                  <a:extLst>
                    <a:ext uri="{9D8B030D-6E8A-4147-A177-3AD203B41FA5}">
                      <a16:colId xmlns:a16="http://schemas.microsoft.com/office/drawing/2014/main" val="1542122528"/>
                    </a:ext>
                  </a:extLst>
                </a:gridCol>
              </a:tblGrid>
              <a:tr h="18884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 smtClean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Test 2020</a:t>
                      </a:r>
                      <a:endParaRPr lang="en-GB" sz="1800" b="1" dirty="0">
                        <a:solidFill>
                          <a:schemeClr val="accent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Starting date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Type of test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Type of coating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dirty="0"/>
                        <a:t>Fabrication</a:t>
                      </a:r>
                      <a:endParaRPr lang="en-GB" sz="1800" b="1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9902478"/>
                  </a:ext>
                </a:extLst>
              </a:tr>
              <a:tr h="18846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dirty="0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 smtClean="0"/>
                        <a:t>7 </a:t>
                      </a:r>
                      <a:r>
                        <a:rPr lang="en-GB" sz="1800" dirty="0" smtClean="0"/>
                        <a:t>January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4EABFD"/>
                          </a:solidFill>
                        </a:rPr>
                        <a:t>QPR</a:t>
                      </a:r>
                      <a:endParaRPr lang="en-GB" sz="1600" dirty="0">
                        <a:solidFill>
                          <a:srgbClr val="4EABFD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92D050"/>
                          </a:solidFill>
                        </a:rPr>
                        <a:t>ECR </a:t>
                      </a:r>
                      <a:r>
                        <a:rPr lang="en-US" sz="1600" dirty="0" err="1" smtClean="0">
                          <a:solidFill>
                            <a:srgbClr val="92D050"/>
                          </a:solidFill>
                        </a:rPr>
                        <a:t>Nb</a:t>
                      </a:r>
                      <a:endParaRPr lang="en-GB" sz="1600" dirty="0">
                        <a:solidFill>
                          <a:srgbClr val="92D05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 err="1" smtClean="0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GB" sz="1600" dirty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7737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2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dirty="0" smtClean="0"/>
                        <a:t>10 February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4EABFD"/>
                          </a:solidFill>
                        </a:rPr>
                        <a:t>QPR</a:t>
                      </a:r>
                      <a:endParaRPr lang="en-GB" sz="1600" dirty="0">
                        <a:solidFill>
                          <a:srgbClr val="4EABFD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6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6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GB" sz="1600" dirty="0" smtClean="0"/>
                        <a:t> + </a:t>
                      </a:r>
                      <a:r>
                        <a:rPr lang="en-GB" sz="1600" dirty="0" smtClean="0">
                          <a:solidFill>
                            <a:srgbClr val="660033"/>
                          </a:solidFill>
                        </a:rPr>
                        <a:t>HZB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4871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 smtClean="0"/>
                        <a:t>3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/>
                        <a:t>11 March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dirty="0" smtClean="0">
                          <a:solidFill>
                            <a:srgbClr val="4EABFD"/>
                          </a:solidFill>
                        </a:rPr>
                        <a:t>QPR</a:t>
                      </a:r>
                      <a:endParaRPr lang="en-GB" sz="1600" dirty="0">
                        <a:solidFill>
                          <a:srgbClr val="4EABFD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6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6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6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GB" sz="1600" dirty="0" smtClean="0"/>
                        <a:t> + </a:t>
                      </a:r>
                      <a:r>
                        <a:rPr lang="en-GB" sz="1600" dirty="0" smtClean="0">
                          <a:solidFill>
                            <a:srgbClr val="660033"/>
                          </a:solidFill>
                        </a:rPr>
                        <a:t>HZB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95000949"/>
                  </a:ext>
                </a:extLst>
              </a:tr>
            </a:tbl>
          </a:graphicData>
        </a:graphic>
      </p:graphicFrame>
      <p:sp>
        <p:nvSpPr>
          <p:cNvPr id="12" name="Notched Right Arrow 11"/>
          <p:cNvSpPr/>
          <p:nvPr/>
        </p:nvSpPr>
        <p:spPr>
          <a:xfrm>
            <a:off x="142998" y="2824517"/>
            <a:ext cx="757646" cy="2583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Notched Right Arrow 13"/>
          <p:cNvSpPr/>
          <p:nvPr/>
        </p:nvSpPr>
        <p:spPr>
          <a:xfrm>
            <a:off x="180030" y="4113298"/>
            <a:ext cx="757646" cy="2583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Notched Right Arrow 14"/>
          <p:cNvSpPr/>
          <p:nvPr/>
        </p:nvSpPr>
        <p:spPr>
          <a:xfrm>
            <a:off x="142998" y="4669026"/>
            <a:ext cx="757646" cy="2583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Notched Right Arrow 15"/>
          <p:cNvSpPr/>
          <p:nvPr/>
        </p:nvSpPr>
        <p:spPr>
          <a:xfrm>
            <a:off x="180030" y="4410726"/>
            <a:ext cx="757646" cy="2583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542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073"/>
    </mc:Choice>
    <mc:Fallback>
      <p:transition spd="slow" advTm="1807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2" y="747705"/>
            <a:ext cx="10969139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1.3)</a:t>
            </a:r>
            <a:r>
              <a:rPr lang="en-US" sz="3600" dirty="0" smtClean="0"/>
              <a:t> QPR measurements: Future work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18th May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FTEC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3262" y="2218744"/>
            <a:ext cx="10183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Finish measurements of </a:t>
            </a:r>
            <a:r>
              <a:rPr lang="en-US" dirty="0" err="1" smtClean="0"/>
              <a:t>Nb</a:t>
            </a:r>
            <a:r>
              <a:rPr lang="en-US" dirty="0" smtClean="0"/>
              <a:t> coated sample from HZB (they were stopped due to covid-19 restrictions.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 sample from </a:t>
            </a:r>
            <a:r>
              <a:rPr lang="en-US" dirty="0" err="1" smtClean="0"/>
              <a:t>Jlab</a:t>
            </a:r>
            <a:r>
              <a:rPr lang="en-US" dirty="0" smtClean="0"/>
              <a:t>, already received at CERN.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others will come…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917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329"/>
    </mc:Choice>
    <mc:Fallback>
      <p:transition spd="slow" advTm="24329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8|14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1|25.3|3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|12.5|7.6|11.2|6.2|6.2|5.3|2.2|4.4|9.4|8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4|5.9|3.6|1.3|2.9|3.8|6.9|1.4|6.5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|1.3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1907</Words>
  <Application>Microsoft Office PowerPoint</Application>
  <PresentationFormat>Widescreen</PresentationFormat>
  <Paragraphs>405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Cambria Math</vt:lpstr>
      <vt:lpstr>Optima</vt:lpstr>
      <vt:lpstr>Times New Roman</vt:lpstr>
      <vt:lpstr>Wingdings</vt:lpstr>
      <vt:lpstr>CERNCorporate4-3</vt:lpstr>
      <vt:lpstr>1_CERNCorporate4-3</vt:lpstr>
      <vt:lpstr>2_CERNCorporate4-3</vt:lpstr>
      <vt:lpstr>RF characterization of superconducting samples</vt:lpstr>
      <vt:lpstr>Index</vt:lpstr>
      <vt:lpstr>I. General introduction</vt:lpstr>
      <vt:lpstr>I. General introduction</vt:lpstr>
      <vt:lpstr>1.1) QPR measurements: Introduction</vt:lpstr>
      <vt:lpstr>PowerPoint Presentation</vt:lpstr>
      <vt:lpstr>PowerPoint Presentation</vt:lpstr>
      <vt:lpstr>1.2) QPR measurements: Progress</vt:lpstr>
      <vt:lpstr>1.3) QPR measurements: Future work</vt:lpstr>
      <vt:lpstr>2.1) 1.3 GHz cavities measurements: Introduction</vt:lpstr>
      <vt:lpstr>2.2) 1.3 GHz cavities measurements: Progress</vt:lpstr>
      <vt:lpstr>QPR and cavities: Different results with the same recipe </vt:lpstr>
      <vt:lpstr>1.3 GHz RF-thermal coupled simulations </vt:lpstr>
      <vt:lpstr>2.3) QPR measurements: Future work</vt:lpstr>
      <vt:lpstr>3.1) New QPR commissioning: Introduction</vt:lpstr>
      <vt:lpstr>PowerPoint Presentation</vt:lpstr>
      <vt:lpstr>3.3) Commissioning of new QPR: Future work</vt:lpstr>
      <vt:lpstr>4) Other studies during teleworking period</vt:lpstr>
      <vt:lpstr>PowerPoint Presentation</vt:lpstr>
      <vt:lpstr>Operating principle</vt:lpstr>
      <vt:lpstr>How do we calculate the surface resistance?</vt:lpstr>
      <vt:lpstr>Surface resistance vs peak magnetic field</vt:lpstr>
      <vt:lpstr>Surface resistance vs temperature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mapping of SRF cavities for quench localisation and RF characterization of superconducting samples</dc:title>
  <dc:creator>Lorena Vega Cid</dc:creator>
  <cp:lastModifiedBy>Lorena Vega Cid</cp:lastModifiedBy>
  <cp:revision>45</cp:revision>
  <dcterms:created xsi:type="dcterms:W3CDTF">2020-05-17T10:59:11Z</dcterms:created>
  <dcterms:modified xsi:type="dcterms:W3CDTF">2020-05-18T06:27:29Z</dcterms:modified>
</cp:coreProperties>
</file>