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0" r:id="rId3"/>
    <p:sldId id="282" r:id="rId4"/>
    <p:sldId id="258" r:id="rId5"/>
    <p:sldId id="284" r:id="rId6"/>
    <p:sldId id="285" r:id="rId7"/>
    <p:sldId id="286" r:id="rId8"/>
    <p:sldId id="275" r:id="rId9"/>
    <p:sldId id="288" r:id="rId10"/>
    <p:sldId id="289" r:id="rId11"/>
    <p:sldId id="290" r:id="rId12"/>
    <p:sldId id="281" r:id="rId13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A917"/>
    <a:srgbClr val="BD2424"/>
    <a:srgbClr val="002463"/>
    <a:srgbClr val="FFFFFF"/>
    <a:srgbClr val="000000"/>
    <a:srgbClr val="1BA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3983" autoAdjust="0"/>
  </p:normalViewPr>
  <p:slideViewPr>
    <p:cSldViewPr snapToGrid="0">
      <p:cViewPr varScale="1">
        <p:scale>
          <a:sx n="141" d="100"/>
          <a:sy n="141" d="100"/>
        </p:scale>
        <p:origin x="120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CC3DA-9F44-4085-9F72-27F5FB559AFD}" type="datetimeFigureOut">
              <a:rPr lang="en-GB" smtClean="0"/>
              <a:t>15/05/2020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802-C2B2-48C5-AE96-1DC80811B1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2694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BADD3-EDCB-4BA0-81CB-8D0CAE3A93D5}" type="datetimeFigureOut">
              <a:rPr lang="en-GB" smtClean="0"/>
              <a:t>15/05/2020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34308-8207-4D9C-B6DA-347B7C964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6381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875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107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805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595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864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062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903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915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106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57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590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96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426966"/>
            <a:ext cx="12192000" cy="428625"/>
          </a:xfrm>
          <a:prstGeom prst="rect">
            <a:avLst/>
          </a:prstGeom>
          <a:solidFill>
            <a:srgbClr val="002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71357" y="2115337"/>
            <a:ext cx="5704114" cy="530945"/>
          </a:xfrm>
        </p:spPr>
        <p:txBody>
          <a:bodyPr anchor="b"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71357" y="2626783"/>
            <a:ext cx="4187042" cy="34057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47103" y="-1"/>
            <a:ext cx="194310" cy="6855591"/>
          </a:xfrm>
          <a:prstGeom prst="rect">
            <a:avLst/>
          </a:prstGeom>
          <a:solidFill>
            <a:srgbClr val="002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496" y="2075178"/>
            <a:ext cx="911860" cy="892175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3871357" y="5124877"/>
            <a:ext cx="3811669" cy="289511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buNone/>
              <a:defRPr lang="en-GB" sz="1600" kern="1200" dirty="0">
                <a:solidFill>
                  <a:srgbClr val="00246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Group Name</a:t>
            </a:r>
            <a:endParaRPr lang="en-GB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1" hasCustomPrompt="1"/>
          </p:nvPr>
        </p:nvSpPr>
        <p:spPr>
          <a:xfrm>
            <a:off x="3871357" y="5368660"/>
            <a:ext cx="3811669" cy="283242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Author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401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898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850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01"/>
          </a:xfrm>
        </p:spPr>
        <p:txBody>
          <a:bodyPr>
            <a:noAutofit/>
          </a:bodyPr>
          <a:lstStyle>
            <a:lvl1pPr>
              <a:defRPr sz="4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7912"/>
            <a:ext cx="10515600" cy="510905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</p:spTree>
    <p:extLst>
      <p:ext uri="{BB962C8B-B14F-4D97-AF65-F5344CB8AC3E}">
        <p14:creationId xmlns:p14="http://schemas.microsoft.com/office/powerpoint/2010/main" val="395485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208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74587"/>
            <a:ext cx="5181600" cy="510237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4587"/>
            <a:ext cx="5181600" cy="510237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01"/>
          </a:xfrm>
        </p:spPr>
        <p:txBody>
          <a:bodyPr>
            <a:normAutofit/>
          </a:bodyPr>
          <a:lstStyle>
            <a:lvl1pPr>
              <a:defRPr sz="3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36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01"/>
          </a:xfrm>
        </p:spPr>
        <p:txBody>
          <a:bodyPr>
            <a:normAutofit/>
          </a:bodyPr>
          <a:lstStyle>
            <a:lvl1pPr>
              <a:defRPr sz="3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7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01"/>
          </a:xfrm>
        </p:spPr>
        <p:txBody>
          <a:bodyPr>
            <a:normAutofit/>
          </a:bodyPr>
          <a:lstStyle>
            <a:lvl1pPr>
              <a:defRPr sz="3000">
                <a:solidFill>
                  <a:srgbClr val="002463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87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87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8596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/>
              <a:t>FESA Web </a:t>
            </a:r>
            <a:r>
              <a:rPr lang="en-GB" i="1" dirty="0"/>
              <a:t>| Presentation</a:t>
            </a: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780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 userDrawn="1"/>
        </p:nvSpPr>
        <p:spPr>
          <a:xfrm>
            <a:off x="447103" y="-1"/>
            <a:ext cx="194310" cy="6855591"/>
          </a:xfrm>
          <a:prstGeom prst="rect">
            <a:avLst/>
          </a:prstGeom>
          <a:solidFill>
            <a:srgbClr val="002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6426966"/>
            <a:ext cx="12192000" cy="428625"/>
          </a:xfrm>
          <a:prstGeom prst="rect">
            <a:avLst/>
          </a:prstGeom>
          <a:solidFill>
            <a:srgbClr val="002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dirty="0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109365" y="6457293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10B41B-1187-4EA2-B5C0-8C24B505909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5" y="6498940"/>
            <a:ext cx="293788" cy="293788"/>
          </a:xfrm>
          <a:prstGeom prst="rect">
            <a:avLst/>
          </a:prstGeom>
        </p:spPr>
      </p:pic>
      <p:sp>
        <p:nvSpPr>
          <p:cNvPr id="36" name="Footer Placeholder 3"/>
          <p:cNvSpPr txBox="1">
            <a:spLocks/>
          </p:cNvSpPr>
          <p:nvPr userDrawn="1"/>
        </p:nvSpPr>
        <p:spPr>
          <a:xfrm>
            <a:off x="4234047" y="6457293"/>
            <a:ext cx="2933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Jordi Ustrell Garrigos  </a:t>
            </a:r>
            <a:r>
              <a:rPr lang="en-US" dirty="0"/>
              <a:t>(</a:t>
            </a:r>
            <a:r>
              <a:rPr lang="en-GB" dirty="0"/>
              <a:t>BE-BI-SW)</a:t>
            </a:r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5690" y="6457337"/>
            <a:ext cx="2285011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b="1" i="1" dirty="0" err="1"/>
              <a:t>Fesa</a:t>
            </a:r>
            <a:r>
              <a:rPr lang="en-GB" b="1" i="1" dirty="0"/>
              <a:t> Web </a:t>
            </a:r>
            <a:r>
              <a:rPr lang="en-GB" i="1" dirty="0"/>
              <a:t>| Presentation</a:t>
            </a:r>
          </a:p>
        </p:txBody>
      </p:sp>
    </p:spTree>
    <p:extLst>
      <p:ext uri="{BB962C8B-B14F-4D97-AF65-F5344CB8AC3E}">
        <p14:creationId xmlns:p14="http://schemas.microsoft.com/office/powerpoint/2010/main" val="17426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71356" y="2070340"/>
            <a:ext cx="7558644" cy="863934"/>
          </a:xfrm>
        </p:spPr>
        <p:txBody>
          <a:bodyPr>
            <a:noAutofit/>
          </a:bodyPr>
          <a:lstStyle/>
          <a:p>
            <a:r>
              <a:rPr lang="en-GB" sz="4800" b="1" dirty="0"/>
              <a:t>8</a:t>
            </a:r>
            <a:r>
              <a:rPr lang="en-GB" sz="4800" b="1" baseline="30000" dirty="0"/>
              <a:t>Th</a:t>
            </a:r>
            <a:r>
              <a:rPr lang="en-GB" sz="4800" b="1" dirty="0"/>
              <a:t> FTEC Workshop </a:t>
            </a:r>
            <a:r>
              <a:rPr lang="en-US" sz="4800" dirty="0"/>
              <a:t>| CERN</a:t>
            </a:r>
            <a:endParaRPr lang="en-GB" sz="4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71357" y="4102192"/>
            <a:ext cx="3811669" cy="415666"/>
          </a:xfrm>
        </p:spPr>
        <p:txBody>
          <a:bodyPr>
            <a:noAutofit/>
          </a:bodyPr>
          <a:lstStyle/>
          <a:p>
            <a:r>
              <a:rPr lang="en-US" sz="2800" dirty="0"/>
              <a:t>BE-BI-SW</a:t>
            </a:r>
            <a:endParaRPr lang="en-GB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871357" y="4436213"/>
            <a:ext cx="3811669" cy="460640"/>
          </a:xfrm>
        </p:spPr>
        <p:txBody>
          <a:bodyPr>
            <a:noAutofit/>
          </a:bodyPr>
          <a:lstStyle/>
          <a:p>
            <a:r>
              <a:rPr lang="en-US" sz="2800" dirty="0"/>
              <a:t>Jordi Ustrell Garrigos</a:t>
            </a:r>
            <a:endParaRPr lang="en-GB" sz="2800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3871356" y="4841280"/>
            <a:ext cx="3811669" cy="4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18/05/2020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6276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GUI for ALPS </a:t>
            </a:r>
            <a:r>
              <a:rPr lang="en-GB" dirty="0" smtClean="0"/>
              <a:t>– Scaling Factors 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10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17" y="264917"/>
            <a:ext cx="764635" cy="77845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6934" y="1043371"/>
            <a:ext cx="10515600" cy="248571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2300" dirty="0"/>
              <a:t>The </a:t>
            </a:r>
            <a:r>
              <a:rPr lang="en-GB" sz="2300" dirty="0" smtClean="0"/>
              <a:t>Scaling Factors Manager is an application used </a:t>
            </a:r>
            <a:r>
              <a:rPr lang="en-GB" sz="2300" dirty="0"/>
              <a:t>to check if the configuration of the </a:t>
            </a:r>
            <a:r>
              <a:rPr lang="en-GB" sz="2300" dirty="0" smtClean="0"/>
              <a:t>ALPS devices </a:t>
            </a:r>
            <a:r>
              <a:rPr lang="en-GB" sz="2300" dirty="0"/>
              <a:t>inside the SPS is correct</a:t>
            </a:r>
            <a:r>
              <a:rPr lang="en-GB" sz="23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GB" sz="2300" dirty="0"/>
              <a:t>To do this, it </a:t>
            </a:r>
            <a:r>
              <a:rPr lang="en-GB" sz="2300" dirty="0"/>
              <a:t>compares the configuration of the devices with the data of multiple CSV files obtained from the database</a:t>
            </a:r>
            <a:r>
              <a:rPr lang="en-GB" sz="2300" dirty="0"/>
              <a:t>.</a:t>
            </a:r>
            <a:endParaRPr lang="en-GB" sz="2300" dirty="0"/>
          </a:p>
          <a:p>
            <a:pPr>
              <a:spcAft>
                <a:spcPts val="600"/>
              </a:spcAft>
            </a:pPr>
            <a:r>
              <a:rPr lang="en-GB" sz="2300" dirty="0"/>
              <a:t>Each CSV file contains the configuration of a </a:t>
            </a:r>
            <a:r>
              <a:rPr lang="en-GB" sz="2300" dirty="0"/>
              <a:t>specific channel </a:t>
            </a:r>
            <a:r>
              <a:rPr lang="en-GB" sz="2300" dirty="0"/>
              <a:t>of a </a:t>
            </a:r>
            <a:r>
              <a:rPr lang="en-GB" sz="2300" dirty="0" smtClean="0"/>
              <a:t>device, each device has 40 channels. </a:t>
            </a:r>
            <a:endParaRPr lang="en-GB" sz="2300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95" y="3529086"/>
            <a:ext cx="3166425" cy="2631604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6238240" y="3230880"/>
            <a:ext cx="4544907" cy="3088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9" name="Group 48"/>
          <p:cNvGrpSpPr/>
          <p:nvPr/>
        </p:nvGrpSpPr>
        <p:grpSpPr>
          <a:xfrm>
            <a:off x="6374629" y="3333962"/>
            <a:ext cx="4298773" cy="2914137"/>
            <a:chOff x="5439909" y="3130762"/>
            <a:chExt cx="4298773" cy="2914137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9909" y="3130762"/>
              <a:ext cx="2474421" cy="173736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9228" y="3691344"/>
              <a:ext cx="2474422" cy="1737360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9250" y="4307539"/>
              <a:ext cx="2479432" cy="1737360"/>
            </a:xfrm>
            <a:prstGeom prst="rect">
              <a:avLst/>
            </a:prstGeom>
          </p:spPr>
        </p:pic>
      </p:grpSp>
      <p:cxnSp>
        <p:nvCxnSpPr>
          <p:cNvPr id="51" name="Straight Arrow Connector 50"/>
          <p:cNvCxnSpPr>
            <a:cxnSpLocks/>
            <a:endCxn id="50" idx="1"/>
          </p:cNvCxnSpPr>
          <p:nvPr/>
        </p:nvCxnSpPr>
        <p:spPr>
          <a:xfrm>
            <a:off x="3623733" y="4124960"/>
            <a:ext cx="2614507" cy="6499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716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GUI for ALPS - </a:t>
            </a:r>
            <a:r>
              <a:rPr lang="en-GB" dirty="0"/>
              <a:t>Scaling Factors</a:t>
            </a:r>
            <a:r>
              <a:rPr lang="en-GB" dirty="0" smtClean="0"/>
              <a:t> S</a:t>
            </a:r>
            <a:r>
              <a:rPr lang="en-GB" dirty="0" smtClean="0"/>
              <a:t>tatus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11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sp>
        <p:nvSpPr>
          <p:cNvPr id="59" name="Content Placeholder 13"/>
          <p:cNvSpPr>
            <a:spLocks noGrp="1"/>
          </p:cNvSpPr>
          <p:nvPr>
            <p:ph idx="1"/>
          </p:nvPr>
        </p:nvSpPr>
        <p:spPr>
          <a:xfrm>
            <a:off x="838198" y="1209174"/>
            <a:ext cx="5289551" cy="1899786"/>
          </a:xfrm>
        </p:spPr>
        <p:txBody>
          <a:bodyPr>
            <a:normAutofit fontScale="92500"/>
          </a:bodyPr>
          <a:lstStyle/>
          <a:p>
            <a:pPr marL="571500" indent="-287338">
              <a:spcAft>
                <a:spcPts val="600"/>
              </a:spcAft>
            </a:pPr>
            <a:r>
              <a:rPr lang="en-GB" sz="2300" dirty="0"/>
              <a:t>GUI created with some minor bugs to </a:t>
            </a:r>
            <a:r>
              <a:rPr lang="en-GB" sz="2300" dirty="0" smtClean="0"/>
              <a:t>fix.</a:t>
            </a:r>
          </a:p>
          <a:p>
            <a:pPr marL="571500" indent="-287338">
              <a:spcAft>
                <a:spcPts val="600"/>
              </a:spcAft>
            </a:pPr>
            <a:r>
              <a:rPr lang="en-GB" sz="2300" dirty="0"/>
              <a:t>Obtain the configuration data of the devices.        </a:t>
            </a:r>
          </a:p>
          <a:p>
            <a:pPr marL="571500" indent="-287338">
              <a:spcAft>
                <a:spcPts val="600"/>
              </a:spcAft>
            </a:pPr>
            <a:r>
              <a:rPr lang="en-GB" sz="2300" dirty="0"/>
              <a:t>Read the data from a test CSV </a:t>
            </a:r>
            <a:r>
              <a:rPr lang="en-GB" sz="2300" dirty="0" smtClean="0"/>
              <a:t>file.</a:t>
            </a:r>
            <a:endParaRPr lang="en-US" sz="2300" dirty="0" smtClean="0"/>
          </a:p>
          <a:p>
            <a:pPr marL="571500" indent="-287338">
              <a:spcAft>
                <a:spcPts val="600"/>
              </a:spcAft>
            </a:pPr>
            <a:endParaRPr lang="en-US" sz="23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17" y="264917"/>
            <a:ext cx="764635" cy="778454"/>
          </a:xfrm>
          <a:prstGeom prst="rect">
            <a:avLst/>
          </a:prstGeom>
        </p:spPr>
      </p:pic>
      <p:sp>
        <p:nvSpPr>
          <p:cNvPr id="12" name="Content Placeholder 13"/>
          <p:cNvSpPr txBox="1">
            <a:spLocks/>
          </p:cNvSpPr>
          <p:nvPr/>
        </p:nvSpPr>
        <p:spPr>
          <a:xfrm>
            <a:off x="6634479" y="3817363"/>
            <a:ext cx="5325533" cy="2367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287338">
              <a:spcAft>
                <a:spcPts val="600"/>
              </a:spcAft>
            </a:pPr>
            <a:r>
              <a:rPr lang="en-GB" sz="2100" dirty="0" smtClean="0"/>
              <a:t>Display </a:t>
            </a:r>
            <a:r>
              <a:rPr lang="en-GB" sz="2100" dirty="0"/>
              <a:t>a label for each </a:t>
            </a:r>
            <a:r>
              <a:rPr lang="en-GB" sz="2100" dirty="0" smtClean="0"/>
              <a:t>field in </a:t>
            </a:r>
            <a:r>
              <a:rPr lang="en-GB" sz="2100" dirty="0"/>
              <a:t>the tables with the value of the </a:t>
            </a:r>
            <a:r>
              <a:rPr lang="en-GB" sz="2100" dirty="0" smtClean="0"/>
              <a:t>data base.</a:t>
            </a:r>
            <a:endParaRPr lang="en-GB" sz="2100" dirty="0"/>
          </a:p>
          <a:p>
            <a:pPr marL="571500" indent="-287338">
              <a:spcAft>
                <a:spcPts val="600"/>
              </a:spcAft>
            </a:pPr>
            <a:r>
              <a:rPr lang="en-GB" sz="2100" dirty="0" smtClean="0"/>
              <a:t>Indicate </a:t>
            </a:r>
            <a:r>
              <a:rPr lang="en-GB" sz="2100" dirty="0"/>
              <a:t>which data is the same on the device and in the database</a:t>
            </a:r>
            <a:r>
              <a:rPr lang="en-GB" sz="2100" dirty="0" smtClean="0"/>
              <a:t>.</a:t>
            </a:r>
          </a:p>
        </p:txBody>
      </p:sp>
      <p:sp>
        <p:nvSpPr>
          <p:cNvPr id="13" name="Title 7"/>
          <p:cNvSpPr txBox="1">
            <a:spLocks/>
          </p:cNvSpPr>
          <p:nvPr/>
        </p:nvSpPr>
        <p:spPr>
          <a:xfrm>
            <a:off x="838198" y="3274763"/>
            <a:ext cx="10515600" cy="542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246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To be implemented</a:t>
            </a:r>
            <a:endParaRPr lang="en-GB" sz="2800" dirty="0"/>
          </a:p>
        </p:txBody>
      </p:sp>
      <p:sp>
        <p:nvSpPr>
          <p:cNvPr id="14" name="Content Placeholder 13"/>
          <p:cNvSpPr txBox="1">
            <a:spLocks/>
          </p:cNvSpPr>
          <p:nvPr/>
        </p:nvSpPr>
        <p:spPr>
          <a:xfrm>
            <a:off x="838198" y="3849147"/>
            <a:ext cx="5289551" cy="1899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287338">
              <a:spcAft>
                <a:spcPts val="600"/>
              </a:spcAft>
            </a:pPr>
            <a:r>
              <a:rPr lang="en-GB" sz="2100" dirty="0" smtClean="0"/>
              <a:t>Obtain data from the data base.</a:t>
            </a:r>
          </a:p>
          <a:p>
            <a:pPr marL="571500" indent="-287338">
              <a:spcAft>
                <a:spcPts val="600"/>
              </a:spcAft>
            </a:pPr>
            <a:r>
              <a:rPr lang="en-GB" sz="2100" dirty="0"/>
              <a:t>Display all the data of a device in the corresponding window.</a:t>
            </a:r>
          </a:p>
          <a:p>
            <a:pPr marL="571500" indent="-287338">
              <a:spcAft>
                <a:spcPts val="600"/>
              </a:spcAft>
            </a:pPr>
            <a:endParaRPr lang="en-GB" sz="2300" dirty="0" smtClean="0"/>
          </a:p>
          <a:p>
            <a:pPr marL="571500" indent="-287338">
              <a:spcAft>
                <a:spcPts val="600"/>
              </a:spcAft>
            </a:pPr>
            <a:endParaRPr lang="en-GB" sz="2300" dirty="0" smtClean="0"/>
          </a:p>
          <a:p>
            <a:pPr marL="284162" indent="0">
              <a:spcAft>
                <a:spcPts val="600"/>
              </a:spcAft>
              <a:buNone/>
            </a:pPr>
            <a:endParaRPr lang="en-US" sz="2300" dirty="0"/>
          </a:p>
        </p:txBody>
      </p:sp>
      <p:sp>
        <p:nvSpPr>
          <p:cNvPr id="15" name="Content Placeholder 13"/>
          <p:cNvSpPr txBox="1">
            <a:spLocks/>
          </p:cNvSpPr>
          <p:nvPr/>
        </p:nvSpPr>
        <p:spPr>
          <a:xfrm>
            <a:off x="6634480" y="1361574"/>
            <a:ext cx="5325533" cy="1899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287338">
              <a:spcAft>
                <a:spcPts val="600"/>
              </a:spcAft>
            </a:pPr>
            <a:r>
              <a:rPr lang="en-GB" sz="2100" dirty="0" smtClean="0"/>
              <a:t>Check if the device data matches with the CSV file.</a:t>
            </a:r>
          </a:p>
          <a:p>
            <a:pPr marL="571500" indent="-287338">
              <a:spcAft>
                <a:spcPts val="600"/>
              </a:spcAft>
            </a:pPr>
            <a:r>
              <a:rPr lang="en-GB" sz="2100" dirty="0" smtClean="0"/>
              <a:t>Display </a:t>
            </a:r>
            <a:r>
              <a:rPr lang="en-GB" sz="2100" dirty="0"/>
              <a:t>the data in the main </a:t>
            </a:r>
            <a:r>
              <a:rPr lang="en-GB" sz="2100" dirty="0" smtClean="0"/>
              <a:t>window.</a:t>
            </a:r>
            <a:endParaRPr lang="en-GB" sz="2100" dirty="0" smtClean="0"/>
          </a:p>
        </p:txBody>
      </p:sp>
    </p:spTree>
    <p:extLst>
      <p:ext uri="{BB962C8B-B14F-4D97-AF65-F5344CB8AC3E}">
        <p14:creationId xmlns:p14="http://schemas.microsoft.com/office/powerpoint/2010/main" val="4002134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12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06532" y="1774168"/>
            <a:ext cx="7933967" cy="1654832"/>
          </a:xfrm>
        </p:spPr>
        <p:txBody>
          <a:bodyPr/>
          <a:lstStyle/>
          <a:p>
            <a:pPr algn="ctr"/>
            <a:r>
              <a:rPr lang="en-US" sz="9600" dirty="0"/>
              <a:t>Many thanks.</a:t>
            </a:r>
            <a:endParaRPr lang="en-GB" sz="96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DE571D2-879D-4D78-973E-9409783B5AA6}"/>
              </a:ext>
            </a:extLst>
          </p:cNvPr>
          <p:cNvSpPr txBox="1">
            <a:spLocks/>
          </p:cNvSpPr>
          <p:nvPr/>
        </p:nvSpPr>
        <p:spPr>
          <a:xfrm>
            <a:off x="3080082" y="3230663"/>
            <a:ext cx="7186865" cy="1654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2463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solidFill>
                  <a:schemeClr val="tx1"/>
                </a:solidFill>
              </a:rPr>
              <a:t>Questions?</a:t>
            </a:r>
            <a:endParaRPr lang="en-GB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53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38199" y="1209174"/>
            <a:ext cx="10684165" cy="4967789"/>
          </a:xfrm>
        </p:spPr>
        <p:txBody>
          <a:bodyPr>
            <a:normAutofit/>
          </a:bodyPr>
          <a:lstStyle/>
          <a:p>
            <a:pPr marL="1711325" lvl="2" indent="-742950">
              <a:spcAft>
                <a:spcPts val="600"/>
              </a:spcAft>
              <a:buFont typeface="+mj-lt"/>
              <a:buAutoNum type="arabicPeriod"/>
            </a:pPr>
            <a:r>
              <a:rPr lang="en-GB" sz="3600" dirty="0" smtClean="0"/>
              <a:t>Introduction </a:t>
            </a:r>
            <a:r>
              <a:rPr lang="en-GB" sz="3600" dirty="0"/>
              <a:t>to </a:t>
            </a:r>
            <a:r>
              <a:rPr lang="en-GB" sz="3600" dirty="0" smtClean="0"/>
              <a:t>ALPS/SPS</a:t>
            </a:r>
          </a:p>
          <a:p>
            <a:pPr marL="1711325" lvl="2" indent="-742950">
              <a:spcAft>
                <a:spcPts val="600"/>
              </a:spcAft>
              <a:buFont typeface="+mj-lt"/>
              <a:buAutoNum type="arabicPeriod"/>
            </a:pPr>
            <a:r>
              <a:rPr lang="en-GB" sz="3600" dirty="0" smtClean="0"/>
              <a:t>Development </a:t>
            </a:r>
            <a:r>
              <a:rPr lang="en-GB" sz="3600" dirty="0"/>
              <a:t>of Expert GUI for </a:t>
            </a:r>
            <a:r>
              <a:rPr lang="en-GB" sz="3600" dirty="0" smtClean="0"/>
              <a:t>ALPS:</a:t>
            </a:r>
          </a:p>
          <a:p>
            <a:pPr marL="2168525" lvl="3" indent="-742950">
              <a:spcAft>
                <a:spcPts val="600"/>
              </a:spcAft>
            </a:pPr>
            <a:r>
              <a:rPr lang="en-US" sz="3600" dirty="0" smtClean="0"/>
              <a:t>Phase-r application</a:t>
            </a:r>
          </a:p>
          <a:p>
            <a:pPr marL="2168525" lvl="3" indent="-742950">
              <a:spcAft>
                <a:spcPts val="600"/>
              </a:spcAft>
            </a:pPr>
            <a:r>
              <a:rPr lang="en-US" sz="3600" dirty="0" smtClean="0"/>
              <a:t>Scaling factors manager</a:t>
            </a:r>
            <a:endParaRPr lang="en-US" sz="3600" dirty="0"/>
          </a:p>
          <a:p>
            <a:pPr marL="1711325" lvl="2" indent="-742950">
              <a:spcAft>
                <a:spcPts val="600"/>
              </a:spcAft>
              <a:buFont typeface="+mj-lt"/>
              <a:buAutoNum type="arabicPeriod"/>
            </a:pPr>
            <a:r>
              <a:rPr lang="en-GB" sz="3600" dirty="0" smtClean="0"/>
              <a:t>Maintenance </a:t>
            </a:r>
            <a:r>
              <a:rPr lang="en-GB" sz="3600" dirty="0"/>
              <a:t>and upgrade of the web application FESA </a:t>
            </a:r>
            <a:r>
              <a:rPr lang="en-GB" sz="3600" dirty="0" smtClean="0"/>
              <a:t>WEB</a:t>
            </a:r>
          </a:p>
          <a:p>
            <a:pPr marL="968375" lvl="2" indent="0">
              <a:spcAft>
                <a:spcPts val="600"/>
              </a:spcAft>
              <a:buNone/>
            </a:pPr>
            <a:endParaRPr lang="en-GB" sz="36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2</a:t>
            </a:fld>
            <a:r>
              <a:rPr lang="en-GB" dirty="0"/>
              <a:t>/12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</p:spTree>
    <p:extLst>
      <p:ext uri="{BB962C8B-B14F-4D97-AF65-F5344CB8AC3E}">
        <p14:creationId xmlns:p14="http://schemas.microsoft.com/office/powerpoint/2010/main" val="1732946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to ALPS/SPS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3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sp>
        <p:nvSpPr>
          <p:cNvPr id="59" name="Content Placeholder 13"/>
          <p:cNvSpPr>
            <a:spLocks noGrp="1"/>
          </p:cNvSpPr>
          <p:nvPr>
            <p:ph idx="1"/>
          </p:nvPr>
        </p:nvSpPr>
        <p:spPr>
          <a:xfrm>
            <a:off x="2312548" y="1297797"/>
            <a:ext cx="9167598" cy="1062516"/>
          </a:xfrm>
        </p:spPr>
        <p:txBody>
          <a:bodyPr>
            <a:normAutofit/>
          </a:bodyPr>
          <a:lstStyle/>
          <a:p>
            <a:pPr marL="53975" indent="0">
              <a:spcAft>
                <a:spcPts val="600"/>
              </a:spcAft>
              <a:buNone/>
            </a:pPr>
            <a:r>
              <a:rPr lang="en-US" sz="3200" b="1" dirty="0"/>
              <a:t>ALPS</a:t>
            </a:r>
            <a:r>
              <a:rPr lang="en-US" sz="3200" dirty="0"/>
              <a:t> is the new orbit measurement system for the SPS.</a:t>
            </a:r>
          </a:p>
          <a:p>
            <a:pPr marL="53975" indent="0">
              <a:spcAft>
                <a:spcPts val="600"/>
              </a:spcAft>
              <a:buNone/>
            </a:pP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17" y="247219"/>
            <a:ext cx="764635" cy="778454"/>
          </a:xfrm>
          <a:prstGeom prst="rect">
            <a:avLst/>
          </a:prstGeom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B9505593-A8A7-444C-867B-4AC36843A8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694" y="1297797"/>
            <a:ext cx="856671" cy="87215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48149EF-984D-40C8-8DFF-4391E57CED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277" y="2513409"/>
            <a:ext cx="5320885" cy="3403583"/>
          </a:xfrm>
          <a:prstGeom prst="rect">
            <a:avLst/>
          </a:prstGeom>
        </p:spPr>
      </p:pic>
      <p:sp>
        <p:nvSpPr>
          <p:cNvPr id="10" name="Content Placeholder 13">
            <a:extLst>
              <a:ext uri="{FF2B5EF4-FFF2-40B4-BE49-F238E27FC236}">
                <a16:creationId xmlns:a16="http://schemas.microsoft.com/office/drawing/2014/main" id="{7C766C79-6599-4B83-B95B-3ABE8E702758}"/>
              </a:ext>
            </a:extLst>
          </p:cNvPr>
          <p:cNvSpPr txBox="1">
            <a:spLocks/>
          </p:cNvSpPr>
          <p:nvPr/>
        </p:nvSpPr>
        <p:spPr>
          <a:xfrm>
            <a:off x="975690" y="2406642"/>
            <a:ext cx="5779077" cy="37817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" indent="0">
              <a:spcAft>
                <a:spcPts val="600"/>
              </a:spcAft>
              <a:buNone/>
            </a:pPr>
            <a:r>
              <a:rPr lang="en-US" sz="3200" b="1" dirty="0"/>
              <a:t>SPS</a:t>
            </a:r>
            <a:r>
              <a:rPr lang="en-US" sz="3200" dirty="0"/>
              <a:t> is the second-largest machine in CERN’s accelerator complex (  ͌7 km. in circumference). </a:t>
            </a:r>
          </a:p>
          <a:p>
            <a:pPr marL="53975" indent="0">
              <a:spcAft>
                <a:spcPts val="600"/>
              </a:spcAft>
              <a:buNone/>
            </a:pPr>
            <a:r>
              <a:rPr lang="en-US" sz="3200" dirty="0"/>
              <a:t>It takes particles from the Proton Synchrotron and accelerates them to provide beams for the Large Hadron Collider, and others experiments.</a:t>
            </a:r>
          </a:p>
        </p:txBody>
      </p:sp>
    </p:spTree>
    <p:extLst>
      <p:ext uri="{BB962C8B-B14F-4D97-AF65-F5344CB8AC3E}">
        <p14:creationId xmlns:p14="http://schemas.microsoft.com/office/powerpoint/2010/main" val="3159914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</a:t>
            </a:r>
            <a:r>
              <a:rPr lang="en-GB" dirty="0" smtClean="0"/>
              <a:t>to </a:t>
            </a:r>
            <a:r>
              <a:rPr lang="en-GB" dirty="0"/>
              <a:t>ALPS/SPS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4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17" y="264917"/>
            <a:ext cx="764635" cy="77845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3368963" y="1111250"/>
            <a:ext cx="7940387" cy="1443792"/>
            <a:chOff x="3445163" y="1193800"/>
            <a:chExt cx="7940387" cy="1443792"/>
          </a:xfrm>
        </p:grpSpPr>
        <p:sp>
          <p:nvSpPr>
            <p:cNvPr id="33" name="Rectangle 32"/>
            <p:cNvSpPr/>
            <p:nvPr/>
          </p:nvSpPr>
          <p:spPr>
            <a:xfrm>
              <a:off x="8571858" y="1196142"/>
              <a:ext cx="2813692" cy="1441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784850" y="1193800"/>
              <a:ext cx="1974850" cy="1441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80B1DF67-719B-4862-A595-D63A518D255B}"/>
                </a:ext>
              </a:extLst>
            </p:cNvPr>
            <p:cNvSpPr/>
            <p:nvPr/>
          </p:nvSpPr>
          <p:spPr>
            <a:xfrm>
              <a:off x="3535818" y="1193800"/>
              <a:ext cx="1290182" cy="14414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Back-end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(VFC)</a:t>
              </a:r>
            </a:p>
          </p:txBody>
        </p:sp>
        <p:sp>
          <p:nvSpPr>
            <p:cNvPr id="26" name="Rectángulo: esquinas redondeadas 25">
              <a:extLst>
                <a:ext uri="{FF2B5EF4-FFF2-40B4-BE49-F238E27FC236}">
                  <a16:creationId xmlns:a16="http://schemas.microsoft.com/office/drawing/2014/main" id="{A776BB5D-8EAC-484B-B725-812AA14481B6}"/>
                </a:ext>
              </a:extLst>
            </p:cNvPr>
            <p:cNvSpPr/>
            <p:nvPr/>
          </p:nvSpPr>
          <p:spPr>
            <a:xfrm>
              <a:off x="5921537" y="1304701"/>
              <a:ext cx="1745673" cy="1223042"/>
            </a:xfrm>
            <a:prstGeom prst="roundRect">
              <a:avLst/>
            </a:prstGeom>
            <a:solidFill>
              <a:srgbClr val="60A917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Back-end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(VFC)</a:t>
              </a:r>
            </a:p>
          </p:txBody>
        </p:sp>
        <p:sp>
          <p:nvSpPr>
            <p:cNvPr id="32" name="Rectángulo: esquinas redondeadas 31">
              <a:extLst>
                <a:ext uri="{FF2B5EF4-FFF2-40B4-BE49-F238E27FC236}">
                  <a16:creationId xmlns:a16="http://schemas.microsoft.com/office/drawing/2014/main" id="{AB013AE3-0DB3-4F8A-B3BA-C2CC8E621E12}"/>
                </a:ext>
              </a:extLst>
            </p:cNvPr>
            <p:cNvSpPr/>
            <p:nvPr/>
          </p:nvSpPr>
          <p:spPr>
            <a:xfrm>
              <a:off x="8670698" y="1298884"/>
              <a:ext cx="2623127" cy="1223042"/>
            </a:xfrm>
            <a:prstGeom prst="roundRect">
              <a:avLst/>
            </a:prstGeom>
            <a:solidFill>
              <a:srgbClr val="60A917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FESA </a:t>
              </a:r>
            </a:p>
            <a:p>
              <a:pPr algn="ctr"/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(Front-</a:t>
              </a:r>
              <a:r>
                <a:rPr lang="es-ES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</a:t>
              </a:r>
              <a:endPara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Software </a:t>
              </a:r>
              <a:r>
                <a:rPr lang="es-ES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Architecture</a:t>
              </a:r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42" name="Conector recto de flecha 41">
              <a:extLst>
                <a:ext uri="{FF2B5EF4-FFF2-40B4-BE49-F238E27FC236}">
                  <a16:creationId xmlns:a16="http://schemas.microsoft.com/office/drawing/2014/main" id="{65B91C6D-71B2-4081-8598-125575E3CC13}"/>
                </a:ext>
              </a:extLst>
            </p:cNvPr>
            <p:cNvCxnSpPr>
              <a:cxnSpLocks/>
              <a:stCxn id="7" idx="3"/>
              <a:endCxn id="33" idx="1"/>
            </p:cNvCxnSpPr>
            <p:nvPr/>
          </p:nvCxnSpPr>
          <p:spPr>
            <a:xfrm>
              <a:off x="7759700" y="1914525"/>
              <a:ext cx="812158" cy="23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upo 39">
              <a:extLst>
                <a:ext uri="{FF2B5EF4-FFF2-40B4-BE49-F238E27FC236}">
                  <a16:creationId xmlns:a16="http://schemas.microsoft.com/office/drawing/2014/main" id="{C419D50B-69EC-4A47-AC13-1B5941CFD7B1}"/>
                </a:ext>
              </a:extLst>
            </p:cNvPr>
            <p:cNvGrpSpPr/>
            <p:nvPr/>
          </p:nvGrpSpPr>
          <p:grpSpPr>
            <a:xfrm>
              <a:off x="3445163" y="1377067"/>
              <a:ext cx="1480878" cy="1055907"/>
              <a:chOff x="1898932" y="4936306"/>
              <a:chExt cx="1689121" cy="1167081"/>
            </a:xfrm>
          </p:grpSpPr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96A6AECA-8A92-4C88-8654-CF354165E2AF}"/>
                  </a:ext>
                </a:extLst>
              </p:cNvPr>
              <p:cNvSpPr/>
              <p:nvPr/>
            </p:nvSpPr>
            <p:spPr>
              <a:xfrm>
                <a:off x="2167237" y="4936306"/>
                <a:ext cx="1167081" cy="1167081"/>
              </a:xfrm>
              <a:prstGeom prst="rect">
                <a:avLst/>
              </a:prstGeom>
              <a:solidFill>
                <a:srgbClr val="1BA1E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6060586E-4F25-479B-9942-0238EE6CE800}"/>
                  </a:ext>
                </a:extLst>
              </p:cNvPr>
              <p:cNvSpPr/>
              <p:nvPr/>
            </p:nvSpPr>
            <p:spPr>
              <a:xfrm rot="18951561">
                <a:off x="1898932" y="5416842"/>
                <a:ext cx="1689121" cy="2041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TextBox 8">
                <a:extLst>
                  <a:ext uri="{FF2B5EF4-FFF2-40B4-BE49-F238E27FC236}">
                    <a16:creationId xmlns:a16="http://schemas.microsoft.com/office/drawing/2014/main" id="{0447E7FE-B3C7-43F4-8349-31EE80A91700}"/>
                  </a:ext>
                </a:extLst>
              </p:cNvPr>
              <p:cNvSpPr txBox="1"/>
              <p:nvPr/>
            </p:nvSpPr>
            <p:spPr>
              <a:xfrm>
                <a:off x="2316316" y="5075636"/>
                <a:ext cx="320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A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9">
                <a:extLst>
                  <a:ext uri="{FF2B5EF4-FFF2-40B4-BE49-F238E27FC236}">
                    <a16:creationId xmlns:a16="http://schemas.microsoft.com/office/drawing/2014/main" id="{AA861B8B-FDE3-4200-B200-79C4D1580DDF}"/>
                  </a:ext>
                </a:extLst>
              </p:cNvPr>
              <p:cNvSpPr txBox="1"/>
              <p:nvPr/>
            </p:nvSpPr>
            <p:spPr>
              <a:xfrm>
                <a:off x="2904836" y="5610131"/>
                <a:ext cx="3244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B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8">
                <a:extLst>
                  <a:ext uri="{FF2B5EF4-FFF2-40B4-BE49-F238E27FC236}">
                    <a16:creationId xmlns:a16="http://schemas.microsoft.com/office/drawing/2014/main" id="{48EBD9DA-28C8-4FB6-95C5-569A9149EE38}"/>
                  </a:ext>
                </a:extLst>
              </p:cNvPr>
              <p:cNvSpPr txBox="1"/>
              <p:nvPr/>
            </p:nvSpPr>
            <p:spPr>
              <a:xfrm rot="18915814">
                <a:off x="2373314" y="5287264"/>
                <a:ext cx="798195" cy="408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BPM</a:t>
                </a:r>
                <a:endParaRPr lang="en-GB" b="1" dirty="0"/>
              </a:p>
            </p:txBody>
          </p:sp>
        </p:grpSp>
        <p:cxnSp>
          <p:nvCxnSpPr>
            <p:cNvPr id="47" name="Conector recto de flecha 46">
              <a:extLst>
                <a:ext uri="{FF2B5EF4-FFF2-40B4-BE49-F238E27FC236}">
                  <a16:creationId xmlns:a16="http://schemas.microsoft.com/office/drawing/2014/main" id="{F94ECD69-6336-423E-BF30-61364A919088}"/>
                </a:ext>
              </a:extLst>
            </p:cNvPr>
            <p:cNvCxnSpPr>
              <a:cxnSpLocks/>
              <a:stCxn id="46" idx="3"/>
              <a:endCxn id="7" idx="1"/>
            </p:cNvCxnSpPr>
            <p:nvPr/>
          </p:nvCxnSpPr>
          <p:spPr>
            <a:xfrm>
              <a:off x="4826000" y="1914525"/>
              <a:ext cx="9588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58103" y="946175"/>
            <a:ext cx="2426480" cy="5154532"/>
            <a:chOff x="458103" y="946175"/>
            <a:chExt cx="2426480" cy="5154532"/>
          </a:xfrm>
        </p:grpSpPr>
        <p:sp>
          <p:nvSpPr>
            <p:cNvPr id="52" name="Elipse 51">
              <a:extLst>
                <a:ext uri="{FF2B5EF4-FFF2-40B4-BE49-F238E27FC236}">
                  <a16:creationId xmlns:a16="http://schemas.microsoft.com/office/drawing/2014/main" id="{FA51686B-5156-4BD5-98CA-EE0A9EE31F31}"/>
                </a:ext>
              </a:extLst>
            </p:cNvPr>
            <p:cNvSpPr/>
            <p:nvPr/>
          </p:nvSpPr>
          <p:spPr>
            <a:xfrm>
              <a:off x="503248" y="1073286"/>
              <a:ext cx="2381335" cy="4711430"/>
            </a:xfrm>
            <a:custGeom>
              <a:avLst/>
              <a:gdLst>
                <a:gd name="connsiteX0" fmla="*/ 0 w 4709680"/>
                <a:gd name="connsiteY0" fmla="*/ 2355715 h 4711429"/>
                <a:gd name="connsiteX1" fmla="*/ 2354840 w 4709680"/>
                <a:gd name="connsiteY1" fmla="*/ 0 h 4711429"/>
                <a:gd name="connsiteX2" fmla="*/ 4709680 w 4709680"/>
                <a:gd name="connsiteY2" fmla="*/ 2355715 h 4711429"/>
                <a:gd name="connsiteX3" fmla="*/ 2354840 w 4709680"/>
                <a:gd name="connsiteY3" fmla="*/ 4711430 h 4711429"/>
                <a:gd name="connsiteX4" fmla="*/ 0 w 4709680"/>
                <a:gd name="connsiteY4" fmla="*/ 2355715 h 4711429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50 w 4709730"/>
                <a:gd name="connsiteY0" fmla="*/ 2355715 h 4711430"/>
                <a:gd name="connsiteX1" fmla="*/ 2354890 w 4709730"/>
                <a:gd name="connsiteY1" fmla="*/ 0 h 4711430"/>
                <a:gd name="connsiteX2" fmla="*/ 4709730 w 4709730"/>
                <a:gd name="connsiteY2" fmla="*/ 2355715 h 4711430"/>
                <a:gd name="connsiteX3" fmla="*/ 2354890 w 4709730"/>
                <a:gd name="connsiteY3" fmla="*/ 4711430 h 4711430"/>
                <a:gd name="connsiteX4" fmla="*/ 50 w 470973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47781 w 2369861"/>
                <a:gd name="connsiteY0" fmla="*/ 2169448 h 4711430"/>
                <a:gd name="connsiteX1" fmla="*/ 15021 w 2369861"/>
                <a:gd name="connsiteY1" fmla="*/ 0 h 4711430"/>
                <a:gd name="connsiteX2" fmla="*/ 2369861 w 2369861"/>
                <a:gd name="connsiteY2" fmla="*/ 2355715 h 4711430"/>
                <a:gd name="connsiteX3" fmla="*/ 15021 w 2369861"/>
                <a:gd name="connsiteY3" fmla="*/ 4711430 h 4711430"/>
                <a:gd name="connsiteX4" fmla="*/ 47781 w 2369861"/>
                <a:gd name="connsiteY4" fmla="*/ 2169448 h 4711430"/>
                <a:gd name="connsiteX0" fmla="*/ 47781 w 2369861"/>
                <a:gd name="connsiteY0" fmla="*/ 2169448 h 4711430"/>
                <a:gd name="connsiteX1" fmla="*/ 15021 w 2369861"/>
                <a:gd name="connsiteY1" fmla="*/ 0 h 4711430"/>
                <a:gd name="connsiteX2" fmla="*/ 2369861 w 2369861"/>
                <a:gd name="connsiteY2" fmla="*/ 2355715 h 4711430"/>
                <a:gd name="connsiteX3" fmla="*/ 15021 w 2369861"/>
                <a:gd name="connsiteY3" fmla="*/ 4711430 h 4711430"/>
                <a:gd name="connsiteX4" fmla="*/ 47781 w 2369861"/>
                <a:gd name="connsiteY4" fmla="*/ 2169448 h 4711430"/>
                <a:gd name="connsiteX0" fmla="*/ 9828 w 2381335"/>
                <a:gd name="connsiteY0" fmla="*/ 2148265 h 4711430"/>
                <a:gd name="connsiteX1" fmla="*/ 26495 w 2381335"/>
                <a:gd name="connsiteY1" fmla="*/ 0 h 4711430"/>
                <a:gd name="connsiteX2" fmla="*/ 2381335 w 2381335"/>
                <a:gd name="connsiteY2" fmla="*/ 2355715 h 4711430"/>
                <a:gd name="connsiteX3" fmla="*/ 26495 w 2381335"/>
                <a:gd name="connsiteY3" fmla="*/ 4711430 h 4711430"/>
                <a:gd name="connsiteX4" fmla="*/ 9828 w 2381335"/>
                <a:gd name="connsiteY4" fmla="*/ 2148265 h 4711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335" h="4711430">
                  <a:moveTo>
                    <a:pt x="9828" y="2148265"/>
                  </a:moveTo>
                  <a:cubicBezTo>
                    <a:pt x="9828" y="1363027"/>
                    <a:pt x="46753" y="914400"/>
                    <a:pt x="26495" y="0"/>
                  </a:cubicBezTo>
                  <a:cubicBezTo>
                    <a:pt x="1327037" y="0"/>
                    <a:pt x="2381335" y="1054690"/>
                    <a:pt x="2381335" y="2355715"/>
                  </a:cubicBezTo>
                  <a:cubicBezTo>
                    <a:pt x="2381335" y="3656740"/>
                    <a:pt x="1327037" y="4711430"/>
                    <a:pt x="26495" y="4711430"/>
                  </a:cubicBezTo>
                  <a:cubicBezTo>
                    <a:pt x="-20980" y="3619230"/>
                    <a:pt x="9828" y="2933503"/>
                    <a:pt x="9828" y="214826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80000"/>
                  </a:srgbClr>
                </a:gs>
                <a:gs pos="50000">
                  <a:srgbClr val="FF0000">
                    <a:alpha val="19000"/>
                  </a:srgbClr>
                </a:gs>
                <a:gs pos="96000">
                  <a:schemeClr val="bg1">
                    <a:shade val="100000"/>
                    <a:satMod val="115000"/>
                    <a:alpha val="10000"/>
                  </a:schemeClr>
                </a:gs>
              </a:gsLst>
              <a:lin ang="0" scaled="1"/>
              <a:tileRect/>
            </a:gradFill>
            <a:ln>
              <a:solidFill>
                <a:srgbClr val="BD24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>
              <a:extLst>
                <a:ext uri="{FF2B5EF4-FFF2-40B4-BE49-F238E27FC236}">
                  <a16:creationId xmlns:a16="http://schemas.microsoft.com/office/drawing/2014/main" id="{68CCBBFE-955F-4047-A455-292A16F537CC}"/>
                </a:ext>
              </a:extLst>
            </p:cNvPr>
            <p:cNvSpPr/>
            <p:nvPr/>
          </p:nvSpPr>
          <p:spPr>
            <a:xfrm>
              <a:off x="458103" y="946175"/>
              <a:ext cx="184446" cy="5154532"/>
            </a:xfrm>
            <a:prstGeom prst="rect">
              <a:avLst/>
            </a:prstGeom>
            <a:solidFill>
              <a:srgbClr val="002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ADC74AC1-1518-4BD5-B82D-41DA6FF9F24F}"/>
                </a:ext>
              </a:extLst>
            </p:cNvPr>
            <p:cNvSpPr txBox="1"/>
            <p:nvPr/>
          </p:nvSpPr>
          <p:spPr>
            <a:xfrm flipH="1">
              <a:off x="642549" y="3075057"/>
              <a:ext cx="13409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000" b="1" dirty="0"/>
                <a:t>SPS</a:t>
              </a:r>
            </a:p>
          </p:txBody>
        </p:sp>
        <p:cxnSp>
          <p:nvCxnSpPr>
            <p:cNvPr id="57" name="Conector recto 56">
              <a:extLst>
                <a:ext uri="{FF2B5EF4-FFF2-40B4-BE49-F238E27FC236}">
                  <a16:creationId xmlns:a16="http://schemas.microsoft.com/office/drawing/2014/main" id="{02B8CC1A-CB4E-4538-BAD7-E3C496E53749}"/>
                </a:ext>
              </a:extLst>
            </p:cNvPr>
            <p:cNvCxnSpPr>
              <a:cxnSpLocks/>
            </p:cNvCxnSpPr>
            <p:nvPr/>
          </p:nvCxnSpPr>
          <p:spPr>
            <a:xfrm rot="-2700000" flipH="1">
              <a:off x="2124000" y="2020250"/>
              <a:ext cx="54000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ector recto 59">
              <a:extLst>
                <a:ext uri="{FF2B5EF4-FFF2-40B4-BE49-F238E27FC236}">
                  <a16:creationId xmlns:a16="http://schemas.microsoft.com/office/drawing/2014/main" id="{17FE0DA1-C761-40D4-A48C-07D0E19BE8D8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2124000" y="4828200"/>
              <a:ext cx="54000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24E5165F-1B49-4E89-9405-13F41AAE0456}"/>
                </a:ext>
              </a:extLst>
            </p:cNvPr>
            <p:cNvSpPr txBox="1"/>
            <p:nvPr/>
          </p:nvSpPr>
          <p:spPr>
            <a:xfrm flipH="1">
              <a:off x="1191258" y="1405580"/>
              <a:ext cx="1340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dirty="0"/>
                <a:t>BA1</a:t>
              </a:r>
            </a:p>
          </p:txBody>
        </p: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5A39603B-536C-4B0B-8367-EEE67B95ADF6}"/>
                </a:ext>
              </a:extLst>
            </p:cNvPr>
            <p:cNvSpPr txBox="1"/>
            <p:nvPr/>
          </p:nvSpPr>
          <p:spPr>
            <a:xfrm flipH="1">
              <a:off x="1191600" y="4869955"/>
              <a:ext cx="1340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dirty="0"/>
                <a:t>BA3</a:t>
              </a:r>
            </a:p>
          </p:txBody>
        </p:sp>
      </p:grpSp>
      <p:sp>
        <p:nvSpPr>
          <p:cNvPr id="63" name="CuadroTexto 62">
            <a:extLst>
              <a:ext uri="{FF2B5EF4-FFF2-40B4-BE49-F238E27FC236}">
                <a16:creationId xmlns:a16="http://schemas.microsoft.com/office/drawing/2014/main" id="{D2170B86-B0F8-4D0D-B829-386BB9B43B99}"/>
              </a:ext>
            </a:extLst>
          </p:cNvPr>
          <p:cNvSpPr txBox="1"/>
          <p:nvPr/>
        </p:nvSpPr>
        <p:spPr>
          <a:xfrm flipH="1">
            <a:off x="2097831" y="3180392"/>
            <a:ext cx="1340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BA2</a:t>
            </a:r>
          </a:p>
        </p:txBody>
      </p:sp>
      <p:sp>
        <p:nvSpPr>
          <p:cNvPr id="30" name="Content Placeholder 13"/>
          <p:cNvSpPr>
            <a:spLocks noGrp="1"/>
          </p:cNvSpPr>
          <p:nvPr>
            <p:ph idx="1"/>
          </p:nvPr>
        </p:nvSpPr>
        <p:spPr>
          <a:xfrm>
            <a:off x="3276600" y="2696066"/>
            <a:ext cx="8478252" cy="3466740"/>
          </a:xfrm>
        </p:spPr>
        <p:txBody>
          <a:bodyPr>
            <a:normAutofit lnSpcReduction="10000"/>
          </a:bodyPr>
          <a:lstStyle/>
          <a:p>
            <a:pPr marL="53975" indent="0">
              <a:spcAft>
                <a:spcPts val="600"/>
              </a:spcAft>
              <a:buNone/>
            </a:pPr>
            <a:r>
              <a:rPr lang="en-GB" sz="3600" b="1" dirty="0"/>
              <a:t>SPS</a:t>
            </a:r>
            <a:r>
              <a:rPr lang="en-GB" sz="3600" dirty="0"/>
              <a:t> is divided into 6 sectors (</a:t>
            </a:r>
            <a:r>
              <a:rPr lang="en-GB" sz="3600"/>
              <a:t>from </a:t>
            </a:r>
            <a:r>
              <a:rPr lang="en-GB" sz="3600" smtClean="0"/>
              <a:t>BA1 </a:t>
            </a:r>
            <a:r>
              <a:rPr lang="en-GB" sz="3600" dirty="0"/>
              <a:t>to BA6)</a:t>
            </a:r>
            <a:r>
              <a:rPr lang="en-US" sz="3600" dirty="0"/>
              <a:t>.</a:t>
            </a:r>
          </a:p>
          <a:p>
            <a:pPr marL="53975" indent="0">
              <a:spcAft>
                <a:spcPts val="600"/>
              </a:spcAft>
              <a:buNone/>
            </a:pPr>
            <a:r>
              <a:rPr lang="en-US" sz="3600" dirty="0"/>
              <a:t>Each sector has:</a:t>
            </a:r>
          </a:p>
          <a:p>
            <a:pPr marL="974725" lvl="1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/>
              <a:t>40 Position monitors</a:t>
            </a:r>
          </a:p>
          <a:p>
            <a:pPr marL="974725" lvl="1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/>
              <a:t>10 VFC</a:t>
            </a:r>
          </a:p>
          <a:p>
            <a:pPr marL="974725" lvl="1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/>
              <a:t>1 FESA Device</a:t>
            </a:r>
          </a:p>
          <a:p>
            <a:pPr marL="517525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3600" dirty="0"/>
          </a:p>
          <a:p>
            <a:pPr marL="517525" indent="-4635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55939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012" y="3298468"/>
            <a:ext cx="3977453" cy="12538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</a:t>
            </a:r>
            <a:r>
              <a:rPr lang="en-GB" dirty="0"/>
              <a:t>to ALPS/SPS </a:t>
            </a:r>
            <a:r>
              <a:rPr lang="en-GB" dirty="0"/>
              <a:t>(BMP)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5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17" y="264917"/>
            <a:ext cx="764635" cy="77845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3368963" y="1111250"/>
            <a:ext cx="7940387" cy="1443792"/>
            <a:chOff x="3445163" y="1193800"/>
            <a:chExt cx="7940387" cy="1443792"/>
          </a:xfrm>
        </p:grpSpPr>
        <p:sp>
          <p:nvSpPr>
            <p:cNvPr id="33" name="Rectangle 32"/>
            <p:cNvSpPr/>
            <p:nvPr/>
          </p:nvSpPr>
          <p:spPr>
            <a:xfrm>
              <a:off x="8571858" y="1196142"/>
              <a:ext cx="2813692" cy="1441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784850" y="1193800"/>
              <a:ext cx="1974850" cy="1441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80B1DF67-719B-4862-A595-D63A518D255B}"/>
                </a:ext>
              </a:extLst>
            </p:cNvPr>
            <p:cNvSpPr/>
            <p:nvPr/>
          </p:nvSpPr>
          <p:spPr>
            <a:xfrm>
              <a:off x="3535818" y="1193800"/>
              <a:ext cx="1290182" cy="14414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rgbClr val="0024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Back-end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(VFC)</a:t>
              </a:r>
            </a:p>
          </p:txBody>
        </p:sp>
        <p:sp>
          <p:nvSpPr>
            <p:cNvPr id="26" name="Rectángulo: esquinas redondeadas 25">
              <a:extLst>
                <a:ext uri="{FF2B5EF4-FFF2-40B4-BE49-F238E27FC236}">
                  <a16:creationId xmlns:a16="http://schemas.microsoft.com/office/drawing/2014/main" id="{A776BB5D-8EAC-484B-B725-812AA14481B6}"/>
                </a:ext>
              </a:extLst>
            </p:cNvPr>
            <p:cNvSpPr/>
            <p:nvPr/>
          </p:nvSpPr>
          <p:spPr>
            <a:xfrm>
              <a:off x="5921537" y="1304701"/>
              <a:ext cx="1745673" cy="1223042"/>
            </a:xfrm>
            <a:prstGeom prst="roundRect">
              <a:avLst/>
            </a:prstGeom>
            <a:solidFill>
              <a:srgbClr val="60A917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Back-end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(VFC)</a:t>
              </a:r>
            </a:p>
          </p:txBody>
        </p:sp>
        <p:sp>
          <p:nvSpPr>
            <p:cNvPr id="32" name="Rectángulo: esquinas redondeadas 31">
              <a:extLst>
                <a:ext uri="{FF2B5EF4-FFF2-40B4-BE49-F238E27FC236}">
                  <a16:creationId xmlns:a16="http://schemas.microsoft.com/office/drawing/2014/main" id="{AB013AE3-0DB3-4F8A-B3BA-C2CC8E621E12}"/>
                </a:ext>
              </a:extLst>
            </p:cNvPr>
            <p:cNvSpPr/>
            <p:nvPr/>
          </p:nvSpPr>
          <p:spPr>
            <a:xfrm>
              <a:off x="8670698" y="1298884"/>
              <a:ext cx="2623127" cy="1223042"/>
            </a:xfrm>
            <a:prstGeom prst="roundRect">
              <a:avLst/>
            </a:prstGeom>
            <a:solidFill>
              <a:srgbClr val="60A917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FESA </a:t>
              </a:r>
            </a:p>
            <a:p>
              <a:pPr algn="ctr"/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(Front-</a:t>
              </a:r>
              <a:r>
                <a:rPr lang="es-ES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</a:t>
              </a:r>
              <a:endPara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Software </a:t>
              </a:r>
              <a:r>
                <a:rPr lang="es-ES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Architecture</a:t>
              </a:r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42" name="Conector recto de flecha 41">
              <a:extLst>
                <a:ext uri="{FF2B5EF4-FFF2-40B4-BE49-F238E27FC236}">
                  <a16:creationId xmlns:a16="http://schemas.microsoft.com/office/drawing/2014/main" id="{65B91C6D-71B2-4081-8598-125575E3CC13}"/>
                </a:ext>
              </a:extLst>
            </p:cNvPr>
            <p:cNvCxnSpPr>
              <a:cxnSpLocks/>
              <a:stCxn id="7" idx="3"/>
              <a:endCxn id="33" idx="1"/>
            </p:cNvCxnSpPr>
            <p:nvPr/>
          </p:nvCxnSpPr>
          <p:spPr>
            <a:xfrm>
              <a:off x="7759700" y="1914525"/>
              <a:ext cx="812158" cy="23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upo 39">
              <a:extLst>
                <a:ext uri="{FF2B5EF4-FFF2-40B4-BE49-F238E27FC236}">
                  <a16:creationId xmlns:a16="http://schemas.microsoft.com/office/drawing/2014/main" id="{C419D50B-69EC-4A47-AC13-1B5941CFD7B1}"/>
                </a:ext>
              </a:extLst>
            </p:cNvPr>
            <p:cNvGrpSpPr/>
            <p:nvPr/>
          </p:nvGrpSpPr>
          <p:grpSpPr>
            <a:xfrm>
              <a:off x="3445163" y="1377067"/>
              <a:ext cx="1480878" cy="1055907"/>
              <a:chOff x="1898932" y="4936306"/>
              <a:chExt cx="1689121" cy="1167081"/>
            </a:xfrm>
          </p:grpSpPr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96A6AECA-8A92-4C88-8654-CF354165E2AF}"/>
                  </a:ext>
                </a:extLst>
              </p:cNvPr>
              <p:cNvSpPr/>
              <p:nvPr/>
            </p:nvSpPr>
            <p:spPr>
              <a:xfrm>
                <a:off x="2167237" y="4936306"/>
                <a:ext cx="1167081" cy="1167081"/>
              </a:xfrm>
              <a:prstGeom prst="rect">
                <a:avLst/>
              </a:prstGeom>
              <a:solidFill>
                <a:srgbClr val="1BA1E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6060586E-4F25-479B-9942-0238EE6CE800}"/>
                  </a:ext>
                </a:extLst>
              </p:cNvPr>
              <p:cNvSpPr/>
              <p:nvPr/>
            </p:nvSpPr>
            <p:spPr>
              <a:xfrm rot="18951561">
                <a:off x="1898932" y="5416842"/>
                <a:ext cx="1689121" cy="2041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TextBox 8">
                <a:extLst>
                  <a:ext uri="{FF2B5EF4-FFF2-40B4-BE49-F238E27FC236}">
                    <a16:creationId xmlns:a16="http://schemas.microsoft.com/office/drawing/2014/main" id="{0447E7FE-B3C7-43F4-8349-31EE80A91700}"/>
                  </a:ext>
                </a:extLst>
              </p:cNvPr>
              <p:cNvSpPr txBox="1"/>
              <p:nvPr/>
            </p:nvSpPr>
            <p:spPr>
              <a:xfrm>
                <a:off x="2316316" y="5075636"/>
                <a:ext cx="320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A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9">
                <a:extLst>
                  <a:ext uri="{FF2B5EF4-FFF2-40B4-BE49-F238E27FC236}">
                    <a16:creationId xmlns:a16="http://schemas.microsoft.com/office/drawing/2014/main" id="{AA861B8B-FDE3-4200-B200-79C4D1580DDF}"/>
                  </a:ext>
                </a:extLst>
              </p:cNvPr>
              <p:cNvSpPr txBox="1"/>
              <p:nvPr/>
            </p:nvSpPr>
            <p:spPr>
              <a:xfrm>
                <a:off x="2904836" y="5610131"/>
                <a:ext cx="3244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B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8">
                <a:extLst>
                  <a:ext uri="{FF2B5EF4-FFF2-40B4-BE49-F238E27FC236}">
                    <a16:creationId xmlns:a16="http://schemas.microsoft.com/office/drawing/2014/main" id="{48EBD9DA-28C8-4FB6-95C5-569A9149EE38}"/>
                  </a:ext>
                </a:extLst>
              </p:cNvPr>
              <p:cNvSpPr txBox="1"/>
              <p:nvPr/>
            </p:nvSpPr>
            <p:spPr>
              <a:xfrm rot="18915814">
                <a:off x="2373314" y="5287264"/>
                <a:ext cx="798195" cy="408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BPM</a:t>
                </a:r>
                <a:endParaRPr lang="en-GB" b="1" dirty="0"/>
              </a:p>
            </p:txBody>
          </p:sp>
        </p:grpSp>
        <p:cxnSp>
          <p:nvCxnSpPr>
            <p:cNvPr id="47" name="Conector recto de flecha 46">
              <a:extLst>
                <a:ext uri="{FF2B5EF4-FFF2-40B4-BE49-F238E27FC236}">
                  <a16:creationId xmlns:a16="http://schemas.microsoft.com/office/drawing/2014/main" id="{F94ECD69-6336-423E-BF30-61364A919088}"/>
                </a:ext>
              </a:extLst>
            </p:cNvPr>
            <p:cNvCxnSpPr>
              <a:cxnSpLocks/>
              <a:stCxn id="46" idx="3"/>
              <a:endCxn id="7" idx="1"/>
            </p:cNvCxnSpPr>
            <p:nvPr/>
          </p:nvCxnSpPr>
          <p:spPr>
            <a:xfrm>
              <a:off x="4826000" y="1914525"/>
              <a:ext cx="9588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458103" y="946175"/>
            <a:ext cx="2426480" cy="5154532"/>
            <a:chOff x="458103" y="946175"/>
            <a:chExt cx="2426480" cy="5154532"/>
          </a:xfrm>
        </p:grpSpPr>
        <p:sp>
          <p:nvSpPr>
            <p:cNvPr id="52" name="Elipse 51">
              <a:extLst>
                <a:ext uri="{FF2B5EF4-FFF2-40B4-BE49-F238E27FC236}">
                  <a16:creationId xmlns:a16="http://schemas.microsoft.com/office/drawing/2014/main" id="{FA51686B-5156-4BD5-98CA-EE0A9EE31F31}"/>
                </a:ext>
              </a:extLst>
            </p:cNvPr>
            <p:cNvSpPr/>
            <p:nvPr/>
          </p:nvSpPr>
          <p:spPr>
            <a:xfrm>
              <a:off x="503248" y="1073286"/>
              <a:ext cx="2381335" cy="4711430"/>
            </a:xfrm>
            <a:custGeom>
              <a:avLst/>
              <a:gdLst>
                <a:gd name="connsiteX0" fmla="*/ 0 w 4709680"/>
                <a:gd name="connsiteY0" fmla="*/ 2355715 h 4711429"/>
                <a:gd name="connsiteX1" fmla="*/ 2354840 w 4709680"/>
                <a:gd name="connsiteY1" fmla="*/ 0 h 4711429"/>
                <a:gd name="connsiteX2" fmla="*/ 4709680 w 4709680"/>
                <a:gd name="connsiteY2" fmla="*/ 2355715 h 4711429"/>
                <a:gd name="connsiteX3" fmla="*/ 2354840 w 4709680"/>
                <a:gd name="connsiteY3" fmla="*/ 4711430 h 4711429"/>
                <a:gd name="connsiteX4" fmla="*/ 0 w 4709680"/>
                <a:gd name="connsiteY4" fmla="*/ 2355715 h 4711429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50 w 4709730"/>
                <a:gd name="connsiteY0" fmla="*/ 2355715 h 4711430"/>
                <a:gd name="connsiteX1" fmla="*/ 2354890 w 4709730"/>
                <a:gd name="connsiteY1" fmla="*/ 0 h 4711430"/>
                <a:gd name="connsiteX2" fmla="*/ 4709730 w 4709730"/>
                <a:gd name="connsiteY2" fmla="*/ 2355715 h 4711430"/>
                <a:gd name="connsiteX3" fmla="*/ 2354890 w 4709730"/>
                <a:gd name="connsiteY3" fmla="*/ 4711430 h 4711430"/>
                <a:gd name="connsiteX4" fmla="*/ 50 w 470973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47781 w 2369861"/>
                <a:gd name="connsiteY0" fmla="*/ 2169448 h 4711430"/>
                <a:gd name="connsiteX1" fmla="*/ 15021 w 2369861"/>
                <a:gd name="connsiteY1" fmla="*/ 0 h 4711430"/>
                <a:gd name="connsiteX2" fmla="*/ 2369861 w 2369861"/>
                <a:gd name="connsiteY2" fmla="*/ 2355715 h 4711430"/>
                <a:gd name="connsiteX3" fmla="*/ 15021 w 2369861"/>
                <a:gd name="connsiteY3" fmla="*/ 4711430 h 4711430"/>
                <a:gd name="connsiteX4" fmla="*/ 47781 w 2369861"/>
                <a:gd name="connsiteY4" fmla="*/ 2169448 h 4711430"/>
                <a:gd name="connsiteX0" fmla="*/ 47781 w 2369861"/>
                <a:gd name="connsiteY0" fmla="*/ 2169448 h 4711430"/>
                <a:gd name="connsiteX1" fmla="*/ 15021 w 2369861"/>
                <a:gd name="connsiteY1" fmla="*/ 0 h 4711430"/>
                <a:gd name="connsiteX2" fmla="*/ 2369861 w 2369861"/>
                <a:gd name="connsiteY2" fmla="*/ 2355715 h 4711430"/>
                <a:gd name="connsiteX3" fmla="*/ 15021 w 2369861"/>
                <a:gd name="connsiteY3" fmla="*/ 4711430 h 4711430"/>
                <a:gd name="connsiteX4" fmla="*/ 47781 w 2369861"/>
                <a:gd name="connsiteY4" fmla="*/ 2169448 h 4711430"/>
                <a:gd name="connsiteX0" fmla="*/ 9828 w 2381335"/>
                <a:gd name="connsiteY0" fmla="*/ 2148265 h 4711430"/>
                <a:gd name="connsiteX1" fmla="*/ 26495 w 2381335"/>
                <a:gd name="connsiteY1" fmla="*/ 0 h 4711430"/>
                <a:gd name="connsiteX2" fmla="*/ 2381335 w 2381335"/>
                <a:gd name="connsiteY2" fmla="*/ 2355715 h 4711430"/>
                <a:gd name="connsiteX3" fmla="*/ 26495 w 2381335"/>
                <a:gd name="connsiteY3" fmla="*/ 4711430 h 4711430"/>
                <a:gd name="connsiteX4" fmla="*/ 9828 w 2381335"/>
                <a:gd name="connsiteY4" fmla="*/ 2148265 h 4711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335" h="4711430">
                  <a:moveTo>
                    <a:pt x="9828" y="2148265"/>
                  </a:moveTo>
                  <a:cubicBezTo>
                    <a:pt x="9828" y="1363027"/>
                    <a:pt x="46753" y="914400"/>
                    <a:pt x="26495" y="0"/>
                  </a:cubicBezTo>
                  <a:cubicBezTo>
                    <a:pt x="1327037" y="0"/>
                    <a:pt x="2381335" y="1054690"/>
                    <a:pt x="2381335" y="2355715"/>
                  </a:cubicBezTo>
                  <a:cubicBezTo>
                    <a:pt x="2381335" y="3656740"/>
                    <a:pt x="1327037" y="4711430"/>
                    <a:pt x="26495" y="4711430"/>
                  </a:cubicBezTo>
                  <a:cubicBezTo>
                    <a:pt x="-20980" y="3619230"/>
                    <a:pt x="9828" y="2933503"/>
                    <a:pt x="9828" y="214826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80000"/>
                  </a:srgbClr>
                </a:gs>
                <a:gs pos="50000">
                  <a:srgbClr val="FF0000">
                    <a:alpha val="19000"/>
                  </a:srgbClr>
                </a:gs>
                <a:gs pos="96000">
                  <a:schemeClr val="bg1">
                    <a:shade val="100000"/>
                    <a:satMod val="115000"/>
                    <a:alpha val="10000"/>
                  </a:schemeClr>
                </a:gs>
              </a:gsLst>
              <a:lin ang="0" scaled="1"/>
              <a:tileRect/>
            </a:gradFill>
            <a:ln>
              <a:solidFill>
                <a:srgbClr val="BD24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>
              <a:extLst>
                <a:ext uri="{FF2B5EF4-FFF2-40B4-BE49-F238E27FC236}">
                  <a16:creationId xmlns:a16="http://schemas.microsoft.com/office/drawing/2014/main" id="{68CCBBFE-955F-4047-A455-292A16F537CC}"/>
                </a:ext>
              </a:extLst>
            </p:cNvPr>
            <p:cNvSpPr/>
            <p:nvPr/>
          </p:nvSpPr>
          <p:spPr>
            <a:xfrm>
              <a:off x="458103" y="946175"/>
              <a:ext cx="184446" cy="5154532"/>
            </a:xfrm>
            <a:prstGeom prst="rect">
              <a:avLst/>
            </a:prstGeom>
            <a:solidFill>
              <a:srgbClr val="002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ADC74AC1-1518-4BD5-B82D-41DA6FF9F24F}"/>
                </a:ext>
              </a:extLst>
            </p:cNvPr>
            <p:cNvSpPr txBox="1"/>
            <p:nvPr/>
          </p:nvSpPr>
          <p:spPr>
            <a:xfrm flipH="1">
              <a:off x="642549" y="3075057"/>
              <a:ext cx="13409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000" b="1" dirty="0"/>
                <a:t>SPS</a:t>
              </a:r>
            </a:p>
          </p:txBody>
        </p:sp>
        <p:cxnSp>
          <p:nvCxnSpPr>
            <p:cNvPr id="57" name="Conector recto 56">
              <a:extLst>
                <a:ext uri="{FF2B5EF4-FFF2-40B4-BE49-F238E27FC236}">
                  <a16:creationId xmlns:a16="http://schemas.microsoft.com/office/drawing/2014/main" id="{02B8CC1A-CB4E-4538-BAD7-E3C496E53749}"/>
                </a:ext>
              </a:extLst>
            </p:cNvPr>
            <p:cNvCxnSpPr>
              <a:cxnSpLocks/>
            </p:cNvCxnSpPr>
            <p:nvPr/>
          </p:nvCxnSpPr>
          <p:spPr>
            <a:xfrm rot="-2700000" flipH="1">
              <a:off x="2124000" y="2020250"/>
              <a:ext cx="54000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ector recto 59">
              <a:extLst>
                <a:ext uri="{FF2B5EF4-FFF2-40B4-BE49-F238E27FC236}">
                  <a16:creationId xmlns:a16="http://schemas.microsoft.com/office/drawing/2014/main" id="{17FE0DA1-C761-40D4-A48C-07D0E19BE8D8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2124000" y="4828200"/>
              <a:ext cx="54000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24E5165F-1B49-4E89-9405-13F41AAE0456}"/>
                </a:ext>
              </a:extLst>
            </p:cNvPr>
            <p:cNvSpPr txBox="1"/>
            <p:nvPr/>
          </p:nvSpPr>
          <p:spPr>
            <a:xfrm flipH="1">
              <a:off x="1191258" y="1405580"/>
              <a:ext cx="1340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dirty="0"/>
                <a:t>BA1</a:t>
              </a:r>
            </a:p>
          </p:txBody>
        </p: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5A39603B-536C-4B0B-8367-EEE67B95ADF6}"/>
                </a:ext>
              </a:extLst>
            </p:cNvPr>
            <p:cNvSpPr txBox="1"/>
            <p:nvPr/>
          </p:nvSpPr>
          <p:spPr>
            <a:xfrm flipH="1">
              <a:off x="1191600" y="4869955"/>
              <a:ext cx="1340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dirty="0"/>
                <a:t>BA3</a:t>
              </a:r>
            </a:p>
          </p:txBody>
        </p:sp>
      </p:grpSp>
      <p:sp>
        <p:nvSpPr>
          <p:cNvPr id="63" name="CuadroTexto 62">
            <a:extLst>
              <a:ext uri="{FF2B5EF4-FFF2-40B4-BE49-F238E27FC236}">
                <a16:creationId xmlns:a16="http://schemas.microsoft.com/office/drawing/2014/main" id="{D2170B86-B0F8-4D0D-B829-386BB9B43B99}"/>
              </a:ext>
            </a:extLst>
          </p:cNvPr>
          <p:cNvSpPr txBox="1"/>
          <p:nvPr/>
        </p:nvSpPr>
        <p:spPr>
          <a:xfrm flipH="1">
            <a:off x="2097831" y="3180392"/>
            <a:ext cx="1340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BA2</a:t>
            </a:r>
          </a:p>
        </p:txBody>
      </p:sp>
      <p:sp>
        <p:nvSpPr>
          <p:cNvPr id="65" name="Rectangle 64"/>
          <p:cNvSpPr/>
          <p:nvPr/>
        </p:nvSpPr>
        <p:spPr>
          <a:xfrm>
            <a:off x="3023423" y="2722468"/>
            <a:ext cx="3207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/>
              <a:t>Position monitors types:</a:t>
            </a:r>
            <a:endParaRPr lang="en-GB" sz="2400" u="sng" dirty="0"/>
          </a:p>
        </p:txBody>
      </p:sp>
      <p:sp>
        <p:nvSpPr>
          <p:cNvPr id="66" name="Rectangle 65"/>
          <p:cNvSpPr/>
          <p:nvPr/>
        </p:nvSpPr>
        <p:spPr>
          <a:xfrm>
            <a:off x="7446092" y="2713521"/>
            <a:ext cx="2156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/>
              <a:t>Inside the BPM:</a:t>
            </a:r>
            <a:endParaRPr lang="en-GB" sz="2400" u="sng" dirty="0"/>
          </a:p>
        </p:txBody>
      </p:sp>
      <p:grpSp>
        <p:nvGrpSpPr>
          <p:cNvPr id="87" name="Group 86"/>
          <p:cNvGrpSpPr/>
          <p:nvPr/>
        </p:nvGrpSpPr>
        <p:grpSpPr>
          <a:xfrm>
            <a:off x="5277172" y="4822502"/>
            <a:ext cx="2236110" cy="1251637"/>
            <a:chOff x="5676741" y="3339824"/>
            <a:chExt cx="2236110" cy="1251637"/>
          </a:xfrm>
        </p:grpSpPr>
        <p:sp>
          <p:nvSpPr>
            <p:cNvPr id="85" name="Rectangle 84"/>
            <p:cNvSpPr/>
            <p:nvPr/>
          </p:nvSpPr>
          <p:spPr>
            <a:xfrm>
              <a:off x="5676741" y="3339824"/>
              <a:ext cx="21250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The BMP can detect: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872355" y="3668131"/>
              <a:ext cx="204049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Horizontal plane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Vertical plane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Both</a:t>
              </a:r>
              <a:endParaRPr lang="en-GB" dirty="0"/>
            </a:p>
          </p:txBody>
        </p:sp>
      </p:grpSp>
      <p:pic>
        <p:nvPicPr>
          <p:cNvPr id="88" name="Picture 8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192" y="4909973"/>
            <a:ext cx="2500984" cy="1093651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92" y="3244916"/>
            <a:ext cx="1471550" cy="1397972"/>
          </a:xfrm>
          <a:prstGeom prst="rect">
            <a:avLst/>
          </a:prstGeom>
        </p:spPr>
      </p:pic>
      <p:grpSp>
        <p:nvGrpSpPr>
          <p:cNvPr id="109" name="Group 108"/>
          <p:cNvGrpSpPr/>
          <p:nvPr/>
        </p:nvGrpSpPr>
        <p:grpSpPr>
          <a:xfrm>
            <a:off x="9222794" y="3135895"/>
            <a:ext cx="2743779" cy="1578975"/>
            <a:chOff x="8504821" y="4736186"/>
            <a:chExt cx="2743779" cy="1578975"/>
          </a:xfrm>
        </p:grpSpPr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9109367" y="4736186"/>
              <a:ext cx="2139233" cy="1578975"/>
              <a:chOff x="9644478" y="3564006"/>
              <a:chExt cx="1836323" cy="1355396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9659168" y="3966553"/>
                <a:ext cx="917199" cy="833120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Connector 11"/>
              <p:cNvCxnSpPr>
                <a:stCxn id="10" idx="2"/>
                <a:endCxn id="10" idx="6"/>
              </p:cNvCxnSpPr>
              <p:nvPr/>
            </p:nvCxnSpPr>
            <p:spPr>
              <a:xfrm>
                <a:off x="9659168" y="4383113"/>
                <a:ext cx="91719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stCxn id="10" idx="0"/>
                <a:endCxn id="10" idx="4"/>
              </p:cNvCxnSpPr>
              <p:nvPr/>
            </p:nvCxnSpPr>
            <p:spPr>
              <a:xfrm>
                <a:off x="10117768" y="3966553"/>
                <a:ext cx="0" cy="833120"/>
              </a:xfrm>
              <a:prstGeom prst="line">
                <a:avLst/>
              </a:prstGeom>
              <a:ln w="19050" cap="flat" cmpd="sng" algn="ctr">
                <a:solidFill>
                  <a:schemeClr val="accent6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9793489" y="3946317"/>
                <a:ext cx="648557" cy="0"/>
              </a:xfrm>
              <a:prstGeom prst="line">
                <a:avLst/>
              </a:prstGeom>
              <a:ln w="19050">
                <a:solidFill>
                  <a:srgbClr val="60A91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9793489" y="4813130"/>
                <a:ext cx="648557" cy="0"/>
              </a:xfrm>
              <a:prstGeom prst="line">
                <a:avLst/>
              </a:prstGeom>
              <a:ln w="19050">
                <a:solidFill>
                  <a:srgbClr val="60A91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9644478" y="4088561"/>
                <a:ext cx="0" cy="589104"/>
              </a:xfrm>
              <a:prstGeom prst="line">
                <a:avLst/>
              </a:prstGeom>
              <a:ln w="19050">
                <a:solidFill>
                  <a:srgbClr val="BD242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10591058" y="4088561"/>
                <a:ext cx="0" cy="589104"/>
              </a:xfrm>
              <a:prstGeom prst="line">
                <a:avLst/>
              </a:prstGeom>
              <a:ln w="19050">
                <a:solidFill>
                  <a:srgbClr val="BD242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10601745" y="4152280"/>
                <a:ext cx="879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C00000"/>
                    </a:solidFill>
                  </a:rPr>
                  <a:t>Horizontal </a:t>
                </a:r>
              </a:p>
              <a:p>
                <a:r>
                  <a:rPr lang="en-US" sz="1200" dirty="0">
                    <a:solidFill>
                      <a:srgbClr val="C00000"/>
                    </a:solidFill>
                  </a:rPr>
                  <a:t>plane</a:t>
                </a:r>
                <a:endParaRPr lang="en-GB" sz="12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9777333" y="3564006"/>
                <a:ext cx="6647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0A917"/>
                    </a:solidFill>
                  </a:rPr>
                  <a:t>Vertical plane</a:t>
                </a:r>
                <a:endParaRPr lang="en-GB" sz="1200" dirty="0">
                  <a:solidFill>
                    <a:srgbClr val="60A917"/>
                  </a:solidFill>
                </a:endParaRPr>
              </a:p>
            </p:txBody>
          </p:sp>
          <p:cxnSp>
            <p:nvCxnSpPr>
              <p:cNvPr id="37" name="Straight Connector 36"/>
              <p:cNvCxnSpPr>
                <a:endCxn id="64" idx="1"/>
              </p:cNvCxnSpPr>
              <p:nvPr/>
            </p:nvCxnSpPr>
            <p:spPr>
              <a:xfrm>
                <a:off x="10568414" y="4701072"/>
                <a:ext cx="174486" cy="9944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/>
                <a:tailEnd type="non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endCxn id="64" idx="1"/>
              </p:cNvCxnSpPr>
              <p:nvPr/>
            </p:nvCxnSpPr>
            <p:spPr>
              <a:xfrm>
                <a:off x="10458427" y="4799480"/>
                <a:ext cx="284473" cy="103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/>
                <a:tailEnd type="non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10742900" y="4681625"/>
                <a:ext cx="737901" cy="23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Electrodes</a:t>
                </a:r>
                <a:r>
                  <a:rPr lang="en-US" sz="1200" dirty="0"/>
                  <a:t> B</a:t>
                </a:r>
                <a:endParaRPr lang="en-GB" sz="1200" dirty="0"/>
              </a:p>
            </p:txBody>
          </p:sp>
        </p:grpSp>
        <p:cxnSp>
          <p:nvCxnSpPr>
            <p:cNvPr id="90" name="Straight Connector 89"/>
            <p:cNvCxnSpPr>
              <a:endCxn id="92" idx="2"/>
            </p:cNvCxnSpPr>
            <p:nvPr/>
          </p:nvCxnSpPr>
          <p:spPr>
            <a:xfrm flipH="1" flipV="1">
              <a:off x="8985773" y="5088232"/>
              <a:ext cx="297183" cy="90302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endCxn id="92" idx="2"/>
            </p:cNvCxnSpPr>
            <p:nvPr/>
          </p:nvCxnSpPr>
          <p:spPr>
            <a:xfrm flipH="1" flipV="1">
              <a:off x="8985773" y="5088232"/>
              <a:ext cx="111091" cy="237970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8504821" y="4842011"/>
              <a:ext cx="9619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Electrodes A</a:t>
              </a:r>
              <a:endParaRPr lang="en-GB" sz="1000" dirty="0"/>
            </a:p>
          </p:txBody>
        </p:sp>
      </p:grpSp>
      <p:sp>
        <p:nvSpPr>
          <p:cNvPr id="110" name="Rectangle 109"/>
          <p:cNvSpPr/>
          <p:nvPr/>
        </p:nvSpPr>
        <p:spPr>
          <a:xfrm>
            <a:off x="7708896" y="4822502"/>
            <a:ext cx="41436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Each electrode detects a signal that is sent to three acquisition chains to obtain three sensibilities</a:t>
            </a:r>
            <a:r>
              <a:rPr lang="en-US" dirty="0"/>
              <a:t>: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9109365" y="5393175"/>
            <a:ext cx="2040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600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</a:t>
            </a:r>
            <a:r>
              <a:rPr lang="en-GB" dirty="0"/>
              <a:t>to ALPS/SPS </a:t>
            </a:r>
            <a:r>
              <a:rPr lang="en-GB" dirty="0"/>
              <a:t>(VFC)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6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17" y="264917"/>
            <a:ext cx="764635" cy="77845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3368963" y="1111250"/>
            <a:ext cx="7940387" cy="1443792"/>
            <a:chOff x="3445163" y="1193800"/>
            <a:chExt cx="7940387" cy="1443792"/>
          </a:xfrm>
        </p:grpSpPr>
        <p:sp>
          <p:nvSpPr>
            <p:cNvPr id="33" name="Rectangle 32"/>
            <p:cNvSpPr/>
            <p:nvPr/>
          </p:nvSpPr>
          <p:spPr>
            <a:xfrm>
              <a:off x="8571858" y="1196142"/>
              <a:ext cx="2813692" cy="1441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784850" y="1193800"/>
              <a:ext cx="1974850" cy="1441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80B1DF67-719B-4862-A595-D63A518D255B}"/>
                </a:ext>
              </a:extLst>
            </p:cNvPr>
            <p:cNvSpPr/>
            <p:nvPr/>
          </p:nvSpPr>
          <p:spPr>
            <a:xfrm>
              <a:off x="3535818" y="1193800"/>
              <a:ext cx="1290182" cy="14414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Back-end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(VFC)</a:t>
              </a:r>
            </a:p>
          </p:txBody>
        </p:sp>
        <p:sp>
          <p:nvSpPr>
            <p:cNvPr id="26" name="Rectángulo: esquinas redondeadas 25">
              <a:extLst>
                <a:ext uri="{FF2B5EF4-FFF2-40B4-BE49-F238E27FC236}">
                  <a16:creationId xmlns:a16="http://schemas.microsoft.com/office/drawing/2014/main" id="{A776BB5D-8EAC-484B-B725-812AA14481B6}"/>
                </a:ext>
              </a:extLst>
            </p:cNvPr>
            <p:cNvSpPr/>
            <p:nvPr/>
          </p:nvSpPr>
          <p:spPr>
            <a:xfrm>
              <a:off x="5921537" y="1304701"/>
              <a:ext cx="1745673" cy="1223042"/>
            </a:xfrm>
            <a:prstGeom prst="roundRect">
              <a:avLst/>
            </a:prstGeom>
            <a:solidFill>
              <a:srgbClr val="60A917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Back-end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(VFC)</a:t>
              </a:r>
            </a:p>
          </p:txBody>
        </p:sp>
        <p:sp>
          <p:nvSpPr>
            <p:cNvPr id="32" name="Rectángulo: esquinas redondeadas 31">
              <a:extLst>
                <a:ext uri="{FF2B5EF4-FFF2-40B4-BE49-F238E27FC236}">
                  <a16:creationId xmlns:a16="http://schemas.microsoft.com/office/drawing/2014/main" id="{AB013AE3-0DB3-4F8A-B3BA-C2CC8E621E12}"/>
                </a:ext>
              </a:extLst>
            </p:cNvPr>
            <p:cNvSpPr/>
            <p:nvPr/>
          </p:nvSpPr>
          <p:spPr>
            <a:xfrm>
              <a:off x="8670698" y="1298884"/>
              <a:ext cx="2623127" cy="1223042"/>
            </a:xfrm>
            <a:prstGeom prst="roundRect">
              <a:avLst/>
            </a:prstGeom>
            <a:solidFill>
              <a:srgbClr val="60A917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FESA </a:t>
              </a:r>
            </a:p>
            <a:p>
              <a:pPr algn="ctr"/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(Front-</a:t>
              </a:r>
              <a:r>
                <a:rPr lang="es-ES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</a:t>
              </a:r>
              <a:endPara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Software </a:t>
              </a:r>
              <a:r>
                <a:rPr lang="es-ES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Architecture</a:t>
              </a:r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42" name="Conector recto de flecha 41">
              <a:extLst>
                <a:ext uri="{FF2B5EF4-FFF2-40B4-BE49-F238E27FC236}">
                  <a16:creationId xmlns:a16="http://schemas.microsoft.com/office/drawing/2014/main" id="{65B91C6D-71B2-4081-8598-125575E3CC13}"/>
                </a:ext>
              </a:extLst>
            </p:cNvPr>
            <p:cNvCxnSpPr>
              <a:cxnSpLocks/>
              <a:stCxn id="7" idx="3"/>
              <a:endCxn id="33" idx="1"/>
            </p:cNvCxnSpPr>
            <p:nvPr/>
          </p:nvCxnSpPr>
          <p:spPr>
            <a:xfrm>
              <a:off x="7759700" y="1914525"/>
              <a:ext cx="812158" cy="23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upo 39">
              <a:extLst>
                <a:ext uri="{FF2B5EF4-FFF2-40B4-BE49-F238E27FC236}">
                  <a16:creationId xmlns:a16="http://schemas.microsoft.com/office/drawing/2014/main" id="{C419D50B-69EC-4A47-AC13-1B5941CFD7B1}"/>
                </a:ext>
              </a:extLst>
            </p:cNvPr>
            <p:cNvGrpSpPr/>
            <p:nvPr/>
          </p:nvGrpSpPr>
          <p:grpSpPr>
            <a:xfrm>
              <a:off x="3445163" y="1377067"/>
              <a:ext cx="1480878" cy="1055907"/>
              <a:chOff x="1898932" y="4936306"/>
              <a:chExt cx="1689121" cy="1167081"/>
            </a:xfrm>
          </p:grpSpPr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96A6AECA-8A92-4C88-8654-CF354165E2AF}"/>
                  </a:ext>
                </a:extLst>
              </p:cNvPr>
              <p:cNvSpPr/>
              <p:nvPr/>
            </p:nvSpPr>
            <p:spPr>
              <a:xfrm>
                <a:off x="2167237" y="4936306"/>
                <a:ext cx="1167081" cy="1167081"/>
              </a:xfrm>
              <a:prstGeom prst="rect">
                <a:avLst/>
              </a:prstGeom>
              <a:solidFill>
                <a:srgbClr val="1BA1E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6060586E-4F25-479B-9942-0238EE6CE800}"/>
                  </a:ext>
                </a:extLst>
              </p:cNvPr>
              <p:cNvSpPr/>
              <p:nvPr/>
            </p:nvSpPr>
            <p:spPr>
              <a:xfrm rot="18951561">
                <a:off x="1898932" y="5416842"/>
                <a:ext cx="1689121" cy="2041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TextBox 8">
                <a:extLst>
                  <a:ext uri="{FF2B5EF4-FFF2-40B4-BE49-F238E27FC236}">
                    <a16:creationId xmlns:a16="http://schemas.microsoft.com/office/drawing/2014/main" id="{0447E7FE-B3C7-43F4-8349-31EE80A91700}"/>
                  </a:ext>
                </a:extLst>
              </p:cNvPr>
              <p:cNvSpPr txBox="1"/>
              <p:nvPr/>
            </p:nvSpPr>
            <p:spPr>
              <a:xfrm>
                <a:off x="2316316" y="5075636"/>
                <a:ext cx="320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A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9">
                <a:extLst>
                  <a:ext uri="{FF2B5EF4-FFF2-40B4-BE49-F238E27FC236}">
                    <a16:creationId xmlns:a16="http://schemas.microsoft.com/office/drawing/2014/main" id="{AA861B8B-FDE3-4200-B200-79C4D1580DDF}"/>
                  </a:ext>
                </a:extLst>
              </p:cNvPr>
              <p:cNvSpPr txBox="1"/>
              <p:nvPr/>
            </p:nvSpPr>
            <p:spPr>
              <a:xfrm>
                <a:off x="2904836" y="5610131"/>
                <a:ext cx="3244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B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8">
                <a:extLst>
                  <a:ext uri="{FF2B5EF4-FFF2-40B4-BE49-F238E27FC236}">
                    <a16:creationId xmlns:a16="http://schemas.microsoft.com/office/drawing/2014/main" id="{48EBD9DA-28C8-4FB6-95C5-569A9149EE38}"/>
                  </a:ext>
                </a:extLst>
              </p:cNvPr>
              <p:cNvSpPr txBox="1"/>
              <p:nvPr/>
            </p:nvSpPr>
            <p:spPr>
              <a:xfrm rot="18915814">
                <a:off x="2373314" y="5287264"/>
                <a:ext cx="798195" cy="408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BPM</a:t>
                </a:r>
                <a:endParaRPr lang="en-GB" b="1" dirty="0"/>
              </a:p>
            </p:txBody>
          </p:sp>
        </p:grpSp>
        <p:cxnSp>
          <p:nvCxnSpPr>
            <p:cNvPr id="47" name="Conector recto de flecha 46">
              <a:extLst>
                <a:ext uri="{FF2B5EF4-FFF2-40B4-BE49-F238E27FC236}">
                  <a16:creationId xmlns:a16="http://schemas.microsoft.com/office/drawing/2014/main" id="{F94ECD69-6336-423E-BF30-61364A919088}"/>
                </a:ext>
              </a:extLst>
            </p:cNvPr>
            <p:cNvCxnSpPr>
              <a:cxnSpLocks/>
              <a:stCxn id="46" idx="3"/>
              <a:endCxn id="7" idx="1"/>
            </p:cNvCxnSpPr>
            <p:nvPr/>
          </p:nvCxnSpPr>
          <p:spPr>
            <a:xfrm>
              <a:off x="4826000" y="1914525"/>
              <a:ext cx="9588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58103" y="946175"/>
            <a:ext cx="2426480" cy="5154532"/>
            <a:chOff x="458103" y="946175"/>
            <a:chExt cx="2426480" cy="5154532"/>
          </a:xfrm>
        </p:grpSpPr>
        <p:sp>
          <p:nvSpPr>
            <p:cNvPr id="52" name="Elipse 51">
              <a:extLst>
                <a:ext uri="{FF2B5EF4-FFF2-40B4-BE49-F238E27FC236}">
                  <a16:creationId xmlns:a16="http://schemas.microsoft.com/office/drawing/2014/main" id="{FA51686B-5156-4BD5-98CA-EE0A9EE31F31}"/>
                </a:ext>
              </a:extLst>
            </p:cNvPr>
            <p:cNvSpPr/>
            <p:nvPr/>
          </p:nvSpPr>
          <p:spPr>
            <a:xfrm>
              <a:off x="503248" y="1073286"/>
              <a:ext cx="2381335" cy="4711430"/>
            </a:xfrm>
            <a:custGeom>
              <a:avLst/>
              <a:gdLst>
                <a:gd name="connsiteX0" fmla="*/ 0 w 4709680"/>
                <a:gd name="connsiteY0" fmla="*/ 2355715 h 4711429"/>
                <a:gd name="connsiteX1" fmla="*/ 2354840 w 4709680"/>
                <a:gd name="connsiteY1" fmla="*/ 0 h 4711429"/>
                <a:gd name="connsiteX2" fmla="*/ 4709680 w 4709680"/>
                <a:gd name="connsiteY2" fmla="*/ 2355715 h 4711429"/>
                <a:gd name="connsiteX3" fmla="*/ 2354840 w 4709680"/>
                <a:gd name="connsiteY3" fmla="*/ 4711430 h 4711429"/>
                <a:gd name="connsiteX4" fmla="*/ 0 w 4709680"/>
                <a:gd name="connsiteY4" fmla="*/ 2355715 h 4711429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50 w 4709730"/>
                <a:gd name="connsiteY0" fmla="*/ 2355715 h 4711430"/>
                <a:gd name="connsiteX1" fmla="*/ 2354890 w 4709730"/>
                <a:gd name="connsiteY1" fmla="*/ 0 h 4711430"/>
                <a:gd name="connsiteX2" fmla="*/ 4709730 w 4709730"/>
                <a:gd name="connsiteY2" fmla="*/ 2355715 h 4711430"/>
                <a:gd name="connsiteX3" fmla="*/ 2354890 w 4709730"/>
                <a:gd name="connsiteY3" fmla="*/ 4711430 h 4711430"/>
                <a:gd name="connsiteX4" fmla="*/ 50 w 470973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47781 w 2369861"/>
                <a:gd name="connsiteY0" fmla="*/ 2169448 h 4711430"/>
                <a:gd name="connsiteX1" fmla="*/ 15021 w 2369861"/>
                <a:gd name="connsiteY1" fmla="*/ 0 h 4711430"/>
                <a:gd name="connsiteX2" fmla="*/ 2369861 w 2369861"/>
                <a:gd name="connsiteY2" fmla="*/ 2355715 h 4711430"/>
                <a:gd name="connsiteX3" fmla="*/ 15021 w 2369861"/>
                <a:gd name="connsiteY3" fmla="*/ 4711430 h 4711430"/>
                <a:gd name="connsiteX4" fmla="*/ 47781 w 2369861"/>
                <a:gd name="connsiteY4" fmla="*/ 2169448 h 4711430"/>
                <a:gd name="connsiteX0" fmla="*/ 47781 w 2369861"/>
                <a:gd name="connsiteY0" fmla="*/ 2169448 h 4711430"/>
                <a:gd name="connsiteX1" fmla="*/ 15021 w 2369861"/>
                <a:gd name="connsiteY1" fmla="*/ 0 h 4711430"/>
                <a:gd name="connsiteX2" fmla="*/ 2369861 w 2369861"/>
                <a:gd name="connsiteY2" fmla="*/ 2355715 h 4711430"/>
                <a:gd name="connsiteX3" fmla="*/ 15021 w 2369861"/>
                <a:gd name="connsiteY3" fmla="*/ 4711430 h 4711430"/>
                <a:gd name="connsiteX4" fmla="*/ 47781 w 2369861"/>
                <a:gd name="connsiteY4" fmla="*/ 2169448 h 4711430"/>
                <a:gd name="connsiteX0" fmla="*/ 9828 w 2381335"/>
                <a:gd name="connsiteY0" fmla="*/ 2148265 h 4711430"/>
                <a:gd name="connsiteX1" fmla="*/ 26495 w 2381335"/>
                <a:gd name="connsiteY1" fmla="*/ 0 h 4711430"/>
                <a:gd name="connsiteX2" fmla="*/ 2381335 w 2381335"/>
                <a:gd name="connsiteY2" fmla="*/ 2355715 h 4711430"/>
                <a:gd name="connsiteX3" fmla="*/ 26495 w 2381335"/>
                <a:gd name="connsiteY3" fmla="*/ 4711430 h 4711430"/>
                <a:gd name="connsiteX4" fmla="*/ 9828 w 2381335"/>
                <a:gd name="connsiteY4" fmla="*/ 2148265 h 4711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335" h="4711430">
                  <a:moveTo>
                    <a:pt x="9828" y="2148265"/>
                  </a:moveTo>
                  <a:cubicBezTo>
                    <a:pt x="9828" y="1363027"/>
                    <a:pt x="46753" y="914400"/>
                    <a:pt x="26495" y="0"/>
                  </a:cubicBezTo>
                  <a:cubicBezTo>
                    <a:pt x="1327037" y="0"/>
                    <a:pt x="2381335" y="1054690"/>
                    <a:pt x="2381335" y="2355715"/>
                  </a:cubicBezTo>
                  <a:cubicBezTo>
                    <a:pt x="2381335" y="3656740"/>
                    <a:pt x="1327037" y="4711430"/>
                    <a:pt x="26495" y="4711430"/>
                  </a:cubicBezTo>
                  <a:cubicBezTo>
                    <a:pt x="-20980" y="3619230"/>
                    <a:pt x="9828" y="2933503"/>
                    <a:pt x="9828" y="214826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80000"/>
                  </a:srgbClr>
                </a:gs>
                <a:gs pos="50000">
                  <a:srgbClr val="FF0000">
                    <a:alpha val="19000"/>
                  </a:srgbClr>
                </a:gs>
                <a:gs pos="96000">
                  <a:schemeClr val="bg1">
                    <a:shade val="100000"/>
                    <a:satMod val="115000"/>
                    <a:alpha val="10000"/>
                  </a:schemeClr>
                </a:gs>
              </a:gsLst>
              <a:lin ang="0" scaled="1"/>
              <a:tileRect/>
            </a:gradFill>
            <a:ln>
              <a:solidFill>
                <a:srgbClr val="BD24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>
              <a:extLst>
                <a:ext uri="{FF2B5EF4-FFF2-40B4-BE49-F238E27FC236}">
                  <a16:creationId xmlns:a16="http://schemas.microsoft.com/office/drawing/2014/main" id="{68CCBBFE-955F-4047-A455-292A16F537CC}"/>
                </a:ext>
              </a:extLst>
            </p:cNvPr>
            <p:cNvSpPr/>
            <p:nvPr/>
          </p:nvSpPr>
          <p:spPr>
            <a:xfrm>
              <a:off x="458103" y="946175"/>
              <a:ext cx="184446" cy="5154532"/>
            </a:xfrm>
            <a:prstGeom prst="rect">
              <a:avLst/>
            </a:prstGeom>
            <a:solidFill>
              <a:srgbClr val="002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ADC74AC1-1518-4BD5-B82D-41DA6FF9F24F}"/>
                </a:ext>
              </a:extLst>
            </p:cNvPr>
            <p:cNvSpPr txBox="1"/>
            <p:nvPr/>
          </p:nvSpPr>
          <p:spPr>
            <a:xfrm flipH="1">
              <a:off x="642549" y="3075057"/>
              <a:ext cx="13409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000" b="1" dirty="0"/>
                <a:t>SPS</a:t>
              </a:r>
            </a:p>
          </p:txBody>
        </p:sp>
        <p:cxnSp>
          <p:nvCxnSpPr>
            <p:cNvPr id="57" name="Conector recto 56">
              <a:extLst>
                <a:ext uri="{FF2B5EF4-FFF2-40B4-BE49-F238E27FC236}">
                  <a16:creationId xmlns:a16="http://schemas.microsoft.com/office/drawing/2014/main" id="{02B8CC1A-CB4E-4538-BAD7-E3C496E53749}"/>
                </a:ext>
              </a:extLst>
            </p:cNvPr>
            <p:cNvCxnSpPr>
              <a:cxnSpLocks/>
            </p:cNvCxnSpPr>
            <p:nvPr/>
          </p:nvCxnSpPr>
          <p:spPr>
            <a:xfrm rot="-2700000" flipH="1">
              <a:off x="2124000" y="2020250"/>
              <a:ext cx="54000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ector recto 59">
              <a:extLst>
                <a:ext uri="{FF2B5EF4-FFF2-40B4-BE49-F238E27FC236}">
                  <a16:creationId xmlns:a16="http://schemas.microsoft.com/office/drawing/2014/main" id="{17FE0DA1-C761-40D4-A48C-07D0E19BE8D8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2124000" y="4828200"/>
              <a:ext cx="54000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24E5165F-1B49-4E89-9405-13F41AAE0456}"/>
                </a:ext>
              </a:extLst>
            </p:cNvPr>
            <p:cNvSpPr txBox="1"/>
            <p:nvPr/>
          </p:nvSpPr>
          <p:spPr>
            <a:xfrm flipH="1">
              <a:off x="1191258" y="1405580"/>
              <a:ext cx="1340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dirty="0"/>
                <a:t>BA1</a:t>
              </a:r>
            </a:p>
          </p:txBody>
        </p: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5A39603B-536C-4B0B-8367-EEE67B95ADF6}"/>
                </a:ext>
              </a:extLst>
            </p:cNvPr>
            <p:cNvSpPr txBox="1"/>
            <p:nvPr/>
          </p:nvSpPr>
          <p:spPr>
            <a:xfrm flipH="1">
              <a:off x="1191600" y="4869955"/>
              <a:ext cx="1340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dirty="0"/>
                <a:t>BA3</a:t>
              </a:r>
            </a:p>
          </p:txBody>
        </p:sp>
      </p:grpSp>
      <p:sp>
        <p:nvSpPr>
          <p:cNvPr id="63" name="CuadroTexto 62">
            <a:extLst>
              <a:ext uri="{FF2B5EF4-FFF2-40B4-BE49-F238E27FC236}">
                <a16:creationId xmlns:a16="http://schemas.microsoft.com/office/drawing/2014/main" id="{D2170B86-B0F8-4D0D-B829-386BB9B43B99}"/>
              </a:ext>
            </a:extLst>
          </p:cNvPr>
          <p:cNvSpPr txBox="1"/>
          <p:nvPr/>
        </p:nvSpPr>
        <p:spPr>
          <a:xfrm flipH="1">
            <a:off x="2097831" y="3180392"/>
            <a:ext cx="1340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BA2</a:t>
            </a:r>
          </a:p>
        </p:txBody>
      </p:sp>
      <p:sp>
        <p:nvSpPr>
          <p:cNvPr id="30" name="Content Placeholder 13"/>
          <p:cNvSpPr>
            <a:spLocks noGrp="1"/>
          </p:cNvSpPr>
          <p:nvPr>
            <p:ph idx="1"/>
          </p:nvPr>
        </p:nvSpPr>
        <p:spPr>
          <a:xfrm>
            <a:off x="6096000" y="2910866"/>
            <a:ext cx="5515301" cy="2352531"/>
          </a:xfrm>
        </p:spPr>
        <p:txBody>
          <a:bodyPr>
            <a:normAutofit fontScale="85000" lnSpcReduction="20000"/>
          </a:bodyPr>
          <a:lstStyle/>
          <a:p>
            <a:pPr marL="53975" indent="0">
              <a:spcAft>
                <a:spcPts val="600"/>
              </a:spcAft>
              <a:buNone/>
            </a:pPr>
            <a:r>
              <a:rPr lang="en-GB" sz="3200" dirty="0"/>
              <a:t>VFC is an Acquisition Hardware with 4 acquisition channels.</a:t>
            </a:r>
          </a:p>
          <a:p>
            <a:pPr marL="53975" indent="0">
              <a:spcAft>
                <a:spcPts val="600"/>
              </a:spcAft>
              <a:buNone/>
            </a:pPr>
            <a:r>
              <a:rPr lang="en-US" sz="3200" dirty="0"/>
              <a:t>Each channel process 1 BPM.</a:t>
            </a:r>
          </a:p>
          <a:p>
            <a:pPr marL="53975" indent="0">
              <a:spcAft>
                <a:spcPts val="600"/>
              </a:spcAft>
              <a:buNone/>
            </a:pPr>
            <a:r>
              <a:rPr lang="en-GB" sz="3200" dirty="0"/>
              <a:t>Firmware decides which sensitivity channel, received from the BMP, to use (Hi, Mid, Lo)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973" y="2659057"/>
            <a:ext cx="2711835" cy="3602569"/>
          </a:xfrm>
          <a:prstGeom prst="rect">
            <a:avLst/>
          </a:prstGeom>
        </p:spPr>
      </p:pic>
      <p:sp>
        <p:nvSpPr>
          <p:cNvPr id="31" name="Content Placeholder 13"/>
          <p:cNvSpPr txBox="1">
            <a:spLocks/>
          </p:cNvSpPr>
          <p:nvPr/>
        </p:nvSpPr>
        <p:spPr>
          <a:xfrm>
            <a:off x="6158235" y="5453354"/>
            <a:ext cx="5390830" cy="6457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" indent="0">
              <a:spcAft>
                <a:spcPts val="600"/>
              </a:spcAft>
              <a:buNone/>
            </a:pPr>
            <a:r>
              <a:rPr lang="en-GB" sz="2000" dirty="0"/>
              <a:t>* BPM with 2 planes (horizontal and vertical) use 1 channel of the VFC for each plane.</a:t>
            </a:r>
          </a:p>
        </p:txBody>
      </p:sp>
    </p:spTree>
    <p:extLst>
      <p:ext uri="{BB962C8B-B14F-4D97-AF65-F5344CB8AC3E}">
        <p14:creationId xmlns:p14="http://schemas.microsoft.com/office/powerpoint/2010/main" val="341225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</a:t>
            </a:r>
            <a:r>
              <a:rPr lang="en-GB" dirty="0"/>
              <a:t>to ALPS/SPS </a:t>
            </a:r>
            <a:r>
              <a:rPr lang="en-GB" dirty="0"/>
              <a:t>(FESA)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7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17" y="264917"/>
            <a:ext cx="764635" cy="77845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3368963" y="1111250"/>
            <a:ext cx="7940387" cy="1443792"/>
            <a:chOff x="3445163" y="1193800"/>
            <a:chExt cx="7940387" cy="1443792"/>
          </a:xfrm>
        </p:grpSpPr>
        <p:sp>
          <p:nvSpPr>
            <p:cNvPr id="33" name="Rectangle 32"/>
            <p:cNvSpPr/>
            <p:nvPr/>
          </p:nvSpPr>
          <p:spPr>
            <a:xfrm>
              <a:off x="8571858" y="1196142"/>
              <a:ext cx="2813692" cy="14414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784850" y="1193800"/>
              <a:ext cx="1974850" cy="1441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80B1DF67-719B-4862-A595-D63A518D255B}"/>
                </a:ext>
              </a:extLst>
            </p:cNvPr>
            <p:cNvSpPr/>
            <p:nvPr/>
          </p:nvSpPr>
          <p:spPr>
            <a:xfrm>
              <a:off x="3535818" y="1193800"/>
              <a:ext cx="1290182" cy="14414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Back-end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(VFC)</a:t>
              </a:r>
            </a:p>
          </p:txBody>
        </p:sp>
        <p:sp>
          <p:nvSpPr>
            <p:cNvPr id="26" name="Rectángulo: esquinas redondeadas 25">
              <a:extLst>
                <a:ext uri="{FF2B5EF4-FFF2-40B4-BE49-F238E27FC236}">
                  <a16:creationId xmlns:a16="http://schemas.microsoft.com/office/drawing/2014/main" id="{A776BB5D-8EAC-484B-B725-812AA14481B6}"/>
                </a:ext>
              </a:extLst>
            </p:cNvPr>
            <p:cNvSpPr/>
            <p:nvPr/>
          </p:nvSpPr>
          <p:spPr>
            <a:xfrm>
              <a:off x="5921537" y="1304701"/>
              <a:ext cx="1745673" cy="1223042"/>
            </a:xfrm>
            <a:prstGeom prst="roundRect">
              <a:avLst/>
            </a:prstGeom>
            <a:solidFill>
              <a:srgbClr val="60A917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Back-end </a:t>
              </a:r>
            </a:p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(VFC)</a:t>
              </a:r>
            </a:p>
          </p:txBody>
        </p:sp>
        <p:sp>
          <p:nvSpPr>
            <p:cNvPr id="32" name="Rectángulo: esquinas redondeadas 31">
              <a:extLst>
                <a:ext uri="{FF2B5EF4-FFF2-40B4-BE49-F238E27FC236}">
                  <a16:creationId xmlns:a16="http://schemas.microsoft.com/office/drawing/2014/main" id="{AB013AE3-0DB3-4F8A-B3BA-C2CC8E621E12}"/>
                </a:ext>
              </a:extLst>
            </p:cNvPr>
            <p:cNvSpPr/>
            <p:nvPr/>
          </p:nvSpPr>
          <p:spPr>
            <a:xfrm>
              <a:off x="8670698" y="1298884"/>
              <a:ext cx="2623127" cy="1223042"/>
            </a:xfrm>
            <a:prstGeom prst="roundRect">
              <a:avLst/>
            </a:prstGeom>
            <a:solidFill>
              <a:srgbClr val="60A917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FESA </a:t>
              </a:r>
            </a:p>
            <a:p>
              <a:pPr algn="ctr"/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(Front-</a:t>
              </a:r>
              <a:r>
                <a:rPr lang="es-ES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</a:t>
              </a:r>
              <a:endPara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Software </a:t>
              </a:r>
              <a:r>
                <a:rPr lang="es-ES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Architecture</a:t>
              </a:r>
              <a:r>
                <a:rPr lang="es-E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42" name="Conector recto de flecha 41">
              <a:extLst>
                <a:ext uri="{FF2B5EF4-FFF2-40B4-BE49-F238E27FC236}">
                  <a16:creationId xmlns:a16="http://schemas.microsoft.com/office/drawing/2014/main" id="{65B91C6D-71B2-4081-8598-125575E3CC13}"/>
                </a:ext>
              </a:extLst>
            </p:cNvPr>
            <p:cNvCxnSpPr>
              <a:cxnSpLocks/>
              <a:stCxn id="7" idx="3"/>
              <a:endCxn id="33" idx="1"/>
            </p:cNvCxnSpPr>
            <p:nvPr/>
          </p:nvCxnSpPr>
          <p:spPr>
            <a:xfrm>
              <a:off x="7759700" y="1914525"/>
              <a:ext cx="812158" cy="23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upo 39">
              <a:extLst>
                <a:ext uri="{FF2B5EF4-FFF2-40B4-BE49-F238E27FC236}">
                  <a16:creationId xmlns:a16="http://schemas.microsoft.com/office/drawing/2014/main" id="{C419D50B-69EC-4A47-AC13-1B5941CFD7B1}"/>
                </a:ext>
              </a:extLst>
            </p:cNvPr>
            <p:cNvGrpSpPr/>
            <p:nvPr/>
          </p:nvGrpSpPr>
          <p:grpSpPr>
            <a:xfrm>
              <a:off x="3445163" y="1377067"/>
              <a:ext cx="1480878" cy="1055907"/>
              <a:chOff x="1898932" y="4936306"/>
              <a:chExt cx="1689121" cy="1167081"/>
            </a:xfrm>
          </p:grpSpPr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96A6AECA-8A92-4C88-8654-CF354165E2AF}"/>
                  </a:ext>
                </a:extLst>
              </p:cNvPr>
              <p:cNvSpPr/>
              <p:nvPr/>
            </p:nvSpPr>
            <p:spPr>
              <a:xfrm>
                <a:off x="2167237" y="4936306"/>
                <a:ext cx="1167081" cy="1167081"/>
              </a:xfrm>
              <a:prstGeom prst="rect">
                <a:avLst/>
              </a:prstGeom>
              <a:solidFill>
                <a:srgbClr val="1BA1E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6060586E-4F25-479B-9942-0238EE6CE800}"/>
                  </a:ext>
                </a:extLst>
              </p:cNvPr>
              <p:cNvSpPr/>
              <p:nvPr/>
            </p:nvSpPr>
            <p:spPr>
              <a:xfrm rot="18951561">
                <a:off x="1898932" y="5416842"/>
                <a:ext cx="1689121" cy="2041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TextBox 8">
                <a:extLst>
                  <a:ext uri="{FF2B5EF4-FFF2-40B4-BE49-F238E27FC236}">
                    <a16:creationId xmlns:a16="http://schemas.microsoft.com/office/drawing/2014/main" id="{0447E7FE-B3C7-43F4-8349-31EE80A91700}"/>
                  </a:ext>
                </a:extLst>
              </p:cNvPr>
              <p:cNvSpPr txBox="1"/>
              <p:nvPr/>
            </p:nvSpPr>
            <p:spPr>
              <a:xfrm>
                <a:off x="2316316" y="5075636"/>
                <a:ext cx="320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A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9">
                <a:extLst>
                  <a:ext uri="{FF2B5EF4-FFF2-40B4-BE49-F238E27FC236}">
                    <a16:creationId xmlns:a16="http://schemas.microsoft.com/office/drawing/2014/main" id="{AA861B8B-FDE3-4200-B200-79C4D1580DDF}"/>
                  </a:ext>
                </a:extLst>
              </p:cNvPr>
              <p:cNvSpPr txBox="1"/>
              <p:nvPr/>
            </p:nvSpPr>
            <p:spPr>
              <a:xfrm>
                <a:off x="2904836" y="5610131"/>
                <a:ext cx="3244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B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8">
                <a:extLst>
                  <a:ext uri="{FF2B5EF4-FFF2-40B4-BE49-F238E27FC236}">
                    <a16:creationId xmlns:a16="http://schemas.microsoft.com/office/drawing/2014/main" id="{48EBD9DA-28C8-4FB6-95C5-569A9149EE38}"/>
                  </a:ext>
                </a:extLst>
              </p:cNvPr>
              <p:cNvSpPr txBox="1"/>
              <p:nvPr/>
            </p:nvSpPr>
            <p:spPr>
              <a:xfrm rot="18915814">
                <a:off x="2373314" y="5287264"/>
                <a:ext cx="798195" cy="408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BPM</a:t>
                </a:r>
                <a:endParaRPr lang="en-GB" b="1" dirty="0"/>
              </a:p>
            </p:txBody>
          </p:sp>
        </p:grpSp>
        <p:cxnSp>
          <p:nvCxnSpPr>
            <p:cNvPr id="47" name="Conector recto de flecha 46">
              <a:extLst>
                <a:ext uri="{FF2B5EF4-FFF2-40B4-BE49-F238E27FC236}">
                  <a16:creationId xmlns:a16="http://schemas.microsoft.com/office/drawing/2014/main" id="{F94ECD69-6336-423E-BF30-61364A919088}"/>
                </a:ext>
              </a:extLst>
            </p:cNvPr>
            <p:cNvCxnSpPr>
              <a:cxnSpLocks/>
              <a:stCxn id="46" idx="3"/>
              <a:endCxn id="7" idx="1"/>
            </p:cNvCxnSpPr>
            <p:nvPr/>
          </p:nvCxnSpPr>
          <p:spPr>
            <a:xfrm>
              <a:off x="4826000" y="1914525"/>
              <a:ext cx="9588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58103" y="946175"/>
            <a:ext cx="2426480" cy="5154532"/>
            <a:chOff x="458103" y="946175"/>
            <a:chExt cx="2426480" cy="5154532"/>
          </a:xfrm>
        </p:grpSpPr>
        <p:sp>
          <p:nvSpPr>
            <p:cNvPr id="52" name="Elipse 51">
              <a:extLst>
                <a:ext uri="{FF2B5EF4-FFF2-40B4-BE49-F238E27FC236}">
                  <a16:creationId xmlns:a16="http://schemas.microsoft.com/office/drawing/2014/main" id="{FA51686B-5156-4BD5-98CA-EE0A9EE31F31}"/>
                </a:ext>
              </a:extLst>
            </p:cNvPr>
            <p:cNvSpPr/>
            <p:nvPr/>
          </p:nvSpPr>
          <p:spPr>
            <a:xfrm>
              <a:off x="503248" y="1073286"/>
              <a:ext cx="2381335" cy="4711430"/>
            </a:xfrm>
            <a:custGeom>
              <a:avLst/>
              <a:gdLst>
                <a:gd name="connsiteX0" fmla="*/ 0 w 4709680"/>
                <a:gd name="connsiteY0" fmla="*/ 2355715 h 4711429"/>
                <a:gd name="connsiteX1" fmla="*/ 2354840 w 4709680"/>
                <a:gd name="connsiteY1" fmla="*/ 0 h 4711429"/>
                <a:gd name="connsiteX2" fmla="*/ 4709680 w 4709680"/>
                <a:gd name="connsiteY2" fmla="*/ 2355715 h 4711429"/>
                <a:gd name="connsiteX3" fmla="*/ 2354840 w 4709680"/>
                <a:gd name="connsiteY3" fmla="*/ 4711430 h 4711429"/>
                <a:gd name="connsiteX4" fmla="*/ 0 w 4709680"/>
                <a:gd name="connsiteY4" fmla="*/ 2355715 h 4711429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50 w 4709730"/>
                <a:gd name="connsiteY0" fmla="*/ 2355715 h 4711430"/>
                <a:gd name="connsiteX1" fmla="*/ 2354890 w 4709730"/>
                <a:gd name="connsiteY1" fmla="*/ 0 h 4711430"/>
                <a:gd name="connsiteX2" fmla="*/ 4709730 w 4709730"/>
                <a:gd name="connsiteY2" fmla="*/ 2355715 h 4711430"/>
                <a:gd name="connsiteX3" fmla="*/ 2354890 w 4709730"/>
                <a:gd name="connsiteY3" fmla="*/ 4711430 h 4711430"/>
                <a:gd name="connsiteX4" fmla="*/ 50 w 470973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0 w 4709680"/>
                <a:gd name="connsiteY0" fmla="*/ 2355715 h 4711430"/>
                <a:gd name="connsiteX1" fmla="*/ 2354840 w 4709680"/>
                <a:gd name="connsiteY1" fmla="*/ 0 h 4711430"/>
                <a:gd name="connsiteX2" fmla="*/ 4709680 w 4709680"/>
                <a:gd name="connsiteY2" fmla="*/ 2355715 h 4711430"/>
                <a:gd name="connsiteX3" fmla="*/ 2354840 w 4709680"/>
                <a:gd name="connsiteY3" fmla="*/ 4711430 h 4711430"/>
                <a:gd name="connsiteX4" fmla="*/ 0 w 4709680"/>
                <a:gd name="connsiteY4" fmla="*/ 2355715 h 4711430"/>
                <a:gd name="connsiteX0" fmla="*/ 47781 w 2369861"/>
                <a:gd name="connsiteY0" fmla="*/ 2169448 h 4711430"/>
                <a:gd name="connsiteX1" fmla="*/ 15021 w 2369861"/>
                <a:gd name="connsiteY1" fmla="*/ 0 h 4711430"/>
                <a:gd name="connsiteX2" fmla="*/ 2369861 w 2369861"/>
                <a:gd name="connsiteY2" fmla="*/ 2355715 h 4711430"/>
                <a:gd name="connsiteX3" fmla="*/ 15021 w 2369861"/>
                <a:gd name="connsiteY3" fmla="*/ 4711430 h 4711430"/>
                <a:gd name="connsiteX4" fmla="*/ 47781 w 2369861"/>
                <a:gd name="connsiteY4" fmla="*/ 2169448 h 4711430"/>
                <a:gd name="connsiteX0" fmla="*/ 47781 w 2369861"/>
                <a:gd name="connsiteY0" fmla="*/ 2169448 h 4711430"/>
                <a:gd name="connsiteX1" fmla="*/ 15021 w 2369861"/>
                <a:gd name="connsiteY1" fmla="*/ 0 h 4711430"/>
                <a:gd name="connsiteX2" fmla="*/ 2369861 w 2369861"/>
                <a:gd name="connsiteY2" fmla="*/ 2355715 h 4711430"/>
                <a:gd name="connsiteX3" fmla="*/ 15021 w 2369861"/>
                <a:gd name="connsiteY3" fmla="*/ 4711430 h 4711430"/>
                <a:gd name="connsiteX4" fmla="*/ 47781 w 2369861"/>
                <a:gd name="connsiteY4" fmla="*/ 2169448 h 4711430"/>
                <a:gd name="connsiteX0" fmla="*/ 9828 w 2381335"/>
                <a:gd name="connsiteY0" fmla="*/ 2148265 h 4711430"/>
                <a:gd name="connsiteX1" fmla="*/ 26495 w 2381335"/>
                <a:gd name="connsiteY1" fmla="*/ 0 h 4711430"/>
                <a:gd name="connsiteX2" fmla="*/ 2381335 w 2381335"/>
                <a:gd name="connsiteY2" fmla="*/ 2355715 h 4711430"/>
                <a:gd name="connsiteX3" fmla="*/ 26495 w 2381335"/>
                <a:gd name="connsiteY3" fmla="*/ 4711430 h 4711430"/>
                <a:gd name="connsiteX4" fmla="*/ 9828 w 2381335"/>
                <a:gd name="connsiteY4" fmla="*/ 2148265 h 4711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335" h="4711430">
                  <a:moveTo>
                    <a:pt x="9828" y="2148265"/>
                  </a:moveTo>
                  <a:cubicBezTo>
                    <a:pt x="9828" y="1363027"/>
                    <a:pt x="46753" y="914400"/>
                    <a:pt x="26495" y="0"/>
                  </a:cubicBezTo>
                  <a:cubicBezTo>
                    <a:pt x="1327037" y="0"/>
                    <a:pt x="2381335" y="1054690"/>
                    <a:pt x="2381335" y="2355715"/>
                  </a:cubicBezTo>
                  <a:cubicBezTo>
                    <a:pt x="2381335" y="3656740"/>
                    <a:pt x="1327037" y="4711430"/>
                    <a:pt x="26495" y="4711430"/>
                  </a:cubicBezTo>
                  <a:cubicBezTo>
                    <a:pt x="-20980" y="3619230"/>
                    <a:pt x="9828" y="2933503"/>
                    <a:pt x="9828" y="214826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80000"/>
                  </a:srgbClr>
                </a:gs>
                <a:gs pos="50000">
                  <a:srgbClr val="FF0000">
                    <a:alpha val="19000"/>
                  </a:srgbClr>
                </a:gs>
                <a:gs pos="96000">
                  <a:schemeClr val="bg1">
                    <a:shade val="100000"/>
                    <a:satMod val="115000"/>
                    <a:alpha val="10000"/>
                  </a:schemeClr>
                </a:gs>
              </a:gsLst>
              <a:lin ang="0" scaled="1"/>
              <a:tileRect/>
            </a:gradFill>
            <a:ln>
              <a:solidFill>
                <a:srgbClr val="BD24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>
              <a:extLst>
                <a:ext uri="{FF2B5EF4-FFF2-40B4-BE49-F238E27FC236}">
                  <a16:creationId xmlns:a16="http://schemas.microsoft.com/office/drawing/2014/main" id="{68CCBBFE-955F-4047-A455-292A16F537CC}"/>
                </a:ext>
              </a:extLst>
            </p:cNvPr>
            <p:cNvSpPr/>
            <p:nvPr/>
          </p:nvSpPr>
          <p:spPr>
            <a:xfrm>
              <a:off x="458103" y="946175"/>
              <a:ext cx="184446" cy="5154532"/>
            </a:xfrm>
            <a:prstGeom prst="rect">
              <a:avLst/>
            </a:prstGeom>
            <a:solidFill>
              <a:srgbClr val="002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ADC74AC1-1518-4BD5-B82D-41DA6FF9F24F}"/>
                </a:ext>
              </a:extLst>
            </p:cNvPr>
            <p:cNvSpPr txBox="1"/>
            <p:nvPr/>
          </p:nvSpPr>
          <p:spPr>
            <a:xfrm flipH="1">
              <a:off x="642549" y="3075057"/>
              <a:ext cx="13409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000" b="1" dirty="0"/>
                <a:t>SPS</a:t>
              </a:r>
            </a:p>
          </p:txBody>
        </p:sp>
        <p:cxnSp>
          <p:nvCxnSpPr>
            <p:cNvPr id="57" name="Conector recto 56">
              <a:extLst>
                <a:ext uri="{FF2B5EF4-FFF2-40B4-BE49-F238E27FC236}">
                  <a16:creationId xmlns:a16="http://schemas.microsoft.com/office/drawing/2014/main" id="{02B8CC1A-CB4E-4538-BAD7-E3C496E53749}"/>
                </a:ext>
              </a:extLst>
            </p:cNvPr>
            <p:cNvCxnSpPr>
              <a:cxnSpLocks/>
            </p:cNvCxnSpPr>
            <p:nvPr/>
          </p:nvCxnSpPr>
          <p:spPr>
            <a:xfrm rot="-2700000" flipH="1">
              <a:off x="2124000" y="2020250"/>
              <a:ext cx="54000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ector recto 59">
              <a:extLst>
                <a:ext uri="{FF2B5EF4-FFF2-40B4-BE49-F238E27FC236}">
                  <a16:creationId xmlns:a16="http://schemas.microsoft.com/office/drawing/2014/main" id="{17FE0DA1-C761-40D4-A48C-07D0E19BE8D8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2124000" y="4828200"/>
              <a:ext cx="540000" cy="0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24E5165F-1B49-4E89-9405-13F41AAE0456}"/>
                </a:ext>
              </a:extLst>
            </p:cNvPr>
            <p:cNvSpPr txBox="1"/>
            <p:nvPr/>
          </p:nvSpPr>
          <p:spPr>
            <a:xfrm flipH="1">
              <a:off x="1191258" y="1405580"/>
              <a:ext cx="1340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dirty="0"/>
                <a:t>BA1</a:t>
              </a:r>
            </a:p>
          </p:txBody>
        </p: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5A39603B-536C-4B0B-8367-EEE67B95ADF6}"/>
                </a:ext>
              </a:extLst>
            </p:cNvPr>
            <p:cNvSpPr txBox="1"/>
            <p:nvPr/>
          </p:nvSpPr>
          <p:spPr>
            <a:xfrm flipH="1">
              <a:off x="1191600" y="4869955"/>
              <a:ext cx="1340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dirty="0"/>
                <a:t>BA3</a:t>
              </a:r>
            </a:p>
          </p:txBody>
        </p:sp>
      </p:grpSp>
      <p:sp>
        <p:nvSpPr>
          <p:cNvPr id="63" name="CuadroTexto 62">
            <a:extLst>
              <a:ext uri="{FF2B5EF4-FFF2-40B4-BE49-F238E27FC236}">
                <a16:creationId xmlns:a16="http://schemas.microsoft.com/office/drawing/2014/main" id="{D2170B86-B0F8-4D0D-B829-386BB9B43B99}"/>
              </a:ext>
            </a:extLst>
          </p:cNvPr>
          <p:cNvSpPr txBox="1"/>
          <p:nvPr/>
        </p:nvSpPr>
        <p:spPr>
          <a:xfrm flipH="1">
            <a:off x="2097831" y="3180392"/>
            <a:ext cx="1340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BA2</a:t>
            </a:r>
          </a:p>
        </p:txBody>
      </p:sp>
      <p:sp>
        <p:nvSpPr>
          <p:cNvPr id="30" name="Content Placeholder 13"/>
          <p:cNvSpPr>
            <a:spLocks noGrp="1"/>
          </p:cNvSpPr>
          <p:nvPr>
            <p:ph idx="1"/>
          </p:nvPr>
        </p:nvSpPr>
        <p:spPr>
          <a:xfrm>
            <a:off x="3276600" y="2835321"/>
            <a:ext cx="5488093" cy="2034634"/>
          </a:xfrm>
        </p:spPr>
        <p:txBody>
          <a:bodyPr>
            <a:noAutofit/>
          </a:bodyPr>
          <a:lstStyle/>
          <a:p>
            <a:pPr marL="53975" indent="0">
              <a:spcAft>
                <a:spcPts val="600"/>
              </a:spcAft>
              <a:buNone/>
            </a:pPr>
            <a:r>
              <a:rPr lang="en-US" sz="2700" dirty="0"/>
              <a:t>FESA servers are created using the FESA framework, developed by CERN. This is the standard way to develop real-time software for accelerator controllers using C++.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764693" y="2738283"/>
            <a:ext cx="2867470" cy="215060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76600" y="4907419"/>
            <a:ext cx="851812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indent="0">
              <a:spcAft>
                <a:spcPts val="600"/>
              </a:spcAft>
              <a:buNone/>
            </a:pPr>
            <a:r>
              <a:rPr lang="en-US" sz="2700" dirty="0"/>
              <a:t>Each sector has one instance of this FESA server and is used to obtain real-time data and update the settings in the hardware.</a:t>
            </a:r>
          </a:p>
        </p:txBody>
      </p:sp>
    </p:spTree>
    <p:extLst>
      <p:ext uri="{BB962C8B-B14F-4D97-AF65-F5344CB8AC3E}">
        <p14:creationId xmlns:p14="http://schemas.microsoft.com/office/powerpoint/2010/main" val="2812883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GUI for ALPS </a:t>
            </a:r>
            <a:r>
              <a:rPr lang="en-GB" dirty="0" smtClean="0"/>
              <a:t>– Phase-r 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8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17" y="264917"/>
            <a:ext cx="764635" cy="77845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67913"/>
            <a:ext cx="10515600" cy="3116738"/>
          </a:xfrm>
        </p:spPr>
        <p:txBody>
          <a:bodyPr/>
          <a:lstStyle/>
          <a:p>
            <a:pPr marL="0" indent="0">
              <a:lnSpc>
                <a:spcPct val="70000"/>
              </a:lnSpc>
              <a:spcAft>
                <a:spcPts val="600"/>
              </a:spcAft>
              <a:buNone/>
            </a:pPr>
            <a:r>
              <a:rPr lang="en-GB" sz="2300" dirty="0"/>
              <a:t>The </a:t>
            </a:r>
            <a:r>
              <a:rPr lang="en-GB" sz="2300" dirty="0" smtClean="0"/>
              <a:t>Phase-r </a:t>
            </a:r>
            <a:r>
              <a:rPr lang="en-GB" sz="2300" dirty="0"/>
              <a:t>application is used to </a:t>
            </a:r>
            <a:r>
              <a:rPr lang="en-GB" sz="2300" dirty="0" smtClean="0"/>
              <a:t>align*:</a:t>
            </a:r>
            <a:endParaRPr lang="en-GB" sz="2300" dirty="0"/>
          </a:p>
          <a:p>
            <a:pPr marL="571500" lvl="1" indent="-287338">
              <a:lnSpc>
                <a:spcPct val="7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GB" sz="2300" dirty="0"/>
              <a:t>the </a:t>
            </a:r>
            <a:r>
              <a:rPr lang="en-GB" sz="2300" dirty="0" smtClean="0"/>
              <a:t>data</a:t>
            </a:r>
            <a:r>
              <a:rPr lang="en-GB" sz="2300" dirty="0"/>
              <a:t> in time</a:t>
            </a:r>
            <a:r>
              <a:rPr lang="en-GB" sz="2300" dirty="0" smtClean="0"/>
              <a:t> </a:t>
            </a:r>
            <a:r>
              <a:rPr lang="en-GB" sz="2300" dirty="0"/>
              <a:t>from each </a:t>
            </a:r>
            <a:r>
              <a:rPr lang="en-GB" sz="2300" dirty="0" smtClean="0"/>
              <a:t>electrode </a:t>
            </a:r>
            <a:r>
              <a:rPr lang="en-GB" sz="2300" dirty="0"/>
              <a:t>due to the different electronic circuits,</a:t>
            </a:r>
            <a:endParaRPr lang="en-GB" sz="2300" dirty="0"/>
          </a:p>
          <a:p>
            <a:pPr marL="571500" lvl="1" indent="-287338">
              <a:lnSpc>
                <a:spcPct val="7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GB" sz="2300" dirty="0"/>
              <a:t>the received turn clock flag with the actual turn start for each </a:t>
            </a:r>
            <a:r>
              <a:rPr lang="en-GB" sz="2300" dirty="0" smtClean="0"/>
              <a:t>BPM,</a:t>
            </a:r>
            <a:endParaRPr lang="en-GB" sz="2300" dirty="0"/>
          </a:p>
          <a:p>
            <a:pPr marL="571500" lvl="1" indent="-287338">
              <a:lnSpc>
                <a:spcPct val="7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GB" sz="2300" dirty="0"/>
              <a:t>the injection trigger to all BAs due to the different cable </a:t>
            </a:r>
            <a:r>
              <a:rPr lang="en-GB" sz="2300" dirty="0" smtClean="0"/>
              <a:t>lengths.</a:t>
            </a:r>
            <a:endParaRPr lang="en-GB" dirty="0"/>
          </a:p>
        </p:txBody>
      </p:sp>
      <p:sp>
        <p:nvSpPr>
          <p:cNvPr id="14" name="Content Placeholder 13"/>
          <p:cNvSpPr txBox="1">
            <a:spLocks/>
          </p:cNvSpPr>
          <p:nvPr/>
        </p:nvSpPr>
        <p:spPr>
          <a:xfrm>
            <a:off x="838200" y="3132688"/>
            <a:ext cx="7551756" cy="6457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000" dirty="0" smtClean="0"/>
              <a:t>* </a:t>
            </a:r>
            <a:r>
              <a:rPr lang="en-GB" sz="2000" dirty="0"/>
              <a:t>It is important to note that when we say "align", what we are actually doing is synchronizing, but the ALPS team call it alignment.</a:t>
            </a:r>
            <a:endParaRPr lang="en-GB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0" y="2855049"/>
            <a:ext cx="3221282" cy="33537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988" y="4209194"/>
            <a:ext cx="3621968" cy="19995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209194"/>
            <a:ext cx="3653011" cy="199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580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GUI for ALPS - </a:t>
            </a:r>
            <a:r>
              <a:rPr lang="en-GB" dirty="0"/>
              <a:t>Phase-r </a:t>
            </a:r>
            <a:r>
              <a:rPr lang="en-GB" dirty="0" smtClean="0"/>
              <a:t>E</a:t>
            </a:r>
            <a:r>
              <a:rPr lang="en-GB" dirty="0" smtClean="0"/>
              <a:t>volution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10B41B-1187-4EA2-B5C0-8C24B505909E}" type="slidenum">
              <a:rPr lang="en-GB" smtClean="0"/>
              <a:pPr/>
              <a:t>9</a:t>
            </a:fld>
            <a:r>
              <a:rPr lang="en-GB" dirty="0"/>
              <a:t>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FTEC Workshop 2018 </a:t>
            </a:r>
            <a:r>
              <a:rPr lang="en-GB" dirty="0"/>
              <a:t>| CERN</a:t>
            </a:r>
          </a:p>
        </p:txBody>
      </p:sp>
      <p:sp>
        <p:nvSpPr>
          <p:cNvPr id="59" name="Content Placeholder 13"/>
          <p:cNvSpPr>
            <a:spLocks noGrp="1"/>
          </p:cNvSpPr>
          <p:nvPr>
            <p:ph idx="1"/>
          </p:nvPr>
        </p:nvSpPr>
        <p:spPr>
          <a:xfrm>
            <a:off x="838198" y="1209174"/>
            <a:ext cx="5289551" cy="1899786"/>
          </a:xfrm>
        </p:spPr>
        <p:txBody>
          <a:bodyPr>
            <a:normAutofit fontScale="92500" lnSpcReduction="10000"/>
          </a:bodyPr>
          <a:lstStyle/>
          <a:p>
            <a:pPr marL="571500" indent="-287338">
              <a:spcAft>
                <a:spcPts val="600"/>
              </a:spcAft>
            </a:pPr>
            <a:r>
              <a:rPr lang="en-GB" sz="2300" dirty="0"/>
              <a:t>Turn Clock alignment </a:t>
            </a:r>
            <a:r>
              <a:rPr lang="en-GB" sz="2300" dirty="0" smtClean="0"/>
              <a:t>is cycle dependent</a:t>
            </a:r>
          </a:p>
          <a:p>
            <a:pPr marL="571500" indent="-287338">
              <a:spcAft>
                <a:spcPts val="600"/>
              </a:spcAft>
            </a:pPr>
            <a:r>
              <a:rPr lang="en-GB" sz="2300" dirty="0" smtClean="0"/>
              <a:t>Turn </a:t>
            </a:r>
            <a:r>
              <a:rPr lang="en-GB" sz="2300" dirty="0"/>
              <a:t>Clock alignment implemented and tested        </a:t>
            </a:r>
          </a:p>
          <a:p>
            <a:pPr marL="571500" indent="-287338">
              <a:spcAft>
                <a:spcPts val="600"/>
              </a:spcAft>
            </a:pPr>
            <a:r>
              <a:rPr lang="en-GB" sz="2300" dirty="0"/>
              <a:t>Injection Trigger alignment implemented and </a:t>
            </a:r>
            <a:r>
              <a:rPr lang="en-GB" sz="2300" dirty="0" smtClean="0"/>
              <a:t>tested</a:t>
            </a:r>
          </a:p>
          <a:p>
            <a:pPr marL="571500" indent="-287338">
              <a:spcAft>
                <a:spcPts val="600"/>
              </a:spcAft>
            </a:pPr>
            <a:endParaRPr lang="en-US" sz="2300" dirty="0" smtClean="0"/>
          </a:p>
          <a:p>
            <a:pPr marL="571500" indent="-287338">
              <a:spcAft>
                <a:spcPts val="600"/>
              </a:spcAft>
            </a:pPr>
            <a:endParaRPr lang="en-US" sz="23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217" y="264917"/>
            <a:ext cx="764635" cy="7784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246" y="3173092"/>
            <a:ext cx="3671147" cy="3005788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5151119" y="4190968"/>
            <a:ext cx="1971040" cy="96858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13"/>
          <p:cNvSpPr txBox="1">
            <a:spLocks/>
          </p:cNvSpPr>
          <p:nvPr/>
        </p:nvSpPr>
        <p:spPr>
          <a:xfrm>
            <a:off x="6725919" y="1209174"/>
            <a:ext cx="5081694" cy="1899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287338">
              <a:spcAft>
                <a:spcPts val="600"/>
              </a:spcAft>
            </a:pPr>
            <a:r>
              <a:rPr lang="en-US" sz="2300" dirty="0" smtClean="0"/>
              <a:t>Minor changes in the GUI</a:t>
            </a:r>
            <a:endParaRPr lang="en-US" sz="2300" dirty="0"/>
          </a:p>
          <a:p>
            <a:pPr marL="571500" indent="-287338">
              <a:spcAft>
                <a:spcPts val="600"/>
              </a:spcAft>
            </a:pPr>
            <a:r>
              <a:rPr lang="en-GB" sz="2300" dirty="0" smtClean="0"/>
              <a:t>Import/Export data to CSV file</a:t>
            </a:r>
            <a:endParaRPr lang="en-GB" sz="2300" dirty="0"/>
          </a:p>
          <a:p>
            <a:pPr marL="571500" indent="-287338">
              <a:spcAft>
                <a:spcPts val="600"/>
              </a:spcAft>
            </a:pPr>
            <a:r>
              <a:rPr lang="en-US" dirty="0" smtClean="0"/>
              <a:t>Minor bugs fixed</a:t>
            </a:r>
            <a:endParaRPr lang="en-US" sz="2300" dirty="0"/>
          </a:p>
          <a:p>
            <a:pPr marL="53975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en-US" sz="3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524" y="3032760"/>
            <a:ext cx="3085812" cy="321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197496"/>
      </p:ext>
    </p:extLst>
  </p:cSld>
  <p:clrMapOvr>
    <a:masterClrMapping/>
  </p:clrMapOvr>
</p:sld>
</file>

<file path=ppt/theme/theme1.xml><?xml version="1.0" encoding="utf-8"?>
<a:theme xmlns:a="http://schemas.openxmlformats.org/drawingml/2006/main" name="Cern-FesaWeb-Sty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tion-template.pptx" id="{39C7D9D8-B810-4FE2-A4C1-DF805DE33DE0}" vid="{018F0E6A-8DA9-4CC9-9310-3FE030C529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6341</TotalTime>
  <Words>751</Words>
  <Application>Microsoft Office PowerPoint</Application>
  <PresentationFormat>Widescreen</PresentationFormat>
  <Paragraphs>161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Cern-FesaWeb-Style</vt:lpstr>
      <vt:lpstr>8Th FTEC Workshop | CERN</vt:lpstr>
      <vt:lpstr>Outline</vt:lpstr>
      <vt:lpstr>Introduction to ALPS/SPS</vt:lpstr>
      <vt:lpstr>Introduction to ALPS/SPS</vt:lpstr>
      <vt:lpstr>Introduction to ALPS/SPS (BMP)</vt:lpstr>
      <vt:lpstr>Introduction to ALPS/SPS (VFC)</vt:lpstr>
      <vt:lpstr>Introduction to ALPS/SPS (FESA)</vt:lpstr>
      <vt:lpstr>GUI for ALPS – Phase-r Introduction</vt:lpstr>
      <vt:lpstr>GUI for ALPS - Phase-r Evolution</vt:lpstr>
      <vt:lpstr>GUI for ALPS – Scaling Factors Introduction</vt:lpstr>
      <vt:lpstr>GUI for ALPS - Scaling Factors Status</vt:lpstr>
      <vt:lpstr>Many thanks.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Jordi Ustrell Garrigos</dc:creator>
  <cp:lastModifiedBy>Jordi Ustrell Garrigos</cp:lastModifiedBy>
  <cp:revision>266</cp:revision>
  <cp:lastPrinted>2019-05-09T14:21:40Z</cp:lastPrinted>
  <dcterms:created xsi:type="dcterms:W3CDTF">2018-10-25T07:07:37Z</dcterms:created>
  <dcterms:modified xsi:type="dcterms:W3CDTF">2020-05-17T12:22:21Z</dcterms:modified>
</cp:coreProperties>
</file>