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  <p:sldMasterId id="2147483687" r:id="rId2"/>
  </p:sldMasterIdLst>
  <p:notesMasterIdLst>
    <p:notesMasterId r:id="rId21"/>
  </p:notesMasterIdLst>
  <p:sldIdLst>
    <p:sldId id="256" r:id="rId3"/>
    <p:sldId id="263" r:id="rId4"/>
    <p:sldId id="362" r:id="rId5"/>
    <p:sldId id="282" r:id="rId6"/>
    <p:sldId id="370" r:id="rId7"/>
    <p:sldId id="371" r:id="rId8"/>
    <p:sldId id="372" r:id="rId9"/>
    <p:sldId id="350" r:id="rId10"/>
    <p:sldId id="353" r:id="rId11"/>
    <p:sldId id="358" r:id="rId12"/>
    <p:sldId id="360" r:id="rId13"/>
    <p:sldId id="361" r:id="rId14"/>
    <p:sldId id="357" r:id="rId15"/>
    <p:sldId id="366" r:id="rId16"/>
    <p:sldId id="367" r:id="rId17"/>
    <p:sldId id="373" r:id="rId18"/>
    <p:sldId id="369" r:id="rId19"/>
    <p:sldId id="356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iel Hernandez Montesinos" initials="DHM" lastIdx="5" clrIdx="0">
    <p:extLst>
      <p:ext uri="{19B8F6BF-5375-455C-9EA6-DF929625EA0E}">
        <p15:presenceInfo xmlns:p15="http://schemas.microsoft.com/office/powerpoint/2012/main" userId="S-1-5-21-1526224874-1540688658-1361462980-546963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F0F0"/>
    <a:srgbClr val="FFFFFF"/>
    <a:srgbClr val="33CC33"/>
    <a:srgbClr val="FF99FF"/>
    <a:srgbClr val="9900FF"/>
    <a:srgbClr val="FF5050"/>
    <a:srgbClr val="FF9966"/>
    <a:srgbClr val="0099FF"/>
    <a:srgbClr val="000A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4" autoAdjust="0"/>
    <p:restoredTop sz="87784" autoAdjust="0"/>
  </p:normalViewPr>
  <p:slideViewPr>
    <p:cSldViewPr snapToGrid="0">
      <p:cViewPr varScale="1">
        <p:scale>
          <a:sx n="116" d="100"/>
          <a:sy n="116" d="100"/>
        </p:scale>
        <p:origin x="384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8-09T15:46:37.711" idx="1">
    <p:pos x="10" y="10"/>
    <p:text>The VLDB has two main components: The GBTx and the SCA. They are both ASIC: Application-specific integrated circuit. The GBTx receives data uncoming from the front-end experiments (particle collisions) and it sends it to the back-end (FPGA +counting room). It has special characteristics like data and clock recovery, 5 Gbps optical link and is radiation hard.</p:text>
    <p:extLst>
      <p:ext uri="{C676402C-5697-4E1C-873F-D02D1690AC5C}">
        <p15:threadingInfo xmlns:p15="http://schemas.microsoft.com/office/powerpoint/2012/main" timeZoneBias="-120"/>
      </p:ext>
    </p:extLst>
  </p:cm>
  <p:cm authorId="1" dt="2017-08-09T16:33:28.194" idx="2">
    <p:pos x="10" y="146"/>
    <p:text>The SCA is controlled by the GBTx. The SCA communicates the front-end sensors</p:text>
    <p:extLst>
      <p:ext uri="{C676402C-5697-4E1C-873F-D02D1690AC5C}">
        <p15:threadingInfo xmlns:p15="http://schemas.microsoft.com/office/powerpoint/2012/main" timeZoneBias="-120">
          <p15:parentCm authorId="1" idx="1"/>
        </p15:threadingInfo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8-09T15:46:37.711" idx="1">
    <p:pos x="10" y="10"/>
    <p:text>The VLDB has two main components: The GBTx and the SCA. They are both ASIC: Application-specific integrated circuit. The GBTx receives data uncoming from the front-end experiments (particle collisions) and it sends it to the back-end (FPGA +counting room). It has special characteristics like data and clock recovery, 5 Gbps optical link and is radiation hard.</p:text>
    <p:extLst>
      <p:ext uri="{C676402C-5697-4E1C-873F-D02D1690AC5C}">
        <p15:threadingInfo xmlns:p15="http://schemas.microsoft.com/office/powerpoint/2012/main" timeZoneBias="-120"/>
      </p:ext>
    </p:extLst>
  </p:cm>
  <p:cm authorId="1" dt="2017-08-09T16:33:28.194" idx="2">
    <p:pos x="10" y="146"/>
    <p:text>The SCA is controlled by the GBTx. The SCA communicates the front-end sensors</p:text>
    <p:extLst>
      <p:ext uri="{C676402C-5697-4E1C-873F-D02D1690AC5C}">
        <p15:threadingInfo xmlns:p15="http://schemas.microsoft.com/office/powerpoint/2012/main" timeZoneBias="-120">
          <p15:parentCm authorId="1" idx="1"/>
        </p15:threadingInfo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08A42-B24D-4336-8CA0-EAD09BA1EA1C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8C651-5508-4D09-9091-7B77AF22345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293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8C651-5508-4D09-9091-7B77AF22345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566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8C651-5508-4D09-9091-7B77AF22345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277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8C651-5508-4D09-9091-7B77AF22345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287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8C651-5508-4D09-9091-7B77AF22345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161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8C651-5508-4D09-9091-7B77AF22345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2618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8C651-5508-4D09-9091-7B77AF22345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688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8C651-5508-4D09-9091-7B77AF22345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0996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8C651-5508-4D09-9091-7B77AF22345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095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 strike="noStrike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012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478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292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5479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0519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>
            <a:lvl1pPr>
              <a:defRPr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536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>
            <a:lvl1pPr>
              <a:defRPr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235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904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>
            <a:lvl1pPr>
              <a:defRPr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290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 strike="noStrike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042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85800" indent="-22860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635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85800" indent="-22860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354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430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708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>
            <a:lvl1pPr>
              <a:defRPr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761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563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2488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835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805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610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215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66336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289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255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>
            <a:lvl1pPr>
              <a:defRPr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547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>
            <a:lvl1pPr>
              <a:defRPr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805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77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>
            <a:lvl1pPr>
              <a:defRPr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844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195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>
            <a:lvl1pPr>
              <a:defRPr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649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595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481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099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413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solidFill>
            <a:schemeClr val="bg1"/>
          </a:solidFill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solidFill>
            <a:schemeClr val="tx1">
              <a:lumMod val="75000"/>
              <a:lumOff val="25000"/>
            </a:schemeClr>
          </a:soli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0" cap="flat">
                <a:noFill/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 w="0"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254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solidFill>
            <a:schemeClr val="bg1"/>
          </a:solidFill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solidFill>
            <a:schemeClr val="tx1">
              <a:lumMod val="75000"/>
              <a:lumOff val="25000"/>
            </a:schemeClr>
          </a:soli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0" cap="flat">
                <a:noFill/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 w="0"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2" y="63309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6330951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2" y="6330950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01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5.png"/><Relationship Id="rId11" Type="http://schemas.openxmlformats.org/officeDocument/2006/relationships/image" Target="../media/image19.png"/><Relationship Id="rId5" Type="http://schemas.openxmlformats.org/officeDocument/2006/relationships/image" Target="../media/image14.png"/><Relationship Id="rId10" Type="http://schemas.microsoft.com/office/2007/relationships/hdphoto" Target="../media/hdphoto2.wdp"/><Relationship Id="rId4" Type="http://schemas.microsoft.com/office/2007/relationships/hdphoto" Target="../media/hdphoto1.wdp"/><Relationship Id="rId9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20.png"/><Relationship Id="rId7" Type="http://schemas.openxmlformats.org/officeDocument/2006/relationships/image" Target="../media/image21.png"/><Relationship Id="rId12" Type="http://schemas.openxmlformats.org/officeDocument/2006/relationships/image" Target="../media/image10.png"/><Relationship Id="rId17" Type="http://schemas.microsoft.com/office/2007/relationships/hdphoto" Target="../media/hdphoto2.wdp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.png"/><Relationship Id="rId11" Type="http://schemas.microsoft.com/office/2007/relationships/hdphoto" Target="../media/hdphoto1.wdp"/><Relationship Id="rId5" Type="http://schemas.openxmlformats.org/officeDocument/2006/relationships/image" Target="../media/image3.png"/><Relationship Id="rId15" Type="http://schemas.openxmlformats.org/officeDocument/2006/relationships/image" Target="../media/image15.png"/><Relationship Id="rId10" Type="http://schemas.openxmlformats.org/officeDocument/2006/relationships/image" Target="../media/image13.png"/><Relationship Id="rId4" Type="http://schemas.microsoft.com/office/2007/relationships/hdphoto" Target="../media/hdphoto3.wdp"/><Relationship Id="rId9" Type="http://schemas.openxmlformats.org/officeDocument/2006/relationships/image" Target="../media/image17.png"/><Relationship Id="rId1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2.xml"/><Relationship Id="rId3" Type="http://schemas.openxmlformats.org/officeDocument/2006/relationships/image" Target="../media/image27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cap="none" dirty="0" smtClean="0"/>
              <a:t/>
            </a:r>
            <a:br>
              <a:rPr lang="en-GB" cap="none" dirty="0" smtClean="0"/>
            </a:br>
            <a:r>
              <a:rPr lang="en-GB" cap="none" dirty="0" smtClean="0"/>
              <a:t/>
            </a:r>
            <a:br>
              <a:rPr lang="en-GB" cap="none" dirty="0" smtClean="0"/>
            </a:br>
            <a:r>
              <a:rPr lang="en-GB" dirty="0" smtClean="0"/>
              <a:t>VLDB</a:t>
            </a:r>
            <a:br>
              <a:rPr lang="en-GB" dirty="0" smtClean="0"/>
            </a:br>
            <a:r>
              <a:rPr lang="en-GB" dirty="0" smtClean="0"/>
              <a:t>Versatile Link Demo Board</a:t>
            </a:r>
            <a:endParaRPr lang="en-GB" cap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DanieL</a:t>
            </a:r>
            <a:r>
              <a:rPr lang="en-GB" dirty="0" smtClean="0"/>
              <a:t> </a:t>
            </a:r>
            <a:r>
              <a:rPr lang="en-GB" dirty="0"/>
              <a:t>HERNÁNDEZ </a:t>
            </a:r>
            <a:r>
              <a:rPr lang="en-GB" dirty="0" smtClean="0"/>
              <a:t>MONTESINOS </a:t>
            </a:r>
            <a:r>
              <a:rPr lang="es-ES" dirty="0" smtClean="0"/>
              <a:t>– EP-ESE-BE</a:t>
            </a:r>
          </a:p>
          <a:p>
            <a:r>
              <a:rPr lang="en-GB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Radiation Hard Optical </a:t>
            </a:r>
            <a:r>
              <a:rPr lang="en-GB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Link </a:t>
            </a:r>
            <a:r>
              <a:rPr lang="en-GB" cap="none" dirty="0" smtClean="0"/>
              <a:t>project.</a:t>
            </a:r>
          </a:p>
          <a:p>
            <a:r>
              <a:rPr lang="en-GB" cap="none" dirty="0" smtClean="0"/>
              <a:t>Supervisor: </a:t>
            </a:r>
            <a:r>
              <a:rPr lang="en-GB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Sophie </a:t>
            </a:r>
            <a:r>
              <a:rPr lang="en-GB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Baron.</a:t>
            </a:r>
            <a:endParaRPr lang="en-GB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  <p:pic>
        <p:nvPicPr>
          <p:cNvPr id="1028" name="Picture 4" descr="Resultado de imagen de cer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2455" y="500311"/>
            <a:ext cx="1187656" cy="1152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de ciema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080" y="242888"/>
            <a:ext cx="44958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56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  <p:pic>
        <p:nvPicPr>
          <p:cNvPr id="7" name="Content Placeholder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8121" y="1636526"/>
            <a:ext cx="4452581" cy="2932838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H. </a:t>
            </a:r>
            <a:r>
              <a:rPr lang="en-US" dirty="0" err="1" smtClean="0"/>
              <a:t>montesinos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141412" y="1636526"/>
            <a:ext cx="5694103" cy="394741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It will house the </a:t>
            </a:r>
            <a:r>
              <a:rPr lang="en-GB" dirty="0" err="1" smtClean="0"/>
              <a:t>LpGBT</a:t>
            </a:r>
            <a:r>
              <a:rPr lang="en-GB" dirty="0" smtClean="0"/>
              <a:t> chip on a test socket. We can test several </a:t>
            </a:r>
            <a:r>
              <a:rPr lang="en-GB" dirty="0" err="1" smtClean="0"/>
              <a:t>LpGBTs</a:t>
            </a:r>
            <a:r>
              <a:rPr lang="en-GB" dirty="0" smtClean="0"/>
              <a:t>.</a:t>
            </a:r>
          </a:p>
          <a:p>
            <a:r>
              <a:rPr lang="en-GB" dirty="0"/>
              <a:t>SMA Reference clocks</a:t>
            </a:r>
            <a:r>
              <a:rPr lang="en-GB" dirty="0" smtClean="0"/>
              <a:t>.</a:t>
            </a:r>
          </a:p>
          <a:p>
            <a:r>
              <a:rPr lang="en-GB" dirty="0" smtClean="0"/>
              <a:t>It has an SMA and a bullseye connector for the </a:t>
            </a:r>
            <a:r>
              <a:rPr lang="en-GB" dirty="0" err="1" smtClean="0"/>
              <a:t>LpGBT</a:t>
            </a:r>
            <a:r>
              <a:rPr lang="en-GB" dirty="0" smtClean="0"/>
              <a:t> clock </a:t>
            </a:r>
            <a:r>
              <a:rPr lang="en-GB" dirty="0"/>
              <a:t>analysis</a:t>
            </a:r>
            <a:r>
              <a:rPr lang="en-GB" dirty="0" smtClean="0"/>
              <a:t>.</a:t>
            </a:r>
          </a:p>
          <a:p>
            <a:r>
              <a:rPr lang="en-GB" dirty="0" err="1" smtClean="0"/>
              <a:t>VTRx</a:t>
            </a:r>
            <a:r>
              <a:rPr lang="en-GB" dirty="0" smtClean="0"/>
              <a:t>+ test board connector.</a:t>
            </a:r>
          </a:p>
          <a:p>
            <a:pPr marL="0" indent="0">
              <a:buNone/>
            </a:pPr>
            <a:endParaRPr lang="en-GB" dirty="0" smtClean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327648" y="2206752"/>
            <a:ext cx="2328672" cy="30480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882640" y="2851903"/>
            <a:ext cx="2139696" cy="69263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882640" y="3496366"/>
            <a:ext cx="3663696" cy="4816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4852219" y="2669509"/>
            <a:ext cx="2528502" cy="27057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5766619" y="3787915"/>
            <a:ext cx="4895247" cy="115317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3" name="Title 1"/>
          <p:cNvSpPr txBox="1">
            <a:spLocks/>
          </p:cNvSpPr>
          <p:nvPr/>
        </p:nvSpPr>
        <p:spPr>
          <a:xfrm>
            <a:off x="1962370" y="462640"/>
            <a:ext cx="10402887" cy="6422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Mezzanine board: Main test board.</a:t>
            </a:r>
            <a:endParaRPr lang="en-GB" dirty="0"/>
          </a:p>
        </p:txBody>
      </p:sp>
      <p:sp>
        <p:nvSpPr>
          <p:cNvPr id="44" name="Date Placeholder 4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4797" y="5185061"/>
            <a:ext cx="695325" cy="93345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871047" y="4597139"/>
            <a:ext cx="2566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u="sng" dirty="0" smtClean="0">
                <a:latin typeface="DFKai-SB" panose="03000509000000000000" pitchFamily="65" charset="-120"/>
                <a:ea typeface="DFKai-SB" panose="03000509000000000000" pitchFamily="65" charset="-120"/>
              </a:rPr>
              <a:t>Made by David Porret</a:t>
            </a:r>
            <a:r>
              <a:rPr lang="en-GB" i="1" u="sng" dirty="0" smtClean="0"/>
              <a:t>.</a:t>
            </a:r>
            <a:endParaRPr lang="en-GB" i="1" u="sng" dirty="0"/>
          </a:p>
        </p:txBody>
      </p:sp>
      <p:sp>
        <p:nvSpPr>
          <p:cNvPr id="2" name="TextBox 1"/>
          <p:cNvSpPr txBox="1"/>
          <p:nvPr/>
        </p:nvSpPr>
        <p:spPr>
          <a:xfrm>
            <a:off x="6853668" y="1267194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970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962370" y="462640"/>
            <a:ext cx="10402887" cy="642271"/>
          </a:xfrm>
        </p:spPr>
        <p:txBody>
          <a:bodyPr/>
          <a:lstStyle/>
          <a:p>
            <a:r>
              <a:rPr lang="en-GB" dirty="0" smtClean="0"/>
              <a:t>Mezzanine board: Main test board.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141412" y="1636526"/>
            <a:ext cx="5694103" cy="4621399"/>
          </a:xfrm>
        </p:spPr>
        <p:txBody>
          <a:bodyPr>
            <a:normAutofit/>
          </a:bodyPr>
          <a:lstStyle/>
          <a:p>
            <a:r>
              <a:rPr lang="en-GB" dirty="0" smtClean="0"/>
              <a:t>Dual FMC-HPC connectors for the link to the VC707 FPGA.</a:t>
            </a:r>
          </a:p>
          <a:p>
            <a:r>
              <a:rPr lang="en-GB" dirty="0" smtClean="0"/>
              <a:t>Temperature sensor (</a:t>
            </a:r>
            <a:r>
              <a:rPr lang="en-GB" dirty="0"/>
              <a:t>I</a:t>
            </a:r>
            <a:r>
              <a:rPr lang="en-GB" baseline="30000" dirty="0"/>
              <a:t>2</a:t>
            </a:r>
            <a:r>
              <a:rPr lang="en-GB" dirty="0"/>
              <a:t>C</a:t>
            </a:r>
            <a:r>
              <a:rPr lang="en-GB" dirty="0" smtClean="0"/>
              <a:t>).</a:t>
            </a:r>
          </a:p>
          <a:p>
            <a:r>
              <a:rPr lang="en-GB" dirty="0"/>
              <a:t>Clock generator (I</a:t>
            </a:r>
            <a:r>
              <a:rPr lang="en-GB" baseline="30000" dirty="0"/>
              <a:t>2</a:t>
            </a:r>
            <a:r>
              <a:rPr lang="en-GB" dirty="0"/>
              <a:t>C</a:t>
            </a:r>
            <a:r>
              <a:rPr lang="en-GB" dirty="0" smtClean="0"/>
              <a:t>).</a:t>
            </a:r>
          </a:p>
          <a:p>
            <a:r>
              <a:rPr lang="en-GB" dirty="0" smtClean="0"/>
              <a:t>Programmable power supplies (I</a:t>
            </a:r>
            <a:r>
              <a:rPr lang="en-GB" baseline="30000" dirty="0" smtClean="0"/>
              <a:t>2</a:t>
            </a:r>
            <a:r>
              <a:rPr lang="en-GB" dirty="0" smtClean="0"/>
              <a:t>C).</a:t>
            </a:r>
          </a:p>
          <a:p>
            <a:r>
              <a:rPr lang="en-GB" dirty="0" smtClean="0"/>
              <a:t>DAC &amp; ADC (SPI).</a:t>
            </a:r>
          </a:p>
          <a:p>
            <a:r>
              <a:rPr lang="en-GB" dirty="0" smtClean="0"/>
              <a:t>Delivery on August.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8121" y="1651975"/>
            <a:ext cx="4259463" cy="2928597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V="1">
            <a:off x="3988463" y="3544134"/>
            <a:ext cx="4381301" cy="150818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699000" y="3330553"/>
            <a:ext cx="2757922" cy="14765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6000333" y="3213260"/>
            <a:ext cx="3428591" cy="84480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5308600" y="2400300"/>
            <a:ext cx="3731475" cy="52070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667500" y="1928550"/>
            <a:ext cx="1841500" cy="5288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667500" y="1928550"/>
            <a:ext cx="3213100" cy="29703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9" name="Date Placeholder 3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4797" y="5185061"/>
            <a:ext cx="695325" cy="93345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774488" y="4616066"/>
            <a:ext cx="2566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u="sng" dirty="0">
                <a:latin typeface="DFKai-SB" panose="03000509000000000000" pitchFamily="65" charset="-120"/>
                <a:ea typeface="DFKai-SB" panose="03000509000000000000" pitchFamily="65" charset="-120"/>
              </a:rPr>
              <a:t>Made by David Porret</a:t>
            </a:r>
            <a:r>
              <a:rPr lang="en-GB" i="1" u="sng" dirty="0"/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853668" y="1267194"/>
            <a:ext cx="1167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BOTTOM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81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39439" y="234227"/>
            <a:ext cx="10278587" cy="644332"/>
          </a:xfrm>
        </p:spPr>
        <p:txBody>
          <a:bodyPr/>
          <a:lstStyle/>
          <a:p>
            <a:r>
              <a:rPr lang="en-GB" dirty="0" err="1" smtClean="0"/>
              <a:t>BoB</a:t>
            </a:r>
            <a:r>
              <a:rPr lang="en-GB" dirty="0" smtClean="0"/>
              <a:t>: Break Out Board, a secondary board.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4797" y="5185061"/>
            <a:ext cx="695325" cy="93345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2373441" y="1806974"/>
            <a:ext cx="6234975" cy="2964336"/>
          </a:xfrm>
          <a:prstGeom prst="rect">
            <a:avLst/>
          </a:prstGeom>
          <a:solidFill>
            <a:srgbClr val="419D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15472" y1="28421" x2="15472" y2="28421"/>
                        <a14:foregroundMark x1="20000" y1="9474" x2="20000" y2="9474"/>
                        <a14:foregroundMark x1="9434" y1="31579" x2="9434" y2="31579"/>
                        <a14:foregroundMark x1="17736" y1="35789" x2="17736" y2="35789"/>
                        <a14:foregroundMark x1="9434" y1="40526" x2="9434" y2="40526"/>
                        <a14:foregroundMark x1="5660" y1="24737" x2="5660" y2="24737"/>
                        <a14:foregroundMark x1="10189" y1="18947" x2="10189" y2="18947"/>
                        <a14:foregroundMark x1="17736" y1="21579" x2="17736" y2="21579"/>
                        <a14:foregroundMark x1="33585" y1="83158" x2="33585" y2="83158"/>
                        <a14:foregroundMark x1="42264" y1="81579" x2="42264" y2="81579"/>
                        <a14:foregroundMark x1="27170" y1="95263" x2="27170" y2="95263"/>
                        <a14:foregroundMark x1="56604" y1="26842" x2="56604" y2="26842"/>
                        <a14:foregroundMark x1="63774" y1="24737" x2="63774" y2="24737"/>
                        <a14:foregroundMark x1="66792" y1="29474" x2="66792" y2="29474"/>
                        <a14:foregroundMark x1="66415" y1="26316" x2="66415" y2="26316"/>
                        <a14:foregroundMark x1="81887" y1="26842" x2="81887" y2="26842"/>
                        <a14:foregroundMark x1="97358" y1="13158" x2="97358" y2="13158"/>
                        <a14:foregroundMark x1="98113" y1="23158" x2="98113" y2="23158"/>
                        <a14:foregroundMark x1="96604" y1="33158" x2="96604" y2="33158"/>
                        <a14:foregroundMark x1="98491" y1="6842" x2="98491" y2="6842"/>
                        <a14:foregroundMark x1="96226" y1="85789" x2="96226" y2="85789"/>
                        <a14:foregroundMark x1="4528" y1="32632" x2="4528" y2="32632"/>
                        <a14:foregroundMark x1="1509" y1="34737" x2="1509" y2="34737"/>
                        <a14:foregroundMark x1="29057" y1="4211" x2="29057" y2="4211"/>
                        <a14:foregroundMark x1="59245" y1="25789" x2="59245" y2="25789"/>
                        <a14:foregroundMark x1="56226" y1="31053" x2="56226" y2="31053"/>
                        <a14:foregroundMark x1="53585" y1="23158" x2="53585" y2="23158"/>
                        <a14:foregroundMark x1="16981" y1="30526" x2="16981" y2="30526"/>
                        <a14:foregroundMark x1="14717" y1="67368" x2="14717" y2="67368"/>
                        <a14:foregroundMark x1="53962" y1="18947" x2="53962" y2="18947"/>
                        <a14:foregroundMark x1="64528" y1="22632" x2="64528" y2="22632"/>
                        <a14:foregroundMark x1="71698" y1="20000" x2="71698" y2="20000"/>
                        <a14:foregroundMark x1="84906" y1="20526" x2="84906" y2="20526"/>
                        <a14:foregroundMark x1="86415" y1="18947" x2="86415" y2="18947"/>
                        <a14:foregroundMark x1="61509" y1="20000" x2="61509" y2="20000"/>
                        <a14:foregroundMark x1="64906" y1="19474" x2="64906" y2="19474"/>
                        <a14:foregroundMark x1="76604" y1="18947" x2="76604" y2="18947"/>
                        <a14:foregroundMark x1="33208" y1="77895" x2="33208" y2="77895"/>
                        <a14:foregroundMark x1="45283" y1="79474" x2="45283" y2="79474"/>
                        <a14:foregroundMark x1="9811" y1="25263" x2="9811" y2="25263"/>
                        <a14:backgroundMark x1="97736" y1="6842" x2="97736" y2="6842"/>
                        <a14:backgroundMark x1="96226" y1="14211" x2="96226" y2="14211"/>
                        <a14:backgroundMark x1="97736" y1="22105" x2="97736" y2="22105"/>
                        <a14:backgroundMark x1="3396" y1="57368" x2="3396" y2="5736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>
            <a:off x="7713406" y="3980772"/>
            <a:ext cx="923322" cy="66200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7139034" y="1731126"/>
            <a:ext cx="170647" cy="44213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7571940" y="1731443"/>
            <a:ext cx="170647" cy="442131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6715352" y="1730809"/>
            <a:ext cx="170647" cy="442131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3135934" y="3275014"/>
            <a:ext cx="1356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/>
              <a:t>Elink</a:t>
            </a:r>
            <a:r>
              <a:rPr lang="fr-CH" sz="1600" dirty="0"/>
              <a:t> </a:t>
            </a:r>
            <a:r>
              <a:rPr lang="fr-CH" sz="1600" dirty="0" err="1"/>
              <a:t>clk</a:t>
            </a:r>
            <a:r>
              <a:rPr lang="fr-CH" sz="1600" dirty="0"/>
              <a:t> </a:t>
            </a:r>
            <a:endParaRPr lang="fr-CH" sz="1600" dirty="0" smtClean="0"/>
          </a:p>
          <a:p>
            <a:r>
              <a:rPr lang="fr-CH" sz="1600" dirty="0" smtClean="0"/>
              <a:t>pairs </a:t>
            </a:r>
            <a:r>
              <a:rPr lang="fr-CH" sz="1600" dirty="0"/>
              <a:t>(x24)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6"/>
          <a:srcRect l="1756" t="33976" r="61659" b="19634"/>
          <a:stretch/>
        </p:blipFill>
        <p:spPr>
          <a:xfrm rot="10800000">
            <a:off x="8167916" y="1702129"/>
            <a:ext cx="259340" cy="328843"/>
          </a:xfrm>
          <a:prstGeom prst="rect">
            <a:avLst/>
          </a:prstGeom>
        </p:spPr>
      </p:pic>
      <p:sp>
        <p:nvSpPr>
          <p:cNvPr id="56" name="Rectangle 55"/>
          <p:cNvSpPr/>
          <p:nvPr/>
        </p:nvSpPr>
        <p:spPr>
          <a:xfrm>
            <a:off x="8598977" y="3989240"/>
            <a:ext cx="14174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600" dirty="0" err="1"/>
              <a:t>Arduino</a:t>
            </a:r>
            <a:endParaRPr lang="en-GB" sz="1600" dirty="0"/>
          </a:p>
        </p:txBody>
      </p:sp>
      <p:grpSp>
        <p:nvGrpSpPr>
          <p:cNvPr id="57" name="Group 56"/>
          <p:cNvGrpSpPr/>
          <p:nvPr/>
        </p:nvGrpSpPr>
        <p:grpSpPr>
          <a:xfrm>
            <a:off x="2446491" y="1901738"/>
            <a:ext cx="469139" cy="157495"/>
            <a:chOff x="8736015" y="1708149"/>
            <a:chExt cx="935039" cy="193401"/>
          </a:xfrm>
        </p:grpSpPr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5"/>
            <a:srcRect l="-1" t="8457" r="7705" b="4995"/>
            <a:stretch/>
          </p:blipFill>
          <p:spPr>
            <a:xfrm rot="16200000">
              <a:off x="8874265" y="1569899"/>
              <a:ext cx="193401" cy="469901"/>
            </a:xfrm>
            <a:prstGeom prst="rect">
              <a:avLst/>
            </a:prstGeom>
          </p:spPr>
        </p:pic>
        <p:pic>
          <p:nvPicPr>
            <p:cNvPr id="59" name="Picture 58"/>
            <p:cNvPicPr>
              <a:picLocks noChangeAspect="1"/>
            </p:cNvPicPr>
            <p:nvPr/>
          </p:nvPicPr>
          <p:blipFill rotWithShape="1">
            <a:blip r:embed="rId5"/>
            <a:srcRect l="-1" t="8457" r="7705" b="4995"/>
            <a:stretch/>
          </p:blipFill>
          <p:spPr>
            <a:xfrm rot="16200000">
              <a:off x="9339403" y="1569899"/>
              <a:ext cx="193401" cy="469901"/>
            </a:xfrm>
            <a:prstGeom prst="rect">
              <a:avLst/>
            </a:prstGeom>
          </p:spPr>
        </p:pic>
      </p:grpSp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5"/>
          <a:srcRect l="-1" t="8457" r="7705" b="4995"/>
          <a:stretch/>
        </p:blipFill>
        <p:spPr>
          <a:xfrm rot="16200000">
            <a:off x="3066165" y="1785102"/>
            <a:ext cx="157495" cy="382662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2592676" y="1491123"/>
            <a:ext cx="9946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600" dirty="0"/>
              <a:t>GPIO</a:t>
            </a:r>
            <a:endParaRPr lang="en-GB" sz="1600" dirty="0"/>
          </a:p>
        </p:txBody>
      </p:sp>
      <p:sp>
        <p:nvSpPr>
          <p:cNvPr id="62" name="Rectangle 61"/>
          <p:cNvSpPr/>
          <p:nvPr/>
        </p:nvSpPr>
        <p:spPr>
          <a:xfrm>
            <a:off x="6455803" y="1475429"/>
            <a:ext cx="17121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600" dirty="0"/>
              <a:t>I2C masters x3</a:t>
            </a:r>
            <a:endParaRPr lang="en-GB" sz="1600" dirty="0"/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7"/>
          <a:srcRect l="11583" t="23296" r="11930" b="27894"/>
          <a:stretch/>
        </p:blipFill>
        <p:spPr>
          <a:xfrm>
            <a:off x="3846071" y="1880399"/>
            <a:ext cx="371875" cy="174554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8"/>
          <a:srcRect l="36016" t="42293" r="34910" b="28634"/>
          <a:stretch/>
        </p:blipFill>
        <p:spPr>
          <a:xfrm>
            <a:off x="3499784" y="1896392"/>
            <a:ext cx="175039" cy="175039"/>
          </a:xfrm>
          <a:prstGeom prst="rect">
            <a:avLst/>
          </a:prstGeom>
        </p:spPr>
      </p:pic>
      <p:sp>
        <p:nvSpPr>
          <p:cNvPr id="68" name="Rectangle 67"/>
          <p:cNvSpPr/>
          <p:nvPr/>
        </p:nvSpPr>
        <p:spPr>
          <a:xfrm>
            <a:off x="6305931" y="3291152"/>
            <a:ext cx="14073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600" dirty="0" err="1"/>
              <a:t>ClockDes</a:t>
            </a:r>
            <a:r>
              <a:rPr lang="fr-CH" sz="1600" dirty="0"/>
              <a:t> </a:t>
            </a:r>
            <a:r>
              <a:rPr lang="fr-CH" sz="1600" dirty="0" smtClean="0"/>
              <a:t>pairs </a:t>
            </a:r>
            <a:r>
              <a:rPr lang="fr-CH" sz="1600" dirty="0"/>
              <a:t>(x4)</a:t>
            </a:r>
            <a:endParaRPr lang="en-GB" sz="1600" dirty="0"/>
          </a:p>
        </p:txBody>
      </p:sp>
      <p:sp>
        <p:nvSpPr>
          <p:cNvPr id="69" name="Rectangle 68"/>
          <p:cNvSpPr/>
          <p:nvPr/>
        </p:nvSpPr>
        <p:spPr>
          <a:xfrm>
            <a:off x="2328863" y="4157860"/>
            <a:ext cx="22759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600" dirty="0"/>
              <a:t>Power Plugs (x3)</a:t>
            </a:r>
            <a:endParaRPr lang="en-GB" sz="1600" dirty="0"/>
          </a:p>
        </p:txBody>
      </p:sp>
      <p:sp>
        <p:nvSpPr>
          <p:cNvPr id="70" name="Rectangle 69"/>
          <p:cNvSpPr/>
          <p:nvPr/>
        </p:nvSpPr>
        <p:spPr>
          <a:xfrm>
            <a:off x="3725014" y="1436080"/>
            <a:ext cx="13787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600" dirty="0"/>
              <a:t>Control</a:t>
            </a:r>
            <a:endParaRPr lang="en-GB" sz="1600" dirty="0"/>
          </a:p>
        </p:txBody>
      </p:sp>
      <p:sp>
        <p:nvSpPr>
          <p:cNvPr id="71" name="Rectangle 70"/>
          <p:cNvSpPr/>
          <p:nvPr/>
        </p:nvSpPr>
        <p:spPr>
          <a:xfrm>
            <a:off x="3186955" y="2034157"/>
            <a:ext cx="1323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 smtClean="0"/>
              <a:t>Reset</a:t>
            </a:r>
            <a:endParaRPr lang="en-GB" dirty="0"/>
          </a:p>
        </p:txBody>
      </p:sp>
      <p:sp>
        <p:nvSpPr>
          <p:cNvPr id="76" name="Rectangle 75"/>
          <p:cNvSpPr/>
          <p:nvPr/>
        </p:nvSpPr>
        <p:spPr>
          <a:xfrm>
            <a:off x="3567367" y="4828733"/>
            <a:ext cx="485159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Reduced FMC connectivity (control, </a:t>
            </a:r>
            <a:r>
              <a:rPr lang="en-GB" sz="1600" dirty="0" err="1" smtClean="0"/>
              <a:t>Elink</a:t>
            </a:r>
            <a:r>
              <a:rPr lang="en-GB" sz="1600" dirty="0" smtClean="0"/>
              <a:t> Din)</a:t>
            </a:r>
            <a:endParaRPr lang="en-GB" sz="1600" dirty="0"/>
          </a:p>
        </p:txBody>
      </p:sp>
      <p:sp>
        <p:nvSpPr>
          <p:cNvPr id="77" name="Rectangle 76"/>
          <p:cNvSpPr/>
          <p:nvPr/>
        </p:nvSpPr>
        <p:spPr>
          <a:xfrm>
            <a:off x="4970840" y="1214343"/>
            <a:ext cx="14181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Full FMC connectivity</a:t>
            </a:r>
            <a:endParaRPr lang="en-GB" sz="1600" dirty="0"/>
          </a:p>
        </p:txBody>
      </p:sp>
      <p:sp>
        <p:nvSpPr>
          <p:cNvPr id="78" name="Rectangle 77"/>
          <p:cNvSpPr/>
          <p:nvPr/>
        </p:nvSpPr>
        <p:spPr>
          <a:xfrm>
            <a:off x="8595340" y="4253189"/>
            <a:ext cx="210838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P</a:t>
            </a:r>
            <a:r>
              <a:rPr lang="en-US" sz="1050" dirty="0" smtClean="0"/>
              <a:t>ower </a:t>
            </a:r>
            <a:r>
              <a:rPr lang="en-US" sz="1050" dirty="0"/>
              <a:t>supplies, </a:t>
            </a:r>
            <a:r>
              <a:rPr lang="en-US" sz="1050" dirty="0" smtClean="0"/>
              <a:t>clock </a:t>
            </a:r>
            <a:r>
              <a:rPr lang="en-US" sz="1050" dirty="0"/>
              <a:t>and ADC, </a:t>
            </a:r>
            <a:r>
              <a:rPr lang="en-US" sz="1050" dirty="0" smtClean="0"/>
              <a:t>control.</a:t>
            </a:r>
            <a:endParaRPr lang="en-GB" sz="1050" dirty="0"/>
          </a:p>
        </p:txBody>
      </p:sp>
      <p:pic>
        <p:nvPicPr>
          <p:cNvPr id="81" name="Picture 80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56250" b="87188" l="47209" r="57442">
                        <a14:foregroundMark x1="53256" y1="76250" x2="53256" y2="76250"/>
                        <a14:foregroundMark x1="50465" y1="83125" x2="50465" y2="83125"/>
                        <a14:foregroundMark x1="49302" y1="76250" x2="49302" y2="76250"/>
                        <a14:foregroundMark x1="52791" y1="79688" x2="52791" y2="79688"/>
                        <a14:foregroundMark x1="51860" y1="74063" x2="51860" y2="74063"/>
                        <a14:foregroundMark x1="50000" y1="79375" x2="50000" y2="79375"/>
                        <a14:foregroundMark x1="52791" y1="82188" x2="52791" y2="82188"/>
                        <a14:foregroundMark x1="53488" y1="83438" x2="53488" y2="83438"/>
                        <a14:foregroundMark x1="53721" y1="73125" x2="53721" y2="73125"/>
                        <a14:foregroundMark x1="49535" y1="72500" x2="49535" y2="72500"/>
                        <a14:foregroundMark x1="49302" y1="80625" x2="49302" y2="80625"/>
                        <a14:foregroundMark x1="50233" y1="83438" x2="50233" y2="83438"/>
                      </a14:backgroundRemoval>
                    </a14:imgEffect>
                  </a14:imgLayer>
                </a14:imgProps>
              </a:ext>
            </a:extLst>
          </a:blip>
          <a:srcRect l="46551" t="52744" r="42014" b="12134"/>
          <a:stretch/>
        </p:blipFill>
        <p:spPr>
          <a:xfrm rot="10800000">
            <a:off x="2481177" y="4478602"/>
            <a:ext cx="270943" cy="619300"/>
          </a:xfrm>
          <a:prstGeom prst="rect">
            <a:avLst/>
          </a:prstGeom>
        </p:spPr>
      </p:pic>
      <p:sp>
        <p:nvSpPr>
          <p:cNvPr id="82" name="Rectangle 81"/>
          <p:cNvSpPr/>
          <p:nvPr/>
        </p:nvSpPr>
        <p:spPr>
          <a:xfrm>
            <a:off x="8593676" y="1727115"/>
            <a:ext cx="9797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600" dirty="0"/>
              <a:t>SC </a:t>
            </a:r>
            <a:r>
              <a:rPr lang="fr-CH" sz="1600" dirty="0" err="1"/>
              <a:t>Elink</a:t>
            </a:r>
            <a:endParaRPr lang="en-GB" sz="1600" dirty="0"/>
          </a:p>
        </p:txBody>
      </p:sp>
      <p:pic>
        <p:nvPicPr>
          <p:cNvPr id="83" name="Picture 8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3076" y="2749181"/>
            <a:ext cx="185619" cy="480921"/>
          </a:xfrm>
          <a:prstGeom prst="rect">
            <a:avLst/>
          </a:prstGeom>
        </p:spPr>
      </p:pic>
      <p:sp>
        <p:nvSpPr>
          <p:cNvPr id="85" name="Rectangle 84"/>
          <p:cNvSpPr/>
          <p:nvPr/>
        </p:nvSpPr>
        <p:spPr>
          <a:xfrm>
            <a:off x="8548694" y="2771769"/>
            <a:ext cx="184300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600" dirty="0"/>
              <a:t>I2C-USB </a:t>
            </a:r>
            <a:r>
              <a:rPr lang="fr-CH" sz="1600" dirty="0" err="1"/>
              <a:t>Dongle</a:t>
            </a:r>
            <a:r>
              <a:rPr lang="fr-CH" sz="1600" dirty="0"/>
              <a:t> </a:t>
            </a:r>
            <a:endParaRPr lang="fr-CH" sz="1600" dirty="0" smtClean="0"/>
          </a:p>
          <a:p>
            <a:r>
              <a:rPr lang="fr-CH" sz="1100" dirty="0" smtClean="0"/>
              <a:t>(</a:t>
            </a:r>
            <a:r>
              <a:rPr lang="fr-CH" sz="1100" dirty="0" err="1"/>
              <a:t>LpGBT</a:t>
            </a:r>
            <a:r>
              <a:rPr lang="fr-CH" sz="1100" dirty="0"/>
              <a:t> control)</a:t>
            </a:r>
            <a:endParaRPr lang="en-GB" sz="11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7"/>
          <a:srcRect l="11583" t="23296" r="11930" b="27894"/>
          <a:stretch/>
        </p:blipFill>
        <p:spPr>
          <a:xfrm>
            <a:off x="4263521" y="1880399"/>
            <a:ext cx="371875" cy="174554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3430298" y="2677504"/>
            <a:ext cx="125351" cy="584429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3590438" y="2677504"/>
            <a:ext cx="125351" cy="584429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3748316" y="2677504"/>
            <a:ext cx="125351" cy="584429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3902588" y="2677504"/>
            <a:ext cx="125351" cy="584429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4069991" y="2691153"/>
            <a:ext cx="125351" cy="584429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4230131" y="2691153"/>
            <a:ext cx="125351" cy="584429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4388009" y="2691153"/>
            <a:ext cx="125351" cy="584429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4542281" y="2691153"/>
            <a:ext cx="125351" cy="584429"/>
          </a:xfrm>
          <a:prstGeom prst="rect">
            <a:avLst/>
          </a:prstGeom>
        </p:spPr>
      </p:pic>
      <p:pic>
        <p:nvPicPr>
          <p:cNvPr id="103" name="Picture 10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2796437" y="2676678"/>
            <a:ext cx="125351" cy="584429"/>
          </a:xfrm>
          <a:prstGeom prst="rect">
            <a:avLst/>
          </a:prstGeom>
        </p:spPr>
      </p:pic>
      <p:pic>
        <p:nvPicPr>
          <p:cNvPr id="104" name="Picture 10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2956577" y="2676678"/>
            <a:ext cx="125351" cy="584429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3114455" y="2676678"/>
            <a:ext cx="125351" cy="584429"/>
          </a:xfrm>
          <a:prstGeom prst="rect">
            <a:avLst/>
          </a:prstGeom>
        </p:spPr>
      </p:pic>
      <p:pic>
        <p:nvPicPr>
          <p:cNvPr id="106" name="Picture 10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3268727" y="2676678"/>
            <a:ext cx="125351" cy="584429"/>
          </a:xfrm>
          <a:prstGeom prst="rect">
            <a:avLst/>
          </a:prstGeom>
        </p:spPr>
      </p:pic>
      <p:pic>
        <p:nvPicPr>
          <p:cNvPr id="107" name="Picture 10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5617226" y="2699692"/>
            <a:ext cx="125351" cy="584429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5777366" y="2699692"/>
            <a:ext cx="125351" cy="584429"/>
          </a:xfrm>
          <a:prstGeom prst="rect">
            <a:avLst/>
          </a:prstGeom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5935244" y="2699692"/>
            <a:ext cx="125351" cy="584429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6089516" y="2699692"/>
            <a:ext cx="125351" cy="584429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4983365" y="2698866"/>
            <a:ext cx="125351" cy="584429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5143505" y="2698866"/>
            <a:ext cx="125351" cy="584429"/>
          </a:xfrm>
          <a:prstGeom prst="rect">
            <a:avLst/>
          </a:prstGeom>
        </p:spPr>
      </p:pic>
      <p:pic>
        <p:nvPicPr>
          <p:cNvPr id="113" name="Picture 1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5301383" y="2698866"/>
            <a:ext cx="125351" cy="584429"/>
          </a:xfrm>
          <a:prstGeom prst="rect">
            <a:avLst/>
          </a:prstGeom>
        </p:spPr>
      </p:pic>
      <p:pic>
        <p:nvPicPr>
          <p:cNvPr id="114" name="Picture 1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5455655" y="2698866"/>
            <a:ext cx="125351" cy="584429"/>
          </a:xfrm>
          <a:prstGeom prst="rect">
            <a:avLst/>
          </a:prstGeom>
        </p:spPr>
      </p:pic>
      <p:sp>
        <p:nvSpPr>
          <p:cNvPr id="115" name="TextBox 114"/>
          <p:cNvSpPr txBox="1"/>
          <p:nvPr/>
        </p:nvSpPr>
        <p:spPr>
          <a:xfrm>
            <a:off x="4891366" y="3291151"/>
            <a:ext cx="13511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/>
              <a:t>Elink</a:t>
            </a:r>
            <a:r>
              <a:rPr lang="fr-CH" sz="1600" dirty="0"/>
              <a:t> </a:t>
            </a:r>
            <a:r>
              <a:rPr lang="fr-CH" sz="1600" dirty="0" err="1" smtClean="0"/>
              <a:t>clk</a:t>
            </a:r>
            <a:r>
              <a:rPr lang="fr-CH" sz="1600" dirty="0"/>
              <a:t> p</a:t>
            </a:r>
            <a:r>
              <a:rPr lang="fr-CH" sz="1600" dirty="0" smtClean="0"/>
              <a:t>airs </a:t>
            </a:r>
            <a:r>
              <a:rPr lang="fr-CH" sz="1600" dirty="0"/>
              <a:t>(</a:t>
            </a:r>
            <a:r>
              <a:rPr lang="fr-CH" sz="1600" dirty="0" smtClean="0"/>
              <a:t>x16)</a:t>
            </a:r>
            <a:endParaRPr lang="fr-CH" sz="1600" dirty="0"/>
          </a:p>
        </p:txBody>
      </p:sp>
      <p:pic>
        <p:nvPicPr>
          <p:cNvPr id="116" name="Picture 1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6537340" y="2698866"/>
            <a:ext cx="125351" cy="584429"/>
          </a:xfrm>
          <a:prstGeom prst="rect">
            <a:avLst/>
          </a:prstGeom>
        </p:spPr>
      </p:pic>
      <p:pic>
        <p:nvPicPr>
          <p:cNvPr id="117" name="Picture 1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6697480" y="2698866"/>
            <a:ext cx="125351" cy="584429"/>
          </a:xfrm>
          <a:prstGeom prst="rect">
            <a:avLst/>
          </a:prstGeom>
        </p:spPr>
      </p:pic>
      <p:pic>
        <p:nvPicPr>
          <p:cNvPr id="118" name="Picture 1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6855358" y="2698866"/>
            <a:ext cx="125351" cy="584429"/>
          </a:xfrm>
          <a:prstGeom prst="rect">
            <a:avLst/>
          </a:prstGeom>
        </p:spPr>
      </p:pic>
      <p:pic>
        <p:nvPicPr>
          <p:cNvPr id="119" name="Picture 1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7009630" y="2698866"/>
            <a:ext cx="125351" cy="584429"/>
          </a:xfrm>
          <a:prstGeom prst="rect">
            <a:avLst/>
          </a:prstGeom>
        </p:spPr>
      </p:pic>
      <p:pic>
        <p:nvPicPr>
          <p:cNvPr id="121" name="Picture 120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56250" b="87188" l="47209" r="57442">
                        <a14:foregroundMark x1="53256" y1="76250" x2="53256" y2="76250"/>
                        <a14:foregroundMark x1="50465" y1="83125" x2="50465" y2="83125"/>
                        <a14:foregroundMark x1="49302" y1="76250" x2="49302" y2="76250"/>
                        <a14:foregroundMark x1="52791" y1="79688" x2="52791" y2="79688"/>
                        <a14:foregroundMark x1="51860" y1="74063" x2="51860" y2="74063"/>
                        <a14:foregroundMark x1="50000" y1="79375" x2="50000" y2="79375"/>
                        <a14:foregroundMark x1="52791" y1="82188" x2="52791" y2="82188"/>
                        <a14:foregroundMark x1="53488" y1="83438" x2="53488" y2="83438"/>
                        <a14:foregroundMark x1="53721" y1="73125" x2="53721" y2="73125"/>
                        <a14:foregroundMark x1="49535" y1="72500" x2="49535" y2="72500"/>
                        <a14:foregroundMark x1="49302" y1="80625" x2="49302" y2="80625"/>
                        <a14:foregroundMark x1="50233" y1="83438" x2="50233" y2="83438"/>
                      </a14:backgroundRemoval>
                    </a14:imgEffect>
                  </a14:imgLayer>
                </a14:imgProps>
              </a:ext>
            </a:extLst>
          </a:blip>
          <a:srcRect l="46551" t="52744" r="42014" b="12134"/>
          <a:stretch/>
        </p:blipFill>
        <p:spPr>
          <a:xfrm rot="10800000">
            <a:off x="2728524" y="4473177"/>
            <a:ext cx="270943" cy="619300"/>
          </a:xfrm>
          <a:prstGeom prst="rect">
            <a:avLst/>
          </a:prstGeom>
        </p:spPr>
      </p:pic>
      <p:pic>
        <p:nvPicPr>
          <p:cNvPr id="122" name="Picture 121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56250" b="87188" l="47209" r="57442">
                        <a14:foregroundMark x1="53256" y1="76250" x2="53256" y2="76250"/>
                        <a14:foregroundMark x1="50465" y1="83125" x2="50465" y2="83125"/>
                        <a14:foregroundMark x1="49302" y1="76250" x2="49302" y2="76250"/>
                        <a14:foregroundMark x1="52791" y1="79688" x2="52791" y2="79688"/>
                        <a14:foregroundMark x1="51860" y1="74063" x2="51860" y2="74063"/>
                        <a14:foregroundMark x1="50000" y1="79375" x2="50000" y2="79375"/>
                        <a14:foregroundMark x1="52791" y1="82188" x2="52791" y2="82188"/>
                        <a14:foregroundMark x1="53488" y1="83438" x2="53488" y2="83438"/>
                        <a14:foregroundMark x1="53721" y1="73125" x2="53721" y2="73125"/>
                        <a14:foregroundMark x1="49535" y1="72500" x2="49535" y2="72500"/>
                        <a14:foregroundMark x1="49302" y1="80625" x2="49302" y2="80625"/>
                        <a14:foregroundMark x1="50233" y1="83438" x2="50233" y2="83438"/>
                      </a14:backgroundRemoval>
                    </a14:imgEffect>
                  </a14:imgLayer>
                </a14:imgProps>
              </a:ext>
            </a:extLst>
          </a:blip>
          <a:srcRect l="46551" t="52744" r="42014" b="12134"/>
          <a:stretch/>
        </p:blipFill>
        <p:spPr>
          <a:xfrm rot="10800000">
            <a:off x="3009440" y="4478602"/>
            <a:ext cx="270943" cy="619300"/>
          </a:xfrm>
          <a:prstGeom prst="rect">
            <a:avLst/>
          </a:prstGeom>
        </p:spPr>
      </p:pic>
      <p:pic>
        <p:nvPicPr>
          <p:cNvPr id="123" name="Picture 1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7507957" y="2698866"/>
            <a:ext cx="125351" cy="584429"/>
          </a:xfrm>
          <a:prstGeom prst="rect">
            <a:avLst/>
          </a:prstGeom>
        </p:spPr>
      </p:pic>
      <p:pic>
        <p:nvPicPr>
          <p:cNvPr id="124" name="Picture 1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7662229" y="2698866"/>
            <a:ext cx="125351" cy="584429"/>
          </a:xfrm>
          <a:prstGeom prst="rect">
            <a:avLst/>
          </a:prstGeom>
        </p:spPr>
      </p:pic>
      <p:sp>
        <p:nvSpPr>
          <p:cNvPr id="125" name="Rectangle 124"/>
          <p:cNvSpPr/>
          <p:nvPr/>
        </p:nvSpPr>
        <p:spPr>
          <a:xfrm>
            <a:off x="7364288" y="3283295"/>
            <a:ext cx="14073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600" dirty="0" err="1" smtClean="0"/>
              <a:t>Elink</a:t>
            </a:r>
            <a:r>
              <a:rPr lang="fr-CH" sz="1600" dirty="0" smtClean="0"/>
              <a:t> </a:t>
            </a:r>
            <a:r>
              <a:rPr lang="fr-CH" sz="1600" dirty="0" err="1" smtClean="0"/>
              <a:t>Din</a:t>
            </a:r>
            <a:r>
              <a:rPr lang="fr-CH" sz="1600" dirty="0" smtClean="0"/>
              <a:t> pairs (</a:t>
            </a:r>
            <a:r>
              <a:rPr lang="fr-CH" sz="1600" dirty="0"/>
              <a:t>x4)</a:t>
            </a:r>
            <a:endParaRPr lang="en-GB" sz="1600" dirty="0"/>
          </a:p>
        </p:txBody>
      </p:sp>
      <p:sp>
        <p:nvSpPr>
          <p:cNvPr id="126" name="Rectangle 125"/>
          <p:cNvSpPr/>
          <p:nvPr/>
        </p:nvSpPr>
        <p:spPr>
          <a:xfrm>
            <a:off x="5697908" y="1905328"/>
            <a:ext cx="835356" cy="26373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Rectangle 126"/>
          <p:cNvSpPr/>
          <p:nvPr/>
        </p:nvSpPr>
        <p:spPr>
          <a:xfrm>
            <a:off x="4760336" y="1905328"/>
            <a:ext cx="835356" cy="26373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Rectangle 127"/>
          <p:cNvSpPr/>
          <p:nvPr/>
        </p:nvSpPr>
        <p:spPr>
          <a:xfrm>
            <a:off x="5744254" y="4392007"/>
            <a:ext cx="835356" cy="26373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Rectangle 128"/>
          <p:cNvSpPr/>
          <p:nvPr/>
        </p:nvSpPr>
        <p:spPr>
          <a:xfrm>
            <a:off x="4806682" y="4392007"/>
            <a:ext cx="835356" cy="26373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Rectangle 132"/>
          <p:cNvSpPr/>
          <p:nvPr/>
        </p:nvSpPr>
        <p:spPr>
          <a:xfrm>
            <a:off x="1306834" y="5524335"/>
            <a:ext cx="2100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u="sng" dirty="0"/>
              <a:t>&gt;&gt; </a:t>
            </a:r>
            <a:r>
              <a:rPr lang="en-GB" i="1" u="sng" dirty="0" smtClean="0"/>
              <a:t>Under design.</a:t>
            </a:r>
            <a:endParaRPr lang="en-GB" i="1" u="sng" dirty="0"/>
          </a:p>
        </p:txBody>
      </p:sp>
      <p:sp>
        <p:nvSpPr>
          <p:cNvPr id="2" name="Rectangle 1"/>
          <p:cNvSpPr/>
          <p:nvPr/>
        </p:nvSpPr>
        <p:spPr>
          <a:xfrm>
            <a:off x="3619755" y="5521295"/>
            <a:ext cx="37609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Full characterisation test board.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911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3">
            <a:extLst>
              <a:ext uri="{FF2B5EF4-FFF2-40B4-BE49-F238E27FC236}">
                <a16:creationId xmlns:a16="http://schemas.microsoft.com/office/drawing/2014/main" xmlns="" id="{E26664B7-C941-44A2-AE8B-59CE38C486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00" b="97167" l="469" r="99844">
                        <a14:foregroundMark x1="95781" y1="28612" x2="95781" y2="28612"/>
                        <a14:foregroundMark x1="97500" y1="34278" x2="97500" y2="34278"/>
                        <a14:backgroundMark x1="99063" y1="24929" x2="99063" y2="24929"/>
                        <a14:backgroundMark x1="99063" y1="37394" x2="99063" y2="373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72063" y="2460052"/>
            <a:ext cx="2435316" cy="13432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7325" y="561046"/>
            <a:ext cx="10402887" cy="685522"/>
          </a:xfrm>
        </p:spPr>
        <p:txBody>
          <a:bodyPr/>
          <a:lstStyle/>
          <a:p>
            <a:r>
              <a:rPr lang="en-GB" dirty="0" smtClean="0"/>
              <a:t>Different configurations for different tests.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  <p:pic>
        <p:nvPicPr>
          <p:cNvPr id="12" name="Picture 4" descr="Resultado de imagen de cern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2517" y="232958"/>
            <a:ext cx="350023" cy="33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Resultado de imagen de ciemat 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7551" y="157090"/>
            <a:ext cx="1324990" cy="49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pic>
        <p:nvPicPr>
          <p:cNvPr id="17" name="Picture 3">
            <a:extLst>
              <a:ext uri="{FF2B5EF4-FFF2-40B4-BE49-F238E27FC236}">
                <a16:creationId xmlns:a16="http://schemas.microsoft.com/office/drawing/2014/main" xmlns="" id="{E26664B7-C941-44A2-AE8B-59CE38C486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00" b="97167" l="469" r="99844">
                        <a14:foregroundMark x1="95781" y1="28612" x2="95781" y2="28612"/>
                        <a14:foregroundMark x1="97500" y1="34278" x2="97500" y2="34278"/>
                        <a14:backgroundMark x1="99063" y1="24929" x2="99063" y2="24929"/>
                        <a14:backgroundMark x1="99063" y1="37394" x2="99063" y2="373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66654" y="2460052"/>
            <a:ext cx="2435316" cy="1343229"/>
          </a:xfrm>
          <a:prstGeom prst="rect">
            <a:avLst/>
          </a:prstGeom>
        </p:spPr>
      </p:pic>
      <p:pic>
        <p:nvPicPr>
          <p:cNvPr id="18" name="Image 38">
            <a:extLst>
              <a:ext uri="{FF2B5EF4-FFF2-40B4-BE49-F238E27FC236}">
                <a16:creationId xmlns:a16="http://schemas.microsoft.com/office/drawing/2014/main" xmlns="" id="{25374FCC-C41B-4543-82E7-85C48FABB5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45832" y="1816662"/>
            <a:ext cx="1159284" cy="936863"/>
          </a:xfrm>
          <a:prstGeom prst="rect">
            <a:avLst/>
          </a:prstGeom>
        </p:spPr>
      </p:pic>
      <p:sp>
        <p:nvSpPr>
          <p:cNvPr id="219" name="Rectangle 218"/>
          <p:cNvSpPr/>
          <p:nvPr/>
        </p:nvSpPr>
        <p:spPr>
          <a:xfrm>
            <a:off x="7974595" y="1853411"/>
            <a:ext cx="2053243" cy="825416"/>
          </a:xfrm>
          <a:prstGeom prst="rect">
            <a:avLst/>
          </a:prstGeom>
          <a:solidFill>
            <a:srgbClr val="419D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21" name="Group 220"/>
          <p:cNvGrpSpPr/>
          <p:nvPr/>
        </p:nvGrpSpPr>
        <p:grpSpPr>
          <a:xfrm>
            <a:off x="8020730" y="1888043"/>
            <a:ext cx="212163" cy="77207"/>
            <a:chOff x="8736015" y="1708149"/>
            <a:chExt cx="935039" cy="193401"/>
          </a:xfrm>
        </p:grpSpPr>
        <p:pic>
          <p:nvPicPr>
            <p:cNvPr id="222" name="Picture 221"/>
            <p:cNvPicPr>
              <a:picLocks noChangeAspect="1"/>
            </p:cNvPicPr>
            <p:nvPr/>
          </p:nvPicPr>
          <p:blipFill rotWithShape="1">
            <a:blip r:embed="rId8"/>
            <a:srcRect l="-1" t="8457" r="7705" b="4995"/>
            <a:stretch/>
          </p:blipFill>
          <p:spPr>
            <a:xfrm rot="16200000">
              <a:off x="8874265" y="1569899"/>
              <a:ext cx="193401" cy="469901"/>
            </a:xfrm>
            <a:prstGeom prst="rect">
              <a:avLst/>
            </a:prstGeom>
          </p:spPr>
        </p:pic>
        <p:pic>
          <p:nvPicPr>
            <p:cNvPr id="223" name="Picture 222"/>
            <p:cNvPicPr>
              <a:picLocks noChangeAspect="1"/>
            </p:cNvPicPr>
            <p:nvPr/>
          </p:nvPicPr>
          <p:blipFill rotWithShape="1">
            <a:blip r:embed="rId8"/>
            <a:srcRect l="-1" t="8457" r="7705" b="4995"/>
            <a:stretch/>
          </p:blipFill>
          <p:spPr>
            <a:xfrm rot="16200000">
              <a:off x="9339403" y="1569899"/>
              <a:ext cx="193401" cy="469901"/>
            </a:xfrm>
            <a:prstGeom prst="rect">
              <a:avLst/>
            </a:prstGeom>
          </p:spPr>
        </p:pic>
      </p:grpSp>
      <p:pic>
        <p:nvPicPr>
          <p:cNvPr id="224" name="Picture 223"/>
          <p:cNvPicPr>
            <a:picLocks noChangeAspect="1"/>
          </p:cNvPicPr>
          <p:nvPr/>
        </p:nvPicPr>
        <p:blipFill rotWithShape="1">
          <a:blip r:embed="rId8"/>
          <a:srcRect l="-1" t="8457" r="7705" b="4995"/>
          <a:stretch/>
        </p:blipFill>
        <p:spPr>
          <a:xfrm rot="16200000">
            <a:off x="8296483" y="1863358"/>
            <a:ext cx="55616" cy="135128"/>
          </a:xfrm>
          <a:prstGeom prst="rect">
            <a:avLst/>
          </a:prstGeom>
        </p:spPr>
      </p:pic>
      <p:pic>
        <p:nvPicPr>
          <p:cNvPr id="227" name="Picture 226"/>
          <p:cNvPicPr>
            <a:picLocks noChangeAspect="1"/>
          </p:cNvPicPr>
          <p:nvPr/>
        </p:nvPicPr>
        <p:blipFill rotWithShape="1">
          <a:blip r:embed="rId9"/>
          <a:srcRect l="36016" t="42293" r="34910" b="28634"/>
          <a:stretch/>
        </p:blipFill>
        <p:spPr>
          <a:xfrm>
            <a:off x="8415688" y="1894542"/>
            <a:ext cx="72419" cy="72419"/>
          </a:xfrm>
          <a:prstGeom prst="rect">
            <a:avLst/>
          </a:prstGeom>
        </p:spPr>
      </p:pic>
      <p:pic>
        <p:nvPicPr>
          <p:cNvPr id="228" name="Picture 2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26880" y="2156263"/>
            <a:ext cx="60095" cy="155702"/>
          </a:xfrm>
          <a:prstGeom prst="rect">
            <a:avLst/>
          </a:prstGeom>
        </p:spPr>
      </p:pic>
      <p:pic>
        <p:nvPicPr>
          <p:cNvPr id="254" name="Picture 253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>
                        <a14:foregroundMark x1="15472" y1="28421" x2="15472" y2="28421"/>
                        <a14:foregroundMark x1="20000" y1="9474" x2="20000" y2="9474"/>
                        <a14:foregroundMark x1="9434" y1="31579" x2="9434" y2="31579"/>
                        <a14:foregroundMark x1="17736" y1="35789" x2="17736" y2="35789"/>
                        <a14:foregroundMark x1="9434" y1="40526" x2="9434" y2="40526"/>
                        <a14:foregroundMark x1="5660" y1="24737" x2="5660" y2="24737"/>
                        <a14:foregroundMark x1="10189" y1="18947" x2="10189" y2="18947"/>
                        <a14:foregroundMark x1="17736" y1="21579" x2="17736" y2="21579"/>
                        <a14:foregroundMark x1="33585" y1="83158" x2="33585" y2="83158"/>
                        <a14:foregroundMark x1="42264" y1="81579" x2="42264" y2="81579"/>
                        <a14:foregroundMark x1="27170" y1="95263" x2="27170" y2="95263"/>
                        <a14:foregroundMark x1="56604" y1="26842" x2="56604" y2="26842"/>
                        <a14:foregroundMark x1="63774" y1="24737" x2="63774" y2="24737"/>
                        <a14:foregroundMark x1="66792" y1="29474" x2="66792" y2="29474"/>
                        <a14:foregroundMark x1="66415" y1="26316" x2="66415" y2="26316"/>
                        <a14:foregroundMark x1="81887" y1="26842" x2="81887" y2="26842"/>
                        <a14:foregroundMark x1="97358" y1="13158" x2="97358" y2="13158"/>
                        <a14:foregroundMark x1="98113" y1="23158" x2="98113" y2="23158"/>
                        <a14:foregroundMark x1="96604" y1="33158" x2="96604" y2="33158"/>
                        <a14:foregroundMark x1="98491" y1="6842" x2="98491" y2="6842"/>
                        <a14:foregroundMark x1="96226" y1="85789" x2="96226" y2="85789"/>
                        <a14:foregroundMark x1="4528" y1="32632" x2="4528" y2="32632"/>
                        <a14:foregroundMark x1="1509" y1="34737" x2="1509" y2="34737"/>
                        <a14:foregroundMark x1="29057" y1="4211" x2="29057" y2="4211"/>
                        <a14:foregroundMark x1="59245" y1="25789" x2="59245" y2="25789"/>
                        <a14:foregroundMark x1="56226" y1="31053" x2="56226" y2="31053"/>
                        <a14:foregroundMark x1="53585" y1="23158" x2="53585" y2="23158"/>
                        <a14:foregroundMark x1="16981" y1="30526" x2="16981" y2="30526"/>
                        <a14:foregroundMark x1="14717" y1="67368" x2="14717" y2="67368"/>
                        <a14:foregroundMark x1="53962" y1="18947" x2="53962" y2="18947"/>
                        <a14:foregroundMark x1="64528" y1="22632" x2="64528" y2="22632"/>
                        <a14:foregroundMark x1="71698" y1="20000" x2="71698" y2="20000"/>
                        <a14:foregroundMark x1="84906" y1="20526" x2="84906" y2="20526"/>
                        <a14:foregroundMark x1="86415" y1="18947" x2="86415" y2="18947"/>
                        <a14:foregroundMark x1="61509" y1="20000" x2="61509" y2="20000"/>
                        <a14:foregroundMark x1="64906" y1="19474" x2="64906" y2="19474"/>
                        <a14:foregroundMark x1="76604" y1="18947" x2="76604" y2="18947"/>
                        <a14:foregroundMark x1="33208" y1="77895" x2="33208" y2="77895"/>
                        <a14:foregroundMark x1="45283" y1="79474" x2="45283" y2="79474"/>
                        <a14:foregroundMark x1="9811" y1="25263" x2="9811" y2="25263"/>
                        <a14:backgroundMark x1="97736" y1="6842" x2="97736" y2="6842"/>
                        <a14:backgroundMark x1="96226" y1="14211" x2="96226" y2="14211"/>
                        <a14:backgroundMark x1="97736" y1="22105" x2="97736" y2="22105"/>
                        <a14:backgroundMark x1="3396" y1="57368" x2="3396" y2="5736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>
            <a:off x="9858663" y="2457904"/>
            <a:ext cx="308131" cy="220924"/>
          </a:xfrm>
          <a:prstGeom prst="rect">
            <a:avLst/>
          </a:prstGeom>
        </p:spPr>
      </p:pic>
      <p:pic>
        <p:nvPicPr>
          <p:cNvPr id="259" name="Image 38">
            <a:extLst>
              <a:ext uri="{FF2B5EF4-FFF2-40B4-BE49-F238E27FC236}">
                <a16:creationId xmlns:a16="http://schemas.microsoft.com/office/drawing/2014/main" xmlns="" id="{25374FCC-C41B-4543-82E7-85C48FABB5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88847" y="1418532"/>
            <a:ext cx="704342" cy="569206"/>
          </a:xfrm>
          <a:prstGeom prst="rect">
            <a:avLst/>
          </a:prstGeom>
        </p:spPr>
      </p:pic>
      <p:pic>
        <p:nvPicPr>
          <p:cNvPr id="267" name="Picture 26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114296" y="5031611"/>
            <a:ext cx="695325" cy="9334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71132" y="3510091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LpGBT</a:t>
            </a:r>
            <a:endParaRPr lang="en-GB" dirty="0"/>
          </a:p>
        </p:txBody>
      </p:sp>
      <p:cxnSp>
        <p:nvCxnSpPr>
          <p:cNvPr id="271" name="Straight Arrow Connector 270"/>
          <p:cNvCxnSpPr>
            <a:stCxn id="9" idx="1"/>
          </p:cNvCxnSpPr>
          <p:nvPr/>
        </p:nvCxnSpPr>
        <p:spPr>
          <a:xfrm flipH="1" flipV="1">
            <a:off x="2181069" y="2232887"/>
            <a:ext cx="2790063" cy="146187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76" name="Date Placeholder 27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34762" y="2165196"/>
            <a:ext cx="55831" cy="260301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058589" y="2161583"/>
            <a:ext cx="55831" cy="260301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982591" y="2156819"/>
            <a:ext cx="55831" cy="260301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907894" y="2159727"/>
            <a:ext cx="55831" cy="260301"/>
          </a:xfrm>
          <a:prstGeom prst="rect">
            <a:avLst/>
          </a:prstGeom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840752" y="2160188"/>
            <a:ext cx="55831" cy="260301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774105" y="2156575"/>
            <a:ext cx="55831" cy="260301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702870" y="2161337"/>
            <a:ext cx="55831" cy="260301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628173" y="2159482"/>
            <a:ext cx="55831" cy="260301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544138" y="2165196"/>
            <a:ext cx="55831" cy="260301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477491" y="2161583"/>
            <a:ext cx="55831" cy="260301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406256" y="2166345"/>
            <a:ext cx="55831" cy="260301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331559" y="2169253"/>
            <a:ext cx="55831" cy="260301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757704" y="2164150"/>
            <a:ext cx="55831" cy="260301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683007" y="2167058"/>
            <a:ext cx="55831" cy="260301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30789" y="2160184"/>
            <a:ext cx="55831" cy="260301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54616" y="2156571"/>
            <a:ext cx="55831" cy="260301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78618" y="2159302"/>
            <a:ext cx="55831" cy="260301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03921" y="2162210"/>
            <a:ext cx="55831" cy="260301"/>
          </a:xfrm>
          <a:prstGeom prst="rect">
            <a:avLst/>
          </a:prstGeom>
        </p:spPr>
      </p:pic>
      <p:pic>
        <p:nvPicPr>
          <p:cNvPr id="103" name="Picture 10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236779" y="2162671"/>
            <a:ext cx="55831" cy="260301"/>
          </a:xfrm>
          <a:prstGeom prst="rect">
            <a:avLst/>
          </a:prstGeom>
        </p:spPr>
      </p:pic>
      <p:pic>
        <p:nvPicPr>
          <p:cNvPr id="104" name="Picture 10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70132" y="2159058"/>
            <a:ext cx="55831" cy="260301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098897" y="2163820"/>
            <a:ext cx="55831" cy="260301"/>
          </a:xfrm>
          <a:prstGeom prst="rect">
            <a:avLst/>
          </a:prstGeom>
        </p:spPr>
      </p:pic>
      <p:pic>
        <p:nvPicPr>
          <p:cNvPr id="106" name="Picture 10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024200" y="2161965"/>
            <a:ext cx="55831" cy="260301"/>
          </a:xfrm>
          <a:prstGeom prst="rect">
            <a:avLst/>
          </a:prstGeom>
        </p:spPr>
      </p:pic>
      <p:pic>
        <p:nvPicPr>
          <p:cNvPr id="107" name="Picture 106"/>
          <p:cNvPicPr>
            <a:picLocks noChangeAspect="1"/>
          </p:cNvPicPr>
          <p:nvPr/>
        </p:nvPicPr>
        <p:blipFill rotWithShape="1">
          <a:blip r:embed="rId14"/>
          <a:srcRect l="11583" t="23296" r="11930" b="27894"/>
          <a:stretch/>
        </p:blipFill>
        <p:spPr>
          <a:xfrm flipV="1">
            <a:off x="8531938" y="1905444"/>
            <a:ext cx="111448" cy="52312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 rotWithShape="1">
          <a:blip r:embed="rId14"/>
          <a:srcRect l="11583" t="23296" r="11930" b="27894"/>
          <a:stretch/>
        </p:blipFill>
        <p:spPr>
          <a:xfrm flipV="1">
            <a:off x="8668128" y="1909358"/>
            <a:ext cx="111448" cy="52312"/>
          </a:xfrm>
          <a:prstGeom prst="rect">
            <a:avLst/>
          </a:prstGeom>
        </p:spPr>
      </p:pic>
      <p:pic>
        <p:nvPicPr>
          <p:cNvPr id="116" name="Picture 1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 flipH="1">
            <a:off x="9537656" y="1875627"/>
            <a:ext cx="53668" cy="139048"/>
          </a:xfrm>
          <a:prstGeom prst="rect">
            <a:avLst/>
          </a:prstGeom>
        </p:spPr>
      </p:pic>
      <p:pic>
        <p:nvPicPr>
          <p:cNvPr id="117" name="Picture 1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 flipH="1">
            <a:off x="9671800" y="1875626"/>
            <a:ext cx="53668" cy="139048"/>
          </a:xfrm>
          <a:prstGeom prst="rect">
            <a:avLst/>
          </a:prstGeom>
        </p:spPr>
      </p:pic>
      <p:pic>
        <p:nvPicPr>
          <p:cNvPr id="118" name="Picture 1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 flipH="1">
            <a:off x="9804974" y="1875625"/>
            <a:ext cx="53668" cy="139048"/>
          </a:xfrm>
          <a:prstGeom prst="rect">
            <a:avLst/>
          </a:prstGeom>
        </p:spPr>
      </p:pic>
      <p:pic>
        <p:nvPicPr>
          <p:cNvPr id="119" name="Picture 118"/>
          <p:cNvPicPr>
            <a:picLocks noChangeAspect="1"/>
          </p:cNvPicPr>
          <p:nvPr/>
        </p:nvPicPr>
        <p:blipFill rotWithShape="1">
          <a:blip r:embed="rId15"/>
          <a:srcRect l="1756" t="33976" r="61659" b="19634"/>
          <a:stretch/>
        </p:blipFill>
        <p:spPr>
          <a:xfrm rot="10800000">
            <a:off x="9941529" y="1810548"/>
            <a:ext cx="61116" cy="77495"/>
          </a:xfrm>
          <a:prstGeom prst="rect">
            <a:avLst/>
          </a:prstGeom>
        </p:spPr>
      </p:pic>
      <p:sp>
        <p:nvSpPr>
          <p:cNvPr id="121" name="Rectangle 120"/>
          <p:cNvSpPr/>
          <p:nvPr/>
        </p:nvSpPr>
        <p:spPr>
          <a:xfrm>
            <a:off x="8391856" y="2555586"/>
            <a:ext cx="527778" cy="8598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4" name="Picture 123"/>
          <p:cNvPicPr>
            <a:picLocks noChangeAspect="1"/>
          </p:cNvPicPr>
          <p:nvPr/>
        </p:nvPicPr>
        <p:blipFill rotWithShape="1"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56250" b="87188" l="47209" r="57442">
                        <a14:foregroundMark x1="53256" y1="76250" x2="53256" y2="76250"/>
                        <a14:foregroundMark x1="50465" y1="83125" x2="50465" y2="83125"/>
                        <a14:foregroundMark x1="49302" y1="76250" x2="49302" y2="76250"/>
                        <a14:foregroundMark x1="52791" y1="79688" x2="52791" y2="79688"/>
                        <a14:foregroundMark x1="51860" y1="74063" x2="51860" y2="74063"/>
                        <a14:foregroundMark x1="50000" y1="79375" x2="50000" y2="79375"/>
                        <a14:foregroundMark x1="52791" y1="82188" x2="52791" y2="82188"/>
                        <a14:foregroundMark x1="53488" y1="83438" x2="53488" y2="83438"/>
                        <a14:foregroundMark x1="53721" y1="73125" x2="53721" y2="73125"/>
                        <a14:foregroundMark x1="49535" y1="72500" x2="49535" y2="72500"/>
                        <a14:foregroundMark x1="49302" y1="80625" x2="49302" y2="80625"/>
                        <a14:foregroundMark x1="50233" y1="83438" x2="50233" y2="83438"/>
                      </a14:backgroundRemoval>
                    </a14:imgEffect>
                  </a14:imgLayer>
                </a14:imgProps>
              </a:ext>
            </a:extLst>
          </a:blip>
          <a:srcRect l="46551" t="52744" r="42014" b="12134"/>
          <a:stretch/>
        </p:blipFill>
        <p:spPr>
          <a:xfrm rot="10800000">
            <a:off x="8190059" y="2573767"/>
            <a:ext cx="68330" cy="156182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 rotWithShape="1"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56250" b="87188" l="47209" r="57442">
                        <a14:foregroundMark x1="53256" y1="76250" x2="53256" y2="76250"/>
                        <a14:foregroundMark x1="50465" y1="83125" x2="50465" y2="83125"/>
                        <a14:foregroundMark x1="49302" y1="76250" x2="49302" y2="76250"/>
                        <a14:foregroundMark x1="52791" y1="79688" x2="52791" y2="79688"/>
                        <a14:foregroundMark x1="51860" y1="74063" x2="51860" y2="74063"/>
                        <a14:foregroundMark x1="50000" y1="79375" x2="50000" y2="79375"/>
                        <a14:foregroundMark x1="52791" y1="82188" x2="52791" y2="82188"/>
                        <a14:foregroundMark x1="53488" y1="83438" x2="53488" y2="83438"/>
                        <a14:foregroundMark x1="53721" y1="73125" x2="53721" y2="73125"/>
                        <a14:foregroundMark x1="49535" y1="72500" x2="49535" y2="72500"/>
                        <a14:foregroundMark x1="49302" y1="80625" x2="49302" y2="80625"/>
                        <a14:foregroundMark x1="50233" y1="83438" x2="50233" y2="83438"/>
                      </a14:backgroundRemoval>
                    </a14:imgEffect>
                  </a14:imgLayer>
                </a14:imgProps>
              </a:ext>
            </a:extLst>
          </a:blip>
          <a:srcRect l="46551" t="52744" r="42014" b="12134"/>
          <a:stretch/>
        </p:blipFill>
        <p:spPr>
          <a:xfrm rot="10800000">
            <a:off x="8112618" y="2569693"/>
            <a:ext cx="68330" cy="156182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 rotWithShape="1"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56250" b="87188" l="47209" r="57442">
                        <a14:foregroundMark x1="53256" y1="76250" x2="53256" y2="76250"/>
                        <a14:foregroundMark x1="50465" y1="83125" x2="50465" y2="83125"/>
                        <a14:foregroundMark x1="49302" y1="76250" x2="49302" y2="76250"/>
                        <a14:foregroundMark x1="52791" y1="79688" x2="52791" y2="79688"/>
                        <a14:foregroundMark x1="51860" y1="74063" x2="51860" y2="74063"/>
                        <a14:foregroundMark x1="50000" y1="79375" x2="50000" y2="79375"/>
                        <a14:foregroundMark x1="52791" y1="82188" x2="52791" y2="82188"/>
                        <a14:foregroundMark x1="53488" y1="83438" x2="53488" y2="83438"/>
                        <a14:foregroundMark x1="53721" y1="73125" x2="53721" y2="73125"/>
                        <a14:foregroundMark x1="49535" y1="72500" x2="49535" y2="72500"/>
                        <a14:foregroundMark x1="49302" y1="80625" x2="49302" y2="80625"/>
                        <a14:foregroundMark x1="50233" y1="83438" x2="50233" y2="83438"/>
                      </a14:backgroundRemoval>
                    </a14:imgEffect>
                  </a14:imgLayer>
                </a14:imgProps>
              </a:ext>
            </a:extLst>
          </a:blip>
          <a:srcRect l="46551" t="52744" r="42014" b="12134"/>
          <a:stretch/>
        </p:blipFill>
        <p:spPr>
          <a:xfrm rot="10800000">
            <a:off x="8039732" y="2572348"/>
            <a:ext cx="68330" cy="156182"/>
          </a:xfrm>
          <a:prstGeom prst="rect">
            <a:avLst/>
          </a:prstGeom>
        </p:spPr>
      </p:pic>
      <p:sp>
        <p:nvSpPr>
          <p:cNvPr id="127" name="Rectangle 126"/>
          <p:cNvSpPr/>
          <p:nvPr/>
        </p:nvSpPr>
        <p:spPr>
          <a:xfrm>
            <a:off x="4250944" y="2250785"/>
            <a:ext cx="2053243" cy="825416"/>
          </a:xfrm>
          <a:prstGeom prst="rect">
            <a:avLst/>
          </a:prstGeom>
          <a:solidFill>
            <a:srgbClr val="419D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8" name="Group 127"/>
          <p:cNvGrpSpPr/>
          <p:nvPr/>
        </p:nvGrpSpPr>
        <p:grpSpPr>
          <a:xfrm>
            <a:off x="4297079" y="2285417"/>
            <a:ext cx="212163" cy="77207"/>
            <a:chOff x="8736015" y="1708149"/>
            <a:chExt cx="935039" cy="193401"/>
          </a:xfrm>
        </p:grpSpPr>
        <p:pic>
          <p:nvPicPr>
            <p:cNvPr id="129" name="Picture 128"/>
            <p:cNvPicPr>
              <a:picLocks noChangeAspect="1"/>
            </p:cNvPicPr>
            <p:nvPr/>
          </p:nvPicPr>
          <p:blipFill rotWithShape="1">
            <a:blip r:embed="rId8"/>
            <a:srcRect l="-1" t="8457" r="7705" b="4995"/>
            <a:stretch/>
          </p:blipFill>
          <p:spPr>
            <a:xfrm rot="16200000">
              <a:off x="8874265" y="1569899"/>
              <a:ext cx="193401" cy="469901"/>
            </a:xfrm>
            <a:prstGeom prst="rect">
              <a:avLst/>
            </a:prstGeom>
          </p:spPr>
        </p:pic>
        <p:pic>
          <p:nvPicPr>
            <p:cNvPr id="130" name="Picture 129"/>
            <p:cNvPicPr>
              <a:picLocks noChangeAspect="1"/>
            </p:cNvPicPr>
            <p:nvPr/>
          </p:nvPicPr>
          <p:blipFill rotWithShape="1">
            <a:blip r:embed="rId8"/>
            <a:srcRect l="-1" t="8457" r="7705" b="4995"/>
            <a:stretch/>
          </p:blipFill>
          <p:spPr>
            <a:xfrm rot="16200000">
              <a:off x="9339403" y="1569899"/>
              <a:ext cx="193401" cy="469901"/>
            </a:xfrm>
            <a:prstGeom prst="rect">
              <a:avLst/>
            </a:prstGeom>
          </p:spPr>
        </p:pic>
      </p:grpSp>
      <p:pic>
        <p:nvPicPr>
          <p:cNvPr id="131" name="Picture 130"/>
          <p:cNvPicPr>
            <a:picLocks noChangeAspect="1"/>
          </p:cNvPicPr>
          <p:nvPr/>
        </p:nvPicPr>
        <p:blipFill rotWithShape="1">
          <a:blip r:embed="rId8"/>
          <a:srcRect l="-1" t="8457" r="7705" b="4995"/>
          <a:stretch/>
        </p:blipFill>
        <p:spPr>
          <a:xfrm rot="16200000">
            <a:off x="4572832" y="2260732"/>
            <a:ext cx="55616" cy="135128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 rotWithShape="1">
          <a:blip r:embed="rId9"/>
          <a:srcRect l="36016" t="42293" r="34910" b="28634"/>
          <a:stretch/>
        </p:blipFill>
        <p:spPr>
          <a:xfrm>
            <a:off x="4692037" y="2291916"/>
            <a:ext cx="72419" cy="72419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03229" y="2553637"/>
            <a:ext cx="60095" cy="155702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>
                        <a14:foregroundMark x1="15472" y1="28421" x2="15472" y2="28421"/>
                        <a14:foregroundMark x1="20000" y1="9474" x2="20000" y2="9474"/>
                        <a14:foregroundMark x1="9434" y1="31579" x2="9434" y2="31579"/>
                        <a14:foregroundMark x1="17736" y1="35789" x2="17736" y2="35789"/>
                        <a14:foregroundMark x1="9434" y1="40526" x2="9434" y2="40526"/>
                        <a14:foregroundMark x1="5660" y1="24737" x2="5660" y2="24737"/>
                        <a14:foregroundMark x1="10189" y1="18947" x2="10189" y2="18947"/>
                        <a14:foregroundMark x1="17736" y1="21579" x2="17736" y2="21579"/>
                        <a14:foregroundMark x1="33585" y1="83158" x2="33585" y2="83158"/>
                        <a14:foregroundMark x1="42264" y1="81579" x2="42264" y2="81579"/>
                        <a14:foregroundMark x1="27170" y1="95263" x2="27170" y2="95263"/>
                        <a14:foregroundMark x1="56604" y1="26842" x2="56604" y2="26842"/>
                        <a14:foregroundMark x1="63774" y1="24737" x2="63774" y2="24737"/>
                        <a14:foregroundMark x1="66792" y1="29474" x2="66792" y2="29474"/>
                        <a14:foregroundMark x1="66415" y1="26316" x2="66415" y2="26316"/>
                        <a14:foregroundMark x1="81887" y1="26842" x2="81887" y2="26842"/>
                        <a14:foregroundMark x1="97358" y1="13158" x2="97358" y2="13158"/>
                        <a14:foregroundMark x1="98113" y1="23158" x2="98113" y2="23158"/>
                        <a14:foregroundMark x1="96604" y1="33158" x2="96604" y2="33158"/>
                        <a14:foregroundMark x1="98491" y1="6842" x2="98491" y2="6842"/>
                        <a14:foregroundMark x1="96226" y1="85789" x2="96226" y2="85789"/>
                        <a14:foregroundMark x1="4528" y1="32632" x2="4528" y2="32632"/>
                        <a14:foregroundMark x1="1509" y1="34737" x2="1509" y2="34737"/>
                        <a14:foregroundMark x1="29057" y1="4211" x2="29057" y2="4211"/>
                        <a14:foregroundMark x1="59245" y1="25789" x2="59245" y2="25789"/>
                        <a14:foregroundMark x1="56226" y1="31053" x2="56226" y2="31053"/>
                        <a14:foregroundMark x1="53585" y1="23158" x2="53585" y2="23158"/>
                        <a14:foregroundMark x1="16981" y1="30526" x2="16981" y2="30526"/>
                        <a14:foregroundMark x1="14717" y1="67368" x2="14717" y2="67368"/>
                        <a14:foregroundMark x1="53962" y1="18947" x2="53962" y2="18947"/>
                        <a14:foregroundMark x1="64528" y1="22632" x2="64528" y2="22632"/>
                        <a14:foregroundMark x1="71698" y1="20000" x2="71698" y2="20000"/>
                        <a14:foregroundMark x1="84906" y1="20526" x2="84906" y2="20526"/>
                        <a14:foregroundMark x1="86415" y1="18947" x2="86415" y2="18947"/>
                        <a14:foregroundMark x1="61509" y1="20000" x2="61509" y2="20000"/>
                        <a14:foregroundMark x1="64906" y1="19474" x2="64906" y2="19474"/>
                        <a14:foregroundMark x1="76604" y1="18947" x2="76604" y2="18947"/>
                        <a14:foregroundMark x1="33208" y1="77895" x2="33208" y2="77895"/>
                        <a14:foregroundMark x1="45283" y1="79474" x2="45283" y2="79474"/>
                        <a14:foregroundMark x1="9811" y1="25263" x2="9811" y2="25263"/>
                        <a14:backgroundMark x1="97736" y1="6842" x2="97736" y2="6842"/>
                        <a14:backgroundMark x1="96226" y1="14211" x2="96226" y2="14211"/>
                        <a14:backgroundMark x1="97736" y1="22105" x2="97736" y2="22105"/>
                        <a14:backgroundMark x1="3396" y1="57368" x2="3396" y2="5736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>
            <a:off x="6135012" y="2855278"/>
            <a:ext cx="308131" cy="220924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411111" y="2562570"/>
            <a:ext cx="55831" cy="260301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34938" y="2558957"/>
            <a:ext cx="55831" cy="260301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258940" y="2554193"/>
            <a:ext cx="55831" cy="260301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84243" y="2557101"/>
            <a:ext cx="55831" cy="260301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17101" y="2557562"/>
            <a:ext cx="55831" cy="260301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50454" y="2553949"/>
            <a:ext cx="55831" cy="260301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79219" y="2558711"/>
            <a:ext cx="55831" cy="260301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04522" y="2556856"/>
            <a:ext cx="55831" cy="260301"/>
          </a:xfrm>
          <a:prstGeom prst="rect">
            <a:avLst/>
          </a:prstGeom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820487" y="2562570"/>
            <a:ext cx="55831" cy="260301"/>
          </a:xfrm>
          <a:prstGeom prst="rect">
            <a:avLst/>
          </a:prstGeom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753840" y="2558957"/>
            <a:ext cx="55831" cy="260301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82605" y="2563719"/>
            <a:ext cx="55831" cy="260301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07908" y="2566627"/>
            <a:ext cx="55831" cy="260301"/>
          </a:xfrm>
          <a:prstGeom prst="rect">
            <a:avLst/>
          </a:prstGeom>
        </p:spPr>
      </p:pic>
      <p:pic>
        <p:nvPicPr>
          <p:cNvPr id="147" name="Picture 14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34053" y="2561524"/>
            <a:ext cx="55831" cy="260301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959356" y="2564432"/>
            <a:ext cx="55831" cy="260301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07138" y="2557558"/>
            <a:ext cx="55831" cy="260301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30965" y="2553945"/>
            <a:ext cx="55831" cy="260301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54967" y="2556676"/>
            <a:ext cx="55831" cy="260301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80270" y="2559584"/>
            <a:ext cx="55831" cy="260301"/>
          </a:xfrm>
          <a:prstGeom prst="rect">
            <a:avLst/>
          </a:prstGeom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13128" y="2560045"/>
            <a:ext cx="55831" cy="260301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46481" y="2556432"/>
            <a:ext cx="55831" cy="260301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375246" y="2561194"/>
            <a:ext cx="55831" cy="260301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300549" y="2559339"/>
            <a:ext cx="55831" cy="260301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 rotWithShape="1">
          <a:blip r:embed="rId14"/>
          <a:srcRect l="11583" t="23296" r="11930" b="27894"/>
          <a:stretch/>
        </p:blipFill>
        <p:spPr>
          <a:xfrm flipV="1">
            <a:off x="4800792" y="2302818"/>
            <a:ext cx="111448" cy="52312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 rotWithShape="1">
          <a:blip r:embed="rId14"/>
          <a:srcRect l="11583" t="23296" r="11930" b="27894"/>
          <a:stretch/>
        </p:blipFill>
        <p:spPr>
          <a:xfrm flipV="1">
            <a:off x="4936982" y="2306732"/>
            <a:ext cx="111448" cy="52312"/>
          </a:xfrm>
          <a:prstGeom prst="rect">
            <a:avLst/>
          </a:prstGeom>
        </p:spPr>
      </p:pic>
      <p:sp>
        <p:nvSpPr>
          <p:cNvPr id="159" name="Rectangle 158"/>
          <p:cNvSpPr/>
          <p:nvPr/>
        </p:nvSpPr>
        <p:spPr>
          <a:xfrm>
            <a:off x="5473155" y="2300489"/>
            <a:ext cx="271756" cy="5658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0" name="Rectangle 159"/>
          <p:cNvSpPr/>
          <p:nvPr/>
        </p:nvSpPr>
        <p:spPr>
          <a:xfrm>
            <a:off x="5138724" y="2295730"/>
            <a:ext cx="271756" cy="5658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1" name="Picture 16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 flipH="1">
            <a:off x="5814005" y="2273001"/>
            <a:ext cx="53668" cy="139048"/>
          </a:xfrm>
          <a:prstGeom prst="rect">
            <a:avLst/>
          </a:prstGeom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 flipH="1">
            <a:off x="5948149" y="2273000"/>
            <a:ext cx="53668" cy="139048"/>
          </a:xfrm>
          <a:prstGeom prst="rect">
            <a:avLst/>
          </a:prstGeom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 flipH="1">
            <a:off x="6081323" y="2272999"/>
            <a:ext cx="53668" cy="139048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 rotWithShape="1">
          <a:blip r:embed="rId15"/>
          <a:srcRect l="1756" t="33976" r="61659" b="19634"/>
          <a:stretch/>
        </p:blipFill>
        <p:spPr>
          <a:xfrm rot="10800000">
            <a:off x="6217878" y="2207922"/>
            <a:ext cx="61116" cy="77495"/>
          </a:xfrm>
          <a:prstGeom prst="rect">
            <a:avLst/>
          </a:prstGeom>
        </p:spPr>
      </p:pic>
      <p:sp>
        <p:nvSpPr>
          <p:cNvPr id="171" name="Rectangle 170"/>
          <p:cNvSpPr/>
          <p:nvPr/>
        </p:nvSpPr>
        <p:spPr>
          <a:xfrm>
            <a:off x="8992439" y="2557732"/>
            <a:ext cx="527778" cy="8598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2" name="Image 38">
            <a:extLst>
              <a:ext uri="{FF2B5EF4-FFF2-40B4-BE49-F238E27FC236}">
                <a16:creationId xmlns:a16="http://schemas.microsoft.com/office/drawing/2014/main" xmlns="" id="{25374FCC-C41B-4543-82E7-85C48FABB5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62995" y="1796189"/>
            <a:ext cx="704342" cy="569206"/>
          </a:xfrm>
          <a:prstGeom prst="rect">
            <a:avLst/>
          </a:prstGeom>
        </p:spPr>
      </p:pic>
      <p:cxnSp>
        <p:nvCxnSpPr>
          <p:cNvPr id="175" name="Straight Arrow Connector 174"/>
          <p:cNvCxnSpPr>
            <a:stCxn id="9" idx="3"/>
          </p:cNvCxnSpPr>
          <p:nvPr/>
        </p:nvCxnSpPr>
        <p:spPr>
          <a:xfrm flipV="1">
            <a:off x="5870737" y="1680458"/>
            <a:ext cx="3215767" cy="201429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49311" y="4099810"/>
            <a:ext cx="29080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Functional tests.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Clock characterisation.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Radiation tests.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Production tests.</a:t>
            </a:r>
            <a:endParaRPr lang="en-GB" dirty="0"/>
          </a:p>
        </p:txBody>
      </p:sp>
      <p:sp>
        <p:nvSpPr>
          <p:cNvPr id="182" name="TextBox 181"/>
          <p:cNvSpPr txBox="1"/>
          <p:nvPr/>
        </p:nvSpPr>
        <p:spPr>
          <a:xfrm>
            <a:off x="3957405" y="4095992"/>
            <a:ext cx="2908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Debugging.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Full characterisation.</a:t>
            </a:r>
          </a:p>
        </p:txBody>
      </p:sp>
      <p:sp>
        <p:nvSpPr>
          <p:cNvPr id="183" name="TextBox 182"/>
          <p:cNvSpPr txBox="1"/>
          <p:nvPr/>
        </p:nvSpPr>
        <p:spPr>
          <a:xfrm>
            <a:off x="7632458" y="4067343"/>
            <a:ext cx="2908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More specific tests.</a:t>
            </a:r>
          </a:p>
        </p:txBody>
      </p:sp>
      <p:cxnSp>
        <p:nvCxnSpPr>
          <p:cNvPr id="187" name="Straight Arrow Connector 186"/>
          <p:cNvCxnSpPr/>
          <p:nvPr/>
        </p:nvCxnSpPr>
        <p:spPr>
          <a:xfrm flipH="1" flipV="1">
            <a:off x="5404176" y="2080792"/>
            <a:ext cx="16759" cy="142929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6440" y="618518"/>
            <a:ext cx="9516156" cy="6006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Firmware infrastructure implemented on the VC707 FPGA.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542443"/>
            <a:ext cx="5694103" cy="472135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The firmware is based on the </a:t>
            </a:r>
            <a:r>
              <a:rPr lang="en-GB" dirty="0" err="1" smtClean="0"/>
              <a:t>IPBus</a:t>
            </a:r>
            <a:r>
              <a:rPr lang="en-GB" dirty="0" smtClean="0"/>
              <a:t> protocol to communicate with the FPGA via Ethernet from the computer.</a:t>
            </a:r>
          </a:p>
          <a:p>
            <a:r>
              <a:rPr lang="en-GB" dirty="0" smtClean="0"/>
              <a:t>All the </a:t>
            </a:r>
            <a:r>
              <a:rPr lang="en-GB" dirty="0" err="1" smtClean="0"/>
              <a:t>LpGBT</a:t>
            </a:r>
            <a:r>
              <a:rPr lang="en-GB" dirty="0" smtClean="0"/>
              <a:t> signals are mapped onto the VC707.</a:t>
            </a:r>
          </a:p>
          <a:p>
            <a:r>
              <a:rPr lang="en-GB" dirty="0" smtClean="0"/>
              <a:t>Several slaves are inside the </a:t>
            </a:r>
            <a:r>
              <a:rPr lang="en-GB" dirty="0" err="1" smtClean="0"/>
              <a:t>IPBus</a:t>
            </a:r>
            <a:r>
              <a:rPr lang="en-GB" dirty="0" smtClean="0"/>
              <a:t> protocol. More must be added.</a:t>
            </a:r>
          </a:p>
          <a:p>
            <a:r>
              <a:rPr lang="en-GB" dirty="0" smtClean="0"/>
              <a:t>So far, GPIO</a:t>
            </a:r>
            <a:r>
              <a:rPr lang="en-GB" dirty="0"/>
              <a:t>, I</a:t>
            </a:r>
            <a:r>
              <a:rPr lang="en-GB" baseline="30000" dirty="0"/>
              <a:t>2</a:t>
            </a:r>
            <a:r>
              <a:rPr lang="en-GB" dirty="0"/>
              <a:t>C </a:t>
            </a:r>
            <a:r>
              <a:rPr lang="en-GB" dirty="0" smtClean="0"/>
              <a:t>and SPI slaves are implemented.</a:t>
            </a:r>
          </a:p>
          <a:p>
            <a:r>
              <a:rPr lang="en-GB" dirty="0" smtClean="0"/>
              <a:t>They control the environment: voltage, temperature, power, reference clocks…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1412" y="6330951"/>
            <a:ext cx="6239309" cy="365125"/>
          </a:xfrm>
        </p:spPr>
        <p:txBody>
          <a:bodyPr/>
          <a:lstStyle/>
          <a:p>
            <a:pPr lvl="0">
              <a:defRPr/>
            </a:pPr>
            <a:r>
              <a:rPr kumimoji="0" lang="en-US" sz="1050" b="0" i="0" u="none" strike="noStrike" kern="1200" cap="all" spc="0" normalizeH="0" baseline="0" noProof="0" dirty="0" smtClean="0">
                <a:ln>
                  <a:noFill/>
                </a:ln>
                <a:solidFill>
                  <a:srgbClr val="0A0A0A">
                    <a:tint val="75000"/>
                  </a:srgbClr>
                </a:solidFill>
                <a:effectLst/>
                <a:uLnTx/>
                <a:uFillTx/>
                <a:latin typeface="Lucida Sans"/>
                <a:ea typeface="+mn-ea"/>
                <a:cs typeface="+mn-cs"/>
              </a:rPr>
              <a:t>Daniel </a:t>
            </a:r>
            <a:r>
              <a:rPr lang="en-US" dirty="0" smtClean="0">
                <a:solidFill>
                  <a:srgbClr val="0A0A0A">
                    <a:tint val="75000"/>
                  </a:srgbClr>
                </a:solidFill>
              </a:rPr>
              <a:t>H.</a:t>
            </a:r>
            <a:r>
              <a:rPr lang="en-US" dirty="0" smtClean="0">
                <a:solidFill>
                  <a:srgbClr val="0A0A0A">
                    <a:tint val="75000"/>
                  </a:srgbClr>
                </a:solidFill>
                <a:latin typeface="Lucida Sans"/>
              </a:rPr>
              <a:t> </a:t>
            </a:r>
            <a:r>
              <a:rPr lang="en-US" dirty="0" err="1" smtClean="0">
                <a:solidFill>
                  <a:srgbClr val="0A0A0A">
                    <a:tint val="75000"/>
                  </a:srgbClr>
                </a:solidFill>
                <a:latin typeface="Lucida Sans"/>
              </a:rPr>
              <a:t>montesinos</a:t>
            </a:r>
            <a:endParaRPr kumimoji="0" lang="en-US" sz="1050" b="0" i="0" u="none" strike="noStrike" kern="1200" cap="all" spc="0" normalizeH="0" baseline="0" noProof="0" dirty="0">
              <a:ln>
                <a:noFill/>
              </a:ln>
              <a:solidFill>
                <a:srgbClr val="0A0A0A">
                  <a:tint val="75000"/>
                </a:srgbClr>
              </a:solidFill>
              <a:effectLst/>
              <a:uLnTx/>
              <a:uFillTx/>
              <a:latin typeface="Lucida Sans"/>
              <a:ea typeface="+mn-ea"/>
              <a:cs typeface="+mn-c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9672" y="1380821"/>
            <a:ext cx="3402151" cy="240283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7300" y="456896"/>
            <a:ext cx="762000" cy="923925"/>
          </a:xfrm>
          <a:prstGeom prst="rect">
            <a:avLst/>
          </a:prstGeom>
        </p:spPr>
      </p:pic>
      <p:pic>
        <p:nvPicPr>
          <p:cNvPr id="1028" name="Picture 4" descr="Resultado de imagen de ethernet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146" y="4689576"/>
            <a:ext cx="1063625" cy="106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de vc70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9197" y="5659081"/>
            <a:ext cx="1130925" cy="54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pic>
        <p:nvPicPr>
          <p:cNvPr id="12" name="Content Placeholder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55683" y="4853703"/>
            <a:ext cx="831618" cy="547772"/>
          </a:xfrm>
          <a:prstGeom prst="rect">
            <a:avLst/>
          </a:prstGeom>
        </p:spPr>
      </p:pic>
      <p:pic>
        <p:nvPicPr>
          <p:cNvPr id="8" name="Picture 6" descr="Resultado de imagen de PC symbol no background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27"/>
          <a:stretch/>
        </p:blipFill>
        <p:spPr bwMode="auto">
          <a:xfrm>
            <a:off x="7068832" y="5659081"/>
            <a:ext cx="764673" cy="46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Straight Arrow Connector 30"/>
          <p:cNvCxnSpPr/>
          <p:nvPr/>
        </p:nvCxnSpPr>
        <p:spPr>
          <a:xfrm flipH="1">
            <a:off x="7517986" y="5127589"/>
            <a:ext cx="575478" cy="45514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8985517" y="5127589"/>
            <a:ext cx="495231" cy="45514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 flipH="1" flipV="1">
            <a:off x="9669108" y="5107543"/>
            <a:ext cx="495231" cy="45514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280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0740" y="618518"/>
            <a:ext cx="9516156" cy="6006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Python scripts to control the mezzanine board.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843790"/>
            <a:ext cx="5694103" cy="4191249"/>
          </a:xfrm>
        </p:spPr>
        <p:txBody>
          <a:bodyPr>
            <a:normAutofit/>
          </a:bodyPr>
          <a:lstStyle/>
          <a:p>
            <a:r>
              <a:rPr lang="en-GB" dirty="0" smtClean="0"/>
              <a:t>Python scripts to communicate with the slaves.</a:t>
            </a:r>
          </a:p>
          <a:p>
            <a:r>
              <a:rPr lang="en-GB" dirty="0" smtClean="0"/>
              <a:t>Scripts to simplify </a:t>
            </a:r>
            <a:r>
              <a:rPr lang="en-GB" dirty="0"/>
              <a:t>the I</a:t>
            </a:r>
            <a:r>
              <a:rPr lang="en-GB" baseline="30000" dirty="0"/>
              <a:t>2</a:t>
            </a:r>
            <a:r>
              <a:rPr lang="en-GB" dirty="0"/>
              <a:t>C </a:t>
            </a:r>
            <a:r>
              <a:rPr lang="en-GB" dirty="0" smtClean="0"/>
              <a:t>and SPI protocols have been written.</a:t>
            </a:r>
          </a:p>
          <a:p>
            <a:r>
              <a:rPr lang="en-GB" dirty="0" smtClean="0"/>
              <a:t>One big script to test the </a:t>
            </a:r>
            <a:r>
              <a:rPr lang="en-GB" dirty="0"/>
              <a:t>I</a:t>
            </a:r>
            <a:r>
              <a:rPr lang="en-GB" baseline="30000" dirty="0"/>
              <a:t>2</a:t>
            </a:r>
            <a:r>
              <a:rPr lang="en-GB" dirty="0"/>
              <a:t>C</a:t>
            </a:r>
            <a:r>
              <a:rPr lang="en-GB" dirty="0" smtClean="0"/>
              <a:t> and SPI modules is being made.</a:t>
            </a:r>
          </a:p>
          <a:p>
            <a:r>
              <a:rPr lang="en-GB" dirty="0" smtClean="0"/>
              <a:t>Next step: Test the mezzanine board in practice.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1412" y="6330951"/>
            <a:ext cx="6239309" cy="365125"/>
          </a:xfrm>
        </p:spPr>
        <p:txBody>
          <a:bodyPr/>
          <a:lstStyle/>
          <a:p>
            <a:pPr lvl="0">
              <a:defRPr/>
            </a:pPr>
            <a:r>
              <a:rPr kumimoji="0" lang="en-US" sz="1050" b="0" i="0" u="none" strike="noStrike" kern="1200" cap="all" spc="0" normalizeH="0" baseline="0" noProof="0" dirty="0" smtClean="0">
                <a:ln>
                  <a:noFill/>
                </a:ln>
                <a:solidFill>
                  <a:srgbClr val="0A0A0A">
                    <a:tint val="75000"/>
                  </a:srgbClr>
                </a:solidFill>
                <a:effectLst/>
                <a:uLnTx/>
                <a:uFillTx/>
                <a:latin typeface="Lucida Sans"/>
                <a:ea typeface="+mn-ea"/>
                <a:cs typeface="+mn-cs"/>
              </a:rPr>
              <a:t>Daniel </a:t>
            </a:r>
            <a:r>
              <a:rPr lang="en-US" dirty="0" smtClean="0">
                <a:solidFill>
                  <a:srgbClr val="0A0A0A">
                    <a:tint val="75000"/>
                  </a:srgbClr>
                </a:solidFill>
              </a:rPr>
              <a:t>H.</a:t>
            </a:r>
            <a:r>
              <a:rPr lang="en-US" dirty="0" smtClean="0">
                <a:solidFill>
                  <a:srgbClr val="0A0A0A">
                    <a:tint val="75000"/>
                  </a:srgbClr>
                </a:solidFill>
                <a:latin typeface="Lucida Sans"/>
              </a:rPr>
              <a:t> </a:t>
            </a:r>
            <a:r>
              <a:rPr lang="en-US" dirty="0" err="1" smtClean="0">
                <a:solidFill>
                  <a:srgbClr val="0A0A0A">
                    <a:tint val="75000"/>
                  </a:srgbClr>
                </a:solidFill>
                <a:latin typeface="Lucida Sans"/>
              </a:rPr>
              <a:t>montesinos</a:t>
            </a:r>
            <a:endParaRPr kumimoji="0" lang="en-US" sz="1050" b="0" i="0" u="none" strike="noStrike" kern="1200" cap="all" spc="0" normalizeH="0" baseline="0" noProof="0" dirty="0">
              <a:ln>
                <a:noFill/>
              </a:ln>
              <a:solidFill>
                <a:srgbClr val="0A0A0A">
                  <a:tint val="75000"/>
                </a:srgbClr>
              </a:solidFill>
              <a:effectLst/>
              <a:uLnTx/>
              <a:uFillTx/>
              <a:latin typeface="Lucida Sans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7790" y="466421"/>
            <a:ext cx="742950" cy="904875"/>
          </a:xfrm>
          <a:prstGeom prst="rect">
            <a:avLst/>
          </a:prstGeom>
        </p:spPr>
      </p:pic>
      <p:pic>
        <p:nvPicPr>
          <p:cNvPr id="13" name="Picture 2" descr="Resultado de imagen de python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440" y="5056623"/>
            <a:ext cx="1956831" cy="97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r="48160"/>
          <a:stretch/>
        </p:blipFill>
        <p:spPr>
          <a:xfrm>
            <a:off x="9537489" y="1549733"/>
            <a:ext cx="995708" cy="2521578"/>
          </a:xfrm>
          <a:prstGeom prst="rect">
            <a:avLst/>
          </a:prstGeom>
          <a:ln>
            <a:noFill/>
          </a:ln>
          <a:effectLst>
            <a:reflection blurRad="6350" stA="34000" endPos="35000" dir="5400000" sy="-100000" algn="bl" rotWithShape="0"/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6922" y="1551047"/>
            <a:ext cx="2056221" cy="2520264"/>
          </a:xfrm>
          <a:prstGeom prst="rect">
            <a:avLst/>
          </a:prstGeom>
          <a:ln>
            <a:noFill/>
          </a:ln>
          <a:effectLst>
            <a:reflection blurRad="6350" stA="34000" endPos="35000" dir="5400000" sy="-100000" algn="bl" rotWithShape="0"/>
          </a:effectLst>
        </p:spPr>
      </p:pic>
      <p:pic>
        <p:nvPicPr>
          <p:cNvPr id="26" name="Picture 6" descr="Resultado de imagen de PC symbol no background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27"/>
          <a:stretch/>
        </p:blipFill>
        <p:spPr bwMode="auto">
          <a:xfrm>
            <a:off x="9511649" y="5259754"/>
            <a:ext cx="764673" cy="46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>
            <a:off x="8611567" y="5428527"/>
            <a:ext cx="816013" cy="5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646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50000"/>
                    <a:lumOff val="50000"/>
                  </a:schemeClr>
                </a:solidFill>
              </a:rPr>
              <a:t>Introduction: The VLDB and the </a:t>
            </a:r>
            <a:r>
              <a:rPr lang="en-GB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GBTx</a:t>
            </a:r>
            <a:r>
              <a:rPr lang="en-GB" dirty="0">
                <a:solidFill>
                  <a:schemeClr val="tx2">
                    <a:lumMod val="50000"/>
                    <a:lumOff val="50000"/>
                  </a:schemeClr>
                </a:solidFill>
              </a:rPr>
              <a:t>.</a:t>
            </a:r>
          </a:p>
          <a:p>
            <a:r>
              <a:rPr lang="en-GB" dirty="0">
                <a:solidFill>
                  <a:schemeClr val="tx2">
                    <a:lumMod val="50000"/>
                    <a:lumOff val="50000"/>
                  </a:schemeClr>
                </a:solidFill>
              </a:rPr>
              <a:t>VLDB support</a:t>
            </a:r>
            <a:r>
              <a:rPr lang="en-GB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.</a:t>
            </a:r>
            <a:endParaRPr lang="en-GB" dirty="0"/>
          </a:p>
          <a:p>
            <a:r>
              <a:rPr lang="en-GB" dirty="0">
                <a:solidFill>
                  <a:schemeClr val="tx2">
                    <a:lumMod val="50000"/>
                    <a:lumOff val="50000"/>
                  </a:schemeClr>
                </a:solidFill>
              </a:rPr>
              <a:t>Ongoing work: </a:t>
            </a:r>
            <a:r>
              <a:rPr lang="en-GB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LpGBT</a:t>
            </a:r>
            <a:r>
              <a:rPr lang="en-GB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tester: hardware, firmware and software.</a:t>
            </a:r>
          </a:p>
          <a:p>
            <a:r>
              <a:rPr lang="en-GB" dirty="0"/>
              <a:t>Conclusions.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16</a:t>
            </a:fld>
            <a:endParaRPr lang="en-US" dirty="0"/>
          </a:p>
        </p:txBody>
      </p:sp>
      <p:pic>
        <p:nvPicPr>
          <p:cNvPr id="6" name="Picture 4" descr="Resultado de imagen de cer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2517" y="232958"/>
            <a:ext cx="350023" cy="33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Resultado de imagen de ciema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7551" y="157090"/>
            <a:ext cx="1324990" cy="49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96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18518"/>
            <a:ext cx="10402887" cy="51686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394460"/>
            <a:ext cx="10258108" cy="493649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We are on the final stage of the firmware and software implementation of the </a:t>
            </a:r>
            <a:r>
              <a:rPr lang="en-GB" dirty="0" err="1" smtClean="0"/>
              <a:t>LpGBT</a:t>
            </a:r>
            <a:r>
              <a:rPr lang="en-GB" dirty="0" smtClean="0"/>
              <a:t> tester.</a:t>
            </a:r>
          </a:p>
          <a:p>
            <a:r>
              <a:rPr lang="en-GB" dirty="0" smtClean="0"/>
              <a:t>The Mezzanine </a:t>
            </a:r>
            <a:r>
              <a:rPr lang="en-GB" dirty="0"/>
              <a:t>b</a:t>
            </a:r>
            <a:r>
              <a:rPr lang="en-GB" dirty="0" smtClean="0"/>
              <a:t>oard will be available in 2 months: tests of the Mezzanine board without </a:t>
            </a:r>
            <a:r>
              <a:rPr lang="en-GB" dirty="0" err="1" smtClean="0"/>
              <a:t>LpGBT</a:t>
            </a:r>
            <a:r>
              <a:rPr lang="en-GB" dirty="0" smtClean="0"/>
              <a:t> will be done. </a:t>
            </a:r>
          </a:p>
          <a:p>
            <a:r>
              <a:rPr lang="en-GB" dirty="0" smtClean="0"/>
              <a:t>VLDB support is a parallel work that also requires time: So far, we have answered to around 200 requests from users.</a:t>
            </a:r>
            <a:endParaRPr lang="en-GB" dirty="0"/>
          </a:p>
          <a:p>
            <a:r>
              <a:rPr lang="en-GB" dirty="0" smtClean="0"/>
              <a:t>Future work: </a:t>
            </a:r>
          </a:p>
          <a:p>
            <a:pPr>
              <a:buFontTx/>
              <a:buChar char="-"/>
            </a:pPr>
            <a:r>
              <a:rPr lang="en-GB" dirty="0" smtClean="0"/>
              <a:t>Finish the necessary scripts to test </a:t>
            </a:r>
            <a:r>
              <a:rPr lang="en-GB" dirty="0"/>
              <a:t>the I</a:t>
            </a:r>
            <a:r>
              <a:rPr lang="en-GB" baseline="30000" dirty="0"/>
              <a:t>2</a:t>
            </a:r>
            <a:r>
              <a:rPr lang="en-GB" dirty="0"/>
              <a:t>C </a:t>
            </a:r>
            <a:r>
              <a:rPr lang="en-GB" dirty="0" smtClean="0"/>
              <a:t>and SPI protocols with the mezzanine’s modules. </a:t>
            </a:r>
          </a:p>
          <a:p>
            <a:pPr>
              <a:buFontTx/>
              <a:buChar char="-"/>
            </a:pPr>
            <a:r>
              <a:rPr lang="en-GB" dirty="0" smtClean="0"/>
              <a:t>Write python code to control these modules, ensuring a good </a:t>
            </a:r>
            <a:r>
              <a:rPr lang="en-GB" dirty="0" err="1" smtClean="0"/>
              <a:t>LpGBT</a:t>
            </a:r>
            <a:r>
              <a:rPr lang="en-GB" dirty="0" smtClean="0"/>
              <a:t> analysis on its start-up.</a:t>
            </a:r>
          </a:p>
          <a:p>
            <a:pPr>
              <a:buFontTx/>
              <a:buChar char="-"/>
            </a:pPr>
            <a:r>
              <a:rPr lang="en-GB" dirty="0" smtClean="0"/>
              <a:t>Contribute </a:t>
            </a:r>
            <a:r>
              <a:rPr lang="en-GB" dirty="0" smtClean="0"/>
              <a:t>to</a:t>
            </a:r>
            <a:r>
              <a:rPr lang="en-GB" dirty="0" smtClean="0"/>
              <a:t> </a:t>
            </a:r>
            <a:r>
              <a:rPr lang="en-GB" dirty="0" smtClean="0"/>
              <a:t>the rest of the </a:t>
            </a:r>
            <a:r>
              <a:rPr lang="en-GB" dirty="0" err="1" smtClean="0"/>
              <a:t>LpGBT</a:t>
            </a:r>
            <a:r>
              <a:rPr lang="en-GB" smtClean="0"/>
              <a:t> </a:t>
            </a:r>
            <a:r>
              <a:rPr lang="en-GB" smtClean="0"/>
              <a:t>automated </a:t>
            </a:r>
            <a:r>
              <a:rPr lang="en-GB" dirty="0" smtClean="0"/>
              <a:t>tests.</a:t>
            </a:r>
          </a:p>
          <a:p>
            <a:pPr>
              <a:buFontTx/>
              <a:buChar char="-"/>
            </a:pPr>
            <a:r>
              <a:rPr lang="en-GB" dirty="0" smtClean="0"/>
              <a:t>Next VLDB generation: VLDB+ (</a:t>
            </a:r>
            <a:r>
              <a:rPr lang="en-GB" dirty="0" err="1" smtClean="0"/>
              <a:t>LpGBT</a:t>
            </a:r>
            <a:r>
              <a:rPr lang="en-GB" dirty="0" smtClean="0"/>
              <a:t> + SCA + </a:t>
            </a:r>
            <a:r>
              <a:rPr lang="en-GB" dirty="0" err="1" smtClean="0"/>
              <a:t>VTRx</a:t>
            </a:r>
            <a:r>
              <a:rPr lang="en-GB" dirty="0" smtClean="0"/>
              <a:t>+). 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1412" y="6330951"/>
            <a:ext cx="6239309" cy="365125"/>
          </a:xfrm>
        </p:spPr>
        <p:txBody>
          <a:bodyPr/>
          <a:lstStyle/>
          <a:p>
            <a:pPr lvl="0">
              <a:defRPr/>
            </a:pPr>
            <a:r>
              <a:rPr kumimoji="0" lang="en-US" sz="1050" b="0" i="0" u="none" strike="noStrike" kern="1200" cap="all" spc="0" normalizeH="0" baseline="0" noProof="0" dirty="0" smtClean="0">
                <a:ln>
                  <a:noFill/>
                </a:ln>
                <a:solidFill>
                  <a:srgbClr val="0A0A0A">
                    <a:tint val="75000"/>
                  </a:srgbClr>
                </a:solidFill>
                <a:effectLst/>
                <a:uLnTx/>
                <a:uFillTx/>
                <a:latin typeface="Lucida Sans"/>
                <a:ea typeface="+mn-ea"/>
                <a:cs typeface="+mn-cs"/>
              </a:rPr>
              <a:t>Daniel </a:t>
            </a:r>
            <a:r>
              <a:rPr lang="en-US" dirty="0" err="1">
                <a:solidFill>
                  <a:srgbClr val="0A0A0A">
                    <a:tint val="75000"/>
                  </a:srgbClr>
                </a:solidFill>
              </a:rPr>
              <a:t>HernÁ</a:t>
            </a:r>
            <a:r>
              <a:rPr lang="en-US" dirty="0" err="1" smtClean="0">
                <a:solidFill>
                  <a:srgbClr val="0A0A0A">
                    <a:tint val="75000"/>
                  </a:srgbClr>
                </a:solidFill>
                <a:latin typeface="Lucida Sans"/>
              </a:rPr>
              <a:t>ndez</a:t>
            </a:r>
            <a:r>
              <a:rPr lang="en-US" dirty="0" smtClean="0">
                <a:solidFill>
                  <a:srgbClr val="0A0A0A">
                    <a:tint val="75000"/>
                  </a:srgbClr>
                </a:solidFill>
                <a:latin typeface="Lucida Sans"/>
              </a:rPr>
              <a:t> </a:t>
            </a:r>
            <a:r>
              <a:rPr lang="en-US" dirty="0" err="1" smtClean="0">
                <a:solidFill>
                  <a:srgbClr val="0A0A0A">
                    <a:tint val="75000"/>
                  </a:srgbClr>
                </a:solidFill>
                <a:latin typeface="Lucida Sans"/>
              </a:rPr>
              <a:t>montesinos</a:t>
            </a:r>
            <a:endParaRPr kumimoji="0" lang="en-US" sz="1050" b="0" i="0" u="none" strike="noStrike" kern="1200" cap="all" spc="0" normalizeH="0" baseline="0" noProof="0" dirty="0">
              <a:ln>
                <a:noFill/>
              </a:ln>
              <a:solidFill>
                <a:srgbClr val="0A0A0A">
                  <a:tint val="75000"/>
                </a:srgbClr>
              </a:solidFill>
              <a:effectLst/>
              <a:uLnTx/>
              <a:uFillTx/>
              <a:latin typeface="Lucida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172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508000"/>
            <a:ext cx="9905999" cy="52628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5400" b="1" dirty="0" smtClean="0"/>
          </a:p>
          <a:p>
            <a:pPr marL="0" indent="0" algn="ctr">
              <a:buNone/>
            </a:pPr>
            <a:endParaRPr lang="en-GB" sz="5400" b="1" dirty="0" smtClean="0"/>
          </a:p>
          <a:p>
            <a:pPr marL="0" indent="0" algn="ctr">
              <a:buNone/>
            </a:pPr>
            <a:r>
              <a:rPr lang="en-GB" sz="5400" b="1" dirty="0" smtClean="0"/>
              <a:t>Thank you for your</a:t>
            </a:r>
          </a:p>
          <a:p>
            <a:pPr marL="0" indent="0" algn="ctr">
              <a:buNone/>
            </a:pPr>
            <a:r>
              <a:rPr lang="en-GB" sz="5400" b="1" dirty="0" smtClean="0"/>
              <a:t>attention.</a:t>
            </a:r>
          </a:p>
          <a:p>
            <a:pPr marL="0" indent="0" algn="ctr">
              <a:buNone/>
            </a:pPr>
            <a:endParaRPr lang="en-GB" sz="54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18</a:t>
            </a:fld>
            <a:endParaRPr lang="en-US" dirty="0"/>
          </a:p>
        </p:txBody>
      </p:sp>
      <p:pic>
        <p:nvPicPr>
          <p:cNvPr id="7" name="Picture 4" descr="Resultado de imagen de cern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721" y="508000"/>
            <a:ext cx="1187656" cy="1152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Resultado de imagen de ciemat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921" y="250575"/>
            <a:ext cx="44958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5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Introduction: The VLDB and the </a:t>
            </a:r>
            <a:r>
              <a:rPr lang="en-GB" dirty="0" err="1" smtClean="0"/>
              <a:t>GBTx</a:t>
            </a:r>
            <a:r>
              <a:rPr lang="en-GB" dirty="0" smtClean="0"/>
              <a:t>.</a:t>
            </a:r>
          </a:p>
          <a:p>
            <a:r>
              <a:rPr lang="en-GB" dirty="0"/>
              <a:t>VLDB support</a:t>
            </a:r>
            <a:r>
              <a:rPr lang="en-GB" dirty="0" smtClean="0"/>
              <a:t>.</a:t>
            </a:r>
          </a:p>
          <a:p>
            <a:r>
              <a:rPr lang="en-GB" dirty="0"/>
              <a:t>Ongoing </a:t>
            </a:r>
            <a:r>
              <a:rPr lang="en-GB" dirty="0" smtClean="0"/>
              <a:t>work: </a:t>
            </a:r>
            <a:r>
              <a:rPr lang="en-GB" dirty="0" err="1" smtClean="0"/>
              <a:t>LpGBT</a:t>
            </a:r>
            <a:r>
              <a:rPr lang="en-GB" dirty="0" smtClean="0"/>
              <a:t> tester: </a:t>
            </a:r>
            <a:r>
              <a:rPr lang="en-GB" dirty="0"/>
              <a:t>h</a:t>
            </a:r>
            <a:r>
              <a:rPr lang="en-GB" dirty="0" smtClean="0"/>
              <a:t>ardware</a:t>
            </a:r>
            <a:r>
              <a:rPr lang="en-GB" dirty="0"/>
              <a:t>, firmware and software.</a:t>
            </a:r>
          </a:p>
          <a:p>
            <a:r>
              <a:rPr lang="en-GB" dirty="0" smtClean="0"/>
              <a:t>Conclusions.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  <p:pic>
        <p:nvPicPr>
          <p:cNvPr id="6" name="Picture 4" descr="Resultado de imagen de cer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2517" y="232958"/>
            <a:ext cx="350023" cy="33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Resultado de imagen de ciema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7551" y="157090"/>
            <a:ext cx="1324990" cy="49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6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Introduction: The VLDB and the </a:t>
            </a:r>
            <a:r>
              <a:rPr lang="en-GB" dirty="0" err="1"/>
              <a:t>GBTx</a:t>
            </a:r>
            <a:r>
              <a:rPr lang="en-GB" dirty="0" smtClean="0"/>
              <a:t>.</a:t>
            </a:r>
          </a:p>
          <a:p>
            <a:r>
              <a:rPr lang="en-GB" dirty="0">
                <a:solidFill>
                  <a:schemeClr val="tx2">
                    <a:lumMod val="50000"/>
                    <a:lumOff val="50000"/>
                  </a:schemeClr>
                </a:solidFill>
              </a:rPr>
              <a:t>VLDB support</a:t>
            </a:r>
            <a:r>
              <a:rPr lang="en-GB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.</a:t>
            </a:r>
            <a:endParaRPr lang="en-GB" dirty="0"/>
          </a:p>
          <a:p>
            <a:r>
              <a:rPr lang="en-GB" dirty="0">
                <a:solidFill>
                  <a:schemeClr val="tx2">
                    <a:lumMod val="50000"/>
                    <a:lumOff val="50000"/>
                  </a:schemeClr>
                </a:solidFill>
              </a:rPr>
              <a:t>Ongoing work: </a:t>
            </a:r>
            <a:r>
              <a:rPr lang="en-GB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LpGBT</a:t>
            </a:r>
            <a:r>
              <a:rPr lang="en-GB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tester: hardware, firmware and software.</a:t>
            </a:r>
          </a:p>
          <a:p>
            <a:r>
              <a:rPr lang="en-GB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Conclusions</a:t>
            </a:r>
            <a:r>
              <a:rPr lang="en-GB" dirty="0">
                <a:solidFill>
                  <a:schemeClr val="tx2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  <p:pic>
        <p:nvPicPr>
          <p:cNvPr id="6" name="Picture 4" descr="Resultado de imagen de cer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2517" y="232958"/>
            <a:ext cx="350023" cy="33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Resultado de imagen de ciema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7551" y="157090"/>
            <a:ext cx="1324990" cy="49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52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287" y="336881"/>
            <a:ext cx="9905998" cy="1478570"/>
          </a:xfrm>
        </p:spPr>
        <p:txBody>
          <a:bodyPr/>
          <a:lstStyle/>
          <a:p>
            <a:r>
              <a:rPr lang="en-GB" dirty="0" smtClean="0"/>
              <a:t>VLDB - Versatile Link Demonstrator Board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0329" y="2097088"/>
            <a:ext cx="1575134" cy="13268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4" descr="Resultado de imagen de cern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2517" y="232958"/>
            <a:ext cx="350023" cy="33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Resultado de imagen de ciemat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7551" y="157090"/>
            <a:ext cx="1324990" cy="49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947" y="1985870"/>
            <a:ext cx="2831338" cy="379420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1201401" y="1815451"/>
            <a:ext cx="6701151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defTabSz="914400"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chemeClr val="tx2"/>
                </a:solidFill>
              </a:rPr>
              <a:t>The VLDB is </a:t>
            </a:r>
            <a:r>
              <a:rPr lang="en-GB" sz="1900" dirty="0" smtClean="0">
                <a:solidFill>
                  <a:schemeClr val="tx2"/>
                </a:solidFill>
              </a:rPr>
              <a:t>an evaluation kit for the radiation-hard optical link ecosystem.</a:t>
            </a:r>
          </a:p>
          <a:p>
            <a:pPr marL="228600" indent="-228600" defTabSz="914400"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</a:pPr>
            <a:r>
              <a:rPr lang="en-GB" sz="1900" dirty="0" smtClean="0">
                <a:solidFill>
                  <a:schemeClr val="tx2"/>
                </a:solidFill>
              </a:rPr>
              <a:t>It houses </a:t>
            </a:r>
            <a:r>
              <a:rPr lang="en-GB" sz="1900" dirty="0">
                <a:solidFill>
                  <a:schemeClr val="tx2"/>
                </a:solidFill>
              </a:rPr>
              <a:t>the </a:t>
            </a:r>
            <a:r>
              <a:rPr lang="en-GB" sz="1900" dirty="0" err="1">
                <a:solidFill>
                  <a:schemeClr val="tx2"/>
                </a:solidFill>
              </a:rPr>
              <a:t>GBTx</a:t>
            </a:r>
            <a:r>
              <a:rPr lang="en-GB" sz="1900" dirty="0">
                <a:solidFill>
                  <a:schemeClr val="tx2"/>
                </a:solidFill>
              </a:rPr>
              <a:t> and SCA ASICs (Application-Specific Integrated Circuit).</a:t>
            </a:r>
          </a:p>
          <a:p>
            <a:pPr marL="228600" indent="-228600" defTabSz="914400"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</a:pPr>
            <a:r>
              <a:rPr lang="en-GB" sz="1900" dirty="0" smtClean="0">
                <a:solidFill>
                  <a:schemeClr val="tx2"/>
                </a:solidFill>
              </a:rPr>
              <a:t>The GBTX is used </a:t>
            </a:r>
            <a:r>
              <a:rPr lang="en-GB" sz="1900" dirty="0">
                <a:solidFill>
                  <a:schemeClr val="tx2"/>
                </a:solidFill>
              </a:rPr>
              <a:t>by ALICE, ATLAS, </a:t>
            </a:r>
            <a:r>
              <a:rPr lang="en-GB" sz="1900" dirty="0" err="1" smtClean="0">
                <a:solidFill>
                  <a:schemeClr val="tx2"/>
                </a:solidFill>
              </a:rPr>
              <a:t>LHCb</a:t>
            </a:r>
            <a:r>
              <a:rPr lang="en-GB" sz="1900" dirty="0" smtClean="0">
                <a:solidFill>
                  <a:schemeClr val="tx2"/>
                </a:solidFill>
              </a:rPr>
              <a:t>, CMS and other external experiments, providing serialization, deserialization, data and clock recovery.</a:t>
            </a:r>
          </a:p>
          <a:p>
            <a:pPr defTabSz="914400">
              <a:spcBef>
                <a:spcPts val="1000"/>
              </a:spcBef>
              <a:buSzPct val="125000"/>
            </a:pPr>
            <a:endParaRPr lang="en-GB" sz="1900" dirty="0">
              <a:solidFill>
                <a:schemeClr val="tx2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25" y="4556437"/>
            <a:ext cx="1575134" cy="13268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6" name="Curved Connector 5"/>
          <p:cNvCxnSpPr/>
          <p:nvPr/>
        </p:nvCxnSpPr>
        <p:spPr>
          <a:xfrm rot="10800000" flipV="1">
            <a:off x="5743575" y="4114795"/>
            <a:ext cx="3683986" cy="1105059"/>
          </a:xfrm>
          <a:prstGeom prst="curvedConnector3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579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Introduction: The </a:t>
            </a:r>
            <a:r>
              <a:rPr lang="en-GB" dirty="0" smtClean="0"/>
              <a:t>VLDB </a:t>
            </a:r>
            <a:r>
              <a:rPr lang="en-GB" dirty="0"/>
              <a:t>and the </a:t>
            </a:r>
            <a:r>
              <a:rPr lang="en-GB" dirty="0" err="1"/>
              <a:t>GBTx</a:t>
            </a:r>
            <a:r>
              <a:rPr lang="en-GB" dirty="0" smtClean="0"/>
              <a:t>.</a:t>
            </a:r>
          </a:p>
          <a:p>
            <a:r>
              <a:rPr lang="en-GB" dirty="0">
                <a:solidFill>
                  <a:schemeClr val="tx2">
                    <a:lumMod val="50000"/>
                    <a:lumOff val="50000"/>
                  </a:schemeClr>
                </a:solidFill>
              </a:rPr>
              <a:t>VLDB support</a:t>
            </a:r>
            <a:r>
              <a:rPr lang="en-GB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.</a:t>
            </a:r>
            <a:endParaRPr lang="en-GB" dirty="0"/>
          </a:p>
          <a:p>
            <a:r>
              <a:rPr lang="en-GB" dirty="0"/>
              <a:t>Ongoing </a:t>
            </a:r>
            <a:r>
              <a:rPr lang="en-GB" dirty="0" smtClean="0"/>
              <a:t>work: </a:t>
            </a:r>
            <a:r>
              <a:rPr lang="en-GB" dirty="0" err="1"/>
              <a:t>LpGBT</a:t>
            </a:r>
            <a:r>
              <a:rPr lang="en-GB" dirty="0"/>
              <a:t> tester: Hardware, firmware and software.</a:t>
            </a:r>
          </a:p>
          <a:p>
            <a:r>
              <a:rPr lang="en-GB" dirty="0" smtClean="0"/>
              <a:t>Conclusions.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Picture 4" descr="Resultado de imagen de cer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2517" y="232958"/>
            <a:ext cx="350023" cy="33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Resultado de imagen de ciema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7551" y="157090"/>
            <a:ext cx="1324990" cy="49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00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52556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VLDB support through JIRA platform.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H. </a:t>
            </a:r>
            <a:r>
              <a:rPr lang="en-US" dirty="0" err="1" smtClean="0"/>
              <a:t>montesinos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1271"/>
          <a:stretch/>
        </p:blipFill>
        <p:spPr>
          <a:xfrm>
            <a:off x="1336555" y="1516380"/>
            <a:ext cx="8855947" cy="380238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2461260" y="3627120"/>
            <a:ext cx="0" cy="12268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067300" y="2621280"/>
            <a:ext cx="0" cy="12268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29552" y="1470247"/>
            <a:ext cx="18668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FTEC 2015</a:t>
            </a:r>
          </a:p>
          <a:p>
            <a:r>
              <a:rPr lang="en-GB" sz="1200" dirty="0" smtClean="0">
                <a:solidFill>
                  <a:srgbClr val="FF0000"/>
                </a:solidFill>
              </a:rPr>
              <a:t>Raul M. Lesma finishes his contract. I get the total responsibility of the VLDB support.</a:t>
            </a:r>
          </a:p>
          <a:p>
            <a:endParaRPr lang="en-GB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863835" y="3083223"/>
            <a:ext cx="1866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JIRA software for VLDB support is created. </a:t>
            </a:r>
            <a:endParaRPr lang="en-GB" dirty="0" smtClean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594860" y="2757795"/>
            <a:ext cx="0" cy="12268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582141" y="1924010"/>
            <a:ext cx="14851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Start of my contract and trying to solve some issues.</a:t>
            </a:r>
          </a:p>
          <a:p>
            <a:endParaRPr lang="en-GB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9205708" y="1985034"/>
            <a:ext cx="10020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At present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2233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50000"/>
                    <a:lumOff val="50000"/>
                  </a:schemeClr>
                </a:solidFill>
              </a:rPr>
              <a:t>Introduction: The VLDB and the </a:t>
            </a:r>
            <a:r>
              <a:rPr lang="en-GB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GBTx</a:t>
            </a:r>
            <a:r>
              <a:rPr lang="en-GB" dirty="0">
                <a:solidFill>
                  <a:schemeClr val="tx2">
                    <a:lumMod val="50000"/>
                    <a:lumOff val="50000"/>
                  </a:schemeClr>
                </a:solidFill>
              </a:rPr>
              <a:t>.</a:t>
            </a:r>
          </a:p>
          <a:p>
            <a:r>
              <a:rPr lang="en-GB" dirty="0">
                <a:solidFill>
                  <a:schemeClr val="tx2">
                    <a:lumMod val="50000"/>
                    <a:lumOff val="50000"/>
                  </a:schemeClr>
                </a:solidFill>
              </a:rPr>
              <a:t>VLDB support.</a:t>
            </a:r>
          </a:p>
          <a:p>
            <a:r>
              <a:rPr lang="en-GB" dirty="0"/>
              <a:t>Ongoing work: </a:t>
            </a:r>
            <a:r>
              <a:rPr lang="en-GB" dirty="0" err="1"/>
              <a:t>LpGBT</a:t>
            </a:r>
            <a:r>
              <a:rPr lang="en-GB" dirty="0"/>
              <a:t> tester: hardware, firmware and software.</a:t>
            </a:r>
          </a:p>
          <a:p>
            <a:r>
              <a:rPr lang="en-GB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Conclusions</a:t>
            </a:r>
            <a:r>
              <a:rPr lang="en-GB" dirty="0">
                <a:solidFill>
                  <a:schemeClr val="tx2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  <p:pic>
        <p:nvPicPr>
          <p:cNvPr id="6" name="Picture 4" descr="Resultado de imagen de cer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2517" y="232958"/>
            <a:ext cx="350023" cy="33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Resultado de imagen de ciema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7551" y="157090"/>
            <a:ext cx="1324990" cy="49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89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39" y="232958"/>
            <a:ext cx="9997472" cy="841462"/>
          </a:xfrm>
        </p:spPr>
        <p:txBody>
          <a:bodyPr/>
          <a:lstStyle/>
          <a:p>
            <a:r>
              <a:rPr lang="en-GB" dirty="0" smtClean="0"/>
              <a:t>A new GBT is being submitted: </a:t>
            </a:r>
            <a:r>
              <a:rPr lang="en-GB" dirty="0" err="1"/>
              <a:t>L</a:t>
            </a:r>
            <a:r>
              <a:rPr lang="en-GB" dirty="0" err="1" smtClean="0"/>
              <a:t>pGBT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7388" y="1112520"/>
            <a:ext cx="5694103" cy="5391467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HL-LHC experiments demand a higher data </a:t>
            </a:r>
            <a:r>
              <a:rPr lang="en-GB" dirty="0" smtClean="0"/>
              <a:t>rate, more radiation hardness and less power consumption electronics.</a:t>
            </a:r>
          </a:p>
          <a:p>
            <a:r>
              <a:rPr lang="en-GB" dirty="0" smtClean="0"/>
              <a:t>It will be tested: To test this chip two dedicated boards will be made: the Mezzanine and the Breakout boards.</a:t>
            </a:r>
          </a:p>
          <a:p>
            <a:r>
              <a:rPr lang="en-GB" dirty="0" smtClean="0"/>
              <a:t>I am in charge of the infrastructure firmware part and the software implementation. I am not it charge of the hardware part but is necessary to be acquainted with it.</a:t>
            </a:r>
          </a:p>
          <a:p>
            <a:r>
              <a:rPr lang="en-GB" dirty="0" smtClean="0"/>
              <a:t>It will be available at the end of 2018.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342" y="2037724"/>
            <a:ext cx="1575134" cy="13268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Right Arrow 12"/>
          <p:cNvSpPr/>
          <p:nvPr/>
        </p:nvSpPr>
        <p:spPr>
          <a:xfrm>
            <a:off x="8551945" y="2543380"/>
            <a:ext cx="779488" cy="3164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3770" y="1861084"/>
            <a:ext cx="1894170" cy="1616127"/>
          </a:xfrm>
          <a:prstGeom prst="rect">
            <a:avLst/>
          </a:prstGeom>
        </p:spPr>
      </p:pic>
      <p:pic>
        <p:nvPicPr>
          <p:cNvPr id="11" name="Picture 4" descr="Resultado de imagen de cern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6342" y="185333"/>
            <a:ext cx="350023" cy="33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Resultado de imagen de ciemat 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1376" y="109465"/>
            <a:ext cx="1324990" cy="49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H. montesinos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08045" y="3515154"/>
            <a:ext cx="21812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4.8 Gb/s</a:t>
            </a:r>
          </a:p>
          <a:p>
            <a:r>
              <a:rPr lang="en-GB" dirty="0" smtClean="0"/>
              <a:t>2.2 Watts</a:t>
            </a:r>
          </a:p>
          <a:p>
            <a:r>
              <a:rPr lang="en-GB" dirty="0" smtClean="0"/>
              <a:t>130 nm CMOS</a:t>
            </a:r>
          </a:p>
          <a:p>
            <a:r>
              <a:rPr lang="en-GB" dirty="0" smtClean="0"/>
              <a:t>~100 </a:t>
            </a:r>
            <a:r>
              <a:rPr lang="en-GB" dirty="0" err="1" smtClean="0"/>
              <a:t>Mrad</a:t>
            </a:r>
            <a:r>
              <a:rPr lang="en-GB" dirty="0" smtClean="0"/>
              <a:t> total dose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9703770" y="3515154"/>
            <a:ext cx="21812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10.24 Gb/s</a:t>
            </a:r>
          </a:p>
          <a:p>
            <a:r>
              <a:rPr lang="en-GB" dirty="0" smtClean="0"/>
              <a:t>0.5 Watts</a:t>
            </a:r>
          </a:p>
          <a:p>
            <a:r>
              <a:rPr lang="en-GB" dirty="0" smtClean="0"/>
              <a:t>64 nm </a:t>
            </a:r>
            <a:r>
              <a:rPr lang="en-GB" dirty="0" err="1" smtClean="0"/>
              <a:t>lp</a:t>
            </a:r>
            <a:r>
              <a:rPr lang="en-GB" dirty="0"/>
              <a:t>-</a:t>
            </a:r>
            <a:r>
              <a:rPr lang="en-GB" dirty="0" smtClean="0"/>
              <a:t>CMOS</a:t>
            </a:r>
          </a:p>
          <a:p>
            <a:r>
              <a:rPr lang="en-GB" dirty="0" smtClean="0"/>
              <a:t>~200 </a:t>
            </a:r>
            <a:r>
              <a:rPr lang="en-GB" dirty="0" err="1"/>
              <a:t>Mrad</a:t>
            </a:r>
            <a:r>
              <a:rPr lang="en-GB" dirty="0"/>
              <a:t> total dose</a:t>
            </a:r>
          </a:p>
        </p:txBody>
      </p:sp>
    </p:spTree>
    <p:extLst>
      <p:ext uri="{BB962C8B-B14F-4D97-AF65-F5344CB8AC3E}">
        <p14:creationId xmlns:p14="http://schemas.microsoft.com/office/powerpoint/2010/main" val="52811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738621"/>
            <a:ext cx="10402887" cy="58087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Mezzanine and Breakout boards.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636526"/>
            <a:ext cx="5694103" cy="4898386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These boards will be made to test the </a:t>
            </a:r>
            <a:r>
              <a:rPr lang="en-GB" dirty="0" err="1" smtClean="0"/>
              <a:t>LpGBT</a:t>
            </a:r>
            <a:r>
              <a:rPr lang="en-GB" dirty="0" smtClean="0"/>
              <a:t> ASIC and ensure its functionality.</a:t>
            </a:r>
          </a:p>
          <a:p>
            <a:r>
              <a:rPr lang="en-GB" dirty="0" smtClean="0"/>
              <a:t>They will be connected to a Virtex-7 FPGA through its dual FMC form factor connectors.</a:t>
            </a:r>
          </a:p>
          <a:p>
            <a:r>
              <a:rPr lang="en-GB" dirty="0" smtClean="0"/>
              <a:t>The Mezzanine board houses the </a:t>
            </a:r>
            <a:r>
              <a:rPr lang="en-GB" dirty="0" err="1" smtClean="0"/>
              <a:t>LpGBT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The Breakout board can be connected to the Mezzanine, it is a complementary board.</a:t>
            </a:r>
          </a:p>
          <a:p>
            <a:r>
              <a:rPr lang="en-GB" dirty="0" smtClean="0"/>
              <a:t>Most of the </a:t>
            </a:r>
            <a:r>
              <a:rPr lang="en-GB" dirty="0" err="1"/>
              <a:t>L</a:t>
            </a:r>
            <a:r>
              <a:rPr lang="en-GB" dirty="0" err="1" smtClean="0"/>
              <a:t>pGBT</a:t>
            </a:r>
            <a:r>
              <a:rPr lang="en-GB" dirty="0" smtClean="0"/>
              <a:t> signals will go through the Breakout board to the FPGA through the dual FMC-HPC connectors.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  <p:pic>
        <p:nvPicPr>
          <p:cNvPr id="4098" name="Picture 2" descr="https://www.xilinx.com/content/xilinx/en/products/boards-and-kits/ek-v7-vc707-g/_jcr_content/mainParsys/xilinxtabs2/tab-hardware/xilinxcolumns_872938206/column0/xilinxincludedproduc.img.jpg/150472230479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721" y="2290350"/>
            <a:ext cx="3778321" cy="2833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 rot="-720000">
            <a:off x="8209186" y="2960781"/>
            <a:ext cx="743908" cy="4699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 rot="-720000">
            <a:off x="8914418" y="2760439"/>
            <a:ext cx="744551" cy="4699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4" descr="Resultado de imagen de cern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2517" y="232958"/>
            <a:ext cx="350023" cy="33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Resultado de imagen de ciemat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7551" y="157090"/>
            <a:ext cx="1324990" cy="491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H. </a:t>
            </a:r>
            <a:r>
              <a:rPr lang="en-US" dirty="0" err="1" smtClean="0"/>
              <a:t>montesinos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4850" y="329569"/>
            <a:ext cx="695325" cy="933450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29/05/2018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637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ustom 4">
      <a:dk1>
        <a:srgbClr val="0A0A0A"/>
      </a:dk1>
      <a:lt1>
        <a:srgbClr val="FFFFFF"/>
      </a:lt1>
      <a:dk2>
        <a:srgbClr val="252C36"/>
      </a:dk2>
      <a:lt2>
        <a:srgbClr val="FFFFFF"/>
      </a:lt2>
      <a:accent1>
        <a:srgbClr val="54BCDF"/>
      </a:accent1>
      <a:accent2>
        <a:srgbClr val="54BCDF"/>
      </a:accent2>
      <a:accent3>
        <a:srgbClr val="186681"/>
      </a:accent3>
      <a:accent4>
        <a:srgbClr val="D7537B"/>
      </a:accent4>
      <a:accent5>
        <a:srgbClr val="E78045"/>
      </a:accent5>
      <a:accent6>
        <a:srgbClr val="84C350"/>
      </a:accent6>
      <a:hlink>
        <a:srgbClr val="54BCDF"/>
      </a:hlink>
      <a:folHlink>
        <a:srgbClr val="7C34B0"/>
      </a:folHlink>
    </a:clrScheme>
    <a:fontScheme name="Custom 1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ppt/theme/theme2.xml><?xml version="1.0" encoding="utf-8"?>
<a:theme xmlns:a="http://schemas.openxmlformats.org/drawingml/2006/main" name="1_Circuit">
  <a:themeElements>
    <a:clrScheme name="Custom 4">
      <a:dk1>
        <a:srgbClr val="0A0A0A"/>
      </a:dk1>
      <a:lt1>
        <a:srgbClr val="FFFFFF"/>
      </a:lt1>
      <a:dk2>
        <a:srgbClr val="252C36"/>
      </a:dk2>
      <a:lt2>
        <a:srgbClr val="FFFFFF"/>
      </a:lt2>
      <a:accent1>
        <a:srgbClr val="54BCDF"/>
      </a:accent1>
      <a:accent2>
        <a:srgbClr val="54BCDF"/>
      </a:accent2>
      <a:accent3>
        <a:srgbClr val="186681"/>
      </a:accent3>
      <a:accent4>
        <a:srgbClr val="D7537B"/>
      </a:accent4>
      <a:accent5>
        <a:srgbClr val="E78045"/>
      </a:accent5>
      <a:accent6>
        <a:srgbClr val="84C350"/>
      </a:accent6>
      <a:hlink>
        <a:srgbClr val="54BCDF"/>
      </a:hlink>
      <a:folHlink>
        <a:srgbClr val="7C34B0"/>
      </a:folHlink>
    </a:clrScheme>
    <a:fontScheme name="Custom 1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21498</TotalTime>
  <Words>1030</Words>
  <Application>Microsoft Office PowerPoint</Application>
  <PresentationFormat>Panorámica</PresentationFormat>
  <Paragraphs>188</Paragraphs>
  <Slides>18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18</vt:i4>
      </vt:variant>
    </vt:vector>
  </HeadingPairs>
  <TitlesOfParts>
    <vt:vector size="25" baseType="lpstr">
      <vt:lpstr>Arial</vt:lpstr>
      <vt:lpstr>Calibri</vt:lpstr>
      <vt:lpstr>DFKai-SB</vt:lpstr>
      <vt:lpstr>Lucida Sans</vt:lpstr>
      <vt:lpstr>Trebuchet MS</vt:lpstr>
      <vt:lpstr>Circuit</vt:lpstr>
      <vt:lpstr>1_Circuit</vt:lpstr>
      <vt:lpstr>  VLDB Versatile Link Demo Board</vt:lpstr>
      <vt:lpstr>Contents</vt:lpstr>
      <vt:lpstr>Contents</vt:lpstr>
      <vt:lpstr>VLDB - Versatile Link Demonstrator Board</vt:lpstr>
      <vt:lpstr>Contents</vt:lpstr>
      <vt:lpstr>VLDB support through JIRA platform.</vt:lpstr>
      <vt:lpstr>Contents</vt:lpstr>
      <vt:lpstr>A new GBT is being submitted: LpGBT.</vt:lpstr>
      <vt:lpstr>Mezzanine and Breakout boards.</vt:lpstr>
      <vt:lpstr>Presentación de PowerPoint</vt:lpstr>
      <vt:lpstr>Mezzanine board: Main test board.</vt:lpstr>
      <vt:lpstr>BoB: Break Out Board, a secondary board.</vt:lpstr>
      <vt:lpstr>Different configurations for different tests.</vt:lpstr>
      <vt:lpstr>Firmware infrastructure implemented on the VC707 FPGA.</vt:lpstr>
      <vt:lpstr>Python scripts to control the mezzanine board.</vt:lpstr>
      <vt:lpstr>Contents</vt:lpstr>
      <vt:lpstr>Conclusions</vt:lpstr>
      <vt:lpstr>Presentación de PowerPoint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GBTx ECOSYSTEM: VLDB</dc:title>
  <dc:creator>Raul Martin Lesma</dc:creator>
  <cp:lastModifiedBy>Dani Hernández Montesinos</cp:lastModifiedBy>
  <cp:revision>401</cp:revision>
  <dcterms:created xsi:type="dcterms:W3CDTF">2016-03-29T07:37:21Z</dcterms:created>
  <dcterms:modified xsi:type="dcterms:W3CDTF">2018-05-29T06:05:42Z</dcterms:modified>
</cp:coreProperties>
</file>