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57" r:id="rId2"/>
    <p:sldId id="262" r:id="rId3"/>
    <p:sldId id="263" r:id="rId4"/>
    <p:sldId id="264" r:id="rId5"/>
    <p:sldId id="271" r:id="rId6"/>
    <p:sldId id="273" r:id="rId7"/>
    <p:sldId id="275" r:id="rId8"/>
    <p:sldId id="276" r:id="rId9"/>
    <p:sldId id="268" r:id="rId10"/>
    <p:sldId id="274" r:id="rId11"/>
    <p:sldId id="258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214" d="100"/>
          <a:sy n="214" d="100"/>
        </p:scale>
        <p:origin x="186" y="15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25-May-18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24-Jan-18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TE6770 1st Workshop event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25-May-18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  <p:pic>
        <p:nvPicPr>
          <p:cNvPr id="3" name="Picture 6" descr="Resultado de imagen de ciemat logo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875" y="3523488"/>
            <a:ext cx="3351237" cy="60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24-Jan-18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TE6770 1st Workshop event 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pic>
        <p:nvPicPr>
          <p:cNvPr id="10" name="Picture 6" descr="Resultado de imagen de ciemat logo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65" y="4632960"/>
            <a:ext cx="2010115" cy="36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6" descr="Resultado de imagen de ciemat logo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65" y="4632960"/>
            <a:ext cx="2010115" cy="36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24-Jan-18</a:t>
            </a:r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TE6770 1st Workshop event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24-Jan-18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TE6770 1st Workshop event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3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24-Jan-18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4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TE6770 1st Workshop event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24-Jan-18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TE6770 1st Workshop event 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TE6770 – </a:t>
            </a:r>
            <a:r>
              <a:rPr lang="en-US" sz="2000" dirty="0" smtClean="0"/>
              <a:t>Design</a:t>
            </a:r>
            <a:r>
              <a:rPr lang="es-ES" sz="2000" dirty="0" smtClean="0"/>
              <a:t> and </a:t>
            </a:r>
            <a:r>
              <a:rPr lang="es-ES" sz="2000" dirty="0" err="1" smtClean="0"/>
              <a:t>implementation</a:t>
            </a:r>
            <a:r>
              <a:rPr lang="es-ES" sz="2000" dirty="0" smtClean="0"/>
              <a:t> of a </a:t>
            </a:r>
            <a:r>
              <a:rPr lang="es-ES" sz="2000" dirty="0" err="1" smtClean="0"/>
              <a:t>versatile</a:t>
            </a:r>
            <a:r>
              <a:rPr lang="es-ES" sz="2000" dirty="0" smtClean="0"/>
              <a:t> </a:t>
            </a:r>
            <a:r>
              <a:rPr lang="es-ES" sz="2000" dirty="0" err="1" smtClean="0"/>
              <a:t>readout</a:t>
            </a:r>
            <a:r>
              <a:rPr lang="es-ES" sz="2000" dirty="0" smtClean="0"/>
              <a:t> </a:t>
            </a:r>
            <a:r>
              <a:rPr lang="es-ES" sz="2000" dirty="0" err="1" smtClean="0"/>
              <a:t>system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a </a:t>
            </a:r>
            <a:r>
              <a:rPr lang="es-ES" sz="2000" dirty="0" err="1" smtClean="0"/>
              <a:t>second-generation</a:t>
            </a:r>
            <a:r>
              <a:rPr lang="es-ES" sz="2000" dirty="0" smtClean="0"/>
              <a:t> </a:t>
            </a:r>
            <a:r>
              <a:rPr lang="es-ES" sz="2000" dirty="0" err="1" smtClean="0"/>
              <a:t>quench</a:t>
            </a:r>
            <a:r>
              <a:rPr lang="es-ES" sz="2000" dirty="0" smtClean="0"/>
              <a:t> </a:t>
            </a:r>
            <a:r>
              <a:rPr lang="es-ES" sz="2000" dirty="0" err="1" smtClean="0"/>
              <a:t>detection</a:t>
            </a:r>
            <a:r>
              <a:rPr lang="es-ES" sz="2000" dirty="0" smtClean="0"/>
              <a:t> </a:t>
            </a:r>
            <a:r>
              <a:rPr lang="es-ES" sz="2000" dirty="0" err="1" smtClean="0"/>
              <a:t>system</a:t>
            </a:r>
            <a:endParaRPr lang="es-E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29-May-18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TE-MPE-EP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6630556" y="3528135"/>
            <a:ext cx="1864793" cy="249936"/>
          </a:xfrm>
        </p:spPr>
        <p:txBody>
          <a:bodyPr/>
          <a:lstStyle/>
          <a:p>
            <a:r>
              <a:rPr lang="es-ES" dirty="0" smtClean="0"/>
              <a:t>Daniel Blasco Serrano</a:t>
            </a:r>
            <a:endParaRPr lang="es-E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09600" y="2695743"/>
            <a:ext cx="2743200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FTEC 2017 2nd </a:t>
            </a:r>
            <a:r>
              <a:rPr lang="en-US" dirty="0" smtClean="0"/>
              <a:t>Workshop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2791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State of the art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546600" cy="320314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Validation test list under development</a:t>
            </a:r>
          </a:p>
          <a:p>
            <a:pPr lvl="1"/>
            <a:r>
              <a:rPr lang="en-US" dirty="0" smtClean="0"/>
              <a:t>Power supply tests (redundant or total voltage fail, power up, power cycle, …)</a:t>
            </a:r>
          </a:p>
          <a:p>
            <a:pPr lvl="1"/>
            <a:r>
              <a:rPr lang="en-US" dirty="0" smtClean="0"/>
              <a:t>Quench heater signal tests</a:t>
            </a:r>
          </a:p>
          <a:p>
            <a:pPr lvl="1"/>
            <a:r>
              <a:rPr lang="en-US" dirty="0" smtClean="0"/>
              <a:t>Quench detection (simulation with real data of </a:t>
            </a:r>
            <a:r>
              <a:rPr lang="en-US" dirty="0" err="1" smtClean="0"/>
              <a:t>quenchs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Others: communication, </a:t>
            </a:r>
            <a:r>
              <a:rPr lang="en-US" dirty="0" err="1" smtClean="0"/>
              <a:t>testmodes</a:t>
            </a:r>
            <a:r>
              <a:rPr lang="en-US" dirty="0" smtClean="0"/>
              <a:t>, other functionalities, …</a:t>
            </a:r>
          </a:p>
          <a:p>
            <a:r>
              <a:rPr lang="en-US" dirty="0" smtClean="0"/>
              <a:t>Relay PCB corrections and redefinition</a:t>
            </a:r>
          </a:p>
          <a:p>
            <a:pPr lvl="1"/>
            <a:r>
              <a:rPr lang="en-US" dirty="0" err="1" smtClean="0"/>
              <a:t>Crosstock</a:t>
            </a:r>
            <a:r>
              <a:rPr lang="en-US" dirty="0" smtClean="0"/>
              <a:t>, anti ESD, …</a:t>
            </a:r>
          </a:p>
          <a:p>
            <a:pPr lvl="1"/>
            <a:r>
              <a:rPr lang="en-US" dirty="0" smtClean="0"/>
              <a:t>Definition of the hardware needed using the test list</a:t>
            </a:r>
          </a:p>
          <a:p>
            <a:pPr lvl="1"/>
            <a:endParaRPr lang="en-US" dirty="0"/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747" y="1302486"/>
            <a:ext cx="3476053" cy="1988088"/>
          </a:xfrm>
          <a:prstGeom prst="rect">
            <a:avLst/>
          </a:prstGeom>
        </p:spPr>
      </p:pic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29-May-18</a:t>
            </a:r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TE6770 </a:t>
            </a:r>
            <a:r>
              <a:rPr lang="en-US" dirty="0" smtClean="0"/>
              <a:t>2nd </a:t>
            </a:r>
            <a:r>
              <a:rPr lang="en-US" dirty="0" smtClean="0"/>
              <a:t>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45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914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Table</a:t>
            </a:r>
            <a:r>
              <a:rPr lang="es-ES" dirty="0" smtClean="0"/>
              <a:t> of </a:t>
            </a:r>
            <a:r>
              <a:rPr lang="es-ES" dirty="0" err="1" smtClean="0"/>
              <a:t>contents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Universal </a:t>
            </a:r>
            <a:r>
              <a:rPr lang="es-ES" dirty="0" err="1" smtClean="0"/>
              <a:t>Quench</a:t>
            </a:r>
            <a:r>
              <a:rPr lang="es-ES" dirty="0" smtClean="0"/>
              <a:t> </a:t>
            </a:r>
            <a:r>
              <a:rPr lang="es-ES" dirty="0" err="1" smtClean="0"/>
              <a:t>Detection</a:t>
            </a:r>
            <a:r>
              <a:rPr lang="es-ES" dirty="0" smtClean="0"/>
              <a:t> </a:t>
            </a:r>
            <a:r>
              <a:rPr lang="es-ES" dirty="0" err="1" smtClean="0"/>
              <a:t>System</a:t>
            </a:r>
            <a:r>
              <a:rPr lang="es-ES" dirty="0" smtClean="0"/>
              <a:t> (</a:t>
            </a:r>
            <a:r>
              <a:rPr lang="es-ES" dirty="0" err="1" smtClean="0"/>
              <a:t>uQDS</a:t>
            </a:r>
            <a:r>
              <a:rPr lang="es-ES" dirty="0" smtClean="0"/>
              <a:t>)</a:t>
            </a:r>
          </a:p>
          <a:p>
            <a:pPr lvl="1"/>
            <a:r>
              <a:rPr lang="es-ES" dirty="0" err="1" smtClean="0"/>
              <a:t>Description</a:t>
            </a:r>
            <a:r>
              <a:rPr lang="es-ES" dirty="0" smtClean="0"/>
              <a:t> and </a:t>
            </a:r>
            <a:r>
              <a:rPr lang="es-ES" dirty="0" err="1" smtClean="0"/>
              <a:t>state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art</a:t>
            </a:r>
          </a:p>
          <a:p>
            <a:pPr lvl="1"/>
            <a:r>
              <a:rPr lang="es-ES" dirty="0" smtClean="0"/>
              <a:t>FW </a:t>
            </a:r>
            <a:r>
              <a:rPr lang="es-ES" dirty="0" err="1" smtClean="0"/>
              <a:t>developed</a:t>
            </a:r>
            <a:endParaRPr lang="es-ES" dirty="0" smtClean="0"/>
          </a:p>
          <a:p>
            <a:pPr lvl="2"/>
            <a:r>
              <a:rPr lang="es-ES" dirty="0" err="1" smtClean="0"/>
              <a:t>Slow</a:t>
            </a:r>
            <a:r>
              <a:rPr lang="es-ES" dirty="0" smtClean="0"/>
              <a:t> </a:t>
            </a:r>
            <a:r>
              <a:rPr lang="es-ES" dirty="0" err="1" smtClean="0"/>
              <a:t>readout</a:t>
            </a:r>
            <a:endParaRPr lang="es-ES" dirty="0" smtClean="0"/>
          </a:p>
          <a:p>
            <a:pPr lvl="2"/>
            <a:r>
              <a:rPr lang="es-ES" dirty="0" err="1" smtClean="0"/>
              <a:t>Fast</a:t>
            </a:r>
            <a:r>
              <a:rPr lang="es-ES" dirty="0" smtClean="0"/>
              <a:t> </a:t>
            </a:r>
            <a:r>
              <a:rPr lang="es-ES" dirty="0" err="1" smtClean="0"/>
              <a:t>readout</a:t>
            </a:r>
            <a:endParaRPr lang="es-ES" dirty="0" smtClean="0"/>
          </a:p>
          <a:p>
            <a:pPr lvl="2"/>
            <a:r>
              <a:rPr lang="es-ES" dirty="0" err="1" smtClean="0"/>
              <a:t>Others</a:t>
            </a:r>
            <a:endParaRPr lang="es-ES" dirty="0" smtClean="0"/>
          </a:p>
          <a:p>
            <a:r>
              <a:rPr lang="es-ES" dirty="0" smtClean="0"/>
              <a:t>DQLPU-B </a:t>
            </a:r>
            <a:r>
              <a:rPr lang="es-ES" dirty="0" err="1" smtClean="0"/>
              <a:t>Quench</a:t>
            </a:r>
            <a:r>
              <a:rPr lang="es-ES" dirty="0" smtClean="0"/>
              <a:t> </a:t>
            </a:r>
            <a:r>
              <a:rPr lang="es-ES" dirty="0" err="1" smtClean="0"/>
              <a:t>Detection</a:t>
            </a:r>
            <a:r>
              <a:rPr lang="es-ES" dirty="0" smtClean="0"/>
              <a:t> </a:t>
            </a:r>
            <a:r>
              <a:rPr lang="es-ES" dirty="0" err="1" smtClean="0"/>
              <a:t>Unit</a:t>
            </a:r>
            <a:r>
              <a:rPr lang="es-ES" dirty="0" smtClean="0"/>
              <a:t> </a:t>
            </a:r>
            <a:r>
              <a:rPr lang="es-ES" dirty="0" err="1" smtClean="0"/>
              <a:t>Testbench</a:t>
            </a:r>
            <a:endParaRPr lang="es-ES" dirty="0" smtClean="0"/>
          </a:p>
          <a:p>
            <a:pPr lvl="1"/>
            <a:r>
              <a:rPr lang="es-ES" dirty="0" err="1" smtClean="0"/>
              <a:t>Description</a:t>
            </a:r>
            <a:r>
              <a:rPr lang="es-ES" dirty="0"/>
              <a:t> </a:t>
            </a:r>
            <a:r>
              <a:rPr lang="es-ES" dirty="0" smtClean="0"/>
              <a:t>and </a:t>
            </a:r>
            <a:r>
              <a:rPr lang="es-ES" dirty="0" err="1" smtClean="0"/>
              <a:t>state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art</a:t>
            </a:r>
            <a:endParaRPr lang="es-ES" dirty="0" smtClean="0"/>
          </a:p>
          <a:p>
            <a:endParaRPr lang="es-ES" dirty="0" smtClean="0"/>
          </a:p>
          <a:p>
            <a:pPr lvl="1"/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29-May-18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TE6770 </a:t>
            </a:r>
            <a:r>
              <a:rPr lang="en-US" dirty="0" smtClean="0"/>
              <a:t>2nd </a:t>
            </a:r>
            <a:r>
              <a:rPr lang="en-US" dirty="0" smtClean="0"/>
              <a:t>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51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Universal Quench Detection System (</a:t>
            </a:r>
            <a:r>
              <a:rPr lang="en-US" sz="3200" dirty="0" err="1" smtClean="0"/>
              <a:t>uQDS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725556" cy="3203145"/>
          </a:xfrm>
        </p:spPr>
        <p:txBody>
          <a:bodyPr>
            <a:normAutofit fontScale="70000" lnSpcReduction="20000"/>
          </a:bodyPr>
          <a:lstStyle/>
          <a:p>
            <a:r>
              <a:rPr lang="es-ES" sz="2400" dirty="0" err="1" smtClean="0"/>
              <a:t>Measures</a:t>
            </a:r>
            <a:r>
              <a:rPr lang="es-ES" sz="2400" dirty="0" smtClean="0"/>
              <a:t> </a:t>
            </a:r>
            <a:r>
              <a:rPr lang="es-ES" sz="2400" dirty="0" err="1" smtClean="0"/>
              <a:t>different</a:t>
            </a:r>
            <a:r>
              <a:rPr lang="es-ES" sz="2400" dirty="0" smtClean="0"/>
              <a:t> </a:t>
            </a:r>
            <a:r>
              <a:rPr lang="es-ES" sz="2400" dirty="0" err="1" smtClean="0"/>
              <a:t>voltages</a:t>
            </a:r>
            <a:r>
              <a:rPr lang="es-ES" sz="2400" dirty="0" smtClean="0"/>
              <a:t> in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magnet</a:t>
            </a:r>
            <a:r>
              <a:rPr lang="es-ES" sz="2400" dirty="0" smtClean="0"/>
              <a:t> and compares </a:t>
            </a:r>
            <a:r>
              <a:rPr lang="es-ES" sz="2400" dirty="0" err="1" smtClean="0"/>
              <a:t>them</a:t>
            </a:r>
            <a:r>
              <a:rPr lang="es-ES" sz="2400" dirty="0" smtClean="0"/>
              <a:t> to </a:t>
            </a:r>
            <a:r>
              <a:rPr lang="es-ES" sz="2400" dirty="0" err="1" smtClean="0"/>
              <a:t>detect</a:t>
            </a:r>
            <a:r>
              <a:rPr lang="es-ES" sz="2400" dirty="0" smtClean="0"/>
              <a:t> </a:t>
            </a:r>
            <a:r>
              <a:rPr lang="es-ES" sz="2400" dirty="0" err="1" smtClean="0"/>
              <a:t>an</a:t>
            </a:r>
            <a:r>
              <a:rPr lang="es-ES" sz="2400" dirty="0" smtClean="0"/>
              <a:t> </a:t>
            </a:r>
            <a:r>
              <a:rPr lang="es-ES" sz="2400" dirty="0" err="1" smtClean="0"/>
              <a:t>increase</a:t>
            </a:r>
            <a:r>
              <a:rPr lang="es-ES" sz="2400" dirty="0" smtClean="0"/>
              <a:t> of </a:t>
            </a:r>
            <a:r>
              <a:rPr lang="es-ES" sz="2400" dirty="0" err="1" smtClean="0"/>
              <a:t>resistance</a:t>
            </a:r>
            <a:r>
              <a:rPr lang="es-ES" sz="2400" dirty="0" smtClean="0"/>
              <a:t> (</a:t>
            </a:r>
            <a:r>
              <a:rPr lang="es-ES" sz="2400" dirty="0" err="1" smtClean="0"/>
              <a:t>quench</a:t>
            </a:r>
            <a:r>
              <a:rPr lang="es-ES" sz="2400" dirty="0" smtClean="0"/>
              <a:t>)</a:t>
            </a:r>
          </a:p>
          <a:p>
            <a:r>
              <a:rPr lang="es-ES" sz="2400" dirty="0" smtClean="0"/>
              <a:t>In case of </a:t>
            </a:r>
            <a:r>
              <a:rPr lang="es-ES" sz="2400" dirty="0" err="1" smtClean="0"/>
              <a:t>quench</a:t>
            </a:r>
            <a:r>
              <a:rPr lang="es-ES" sz="2400" dirty="0" smtClean="0"/>
              <a:t>, </a:t>
            </a:r>
            <a:r>
              <a:rPr lang="es-ES" sz="2400" dirty="0" err="1" smtClean="0"/>
              <a:t>cuts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Interlock</a:t>
            </a:r>
            <a:r>
              <a:rPr lang="es-ES" sz="2400" dirty="0" smtClean="0"/>
              <a:t> </a:t>
            </a:r>
            <a:r>
              <a:rPr lang="es-ES" sz="2400" dirty="0" err="1" smtClean="0"/>
              <a:t>loop</a:t>
            </a:r>
            <a:r>
              <a:rPr lang="es-ES" sz="2400" dirty="0" smtClean="0"/>
              <a:t>, </a:t>
            </a:r>
            <a:r>
              <a:rPr lang="es-ES" sz="2400" dirty="0" err="1" smtClean="0"/>
              <a:t>which</a:t>
            </a:r>
            <a:r>
              <a:rPr lang="es-ES" sz="2400" dirty="0" smtClean="0"/>
              <a:t> </a:t>
            </a:r>
            <a:r>
              <a:rPr lang="es-ES" sz="2400" dirty="0" err="1" smtClean="0"/>
              <a:t>will</a:t>
            </a:r>
            <a:r>
              <a:rPr lang="es-ES" sz="2400" dirty="0" smtClean="0"/>
              <a:t> </a:t>
            </a:r>
            <a:r>
              <a:rPr lang="es-ES" sz="2400" dirty="0" err="1" smtClean="0"/>
              <a:t>start</a:t>
            </a:r>
            <a:r>
              <a:rPr lang="es-ES" sz="2400" dirty="0" smtClean="0"/>
              <a:t> </a:t>
            </a:r>
            <a:r>
              <a:rPr lang="es-ES" sz="2400" dirty="0" err="1" smtClean="0"/>
              <a:t>magnet</a:t>
            </a:r>
            <a:r>
              <a:rPr lang="es-ES" sz="2400" dirty="0" smtClean="0"/>
              <a:t> </a:t>
            </a:r>
            <a:r>
              <a:rPr lang="es-ES" sz="2400" dirty="0" err="1" smtClean="0"/>
              <a:t>protection</a:t>
            </a:r>
            <a:r>
              <a:rPr lang="es-ES" sz="2400" dirty="0" smtClean="0"/>
              <a:t> </a:t>
            </a:r>
            <a:r>
              <a:rPr lang="es-ES" sz="2400" dirty="0" err="1" smtClean="0"/>
              <a:t>systems</a:t>
            </a:r>
            <a:r>
              <a:rPr lang="es-ES" sz="2400" dirty="0" smtClean="0"/>
              <a:t> and </a:t>
            </a:r>
            <a:r>
              <a:rPr lang="es-ES" sz="2400" dirty="0" err="1" smtClean="0"/>
              <a:t>dump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beam</a:t>
            </a:r>
            <a:endParaRPr lang="es-ES" sz="2400" dirty="0" smtClean="0"/>
          </a:p>
          <a:p>
            <a:r>
              <a:rPr lang="es-ES" sz="2400" dirty="0" smtClean="0"/>
              <a:t>Universal</a:t>
            </a:r>
          </a:p>
          <a:p>
            <a:pPr lvl="1"/>
            <a:r>
              <a:rPr lang="es-ES" sz="2000" dirty="0" smtClean="0"/>
              <a:t>High </a:t>
            </a:r>
            <a:r>
              <a:rPr lang="es-ES" sz="2000" dirty="0" err="1" smtClean="0"/>
              <a:t>frequency</a:t>
            </a:r>
            <a:r>
              <a:rPr lang="es-ES" sz="2000" dirty="0" smtClean="0"/>
              <a:t> and </a:t>
            </a:r>
            <a:r>
              <a:rPr lang="es-ES" sz="2000" dirty="0" err="1" smtClean="0"/>
              <a:t>high</a:t>
            </a:r>
            <a:r>
              <a:rPr lang="es-ES" sz="2000" dirty="0" smtClean="0"/>
              <a:t> </a:t>
            </a:r>
            <a:r>
              <a:rPr lang="es-ES" sz="2000" dirty="0" err="1" smtClean="0"/>
              <a:t>resolution</a:t>
            </a:r>
            <a:r>
              <a:rPr lang="es-ES" sz="2000" dirty="0" smtClean="0"/>
              <a:t> </a:t>
            </a:r>
            <a:r>
              <a:rPr lang="es-ES" sz="2000" dirty="0" err="1" smtClean="0"/>
              <a:t>acquisition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analysis</a:t>
            </a:r>
            <a:endParaRPr lang="es-ES" sz="2000" dirty="0" smtClean="0"/>
          </a:p>
          <a:p>
            <a:pPr lvl="1"/>
            <a:r>
              <a:rPr lang="es-ES" sz="2000" dirty="0" smtClean="0"/>
              <a:t>Up to 16 </a:t>
            </a:r>
            <a:r>
              <a:rPr lang="es-ES" sz="2000" dirty="0" err="1" smtClean="0"/>
              <a:t>independent</a:t>
            </a:r>
            <a:r>
              <a:rPr lang="es-ES" sz="2000" dirty="0" smtClean="0"/>
              <a:t> </a:t>
            </a:r>
            <a:r>
              <a:rPr lang="es-ES" sz="2000" dirty="0" err="1" smtClean="0"/>
              <a:t>channels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any</a:t>
            </a:r>
            <a:r>
              <a:rPr lang="es-ES" sz="2000" dirty="0" smtClean="0"/>
              <a:t> </a:t>
            </a:r>
            <a:r>
              <a:rPr lang="es-ES" sz="2000" dirty="0" err="1" smtClean="0"/>
              <a:t>magnet</a:t>
            </a:r>
            <a:r>
              <a:rPr lang="es-ES" sz="2000" dirty="0" smtClean="0"/>
              <a:t> </a:t>
            </a:r>
            <a:r>
              <a:rPr lang="es-ES" sz="2000" dirty="0" err="1" smtClean="0"/>
              <a:t>protection</a:t>
            </a:r>
            <a:r>
              <a:rPr lang="es-ES" sz="2000" dirty="0" smtClean="0"/>
              <a:t>. </a:t>
            </a:r>
            <a:r>
              <a:rPr lang="es-ES" sz="2000" dirty="0" err="1" smtClean="0"/>
              <a:t>Any</a:t>
            </a:r>
            <a:r>
              <a:rPr lang="es-ES" sz="2000" dirty="0" smtClean="0"/>
              <a:t>  </a:t>
            </a:r>
            <a:r>
              <a:rPr lang="es-ES" sz="2000" dirty="0" err="1" smtClean="0"/>
              <a:t>quench</a:t>
            </a:r>
            <a:r>
              <a:rPr lang="es-ES" sz="2000" dirty="0" smtClean="0"/>
              <a:t> </a:t>
            </a:r>
            <a:r>
              <a:rPr lang="es-ES" sz="2000" dirty="0" err="1" smtClean="0"/>
              <a:t>detection</a:t>
            </a:r>
            <a:r>
              <a:rPr lang="es-ES" sz="2000" dirty="0" smtClean="0"/>
              <a:t> </a:t>
            </a:r>
            <a:r>
              <a:rPr lang="es-ES" sz="2000" dirty="0" err="1" smtClean="0"/>
              <a:t>algorithm</a:t>
            </a:r>
            <a:r>
              <a:rPr lang="es-ES" sz="2000" dirty="0" smtClean="0"/>
              <a:t> can be </a:t>
            </a:r>
            <a:r>
              <a:rPr lang="es-ES" sz="2000" dirty="0" err="1" smtClean="0"/>
              <a:t>programmed</a:t>
            </a:r>
            <a:endParaRPr lang="es-ES" sz="2000" dirty="0" smtClean="0"/>
          </a:p>
          <a:p>
            <a:pPr lvl="1"/>
            <a:r>
              <a:rPr lang="es-ES" sz="2000" dirty="0" err="1" smtClean="0"/>
              <a:t>Other</a:t>
            </a:r>
            <a:r>
              <a:rPr lang="es-ES" sz="2000" dirty="0" smtClean="0"/>
              <a:t> </a:t>
            </a:r>
            <a:r>
              <a:rPr lang="es-ES" sz="2000" dirty="0" err="1" smtClean="0"/>
              <a:t>possible</a:t>
            </a:r>
            <a:r>
              <a:rPr lang="es-ES" sz="2000" dirty="0" smtClean="0"/>
              <a:t> uses as DAQ</a:t>
            </a:r>
          </a:p>
          <a:p>
            <a:pPr lvl="1"/>
            <a:endParaRPr lang="es-ES" sz="2000" dirty="0" smtClean="0"/>
          </a:p>
          <a:p>
            <a:pPr marL="448056" lvl="1" indent="0">
              <a:buNone/>
            </a:pPr>
            <a:endParaRPr lang="es-E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29-May-18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TE6770 </a:t>
            </a:r>
            <a:r>
              <a:rPr lang="en-US" dirty="0" smtClean="0"/>
              <a:t>2nd </a:t>
            </a:r>
            <a:r>
              <a:rPr lang="en-US" dirty="0" smtClean="0"/>
              <a:t>Workshop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6" y="1213009"/>
            <a:ext cx="3668574" cy="235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57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Description of </a:t>
            </a:r>
            <a:r>
              <a:rPr lang="en-US" dirty="0" err="1" smtClean="0"/>
              <a:t>uQDS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" y="1073453"/>
            <a:ext cx="3901440" cy="3203145"/>
          </a:xfrm>
        </p:spPr>
        <p:txBody>
          <a:bodyPr>
            <a:normAutofit/>
          </a:bodyPr>
          <a:lstStyle/>
          <a:p>
            <a:r>
              <a:rPr lang="en-US" sz="1500" dirty="0" smtClean="0"/>
              <a:t>Description</a:t>
            </a:r>
          </a:p>
          <a:p>
            <a:pPr lvl="1"/>
            <a:r>
              <a:rPr lang="en-US" sz="1100" dirty="0" smtClean="0"/>
              <a:t>FPGA based with up to 16 ADC connected</a:t>
            </a:r>
          </a:p>
          <a:p>
            <a:pPr lvl="1"/>
            <a:r>
              <a:rPr lang="en-US" sz="1100" dirty="0" smtClean="0"/>
              <a:t>Samples are filtered and processed for quench detection (comparing voltage values) </a:t>
            </a:r>
            <a:r>
              <a:rPr lang="en-US" sz="1100" dirty="0" smtClean="0">
                <a:sym typeface="Wingdings" panose="05000000000000000000" pitchFamily="2" charset="2"/>
              </a:rPr>
              <a:t> high flexibility</a:t>
            </a:r>
            <a:endParaRPr lang="en-US" sz="1100" dirty="0" smtClean="0"/>
          </a:p>
          <a:p>
            <a:pPr lvl="1"/>
            <a:r>
              <a:rPr lang="en-US" sz="1100" dirty="0" smtClean="0"/>
              <a:t>Online acquisition system and post-mortem</a:t>
            </a:r>
          </a:p>
          <a:p>
            <a:r>
              <a:rPr lang="en-US" sz="1500" dirty="0" smtClean="0"/>
              <a:t>State of the art</a:t>
            </a:r>
          </a:p>
          <a:p>
            <a:pPr lvl="1"/>
            <a:r>
              <a:rPr lang="en-US" sz="1100" dirty="0" smtClean="0"/>
              <a:t>First version of firmware almost finished</a:t>
            </a:r>
          </a:p>
          <a:p>
            <a:pPr lvl="1"/>
            <a:r>
              <a:rPr lang="en-US" sz="1100" dirty="0" smtClean="0"/>
              <a:t>Hardware version 2.1 almost finished (FW migration needed)</a:t>
            </a:r>
          </a:p>
          <a:p>
            <a:pPr lvl="1"/>
            <a:r>
              <a:rPr lang="en-US" sz="1100" dirty="0" smtClean="0"/>
              <a:t>Will be used as quench protection device for FAIR magnet in SM18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800" y="1118737"/>
            <a:ext cx="4622800" cy="2440974"/>
          </a:xfrm>
          <a:prstGeom prst="rect">
            <a:avLst/>
          </a:prstGeom>
        </p:spPr>
      </p:pic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29-May-18</a:t>
            </a:r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TE6770 </a:t>
            </a:r>
            <a:r>
              <a:rPr lang="en-US" dirty="0" smtClean="0"/>
              <a:t>2nd </a:t>
            </a:r>
            <a:r>
              <a:rPr lang="en-US" dirty="0" smtClean="0"/>
              <a:t>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2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FW: Slow readout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" y="1073453"/>
            <a:ext cx="3901440" cy="3203145"/>
          </a:xfrm>
        </p:spPr>
        <p:txBody>
          <a:bodyPr>
            <a:normAutofit/>
          </a:bodyPr>
          <a:lstStyle/>
          <a:p>
            <a:r>
              <a:rPr lang="en-US" sz="1500" dirty="0" smtClean="0"/>
              <a:t>Read rate slower than acquisition rate (data needs to be stored before being transmitted)</a:t>
            </a:r>
          </a:p>
          <a:p>
            <a:r>
              <a:rPr lang="en-US" sz="1500" dirty="0" smtClean="0"/>
              <a:t>Using UART protocol</a:t>
            </a:r>
          </a:p>
          <a:p>
            <a:r>
              <a:rPr lang="en-US" sz="1500" dirty="0" smtClean="0"/>
              <a:t>Combined with SRAM modules to store several milliseconds of data</a:t>
            </a:r>
          </a:p>
          <a:p>
            <a:r>
              <a:rPr lang="en-US" sz="1500" dirty="0" smtClean="0"/>
              <a:t>Readout software with error detection (1 byte CRC per sample in all channels)</a:t>
            </a:r>
          </a:p>
          <a:p>
            <a:r>
              <a:rPr lang="en-US" sz="1500" dirty="0" smtClean="0"/>
              <a:t>Achieved error of ~0% in packet transmission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4942" y="1375637"/>
            <a:ext cx="4451858" cy="2198414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29-May-18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TE6770 </a:t>
            </a:r>
            <a:r>
              <a:rPr lang="en-US" dirty="0" smtClean="0"/>
              <a:t>2nd </a:t>
            </a:r>
            <a:r>
              <a:rPr lang="en-US" dirty="0" smtClean="0"/>
              <a:t>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83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FW: Fast readout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" y="1073453"/>
            <a:ext cx="4028948" cy="320314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Read rate faster than acquisition rate (it is possible to save data while being acquired indefinitely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Readout software with error detection (1 byte CRC per sample in all channels)</a:t>
            </a:r>
            <a:endParaRPr lang="en-US" dirty="0" smtClean="0"/>
          </a:p>
          <a:p>
            <a:r>
              <a:rPr lang="en-US" dirty="0" smtClean="0"/>
              <a:t>USB </a:t>
            </a:r>
            <a:r>
              <a:rPr lang="en-US" dirty="0" smtClean="0"/>
              <a:t>2.0 chip </a:t>
            </a:r>
            <a:r>
              <a:rPr lang="en-US" dirty="0" smtClean="0"/>
              <a:t>used: FT232H</a:t>
            </a:r>
            <a:endParaRPr lang="en-US" dirty="0" smtClean="0"/>
          </a:p>
          <a:p>
            <a:pPr lvl="1"/>
            <a:r>
              <a:rPr lang="en-US" dirty="0" smtClean="0"/>
              <a:t>It works with its own clock: needs clock domain crossing strategies</a:t>
            </a:r>
          </a:p>
          <a:p>
            <a:pPr lvl="1"/>
            <a:r>
              <a:rPr lang="en-US" dirty="0" smtClean="0"/>
              <a:t>Specific communication protocol that needs to be analyzed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037" y="1129398"/>
            <a:ext cx="3965263" cy="2937382"/>
          </a:xfrm>
          <a:prstGeom prst="rect">
            <a:avLst/>
          </a:prstGeom>
        </p:spPr>
      </p:pic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29-May-18</a:t>
            </a:r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TE6770 </a:t>
            </a:r>
            <a:r>
              <a:rPr lang="en-US" dirty="0" smtClean="0"/>
              <a:t>2nd </a:t>
            </a:r>
            <a:r>
              <a:rPr lang="en-US" dirty="0" smtClean="0"/>
              <a:t>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FW: Fast readout communication protocol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 descr="C:\Users\dblascos\Downloads\WhatsApp Image 2018-04-05 at 16.32.06.jpe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" r="4387" b="7201"/>
          <a:stretch/>
        </p:blipFill>
        <p:spPr bwMode="auto">
          <a:xfrm>
            <a:off x="4273490" y="880451"/>
            <a:ext cx="3335586" cy="16993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C:\Users\dblascos\Downloads\WhatsApp Image 2018-04-05 at 17.08.23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4" r="13074"/>
          <a:stretch/>
        </p:blipFill>
        <p:spPr bwMode="auto">
          <a:xfrm>
            <a:off x="4273489" y="2570201"/>
            <a:ext cx="3335588" cy="17618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35398" y="3200990"/>
            <a:ext cx="13779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FT232H datasheet.  Source: FTDI</a:t>
            </a:r>
            <a:endParaRPr lang="en-US" sz="6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95459" y="1092245"/>
            <a:ext cx="0" cy="12757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702550" y="1039917"/>
            <a:ext cx="1587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Yellow: clock</a:t>
            </a:r>
          </a:p>
          <a:p>
            <a:r>
              <a:rPr lang="en-US" sz="1400" dirty="0" smtClean="0"/>
              <a:t>Pink: TXE#</a:t>
            </a:r>
          </a:p>
          <a:p>
            <a:r>
              <a:rPr lang="en-US" sz="1400" dirty="0" smtClean="0"/>
              <a:t>Blue: WR#</a:t>
            </a:r>
          </a:p>
          <a:p>
            <a:r>
              <a:rPr lang="en-US" sz="1400" dirty="0" smtClean="0"/>
              <a:t>Green: data</a:t>
            </a:r>
            <a:endParaRPr lang="en-US" sz="14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900941" y="2837811"/>
            <a:ext cx="0" cy="12757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397" y="1039917"/>
            <a:ext cx="3459893" cy="2168715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1992696" y="1619250"/>
            <a:ext cx="0" cy="15242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29-May-18</a:t>
            </a:r>
            <a:endParaRPr lang="en-US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TE6770 </a:t>
            </a:r>
            <a:r>
              <a:rPr lang="en-US" dirty="0" smtClean="0"/>
              <a:t>2nd </a:t>
            </a:r>
            <a:r>
              <a:rPr lang="en-US" dirty="0" smtClean="0"/>
              <a:t>Workshop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57200" y="3368097"/>
            <a:ext cx="33259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Problems: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Internal FPGA delays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Working with rising and falling edge of the clock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4173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FW: 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Added quench detection logic. Firsts tests performed (simulated signal)</a:t>
            </a:r>
          </a:p>
          <a:p>
            <a:r>
              <a:rPr lang="en-US" sz="3200" dirty="0" smtClean="0"/>
              <a:t>Adapted existing SRAM logic modules (used for post-mortem)</a:t>
            </a:r>
          </a:p>
          <a:p>
            <a:r>
              <a:rPr lang="en-US" sz="3200" dirty="0" smtClean="0"/>
              <a:t>Tested flash memory modules for saving actual configuration</a:t>
            </a:r>
          </a:p>
          <a:p>
            <a:r>
              <a:rPr lang="en-US" sz="3200" dirty="0" smtClean="0"/>
              <a:t>Added SPI (previously UART) communication for register configuration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29-May-18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TE6770 </a:t>
            </a:r>
            <a:r>
              <a:rPr lang="en-US" dirty="0" smtClean="0"/>
              <a:t>2nd </a:t>
            </a:r>
            <a:r>
              <a:rPr lang="en-US" dirty="0" smtClean="0"/>
              <a:t>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55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DQLPU-B Quench Detection Unit </a:t>
            </a:r>
            <a:r>
              <a:rPr lang="en-US" sz="3200" dirty="0" err="1"/>
              <a:t>T</a:t>
            </a:r>
            <a:r>
              <a:rPr lang="en-US" sz="3200" dirty="0" err="1" smtClean="0"/>
              <a:t>estbench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3909618" cy="320314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Part of a Quench Protection System for quadrupole magnets</a:t>
            </a:r>
          </a:p>
          <a:p>
            <a:pPr lvl="1"/>
            <a:r>
              <a:rPr lang="en-US" sz="1600" dirty="0" smtClean="0"/>
              <a:t>Quench detector</a:t>
            </a:r>
          </a:p>
          <a:p>
            <a:pPr lvl="1"/>
            <a:r>
              <a:rPr lang="en-US" sz="1600" dirty="0" smtClean="0"/>
              <a:t>Heater monitor</a:t>
            </a:r>
          </a:p>
          <a:p>
            <a:pPr lvl="1"/>
            <a:r>
              <a:rPr lang="en-US" sz="1600" dirty="0" smtClean="0"/>
              <a:t>Interlock</a:t>
            </a:r>
          </a:p>
          <a:p>
            <a:pPr lvl="1"/>
            <a:r>
              <a:rPr lang="en-US" sz="1600" dirty="0" err="1" smtClean="0"/>
              <a:t>WorldFIP</a:t>
            </a:r>
            <a:r>
              <a:rPr lang="en-US" sz="1600" dirty="0" smtClean="0"/>
              <a:t> communication</a:t>
            </a:r>
          </a:p>
          <a:p>
            <a:r>
              <a:rPr lang="en-US" sz="2000" dirty="0" smtClean="0"/>
              <a:t>Tests to be performed</a:t>
            </a:r>
          </a:p>
          <a:p>
            <a:pPr lvl="1"/>
            <a:r>
              <a:rPr lang="en-US" sz="1600" dirty="0" smtClean="0"/>
              <a:t>Validation</a:t>
            </a:r>
          </a:p>
          <a:p>
            <a:pPr lvl="1"/>
            <a:r>
              <a:rPr lang="en-US" sz="1600" dirty="0" smtClean="0"/>
              <a:t>Functional </a:t>
            </a:r>
            <a:endParaRPr lang="en-US" sz="1600" dirty="0"/>
          </a:p>
          <a:p>
            <a:pPr lvl="1"/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4" descr="https://wikis.cern.ch/download/attachments/92478360/Block_diagram.jpg?version=4&amp;modificationDate=1485248186000&amp;api=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988" y="939165"/>
            <a:ext cx="3836459" cy="310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5663184" y="3291840"/>
            <a:ext cx="1121664" cy="7498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29-May-18</a:t>
            </a:r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TE6770 </a:t>
            </a:r>
            <a:r>
              <a:rPr lang="en-US" dirty="0" smtClean="0"/>
              <a:t>2nd </a:t>
            </a:r>
            <a:r>
              <a:rPr lang="en-US" dirty="0" smtClean="0"/>
              <a:t>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41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8204</TotalTime>
  <Words>546</Words>
  <Application>Microsoft Office PowerPoint</Application>
  <PresentationFormat>On-screen Show (16:9)</PresentationFormat>
  <Paragraphs>102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Wingdings</vt:lpstr>
      <vt:lpstr>CERNCorporate16-9</vt:lpstr>
      <vt:lpstr>TE6770 – Design and implementation of a versatile readout system for a second-generation quench detection system</vt:lpstr>
      <vt:lpstr>Table of contents</vt:lpstr>
      <vt:lpstr>Universal Quench Detection System (uQDS)</vt:lpstr>
      <vt:lpstr>Description of uQDS</vt:lpstr>
      <vt:lpstr>FW: Slow readout</vt:lpstr>
      <vt:lpstr>FW: Fast readout</vt:lpstr>
      <vt:lpstr>FW: Fast readout communication protocol</vt:lpstr>
      <vt:lpstr>FW: Others</vt:lpstr>
      <vt:lpstr>DQLPU-B Quench Detection Unit Testbench</vt:lpstr>
      <vt:lpstr>State of the art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TE6770 – Design and implementation of a versatile readout system for a second-generation quench detection system</dc:title>
  <dc:creator>Daniel Blasco Serrano</dc:creator>
  <cp:lastModifiedBy>Daniel Blasco Serrano</cp:lastModifiedBy>
  <cp:revision>39</cp:revision>
  <dcterms:created xsi:type="dcterms:W3CDTF">2018-01-22T14:00:59Z</dcterms:created>
  <dcterms:modified xsi:type="dcterms:W3CDTF">2018-05-28T09:55:42Z</dcterms:modified>
</cp:coreProperties>
</file>