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68" r:id="rId5"/>
    <p:sldId id="271" r:id="rId6"/>
    <p:sldId id="293" r:id="rId7"/>
    <p:sldId id="283" r:id="rId8"/>
    <p:sldId id="272" r:id="rId9"/>
    <p:sldId id="273" r:id="rId10"/>
    <p:sldId id="274" r:id="rId11"/>
    <p:sldId id="276" r:id="rId12"/>
    <p:sldId id="288" r:id="rId13"/>
    <p:sldId id="290" r:id="rId14"/>
    <p:sldId id="289" r:id="rId15"/>
    <p:sldId id="287" r:id="rId16"/>
    <p:sldId id="278" r:id="rId17"/>
    <p:sldId id="279" r:id="rId18"/>
    <p:sldId id="281" r:id="rId19"/>
    <p:sldId id="270" r:id="rId20"/>
    <p:sldId id="275" r:id="rId21"/>
    <p:sldId id="282" r:id="rId22"/>
    <p:sldId id="277" r:id="rId23"/>
    <p:sldId id="291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din Aranzabal" initials="NA" lastIdx="2" clrIdx="0">
    <p:extLst>
      <p:ext uri="{19B8F6BF-5375-455C-9EA6-DF929625EA0E}">
        <p15:presenceInfo xmlns:p15="http://schemas.microsoft.com/office/powerpoint/2012/main" userId="cee64127de36528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691"/>
    <a:srgbClr val="000000"/>
    <a:srgbClr val="FF9300"/>
    <a:srgbClr val="0432FF"/>
    <a:srgbClr val="69BBC8"/>
    <a:srgbClr val="6C2821"/>
    <a:srgbClr val="130F08"/>
    <a:srgbClr val="1D1D1B"/>
    <a:srgbClr val="00AFEF"/>
    <a:srgbClr val="FA89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50" autoAdjust="0"/>
    <p:restoredTop sz="87016" autoAdjust="0"/>
  </p:normalViewPr>
  <p:slideViewPr>
    <p:cSldViewPr snapToGrid="0" snapToObjects="1">
      <p:cViewPr varScale="1">
        <p:scale>
          <a:sx n="172" d="100"/>
          <a:sy n="172" d="100"/>
        </p:scale>
        <p:origin x="216" y="28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299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E8144-35AA-B946-AB15-136BCA00CFE9}" type="datetimeFigureOut">
              <a:rPr lang="es-ES_tradnl" smtClean="0"/>
              <a:t>28/5/18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D1633-70DB-F145-8967-48D9F1F6FC4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3319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CF5D5-CDF3-47FA-B922-48DED3BAFE34}" type="datetimeFigureOut">
              <a:rPr lang="fr-CH" smtClean="0"/>
              <a:t>28.05.18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9C6D6-DEB7-4EE3-BF8D-539D188433E6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362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5820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0652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5091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nota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="1" dirty="0"/>
              </a:p>
            </p:txBody>
          </p:sp>
        </mc:Choice>
        <mc:Fallback xmlns="">
          <p:sp>
            <p:nvSpPr>
              <p:cNvPr id="3" name="Marcador de nota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1" dirty="0"/>
                  <a:t>On the other hand, I am working in a project to allow other developers to debug LATOME firmware without a TTC partition, a crate or a Felix, </a:t>
                </a:r>
                <a:r>
                  <a:rPr lang="en-US" b="1" dirty="0" err="1"/>
                  <a:t>LArC</a:t>
                </a:r>
                <a:r>
                  <a:rPr lang="en-US" b="1" dirty="0"/>
                  <a:t> or FEX boards. </a:t>
                </a:r>
              </a:p>
              <a:p>
                <a:endParaRPr lang="en-US" b="1" dirty="0"/>
              </a:p>
              <a:p>
                <a:r>
                  <a:rPr lang="en-US" b="1" dirty="0"/>
                  <a:t>The </a:t>
                </a:r>
                <a:r>
                  <a:rPr lang="en-US" b="1" dirty="0" err="1"/>
                  <a:t>Arria</a:t>
                </a:r>
                <a:r>
                  <a:rPr lang="en-US" b="1" dirty="0"/>
                  <a:t> 10 Development Kit with a FPGA of the same family as the LATOME, receives the TTC signals using a custom protocol @ 1.28 Gb/s from the LATOME test board.</a:t>
                </a:r>
              </a:p>
              <a:p>
                <a:endParaRPr lang="en-US" b="1" dirty="0"/>
              </a:p>
              <a:p>
                <a:r>
                  <a:rPr lang="en-US" b="1" dirty="0"/>
                  <a:t>The LATOME test board can receive the TTC signals from a TTC VME partition or generate them internally.</a:t>
                </a:r>
              </a:p>
              <a:p>
                <a:endParaRPr lang="en-US" b="1" dirty="0"/>
              </a:p>
              <a:p>
                <a:r>
                  <a:rPr lang="en-US" b="1" dirty="0"/>
                  <a:t>The </a:t>
                </a:r>
                <a:r>
                  <a:rPr lang="en-US" b="1" dirty="0" err="1"/>
                  <a:t>Arria</a:t>
                </a:r>
                <a:r>
                  <a:rPr lang="en-US" b="1" dirty="0"/>
                  <a:t> 10 devkit board runs an injector/checker firmware.</a:t>
                </a:r>
                <a:r>
                  <a:rPr lang="en-US" b="1" baseline="0" dirty="0"/>
                  <a:t> I</a:t>
                </a:r>
                <a:r>
                  <a:rPr lang="en-US" b="1" dirty="0"/>
                  <a:t>t injects physics data (Super Cell values) to the LATOME board, reads back generated data by the LATOME and checks if the </a:t>
                </a:r>
                <a:r>
                  <a:rPr lang="en-US" sz="1200" b="1" i="0">
                    <a:solidFill>
                      <a:schemeClr val="bg1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  <a:t>𝑬</a:t>
                </a:r>
                <a:r>
                  <a:rPr lang="en-CH" sz="1200" b="1" i="0">
                    <a:solidFill>
                      <a:schemeClr val="bg1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  <a:t>_</a:t>
                </a:r>
                <a:r>
                  <a:rPr lang="en-US" sz="1200" b="1" i="0">
                    <a:solidFill>
                      <a:schemeClr val="bg1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  <a:t>𝑻</a:t>
                </a:r>
                <a:r>
                  <a:rPr lang="en-US" b="1" dirty="0"/>
                  <a:t> calculation</a:t>
                </a:r>
                <a:r>
                  <a:rPr lang="en-US" b="1" baseline="0" dirty="0"/>
                  <a:t>s are correct.</a:t>
                </a:r>
                <a:endParaRPr lang="en-US" b="1" dirty="0"/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0205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3255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9619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9859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4415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534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4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82877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4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87547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5758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500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2057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1057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Full</a:t>
                </a:r>
                <a:r>
                  <a:rPr lang="en-US" baseline="0" dirty="0" smtClean="0"/>
                  <a:t> proof of the complete chain working</a:t>
                </a:r>
              </a:p>
              <a:p>
                <a:r>
                  <a:rPr lang="en-US" baseline="0" dirty="0" smtClean="0"/>
                  <a:t>LATOME: large and cumbersome FPGA (Altera </a:t>
                </a:r>
                <a:r>
                  <a:rPr lang="en-US" baseline="0" dirty="0" err="1" smtClean="0"/>
                  <a:t>Arria</a:t>
                </a:r>
                <a:r>
                  <a:rPr lang="en-US" baseline="0" dirty="0" smtClean="0"/>
                  <a:t> 10). Contains the intelligence of the operating @ 40MHz</a:t>
                </a:r>
              </a:p>
              <a:p>
                <a:r>
                  <a:rPr lang="en-US" baseline="0" dirty="0" err="1" smtClean="0"/>
                  <a:t>LArC</a:t>
                </a:r>
                <a:r>
                  <a:rPr lang="en-US" baseline="0" dirty="0" smtClean="0"/>
                  <a:t>: reconstruct of E (</a:t>
                </a:r>
                <a:r>
                  <a:rPr lang="en-CH" i="0" baseline="0" smtClean="0">
                    <a:latin typeface="Cambria Math" panose="02040503050406030204" pitchFamily="18" charset="0"/>
                  </a:rPr>
                  <a:t>∑▒〖</a:t>
                </a:r>
                <a:r>
                  <a:rPr lang="en-US" b="0" i="0" baseline="0" smtClean="0">
                    <a:latin typeface="Cambria Math" panose="02040503050406030204" pitchFamily="18" charset="0"/>
                  </a:rPr>
                  <a:t>𝑎</a:t>
                </a:r>
                <a:r>
                  <a:rPr lang="en-CH" b="0" i="0" baseline="0" smtClean="0">
                    <a:latin typeface="Cambria Math" panose="02040503050406030204" pitchFamily="18" charset="0"/>
                  </a:rPr>
                  <a:t>_</a:t>
                </a:r>
                <a:r>
                  <a:rPr lang="en-US" b="0" i="0" baseline="0" smtClean="0">
                    <a:latin typeface="Cambria Math" panose="02040503050406030204" pitchFamily="18" charset="0"/>
                  </a:rPr>
                  <a:t>𝑖</a:t>
                </a:r>
                <a:r>
                  <a:rPr lang="en-CH" b="0" i="0" baseline="0" smtClean="0">
                    <a:latin typeface="Cambria Math" panose="02040503050406030204" pitchFamily="18" charset="0"/>
                  </a:rPr>
                  <a:t> </a:t>
                </a:r>
                <a:r>
                  <a:rPr lang="en-US" b="0" i="0" baseline="0" smtClean="0">
                    <a:latin typeface="Cambria Math" panose="02040503050406030204" pitchFamily="18" charset="0"/>
                  </a:rPr>
                  <a:t>𝐴</a:t>
                </a:r>
                <a:r>
                  <a:rPr lang="en-CH" b="0" i="0" baseline="0" smtClean="0">
                    <a:latin typeface="Cambria Math" panose="02040503050406030204" pitchFamily="18" charset="0"/>
                  </a:rPr>
                  <a:t>_</a:t>
                </a:r>
                <a:r>
                  <a:rPr lang="en-US" b="0" i="0" baseline="0" smtClean="0">
                    <a:latin typeface="Cambria Math" panose="02040503050406030204" pitchFamily="18" charset="0"/>
                  </a:rPr>
                  <a:t>𝑖</a:t>
                </a:r>
                <a:r>
                  <a:rPr lang="en-CH" b="0" i="0" baseline="0" smtClean="0">
                    <a:latin typeface="Cambria Math" panose="02040503050406030204" pitchFamily="18" charset="0"/>
                  </a:rPr>
                  <a:t> 〗</a:t>
                </a:r>
                <a:r>
                  <a:rPr lang="en-US" b="0" i="0" baseline="0" smtClean="0">
                    <a:latin typeface="Cambria Math" panose="02040503050406030204" pitchFamily="18" charset="0"/>
                  </a:rPr>
                  <a:t>)</a:t>
                </a:r>
                <a:endParaRPr lang="en-US" baseline="0" dirty="0" smtClean="0"/>
              </a:p>
              <a:p>
                <a:r>
                  <a:rPr lang="en-US" baseline="0" dirty="0" smtClean="0"/>
                  <a:t>TDAQ function: windows</a:t>
                </a:r>
              </a:p>
              <a:p>
                <a:r>
                  <a:rPr lang="en-US" baseline="0" dirty="0" smtClean="0"/>
                  <a:t>FEX: It search or trigger objects.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3146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60391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104282"/>
              </a:solidFill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90254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-18808"/>
            <a:ext cx="9144000" cy="75256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03225" y="15852"/>
            <a:ext cx="8226854" cy="705332"/>
          </a:xfrm>
        </p:spPr>
        <p:txBody>
          <a:bodyPr>
            <a:noAutofit/>
          </a:bodyPr>
          <a:lstStyle>
            <a:lvl1pPr algn="ctr">
              <a:defRPr sz="3600" b="1" baseline="0">
                <a:latin typeface="Times" charset="0"/>
                <a:ea typeface="Times" charset="0"/>
                <a:cs typeface="Times" charset="0"/>
              </a:defRPr>
            </a:lvl1pPr>
          </a:lstStyle>
          <a:p>
            <a:r>
              <a:rPr kumimoji="0" lang="en-US" dirty="0"/>
              <a:t>Outline</a:t>
            </a:r>
          </a:p>
        </p:txBody>
      </p:sp>
      <p:cxnSp>
        <p:nvCxnSpPr>
          <p:cNvPr id="11" name="Conector recto 10"/>
          <p:cNvCxnSpPr>
            <a:cxnSpLocks noChangeShapeType="1"/>
          </p:cNvCxnSpPr>
          <p:nvPr userDrawn="1"/>
        </p:nvCxn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ector recto 11"/>
          <p:cNvCxnSpPr>
            <a:cxnSpLocks noChangeShapeType="1"/>
          </p:cNvCxnSpPr>
          <p:nvPr userDrawn="1"/>
        </p:nvCxnSpPr>
        <p:spPr bwMode="auto">
          <a:xfrm>
            <a:off x="403225" y="64611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ector recto 13"/>
          <p:cNvCxnSpPr>
            <a:cxnSpLocks noChangeShapeType="1"/>
          </p:cNvCxnSpPr>
          <p:nvPr userDrawn="1"/>
        </p:nvCxnSpPr>
        <p:spPr bwMode="auto">
          <a:xfrm>
            <a:off x="555625" y="66135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14"/>
          <p:cNvCxnSpPr>
            <a:cxnSpLocks noChangeShapeType="1"/>
          </p:cNvCxnSpPr>
          <p:nvPr userDrawn="1"/>
        </p:nvCxnSpPr>
        <p:spPr bwMode="auto">
          <a:xfrm>
            <a:off x="708025" y="67659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ángulo 1"/>
          <p:cNvSpPr/>
          <p:nvPr userDrawn="1"/>
        </p:nvSpPr>
        <p:spPr>
          <a:xfrm>
            <a:off x="-1" y="4975058"/>
            <a:ext cx="3050005" cy="1684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ángulo 1"/>
          <p:cNvSpPr/>
          <p:nvPr userDrawn="1"/>
        </p:nvSpPr>
        <p:spPr>
          <a:xfrm>
            <a:off x="3050005" y="4975059"/>
            <a:ext cx="3252370" cy="168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7" name="Rectángulo 1"/>
          <p:cNvSpPr/>
          <p:nvPr userDrawn="1"/>
        </p:nvSpPr>
        <p:spPr>
          <a:xfrm>
            <a:off x="6302375" y="4975059"/>
            <a:ext cx="2841625" cy="168442"/>
          </a:xfrm>
          <a:prstGeom prst="rect">
            <a:avLst/>
          </a:prstGeom>
          <a:solidFill>
            <a:srgbClr val="0055A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9" name="Date Placeholder 1"/>
          <p:cNvSpPr txBox="1">
            <a:spLocks/>
          </p:cNvSpPr>
          <p:nvPr userDrawn="1"/>
        </p:nvSpPr>
        <p:spPr>
          <a:xfrm>
            <a:off x="559480" y="4991559"/>
            <a:ext cx="2161859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N. </a:t>
            </a:r>
            <a:r>
              <a:rPr lang="en-US" dirty="0" err="1"/>
              <a:t>Aranzabal</a:t>
            </a:r>
            <a:r>
              <a:rPr lang="en-US" baseline="0" dirty="0"/>
              <a:t> (CERN/CIEMAT)</a:t>
            </a:r>
            <a:endParaRPr lang="en-US" dirty="0"/>
          </a:p>
        </p:txBody>
      </p:sp>
      <p:sp>
        <p:nvSpPr>
          <p:cNvPr id="20" name="Date Placeholder 1"/>
          <p:cNvSpPr txBox="1">
            <a:spLocks/>
          </p:cNvSpPr>
          <p:nvPr userDrawn="1"/>
        </p:nvSpPr>
        <p:spPr>
          <a:xfrm>
            <a:off x="4331007" y="4991559"/>
            <a:ext cx="690364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EP 6822</a:t>
            </a:r>
            <a:endParaRPr lang="en-US" dirty="0"/>
          </a:p>
        </p:txBody>
      </p:sp>
      <p:sp>
        <p:nvSpPr>
          <p:cNvPr id="21" name="Date Placeholder 1"/>
          <p:cNvSpPr txBox="1">
            <a:spLocks/>
          </p:cNvSpPr>
          <p:nvPr userDrawn="1"/>
        </p:nvSpPr>
        <p:spPr>
          <a:xfrm>
            <a:off x="6913440" y="4983320"/>
            <a:ext cx="1768280" cy="151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FTEC Workshop </a:t>
            </a:r>
            <a:r>
              <a:rPr lang="en-CH" sz="1000" b="0" i="0" u="none" strike="noStrike" kern="1200" baseline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–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 29.05.2018</a:t>
            </a:r>
          </a:p>
        </p:txBody>
      </p:sp>
    </p:spTree>
    <p:extLst>
      <p:ext uri="{BB962C8B-B14F-4D97-AF65-F5344CB8AC3E}">
        <p14:creationId xmlns:p14="http://schemas.microsoft.com/office/powerpoint/2010/main" val="2779128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-18808"/>
            <a:ext cx="9144000" cy="75256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03225" y="15852"/>
            <a:ext cx="8226854" cy="705332"/>
          </a:xfrm>
        </p:spPr>
        <p:txBody>
          <a:bodyPr>
            <a:noAutofit/>
          </a:bodyPr>
          <a:lstStyle>
            <a:lvl1pPr algn="ctr">
              <a:defRPr sz="3600" baseline="0">
                <a:latin typeface="Times" charset="0"/>
                <a:ea typeface="Times" charset="0"/>
                <a:cs typeface="Times" charset="0"/>
              </a:defRPr>
            </a:lvl1pPr>
          </a:lstStyle>
          <a:p>
            <a:r>
              <a:rPr kumimoji="0" lang="en-US" dirty="0"/>
              <a:t>Title</a:t>
            </a:r>
          </a:p>
        </p:txBody>
      </p:sp>
      <p:cxnSp>
        <p:nvCxnSpPr>
          <p:cNvPr id="11" name="Conector recto 10"/>
          <p:cNvCxnSpPr>
            <a:cxnSpLocks noChangeShapeType="1"/>
          </p:cNvCxnSpPr>
          <p:nvPr userDrawn="1"/>
        </p:nvCxn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ector recto 11"/>
          <p:cNvCxnSpPr>
            <a:cxnSpLocks noChangeShapeType="1"/>
          </p:cNvCxnSpPr>
          <p:nvPr userDrawn="1"/>
        </p:nvCxnSpPr>
        <p:spPr bwMode="auto">
          <a:xfrm>
            <a:off x="403225" y="64611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ector recto 13"/>
          <p:cNvCxnSpPr>
            <a:cxnSpLocks noChangeShapeType="1"/>
          </p:cNvCxnSpPr>
          <p:nvPr userDrawn="1"/>
        </p:nvCxnSpPr>
        <p:spPr bwMode="auto">
          <a:xfrm>
            <a:off x="555625" y="66135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14"/>
          <p:cNvCxnSpPr>
            <a:cxnSpLocks noChangeShapeType="1"/>
          </p:cNvCxnSpPr>
          <p:nvPr userDrawn="1"/>
        </p:nvCxnSpPr>
        <p:spPr bwMode="auto">
          <a:xfrm>
            <a:off x="708025" y="67659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ángulo 1"/>
          <p:cNvSpPr/>
          <p:nvPr userDrawn="1"/>
        </p:nvSpPr>
        <p:spPr>
          <a:xfrm>
            <a:off x="-1" y="4975058"/>
            <a:ext cx="3050005" cy="1684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ángulo 1"/>
          <p:cNvSpPr/>
          <p:nvPr userDrawn="1"/>
        </p:nvSpPr>
        <p:spPr>
          <a:xfrm>
            <a:off x="3050005" y="4975059"/>
            <a:ext cx="3252370" cy="168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7" name="Rectángulo 1"/>
          <p:cNvSpPr/>
          <p:nvPr userDrawn="1"/>
        </p:nvSpPr>
        <p:spPr>
          <a:xfrm>
            <a:off x="6302375" y="4975059"/>
            <a:ext cx="2841625" cy="168442"/>
          </a:xfrm>
          <a:prstGeom prst="rect">
            <a:avLst/>
          </a:prstGeom>
          <a:solidFill>
            <a:srgbClr val="0055A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9" name="Date Placeholder 1"/>
          <p:cNvSpPr txBox="1">
            <a:spLocks/>
          </p:cNvSpPr>
          <p:nvPr userDrawn="1"/>
        </p:nvSpPr>
        <p:spPr>
          <a:xfrm>
            <a:off x="559480" y="4991559"/>
            <a:ext cx="2161859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N. </a:t>
            </a:r>
            <a:r>
              <a:rPr lang="en-US" dirty="0" err="1"/>
              <a:t>Aranzabal</a:t>
            </a:r>
            <a:r>
              <a:rPr lang="en-US" baseline="0" dirty="0"/>
              <a:t> (CERN/ CIEMAT)</a:t>
            </a:r>
            <a:endParaRPr lang="en-US" dirty="0"/>
          </a:p>
        </p:txBody>
      </p:sp>
      <p:sp>
        <p:nvSpPr>
          <p:cNvPr id="20" name="Date Placeholder 1"/>
          <p:cNvSpPr txBox="1">
            <a:spLocks/>
          </p:cNvSpPr>
          <p:nvPr userDrawn="1"/>
        </p:nvSpPr>
        <p:spPr>
          <a:xfrm>
            <a:off x="4331007" y="4991559"/>
            <a:ext cx="690364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EP 6822</a:t>
            </a:r>
            <a:endParaRPr lang="en-US" dirty="0"/>
          </a:p>
        </p:txBody>
      </p:sp>
      <p:sp>
        <p:nvSpPr>
          <p:cNvPr id="21" name="Date Placeholder 1"/>
          <p:cNvSpPr txBox="1">
            <a:spLocks/>
          </p:cNvSpPr>
          <p:nvPr userDrawn="1"/>
        </p:nvSpPr>
        <p:spPr>
          <a:xfrm>
            <a:off x="6322240" y="4983320"/>
            <a:ext cx="1768280" cy="151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FTEC Workshop </a:t>
            </a:r>
            <a:r>
              <a:rPr lang="en-CH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–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 24.01.2017</a:t>
            </a:r>
          </a:p>
        </p:txBody>
      </p:sp>
      <p:pic>
        <p:nvPicPr>
          <p:cNvPr id="16" name="Imagen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009" y="115816"/>
            <a:ext cx="942784" cy="49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59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50419" y="2032070"/>
            <a:ext cx="25667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atin typeface="Times" panose="02020603050405020304" pitchFamily="18" charset="0"/>
                <a:cs typeface="Times" panose="02020603050405020304" pitchFamily="18" charset="0"/>
              </a:rPr>
              <a:t>BACKUP</a:t>
            </a:r>
            <a:endParaRPr lang="en-US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ángulo 1"/>
          <p:cNvSpPr/>
          <p:nvPr userDrawn="1"/>
        </p:nvSpPr>
        <p:spPr>
          <a:xfrm>
            <a:off x="-1" y="4975058"/>
            <a:ext cx="3050005" cy="1684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ectángulo 1"/>
          <p:cNvSpPr/>
          <p:nvPr userDrawn="1"/>
        </p:nvSpPr>
        <p:spPr>
          <a:xfrm>
            <a:off x="3050005" y="4975059"/>
            <a:ext cx="3252370" cy="168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7" name="Rectángulo 1"/>
          <p:cNvSpPr/>
          <p:nvPr userDrawn="1"/>
        </p:nvSpPr>
        <p:spPr>
          <a:xfrm>
            <a:off x="6302375" y="4975059"/>
            <a:ext cx="2841625" cy="168442"/>
          </a:xfrm>
          <a:prstGeom prst="rect">
            <a:avLst/>
          </a:prstGeom>
          <a:solidFill>
            <a:srgbClr val="0055A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 userDrawn="1"/>
        </p:nvSpPr>
        <p:spPr>
          <a:xfrm>
            <a:off x="559480" y="4991559"/>
            <a:ext cx="2161859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N. </a:t>
            </a:r>
            <a:r>
              <a:rPr lang="en-US" dirty="0" err="1"/>
              <a:t>Aranzabal</a:t>
            </a:r>
            <a:r>
              <a:rPr lang="en-US" baseline="0" dirty="0"/>
              <a:t> (CERN/CIEMAT)</a:t>
            </a:r>
            <a:endParaRPr lang="en-US" dirty="0"/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4331007" y="4991559"/>
            <a:ext cx="690364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EP 6822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21698" y="4929337"/>
            <a:ext cx="9094404" cy="539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rgbClr val="104282"/>
                </a:solidFill>
              </a:ln>
            </a:endParaRPr>
          </a:p>
        </p:txBody>
      </p:sp>
      <p:sp>
        <p:nvSpPr>
          <p:cNvPr id="14" name="Rectángulo 1">
            <a:extLst>
              <a:ext uri="{FF2B5EF4-FFF2-40B4-BE49-F238E27FC236}">
                <a16:creationId xmlns:a16="http://schemas.microsoft.com/office/drawing/2014/main" id="{66C7758D-6C6C-B946-A071-417A5054C279}"/>
              </a:ext>
            </a:extLst>
          </p:cNvPr>
          <p:cNvSpPr/>
          <p:nvPr userDrawn="1"/>
        </p:nvSpPr>
        <p:spPr>
          <a:xfrm>
            <a:off x="6302375" y="4975059"/>
            <a:ext cx="2841625" cy="168442"/>
          </a:xfrm>
          <a:prstGeom prst="rect">
            <a:avLst/>
          </a:prstGeom>
          <a:solidFill>
            <a:srgbClr val="0055A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46E7D9CC-8868-E944-AF11-2303BA59F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3956D75B-D277-F24D-A30D-1E74AD7CE25B}"/>
              </a:ext>
            </a:extLst>
          </p:cNvPr>
          <p:cNvSpPr txBox="1">
            <a:spLocks/>
          </p:cNvSpPr>
          <p:nvPr userDrawn="1"/>
        </p:nvSpPr>
        <p:spPr>
          <a:xfrm>
            <a:off x="6437654" y="4983320"/>
            <a:ext cx="1768280" cy="151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FTEC Workshop </a:t>
            </a:r>
            <a:r>
              <a:rPr lang="en-CH" sz="1000" b="0" i="0" u="none" strike="noStrike" kern="1200" baseline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–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 29.05.2018</a:t>
            </a:r>
          </a:p>
        </p:txBody>
      </p:sp>
    </p:spTree>
    <p:extLst>
      <p:ext uri="{BB962C8B-B14F-4D97-AF65-F5344CB8AC3E}">
        <p14:creationId xmlns:p14="http://schemas.microsoft.com/office/powerpoint/2010/main" val="3889999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72867" y="1097583"/>
            <a:ext cx="7406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atin typeface="Times" panose="02020603050405020304" pitchFamily="18" charset="0"/>
                <a:cs typeface="Times" panose="02020603050405020304" pitchFamily="18" charset="0"/>
              </a:rPr>
              <a:t>Thank</a:t>
            </a:r>
            <a:r>
              <a:rPr lang="en-US" sz="4400" b="1" baseline="0" dirty="0">
                <a:latin typeface="Times" panose="02020603050405020304" pitchFamily="18" charset="0"/>
                <a:cs typeface="Times" panose="02020603050405020304" pitchFamily="18" charset="0"/>
              </a:rPr>
              <a:t> you </a:t>
            </a:r>
            <a:r>
              <a:rPr lang="en-US" sz="4400" b="1" dirty="0">
                <a:latin typeface="Times" panose="02020603050405020304" pitchFamily="18" charset="0"/>
                <a:cs typeface="Times" panose="02020603050405020304" pitchFamily="18" charset="0"/>
              </a:rPr>
              <a:t>for your attention!</a:t>
            </a:r>
          </a:p>
          <a:p>
            <a:pPr algn="ctr"/>
            <a:r>
              <a:rPr lang="en-US" sz="2800" b="1" dirty="0">
                <a:latin typeface="Times" panose="02020603050405020304" pitchFamily="18" charset="0"/>
                <a:cs typeface="Times" panose="02020603050405020304" pitchFamily="18" charset="0"/>
              </a:rPr>
              <a:t>Questions?</a:t>
            </a:r>
            <a:endParaRPr lang="en-US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ángulo 1"/>
          <p:cNvSpPr/>
          <p:nvPr userDrawn="1"/>
        </p:nvSpPr>
        <p:spPr>
          <a:xfrm>
            <a:off x="-1" y="4975058"/>
            <a:ext cx="3050005" cy="1684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ectángulo 1"/>
          <p:cNvSpPr/>
          <p:nvPr userDrawn="1"/>
        </p:nvSpPr>
        <p:spPr>
          <a:xfrm>
            <a:off x="3050005" y="4975059"/>
            <a:ext cx="3252370" cy="168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7" name="Rectángulo 1"/>
          <p:cNvSpPr/>
          <p:nvPr userDrawn="1"/>
        </p:nvSpPr>
        <p:spPr>
          <a:xfrm>
            <a:off x="6302375" y="4975059"/>
            <a:ext cx="2841625" cy="168442"/>
          </a:xfrm>
          <a:prstGeom prst="rect">
            <a:avLst/>
          </a:prstGeom>
          <a:solidFill>
            <a:srgbClr val="0055A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 userDrawn="1"/>
        </p:nvSpPr>
        <p:spPr>
          <a:xfrm>
            <a:off x="559480" y="4991559"/>
            <a:ext cx="2161859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N. </a:t>
            </a:r>
            <a:r>
              <a:rPr lang="en-US" dirty="0" err="1"/>
              <a:t>Aranzabal</a:t>
            </a:r>
            <a:r>
              <a:rPr lang="en-US" baseline="0" dirty="0"/>
              <a:t> (CERN/CIEMAT)</a:t>
            </a:r>
            <a:endParaRPr lang="en-US" dirty="0"/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4331007" y="4991559"/>
            <a:ext cx="690364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EP 6822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21698" y="4929337"/>
            <a:ext cx="9094404" cy="539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rgbClr val="104282"/>
                </a:solidFill>
              </a:ln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1966440" y="2802660"/>
            <a:ext cx="5368459" cy="131665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3175">
                <a:solidFill>
                  <a:srgbClr val="104282"/>
                </a:solidFill>
              </a:ln>
            </a:endParaRPr>
          </a:p>
        </p:txBody>
      </p:sp>
      <p:pic>
        <p:nvPicPr>
          <p:cNvPr id="13" name="Picture 1" descr="LogoOutlin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37" y="3052970"/>
            <a:ext cx="816035" cy="816035"/>
          </a:xfrm>
          <a:prstGeom prst="rect">
            <a:avLst/>
          </a:prstGeom>
        </p:spPr>
      </p:pic>
      <p:pic>
        <p:nvPicPr>
          <p:cNvPr id="14" name="Imagen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432" y="2802659"/>
            <a:ext cx="2502167" cy="1316658"/>
          </a:xfrm>
          <a:prstGeom prst="rect">
            <a:avLst/>
          </a:prstGeom>
        </p:spPr>
      </p:pic>
      <p:pic>
        <p:nvPicPr>
          <p:cNvPr id="15" name="Imagen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885" y="2993493"/>
            <a:ext cx="1963014" cy="997086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56D477E3-DD1F-7A42-B9C7-F5E733DE8BC3}"/>
              </a:ext>
            </a:extLst>
          </p:cNvPr>
          <p:cNvSpPr txBox="1">
            <a:spLocks/>
          </p:cNvSpPr>
          <p:nvPr userDrawn="1"/>
        </p:nvSpPr>
        <p:spPr>
          <a:xfrm>
            <a:off x="6437654" y="4983320"/>
            <a:ext cx="1768280" cy="151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FTEC Workshop </a:t>
            </a:r>
            <a:r>
              <a:rPr lang="en-CH" sz="1000" b="0" i="0" u="none" strike="noStrike" kern="1200" baseline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–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 29.05.2018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5196EDE8-14D3-3D4D-A1DD-16A6614C0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88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103909" y="602796"/>
            <a:ext cx="8887692" cy="1501541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" name="Picture 1" descr="LogoOutlin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603" y="2497901"/>
            <a:ext cx="816035" cy="8160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498" y="2247590"/>
            <a:ext cx="2502167" cy="1316658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8573" y="840758"/>
            <a:ext cx="8226854" cy="91457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aseline="0" smtClean="0">
                <a:effectLst/>
              </a:defRPr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1020437" y="4420490"/>
            <a:ext cx="3671537" cy="4550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Nordin</a:t>
            </a:r>
            <a:r>
              <a:rPr lang="en-US" sz="1400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Aranzabal (EP-ADE-CA)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Supervisor: Luis </a:t>
            </a:r>
            <a:r>
              <a:rPr lang="en-US" sz="1400" baseline="0" dirty="0" err="1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Hervas</a:t>
            </a:r>
            <a:endParaRPr lang="en-US" sz="1400" baseline="0" dirty="0">
              <a:solidFill>
                <a:schemeClr val="tx2">
                  <a:lumMod val="10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6921190" y="4320416"/>
            <a:ext cx="1681579" cy="4550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29</a:t>
            </a:r>
            <a:r>
              <a:rPr lang="en-US" sz="1400" baseline="300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th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May 2018</a:t>
            </a:r>
            <a:r>
              <a:rPr lang="en-US" sz="1400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</a:t>
            </a:r>
            <a:endParaRPr lang="en-US" sz="1400" dirty="0">
              <a:solidFill>
                <a:schemeClr val="tx2">
                  <a:lumMod val="10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2269811" y="3701908"/>
            <a:ext cx="4529465" cy="41523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2</a:t>
            </a:r>
            <a:r>
              <a:rPr lang="en-US" sz="1400" b="1" baseline="300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nd</a:t>
            </a:r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Workshop of the Spanish Trainee Program</a:t>
            </a:r>
            <a:r>
              <a:rPr lang="en-US" sz="1400" b="1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FTEC 2017</a:t>
            </a:r>
          </a:p>
        </p:txBody>
      </p:sp>
      <p:cxnSp>
        <p:nvCxnSpPr>
          <p:cNvPr id="11" name="Conector recto 10"/>
          <p:cNvCxnSpPr>
            <a:cxnSpLocks noChangeShapeType="1"/>
          </p:cNvCxnSpPr>
          <p:nvPr userDrawn="1"/>
        </p:nvCxn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ector recto 11"/>
          <p:cNvCxnSpPr>
            <a:cxnSpLocks noChangeShapeType="1"/>
          </p:cNvCxnSpPr>
          <p:nvPr userDrawn="1"/>
        </p:nvCxnSpPr>
        <p:spPr bwMode="auto">
          <a:xfrm>
            <a:off x="403225" y="64611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ector recto 13"/>
          <p:cNvCxnSpPr>
            <a:cxnSpLocks noChangeShapeType="1"/>
          </p:cNvCxnSpPr>
          <p:nvPr userDrawn="1"/>
        </p:nvCxnSpPr>
        <p:spPr bwMode="auto">
          <a:xfrm>
            <a:off x="555625" y="66135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14"/>
          <p:cNvCxnSpPr>
            <a:cxnSpLocks noChangeShapeType="1"/>
          </p:cNvCxnSpPr>
          <p:nvPr userDrawn="1"/>
        </p:nvCxnSpPr>
        <p:spPr bwMode="auto">
          <a:xfrm>
            <a:off x="708025" y="67659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Conector recto 16"/>
          <p:cNvCxnSpPr/>
          <p:nvPr userDrawn="1"/>
        </p:nvCxnSpPr>
        <p:spPr>
          <a:xfrm>
            <a:off x="912480" y="4329105"/>
            <a:ext cx="7236438" cy="10766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951" y="2438424"/>
            <a:ext cx="1963014" cy="997086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103909" y="602796"/>
            <a:ext cx="8887692" cy="1501541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" name="Picture 1" descr="LogoOutline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395" y="2527246"/>
            <a:ext cx="816035" cy="816035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8573" y="840758"/>
            <a:ext cx="8226854" cy="91457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200" baseline="0" smtClean="0">
                <a:effectLst/>
              </a:defRPr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1020437" y="4420490"/>
            <a:ext cx="3671537" cy="4550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err="1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Nordin</a:t>
            </a:r>
            <a:r>
              <a:rPr lang="en-US" sz="1400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1400" baseline="0" dirty="0" err="1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Aranzabal</a:t>
            </a:r>
            <a:endParaRPr lang="en-US" sz="1400" baseline="0" dirty="0">
              <a:solidFill>
                <a:schemeClr val="tx2">
                  <a:lumMod val="10000"/>
                </a:schemeClr>
              </a:solidFill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Supervisor: Luis </a:t>
            </a:r>
            <a:r>
              <a:rPr lang="en-US" sz="1400" baseline="0" dirty="0" err="1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Hervas</a:t>
            </a:r>
            <a:endParaRPr lang="en-US" sz="1400" dirty="0">
              <a:solidFill>
                <a:schemeClr val="tx2">
                  <a:lumMod val="10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6742774" y="4320416"/>
            <a:ext cx="1681579" cy="4550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24</a:t>
            </a:r>
            <a:r>
              <a:rPr lang="en-US" sz="1400" baseline="300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th</a:t>
            </a:r>
            <a:r>
              <a:rPr lang="en-US" sz="14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January 2017</a:t>
            </a:r>
            <a:r>
              <a:rPr lang="en-US" sz="1400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</a:t>
            </a:r>
            <a:endParaRPr lang="en-US" sz="1400" dirty="0">
              <a:solidFill>
                <a:schemeClr val="tx2">
                  <a:lumMod val="10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2269812" y="3701908"/>
            <a:ext cx="4521774" cy="41523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1</a:t>
            </a:r>
            <a:r>
              <a:rPr lang="en-US" sz="1400" b="1" baseline="3000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st</a:t>
            </a:r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Workshop of the Spanish Trainee Program</a:t>
            </a:r>
            <a:r>
              <a:rPr lang="en-US" sz="1400" b="1" baseline="0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1400" b="1" dirty="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rPr>
              <a:t>FTEC 2017</a:t>
            </a:r>
          </a:p>
        </p:txBody>
      </p:sp>
      <p:cxnSp>
        <p:nvCxnSpPr>
          <p:cNvPr id="11" name="Conector recto 10"/>
          <p:cNvCxnSpPr>
            <a:cxnSpLocks noChangeShapeType="1"/>
          </p:cNvCxnSpPr>
          <p:nvPr userDrawn="1"/>
        </p:nvCxn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ector recto 11"/>
          <p:cNvCxnSpPr>
            <a:cxnSpLocks noChangeShapeType="1"/>
          </p:cNvCxnSpPr>
          <p:nvPr userDrawn="1"/>
        </p:nvCxnSpPr>
        <p:spPr bwMode="auto">
          <a:xfrm>
            <a:off x="403225" y="64611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ector recto 13"/>
          <p:cNvCxnSpPr>
            <a:cxnSpLocks noChangeShapeType="1"/>
          </p:cNvCxnSpPr>
          <p:nvPr userDrawn="1"/>
        </p:nvCxnSpPr>
        <p:spPr bwMode="auto">
          <a:xfrm>
            <a:off x="555625" y="66135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14"/>
          <p:cNvCxnSpPr>
            <a:cxnSpLocks noChangeShapeType="1"/>
          </p:cNvCxnSpPr>
          <p:nvPr userDrawn="1"/>
        </p:nvCxnSpPr>
        <p:spPr bwMode="auto">
          <a:xfrm>
            <a:off x="708025" y="67659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Conector recto 16"/>
          <p:cNvCxnSpPr/>
          <p:nvPr userDrawn="1"/>
        </p:nvCxnSpPr>
        <p:spPr>
          <a:xfrm>
            <a:off x="912480" y="4329105"/>
            <a:ext cx="7236438" cy="10766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390" y="2438424"/>
            <a:ext cx="1963014" cy="99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273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-18808"/>
            <a:ext cx="9144000" cy="75256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03225" y="15852"/>
            <a:ext cx="8226854" cy="705332"/>
          </a:xfrm>
        </p:spPr>
        <p:txBody>
          <a:bodyPr>
            <a:noAutofit/>
          </a:bodyPr>
          <a:lstStyle>
            <a:lvl1pPr algn="ctr">
              <a:defRPr sz="3600" baseline="0">
                <a:latin typeface="Times" charset="0"/>
                <a:ea typeface="Times" charset="0"/>
                <a:cs typeface="Times" charset="0"/>
              </a:defRPr>
            </a:lvl1pPr>
          </a:lstStyle>
          <a:p>
            <a:r>
              <a:rPr kumimoji="0" lang="en-US" dirty="0"/>
              <a:t>Title</a:t>
            </a:r>
          </a:p>
        </p:txBody>
      </p:sp>
      <p:cxnSp>
        <p:nvCxnSpPr>
          <p:cNvPr id="11" name="Conector recto 10"/>
          <p:cNvCxnSpPr>
            <a:cxnSpLocks noChangeShapeType="1"/>
          </p:cNvCxnSpPr>
          <p:nvPr userDrawn="1"/>
        </p:nvCxn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ector recto 11"/>
          <p:cNvCxnSpPr>
            <a:cxnSpLocks noChangeShapeType="1"/>
          </p:cNvCxnSpPr>
          <p:nvPr userDrawn="1"/>
        </p:nvCxnSpPr>
        <p:spPr bwMode="auto">
          <a:xfrm>
            <a:off x="403225" y="64611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ector recto 13"/>
          <p:cNvCxnSpPr>
            <a:cxnSpLocks noChangeShapeType="1"/>
          </p:cNvCxnSpPr>
          <p:nvPr userDrawn="1"/>
        </p:nvCxnSpPr>
        <p:spPr bwMode="auto">
          <a:xfrm>
            <a:off x="555625" y="66135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14"/>
          <p:cNvCxnSpPr>
            <a:cxnSpLocks noChangeShapeType="1"/>
          </p:cNvCxnSpPr>
          <p:nvPr userDrawn="1"/>
        </p:nvCxnSpPr>
        <p:spPr bwMode="auto">
          <a:xfrm>
            <a:off x="708025" y="67659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25082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10000"/>
                  </a:schemeClr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-18808"/>
            <a:ext cx="9144000" cy="75256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03225" y="15852"/>
            <a:ext cx="8226854" cy="705332"/>
          </a:xfrm>
        </p:spPr>
        <p:txBody>
          <a:bodyPr>
            <a:noAutofit/>
          </a:bodyPr>
          <a:lstStyle>
            <a:lvl1pPr algn="ctr">
              <a:defRPr sz="3600" b="1" baseline="0">
                <a:latin typeface="Times" charset="0"/>
                <a:ea typeface="Times" charset="0"/>
                <a:cs typeface="Times" charset="0"/>
              </a:defRPr>
            </a:lvl1pPr>
          </a:lstStyle>
          <a:p>
            <a:r>
              <a:rPr kumimoji="0" lang="en-US" dirty="0"/>
              <a:t>Title</a:t>
            </a:r>
          </a:p>
        </p:txBody>
      </p:sp>
      <p:cxnSp>
        <p:nvCxnSpPr>
          <p:cNvPr id="11" name="Conector recto 10"/>
          <p:cNvCxnSpPr>
            <a:cxnSpLocks noChangeShapeType="1"/>
          </p:cNvCxnSpPr>
          <p:nvPr userDrawn="1"/>
        </p:nvCxnSpPr>
        <p:spPr bwMode="auto">
          <a:xfrm>
            <a:off x="250825" y="63087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ector recto 11"/>
          <p:cNvCxnSpPr>
            <a:cxnSpLocks noChangeShapeType="1"/>
          </p:cNvCxnSpPr>
          <p:nvPr userDrawn="1"/>
        </p:nvCxnSpPr>
        <p:spPr bwMode="auto">
          <a:xfrm>
            <a:off x="403225" y="64611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ector recto 13"/>
          <p:cNvCxnSpPr>
            <a:cxnSpLocks noChangeShapeType="1"/>
          </p:cNvCxnSpPr>
          <p:nvPr userDrawn="1"/>
        </p:nvCxnSpPr>
        <p:spPr bwMode="auto">
          <a:xfrm>
            <a:off x="555625" y="66135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14"/>
          <p:cNvCxnSpPr>
            <a:cxnSpLocks noChangeShapeType="1"/>
          </p:cNvCxnSpPr>
          <p:nvPr userDrawn="1"/>
        </p:nvCxnSpPr>
        <p:spPr bwMode="auto">
          <a:xfrm>
            <a:off x="708025" y="6765925"/>
            <a:ext cx="864235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ángulo 1"/>
          <p:cNvSpPr/>
          <p:nvPr userDrawn="1"/>
        </p:nvSpPr>
        <p:spPr>
          <a:xfrm>
            <a:off x="-1" y="4975058"/>
            <a:ext cx="3050005" cy="1684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ángulo 1"/>
          <p:cNvSpPr/>
          <p:nvPr userDrawn="1"/>
        </p:nvSpPr>
        <p:spPr>
          <a:xfrm>
            <a:off x="3050005" y="4975059"/>
            <a:ext cx="3252370" cy="168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7" name="Rectángulo 1"/>
          <p:cNvSpPr/>
          <p:nvPr userDrawn="1"/>
        </p:nvSpPr>
        <p:spPr>
          <a:xfrm>
            <a:off x="6302375" y="4975059"/>
            <a:ext cx="2841625" cy="168442"/>
          </a:xfrm>
          <a:prstGeom prst="rect">
            <a:avLst/>
          </a:prstGeom>
          <a:solidFill>
            <a:srgbClr val="0055A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ES_tradnl">
              <a:solidFill>
                <a:schemeClr val="dk1"/>
              </a:solidFill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9" name="Date Placeholder 1"/>
          <p:cNvSpPr txBox="1">
            <a:spLocks/>
          </p:cNvSpPr>
          <p:nvPr userDrawn="1"/>
        </p:nvSpPr>
        <p:spPr>
          <a:xfrm>
            <a:off x="559480" y="4991559"/>
            <a:ext cx="2161859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N. </a:t>
            </a:r>
            <a:r>
              <a:rPr lang="en-US" dirty="0" err="1"/>
              <a:t>Aranzabal</a:t>
            </a:r>
            <a:r>
              <a:rPr lang="en-US" baseline="0" dirty="0"/>
              <a:t> (CERN/CIEMAT)</a:t>
            </a:r>
            <a:endParaRPr lang="en-US" dirty="0"/>
          </a:p>
        </p:txBody>
      </p:sp>
      <p:sp>
        <p:nvSpPr>
          <p:cNvPr id="20" name="Date Placeholder 1"/>
          <p:cNvSpPr txBox="1">
            <a:spLocks/>
          </p:cNvSpPr>
          <p:nvPr userDrawn="1"/>
        </p:nvSpPr>
        <p:spPr>
          <a:xfrm>
            <a:off x="4331007" y="4991559"/>
            <a:ext cx="690364" cy="135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EP 6822</a:t>
            </a:r>
            <a:endParaRPr lang="en-US" dirty="0"/>
          </a:p>
        </p:txBody>
      </p:sp>
      <p:sp>
        <p:nvSpPr>
          <p:cNvPr id="21" name="Date Placeholder 1"/>
          <p:cNvSpPr txBox="1">
            <a:spLocks/>
          </p:cNvSpPr>
          <p:nvPr userDrawn="1"/>
        </p:nvSpPr>
        <p:spPr>
          <a:xfrm>
            <a:off x="6437654" y="4983320"/>
            <a:ext cx="1768280" cy="151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FTEC Workshop </a:t>
            </a:r>
            <a:r>
              <a:rPr lang="en-CH" sz="1000" b="0" i="0" u="none" strike="noStrike" kern="1200" baseline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–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 29.05.2018</a:t>
            </a:r>
          </a:p>
        </p:txBody>
      </p:sp>
    </p:spTree>
    <p:extLst>
      <p:ext uri="{BB962C8B-B14F-4D97-AF65-F5344CB8AC3E}">
        <p14:creationId xmlns:p14="http://schemas.microsoft.com/office/powerpoint/2010/main" val="24188343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3257" y="2098"/>
            <a:ext cx="10167257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842777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5827" y="16838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4454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Image 3" descr="LOGOfin.eps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119" y="176977"/>
            <a:ext cx="486995" cy="60935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522" y="149111"/>
            <a:ext cx="843070" cy="4436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7" r:id="rId3"/>
    <p:sldLayoutId id="2147483688" r:id="rId4"/>
    <p:sldLayoutId id="2147483677" r:id="rId5"/>
    <p:sldLayoutId id="2147483682" r:id="rId6"/>
    <p:sldLayoutId id="2147483686" r:id="rId7"/>
    <p:sldLayoutId id="2147483683" r:id="rId8"/>
    <p:sldLayoutId id="2147483684" r:id="rId9"/>
    <p:sldLayoutId id="2147483689" r:id="rId10"/>
    <p:sldLayoutId id="2147483685" r:id="rId11"/>
    <p:sldLayoutId id="2147483678" r:id="rId12"/>
    <p:sldLayoutId id="2147483681" r:id="rId13"/>
    <p:sldLayoutId id="2147483680" r:id="rId14"/>
    <p:sldLayoutId id="2147483679" r:id="rId15"/>
    <p:sldLayoutId id="2147483664" r:id="rId16"/>
    <p:sldLayoutId id="2147483665" r:id="rId17"/>
    <p:sldLayoutId id="2147483667" r:id="rId18"/>
    <p:sldLayoutId id="2147483668" r:id="rId19"/>
    <p:sldLayoutId id="2147483669" r:id="rId20"/>
    <p:sldLayoutId id="2147483674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Integration Tests and Commissioning of the Upgrade of the ATLAS Liquid-Argon Calorimeters Trigger Readout</a:t>
            </a:r>
            <a:endParaRPr lang="es-ES_tradnl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14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LTDB pulse on local monitoring PC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27F1C99-E27D-A445-AF33-0653F87552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3" y="1288733"/>
            <a:ext cx="5705467" cy="3576094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00A05FA-1914-E246-B9E1-19F13B51438D}"/>
              </a:ext>
            </a:extLst>
          </p:cNvPr>
          <p:cNvCxnSpPr>
            <a:cxnSpLocks/>
          </p:cNvCxnSpPr>
          <p:nvPr/>
        </p:nvCxnSpPr>
        <p:spPr>
          <a:xfrm flipH="1">
            <a:off x="5758912" y="4150414"/>
            <a:ext cx="661782" cy="453645"/>
          </a:xfrm>
          <a:prstGeom prst="line">
            <a:avLst/>
          </a:prstGeom>
          <a:ln w="34925">
            <a:solidFill>
              <a:schemeClr val="bg1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3" name="Imagen 32">
            <a:extLst>
              <a:ext uri="{FF2B5EF4-FFF2-40B4-BE49-F238E27FC236}">
                <a16:creationId xmlns:a16="http://schemas.microsoft.com/office/drawing/2014/main" id="{45B09881-93CB-DD4D-BB57-67DF6D60D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867" y="911895"/>
            <a:ext cx="4760698" cy="313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1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LArC</a:t>
            </a:r>
            <a:r>
              <a:rPr lang="es-ES" dirty="0"/>
              <a:t> + 2 LATOME in USA15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C329C46-8362-904B-A27D-67201B98B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131" y="1006802"/>
            <a:ext cx="2597524" cy="3463365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40EC9D35-293D-B44E-A4A4-0BD7E185EC5A}"/>
              </a:ext>
            </a:extLst>
          </p:cNvPr>
          <p:cNvSpPr/>
          <p:nvPr/>
        </p:nvSpPr>
        <p:spPr>
          <a:xfrm>
            <a:off x="403225" y="1352376"/>
            <a:ext cx="5432627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LArC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+ 2 LATOME installed in USA15</a:t>
            </a:r>
          </a:p>
          <a:p>
            <a:pPr marL="742950" lvl="1" indent="-285750">
              <a:spcBef>
                <a:spcPts val="1200"/>
              </a:spcBef>
              <a:buFontTx/>
              <a:buChar char="-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Since last week up and running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When will the BE demonstrator start taking real data?</a:t>
            </a:r>
          </a:p>
          <a:p>
            <a:pPr marL="742950" lvl="1" indent="-285750">
              <a:spcBef>
                <a:spcPts val="1200"/>
              </a:spcBef>
              <a:buFontTx/>
              <a:buChar char="-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Solve bugs in LATOME firmware</a:t>
            </a:r>
          </a:p>
          <a:p>
            <a:pPr marL="742950" lvl="1" indent="-285750">
              <a:spcBef>
                <a:spcPts val="1200"/>
              </a:spcBef>
              <a:buFontTx/>
              <a:buChar char="-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Validate that all ADC values are correctly recorded in local monitoring PC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4328B56A-162F-4F4C-B4A3-D424E0DD0672}"/>
              </a:ext>
            </a:extLst>
          </p:cNvPr>
          <p:cNvSpPr txBox="1"/>
          <p:nvPr/>
        </p:nvSpPr>
        <p:spPr>
          <a:xfrm>
            <a:off x="6302450" y="4470167"/>
            <a:ext cx="256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ATCA crate in USA15</a:t>
            </a:r>
          </a:p>
        </p:txBody>
      </p:sp>
    </p:spTree>
    <p:extLst>
      <p:ext uri="{BB962C8B-B14F-4D97-AF65-F5344CB8AC3E}">
        <p14:creationId xmlns:p14="http://schemas.microsoft.com/office/powerpoint/2010/main" val="367110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3125B87C-E8B1-AB42-B11A-11D82B2D61F7}"/>
              </a:ext>
            </a:extLst>
          </p:cNvPr>
          <p:cNvCxnSpPr>
            <a:cxnSpLocks/>
          </p:cNvCxnSpPr>
          <p:nvPr/>
        </p:nvCxnSpPr>
        <p:spPr>
          <a:xfrm flipH="1">
            <a:off x="5414004" y="1408064"/>
            <a:ext cx="459769" cy="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FC11C574-0BAA-594E-9954-7CA5D4405124}"/>
              </a:ext>
            </a:extLst>
          </p:cNvPr>
          <p:cNvCxnSpPr>
            <a:cxnSpLocks/>
          </p:cNvCxnSpPr>
          <p:nvPr/>
        </p:nvCxnSpPr>
        <p:spPr>
          <a:xfrm flipH="1">
            <a:off x="5414003" y="1286356"/>
            <a:ext cx="468000" cy="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FEE3FD15-4575-5649-9E14-534F951ADFA8}"/>
              </a:ext>
            </a:extLst>
          </p:cNvPr>
          <p:cNvCxnSpPr>
            <a:cxnSpLocks/>
          </p:cNvCxnSpPr>
          <p:nvPr/>
        </p:nvCxnSpPr>
        <p:spPr>
          <a:xfrm flipH="1">
            <a:off x="5414004" y="1345372"/>
            <a:ext cx="459769" cy="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9264D4AA-DAB1-2F45-80F1-132D06D53EE5}"/>
              </a:ext>
            </a:extLst>
          </p:cNvPr>
          <p:cNvCxnSpPr>
            <a:cxnSpLocks/>
          </p:cNvCxnSpPr>
          <p:nvPr/>
        </p:nvCxnSpPr>
        <p:spPr>
          <a:xfrm flipH="1">
            <a:off x="5414003" y="1848331"/>
            <a:ext cx="459769" cy="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69EC934A-EA02-D44F-9738-AE41FABCADF2}"/>
              </a:ext>
            </a:extLst>
          </p:cNvPr>
          <p:cNvCxnSpPr>
            <a:cxnSpLocks/>
          </p:cNvCxnSpPr>
          <p:nvPr/>
        </p:nvCxnSpPr>
        <p:spPr>
          <a:xfrm flipH="1">
            <a:off x="5414003" y="1907347"/>
            <a:ext cx="459769" cy="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4899D4F9-4420-E540-A831-E0807747AD0C}"/>
              </a:ext>
            </a:extLst>
          </p:cNvPr>
          <p:cNvCxnSpPr>
            <a:cxnSpLocks/>
          </p:cNvCxnSpPr>
          <p:nvPr/>
        </p:nvCxnSpPr>
        <p:spPr>
          <a:xfrm flipH="1">
            <a:off x="5414003" y="1970039"/>
            <a:ext cx="459769" cy="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17C6B52E-1791-7345-9405-F5F5892E4D9A}"/>
              </a:ext>
            </a:extLst>
          </p:cNvPr>
          <p:cNvCxnSpPr>
            <a:cxnSpLocks/>
          </p:cNvCxnSpPr>
          <p:nvPr/>
        </p:nvCxnSpPr>
        <p:spPr>
          <a:xfrm flipH="1">
            <a:off x="5414002" y="2026131"/>
            <a:ext cx="459769" cy="0"/>
          </a:xfrm>
          <a:prstGeom prst="line">
            <a:avLst/>
          </a:prstGeom>
          <a:ln w="22225">
            <a:solidFill>
              <a:srgbClr val="69BBC8"/>
            </a:solidFill>
            <a:headEnd type="none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17C02E43-6C0B-5749-A057-EC2CD462D456}"/>
              </a:ext>
            </a:extLst>
          </p:cNvPr>
          <p:cNvCxnSpPr>
            <a:cxnSpLocks/>
          </p:cNvCxnSpPr>
          <p:nvPr/>
        </p:nvCxnSpPr>
        <p:spPr>
          <a:xfrm flipH="1">
            <a:off x="315049" y="3656102"/>
            <a:ext cx="249914" cy="0"/>
          </a:xfrm>
          <a:prstGeom prst="line">
            <a:avLst/>
          </a:prstGeom>
          <a:ln w="222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522B727C-3517-6D4B-81C1-B208C2D3DB88}"/>
              </a:ext>
            </a:extLst>
          </p:cNvPr>
          <p:cNvCxnSpPr>
            <a:cxnSpLocks/>
          </p:cNvCxnSpPr>
          <p:nvPr/>
        </p:nvCxnSpPr>
        <p:spPr>
          <a:xfrm flipV="1">
            <a:off x="7774336" y="895813"/>
            <a:ext cx="0" cy="2246400"/>
          </a:xfrm>
          <a:prstGeom prst="line">
            <a:avLst/>
          </a:prstGeom>
          <a:ln w="2222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3" name="Conector recto 122">
            <a:extLst>
              <a:ext uri="{FF2B5EF4-FFF2-40B4-BE49-F238E27FC236}">
                <a16:creationId xmlns:a16="http://schemas.microsoft.com/office/drawing/2014/main" id="{BD3CC135-30C0-174C-ADEC-AB462D611B3C}"/>
              </a:ext>
            </a:extLst>
          </p:cNvPr>
          <p:cNvCxnSpPr>
            <a:cxnSpLocks/>
          </p:cNvCxnSpPr>
          <p:nvPr/>
        </p:nvCxnSpPr>
        <p:spPr>
          <a:xfrm flipV="1">
            <a:off x="2818857" y="904821"/>
            <a:ext cx="0" cy="2015678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68AE742-ECF5-3B46-840F-BE85D244B0AE}"/>
              </a:ext>
            </a:extLst>
          </p:cNvPr>
          <p:cNvCxnSpPr>
            <a:cxnSpLocks/>
          </p:cNvCxnSpPr>
          <p:nvPr/>
        </p:nvCxnSpPr>
        <p:spPr>
          <a:xfrm flipH="1">
            <a:off x="308699" y="1805150"/>
            <a:ext cx="3991369" cy="0"/>
          </a:xfrm>
          <a:prstGeom prst="line">
            <a:avLst/>
          </a:prstGeom>
          <a:ln w="222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work – injector/checker for devkit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99F5B28E-2C75-A34D-B685-E092191F8619}"/>
              </a:ext>
            </a:extLst>
          </p:cNvPr>
          <p:cNvCxnSpPr>
            <a:cxnSpLocks/>
          </p:cNvCxnSpPr>
          <p:nvPr/>
        </p:nvCxnSpPr>
        <p:spPr>
          <a:xfrm flipH="1" flipV="1">
            <a:off x="171574" y="1679968"/>
            <a:ext cx="3623114" cy="189"/>
          </a:xfrm>
          <a:prstGeom prst="line">
            <a:avLst/>
          </a:prstGeom>
          <a:ln w="222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2691FD13-A1EE-6A41-8E99-775E7A83F498}"/>
              </a:ext>
            </a:extLst>
          </p:cNvPr>
          <p:cNvCxnSpPr>
            <a:cxnSpLocks/>
          </p:cNvCxnSpPr>
          <p:nvPr/>
        </p:nvCxnSpPr>
        <p:spPr>
          <a:xfrm flipV="1">
            <a:off x="178072" y="1672305"/>
            <a:ext cx="0" cy="2084400"/>
          </a:xfrm>
          <a:prstGeom prst="line">
            <a:avLst/>
          </a:prstGeom>
          <a:ln w="222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Imagen 5">
            <a:extLst>
              <a:ext uri="{FF2B5EF4-FFF2-40B4-BE49-F238E27FC236}">
                <a16:creationId xmlns:a16="http://schemas.microsoft.com/office/drawing/2014/main" id="{39486E61-54DC-8A4F-983C-85C07B6B91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009" y="1178474"/>
            <a:ext cx="1635461" cy="1356564"/>
          </a:xfrm>
          <a:prstGeom prst="rect">
            <a:avLst/>
          </a:prstGeom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A87D3293-E05B-7A48-9F65-F92E5DBF7632}"/>
              </a:ext>
            </a:extLst>
          </p:cNvPr>
          <p:cNvCxnSpPr>
            <a:cxnSpLocks/>
          </p:cNvCxnSpPr>
          <p:nvPr/>
        </p:nvCxnSpPr>
        <p:spPr>
          <a:xfrm flipH="1">
            <a:off x="171574" y="3748631"/>
            <a:ext cx="286316" cy="0"/>
          </a:xfrm>
          <a:prstGeom prst="line">
            <a:avLst/>
          </a:prstGeom>
          <a:ln w="222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Imagen 7">
            <a:extLst>
              <a:ext uri="{FF2B5EF4-FFF2-40B4-BE49-F238E27FC236}">
                <a16:creationId xmlns:a16="http://schemas.microsoft.com/office/drawing/2014/main" id="{15FF5378-BCC4-3148-9561-DC2D078B5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23" y="2861905"/>
            <a:ext cx="3339192" cy="1729224"/>
          </a:xfrm>
          <a:prstGeom prst="rect">
            <a:avLst/>
          </a:prstGeom>
        </p:spPr>
      </p:pic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3FAEAE31-B9E3-CC4E-B97C-8DE8CAB8BA22}"/>
              </a:ext>
            </a:extLst>
          </p:cNvPr>
          <p:cNvCxnSpPr>
            <a:cxnSpLocks/>
          </p:cNvCxnSpPr>
          <p:nvPr/>
        </p:nvCxnSpPr>
        <p:spPr>
          <a:xfrm flipV="1">
            <a:off x="315049" y="1795975"/>
            <a:ext cx="0" cy="1872000"/>
          </a:xfrm>
          <a:prstGeom prst="line">
            <a:avLst/>
          </a:prstGeom>
          <a:ln w="222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95799A1B-8DBB-1B41-98B2-EFFA7D05BA3D}"/>
              </a:ext>
            </a:extLst>
          </p:cNvPr>
          <p:cNvCxnSpPr>
            <a:cxnSpLocks/>
          </p:cNvCxnSpPr>
          <p:nvPr/>
        </p:nvCxnSpPr>
        <p:spPr>
          <a:xfrm flipH="1">
            <a:off x="5873774" y="1642205"/>
            <a:ext cx="943279" cy="0"/>
          </a:xfrm>
          <a:prstGeom prst="line">
            <a:avLst/>
          </a:prstGeom>
          <a:ln w="50800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7A93B8C7-AC2A-474D-9DD1-59CBE63DCDB0}"/>
              </a:ext>
            </a:extLst>
          </p:cNvPr>
          <p:cNvCxnSpPr>
            <a:cxnSpLocks/>
          </p:cNvCxnSpPr>
          <p:nvPr/>
        </p:nvCxnSpPr>
        <p:spPr>
          <a:xfrm flipV="1">
            <a:off x="5873771" y="1275499"/>
            <a:ext cx="0" cy="759600"/>
          </a:xfrm>
          <a:prstGeom prst="line">
            <a:avLst/>
          </a:prstGeom>
          <a:ln w="22225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CC1F8AA2-E2AA-C448-91E4-E3CE5E3492AA}"/>
              </a:ext>
            </a:extLst>
          </p:cNvPr>
          <p:cNvCxnSpPr>
            <a:cxnSpLocks/>
          </p:cNvCxnSpPr>
          <p:nvPr/>
        </p:nvCxnSpPr>
        <p:spPr>
          <a:xfrm flipV="1">
            <a:off x="6802950" y="1621117"/>
            <a:ext cx="94" cy="1173600"/>
          </a:xfrm>
          <a:prstGeom prst="line">
            <a:avLst/>
          </a:prstGeom>
          <a:ln w="50800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2C5DB381-B045-744D-A971-2BC2D5453FBC}"/>
              </a:ext>
            </a:extLst>
          </p:cNvPr>
          <p:cNvCxnSpPr>
            <a:cxnSpLocks/>
          </p:cNvCxnSpPr>
          <p:nvPr/>
        </p:nvCxnSpPr>
        <p:spPr>
          <a:xfrm flipV="1">
            <a:off x="5021559" y="2965232"/>
            <a:ext cx="0" cy="1141200"/>
          </a:xfrm>
          <a:prstGeom prst="line">
            <a:avLst/>
          </a:prstGeom>
          <a:ln w="22225">
            <a:solidFill>
              <a:srgbClr val="FA7B5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F376BF5D-5D08-3842-AB48-2DEFC2B3386D}"/>
              </a:ext>
            </a:extLst>
          </p:cNvPr>
          <p:cNvCxnSpPr>
            <a:cxnSpLocks/>
          </p:cNvCxnSpPr>
          <p:nvPr/>
        </p:nvCxnSpPr>
        <p:spPr>
          <a:xfrm flipH="1">
            <a:off x="4875636" y="4269433"/>
            <a:ext cx="356400" cy="0"/>
          </a:xfrm>
          <a:prstGeom prst="line">
            <a:avLst/>
          </a:prstGeom>
          <a:ln w="50800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2A42CC4F-9187-1C42-B708-A71C0282334C}"/>
              </a:ext>
            </a:extLst>
          </p:cNvPr>
          <p:cNvCxnSpPr>
            <a:cxnSpLocks/>
          </p:cNvCxnSpPr>
          <p:nvPr/>
        </p:nvCxnSpPr>
        <p:spPr>
          <a:xfrm flipV="1">
            <a:off x="5013650" y="2965230"/>
            <a:ext cx="1078035" cy="6975"/>
          </a:xfrm>
          <a:prstGeom prst="line">
            <a:avLst/>
          </a:prstGeom>
          <a:ln w="22225">
            <a:solidFill>
              <a:srgbClr val="FA7B5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FC93A015-2493-FE42-8FA8-5C6FDB01D81F}"/>
              </a:ext>
            </a:extLst>
          </p:cNvPr>
          <p:cNvCxnSpPr>
            <a:cxnSpLocks/>
          </p:cNvCxnSpPr>
          <p:nvPr/>
        </p:nvCxnSpPr>
        <p:spPr>
          <a:xfrm flipV="1">
            <a:off x="5071432" y="3014472"/>
            <a:ext cx="0" cy="1051200"/>
          </a:xfrm>
          <a:prstGeom prst="line">
            <a:avLst/>
          </a:prstGeom>
          <a:ln w="22225">
            <a:solidFill>
              <a:srgbClr val="FA7B5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7442E9EF-C65E-B945-9C97-D44B45B9DE8A}"/>
              </a:ext>
            </a:extLst>
          </p:cNvPr>
          <p:cNvCxnSpPr>
            <a:cxnSpLocks/>
          </p:cNvCxnSpPr>
          <p:nvPr/>
        </p:nvCxnSpPr>
        <p:spPr>
          <a:xfrm rot="5400000" flipV="1">
            <a:off x="5576885" y="2502847"/>
            <a:ext cx="0" cy="1029600"/>
          </a:xfrm>
          <a:prstGeom prst="line">
            <a:avLst/>
          </a:prstGeom>
          <a:ln w="22225">
            <a:solidFill>
              <a:srgbClr val="FA7B5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B66633F3-D343-6E4B-9B49-30A1BD505175}"/>
              </a:ext>
            </a:extLst>
          </p:cNvPr>
          <p:cNvCxnSpPr>
            <a:cxnSpLocks/>
          </p:cNvCxnSpPr>
          <p:nvPr/>
        </p:nvCxnSpPr>
        <p:spPr>
          <a:xfrm flipH="1">
            <a:off x="4872116" y="2771136"/>
            <a:ext cx="1951938" cy="8811"/>
          </a:xfrm>
          <a:prstGeom prst="line">
            <a:avLst/>
          </a:prstGeom>
          <a:ln w="50800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2ED56EB1-1B79-5F4C-9F8A-6A5D6204B017}"/>
              </a:ext>
            </a:extLst>
          </p:cNvPr>
          <p:cNvCxnSpPr>
            <a:cxnSpLocks/>
          </p:cNvCxnSpPr>
          <p:nvPr/>
        </p:nvCxnSpPr>
        <p:spPr>
          <a:xfrm flipV="1">
            <a:off x="4894284" y="2754521"/>
            <a:ext cx="0" cy="1533600"/>
          </a:xfrm>
          <a:prstGeom prst="line">
            <a:avLst/>
          </a:prstGeom>
          <a:ln w="50800">
            <a:solidFill>
              <a:srgbClr val="69BBC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F217A0DA-662E-E242-82CA-98993CF4031C}"/>
              </a:ext>
            </a:extLst>
          </p:cNvPr>
          <p:cNvCxnSpPr>
            <a:cxnSpLocks/>
          </p:cNvCxnSpPr>
          <p:nvPr/>
        </p:nvCxnSpPr>
        <p:spPr>
          <a:xfrm>
            <a:off x="3778873" y="3391322"/>
            <a:ext cx="248606" cy="0"/>
          </a:xfrm>
          <a:prstGeom prst="line">
            <a:avLst/>
          </a:prstGeom>
          <a:ln w="22225">
            <a:solidFill>
              <a:srgbClr val="FA7B5B"/>
            </a:solidFill>
            <a:head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CuadroTexto 69">
            <a:extLst>
              <a:ext uri="{FF2B5EF4-FFF2-40B4-BE49-F238E27FC236}">
                <a16:creationId xmlns:a16="http://schemas.microsoft.com/office/drawing/2014/main" id="{3CD396F0-7B6F-FF4F-89CA-005979C8B373}"/>
              </a:ext>
            </a:extLst>
          </p:cNvPr>
          <p:cNvSpPr txBox="1"/>
          <p:nvPr/>
        </p:nvSpPr>
        <p:spPr>
          <a:xfrm>
            <a:off x="3968429" y="3267538"/>
            <a:ext cx="8413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TTC VME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66E2884A-5F06-CC47-B0F2-472D83C88106}"/>
              </a:ext>
            </a:extLst>
          </p:cNvPr>
          <p:cNvCxnSpPr>
            <a:cxnSpLocks/>
          </p:cNvCxnSpPr>
          <p:nvPr/>
        </p:nvCxnSpPr>
        <p:spPr>
          <a:xfrm>
            <a:off x="3744880" y="4061159"/>
            <a:ext cx="1123077" cy="5522"/>
          </a:xfrm>
          <a:prstGeom prst="line">
            <a:avLst/>
          </a:prstGeom>
          <a:ln w="22225">
            <a:solidFill>
              <a:srgbClr val="69BBC8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9" name="CuadroTexto 78">
            <a:extLst>
              <a:ext uri="{FF2B5EF4-FFF2-40B4-BE49-F238E27FC236}">
                <a16:creationId xmlns:a16="http://schemas.microsoft.com/office/drawing/2014/main" id="{7CE8223A-64E0-754E-9C29-835779F9D466}"/>
              </a:ext>
            </a:extLst>
          </p:cNvPr>
          <p:cNvSpPr txBox="1"/>
          <p:nvPr/>
        </p:nvSpPr>
        <p:spPr>
          <a:xfrm>
            <a:off x="3780234" y="3837086"/>
            <a:ext cx="1014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4B86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TTC @ 1.28Gb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067497EA-9610-5544-AC48-E99FDB301B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381" y="3136524"/>
            <a:ext cx="3628297" cy="1517193"/>
          </a:xfrm>
          <a:prstGeom prst="rect">
            <a:avLst/>
          </a:prstGeom>
        </p:spPr>
      </p:pic>
      <p:cxnSp>
        <p:nvCxnSpPr>
          <p:cNvPr id="95" name="Conector recto 94">
            <a:extLst>
              <a:ext uri="{FF2B5EF4-FFF2-40B4-BE49-F238E27FC236}">
                <a16:creationId xmlns:a16="http://schemas.microsoft.com/office/drawing/2014/main" id="{0A369601-CBC5-6B4D-9C1C-9952091A8305}"/>
              </a:ext>
            </a:extLst>
          </p:cNvPr>
          <p:cNvCxnSpPr>
            <a:cxnSpLocks/>
          </p:cNvCxnSpPr>
          <p:nvPr/>
        </p:nvCxnSpPr>
        <p:spPr>
          <a:xfrm flipH="1">
            <a:off x="8805607" y="4033247"/>
            <a:ext cx="205199" cy="0"/>
          </a:xfrm>
          <a:prstGeom prst="line">
            <a:avLst/>
          </a:prstGeom>
          <a:ln w="50800">
            <a:solidFill>
              <a:srgbClr val="1D1D1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C0D568EF-5558-2A4A-98EA-D5F54A43C2C1}"/>
              </a:ext>
            </a:extLst>
          </p:cNvPr>
          <p:cNvCxnSpPr>
            <a:cxnSpLocks/>
          </p:cNvCxnSpPr>
          <p:nvPr/>
        </p:nvCxnSpPr>
        <p:spPr>
          <a:xfrm flipV="1">
            <a:off x="8984759" y="2814882"/>
            <a:ext cx="0" cy="1239927"/>
          </a:xfrm>
          <a:prstGeom prst="line">
            <a:avLst/>
          </a:prstGeom>
          <a:ln w="50800">
            <a:solidFill>
              <a:srgbClr val="1D1D1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1BE94F9F-C249-4A4E-81DB-4F803AF01DE9}"/>
              </a:ext>
            </a:extLst>
          </p:cNvPr>
          <p:cNvCxnSpPr>
            <a:cxnSpLocks/>
          </p:cNvCxnSpPr>
          <p:nvPr/>
        </p:nvCxnSpPr>
        <p:spPr>
          <a:xfrm flipH="1">
            <a:off x="8707264" y="2840243"/>
            <a:ext cx="296742" cy="0"/>
          </a:xfrm>
          <a:prstGeom prst="line">
            <a:avLst/>
          </a:prstGeom>
          <a:ln w="50800">
            <a:solidFill>
              <a:srgbClr val="1D1D1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C5D44A8E-452F-6A4E-808F-1310991505D9}"/>
              </a:ext>
            </a:extLst>
          </p:cNvPr>
          <p:cNvSpPr txBox="1"/>
          <p:nvPr/>
        </p:nvSpPr>
        <p:spPr>
          <a:xfrm>
            <a:off x="6059591" y="2862509"/>
            <a:ext cx="15289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IPBUS (</a:t>
            </a:r>
            <a:r>
              <a:rPr lang="en-US" sz="1000" b="1" dirty="0" err="1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000" b="1" dirty="0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000" b="1" dirty="0" err="1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</a:t>
            </a:r>
            <a:r>
              <a:rPr lang="en-US" sz="1000" b="1" dirty="0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registers)</a:t>
            </a:r>
          </a:p>
        </p:txBody>
      </p:sp>
      <p:cxnSp>
        <p:nvCxnSpPr>
          <p:cNvPr id="108" name="Conector recto 107">
            <a:extLst>
              <a:ext uri="{FF2B5EF4-FFF2-40B4-BE49-F238E27FC236}">
                <a16:creationId xmlns:a16="http://schemas.microsoft.com/office/drawing/2014/main" id="{D571C882-79E6-2742-9D2D-A386C959AAC7}"/>
              </a:ext>
            </a:extLst>
          </p:cNvPr>
          <p:cNvCxnSpPr>
            <a:cxnSpLocks/>
          </p:cNvCxnSpPr>
          <p:nvPr/>
        </p:nvCxnSpPr>
        <p:spPr>
          <a:xfrm flipH="1">
            <a:off x="3778874" y="3089693"/>
            <a:ext cx="124302" cy="0"/>
          </a:xfrm>
          <a:prstGeom prst="line">
            <a:avLst/>
          </a:prstGeom>
          <a:ln w="22225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9" name="Conector recto 108">
            <a:extLst>
              <a:ext uri="{FF2B5EF4-FFF2-40B4-BE49-F238E27FC236}">
                <a16:creationId xmlns:a16="http://schemas.microsoft.com/office/drawing/2014/main" id="{0711250C-9880-064E-9A1C-3D65CDCF96F9}"/>
              </a:ext>
            </a:extLst>
          </p:cNvPr>
          <p:cNvCxnSpPr>
            <a:cxnSpLocks/>
          </p:cNvCxnSpPr>
          <p:nvPr/>
        </p:nvCxnSpPr>
        <p:spPr>
          <a:xfrm flipH="1">
            <a:off x="3778874" y="3215915"/>
            <a:ext cx="124302" cy="0"/>
          </a:xfrm>
          <a:prstGeom prst="line">
            <a:avLst/>
          </a:prstGeom>
          <a:ln w="22225">
            <a:solidFill>
              <a:srgbClr val="130F08"/>
            </a:solidFill>
            <a:headEnd type="non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4C1BBB14-88DC-104B-8C04-BE39FCFC55F6}"/>
              </a:ext>
            </a:extLst>
          </p:cNvPr>
          <p:cNvSpPr txBox="1"/>
          <p:nvPr/>
        </p:nvSpPr>
        <p:spPr>
          <a:xfrm>
            <a:off x="3758444" y="2652588"/>
            <a:ext cx="138219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</a:t>
            </a:r>
          </a:p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 V)</a:t>
            </a:r>
          </a:p>
        </p:txBody>
      </p:sp>
      <p:cxnSp>
        <p:nvCxnSpPr>
          <p:cNvPr id="116" name="Conector recto 115">
            <a:extLst>
              <a:ext uri="{FF2B5EF4-FFF2-40B4-BE49-F238E27FC236}">
                <a16:creationId xmlns:a16="http://schemas.microsoft.com/office/drawing/2014/main" id="{4498CDE3-E95A-0F43-A2C2-7E3B6BD85D15}"/>
              </a:ext>
            </a:extLst>
          </p:cNvPr>
          <p:cNvCxnSpPr>
            <a:cxnSpLocks/>
          </p:cNvCxnSpPr>
          <p:nvPr/>
        </p:nvCxnSpPr>
        <p:spPr>
          <a:xfrm flipV="1">
            <a:off x="3905226" y="2955834"/>
            <a:ext cx="0" cy="144000"/>
          </a:xfrm>
          <a:prstGeom prst="line">
            <a:avLst/>
          </a:prstGeom>
          <a:ln w="22225">
            <a:solidFill>
              <a:srgbClr val="C00000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7" name="Conector recto 116">
            <a:extLst>
              <a:ext uri="{FF2B5EF4-FFF2-40B4-BE49-F238E27FC236}">
                <a16:creationId xmlns:a16="http://schemas.microsoft.com/office/drawing/2014/main" id="{2B6C772B-695D-394D-96EE-E773C269A8AD}"/>
              </a:ext>
            </a:extLst>
          </p:cNvPr>
          <p:cNvCxnSpPr>
            <a:cxnSpLocks/>
          </p:cNvCxnSpPr>
          <p:nvPr/>
        </p:nvCxnSpPr>
        <p:spPr>
          <a:xfrm flipH="1">
            <a:off x="3841025" y="3215915"/>
            <a:ext cx="121863" cy="0"/>
          </a:xfrm>
          <a:prstGeom prst="line">
            <a:avLst/>
          </a:prstGeom>
          <a:ln w="22225">
            <a:solidFill>
              <a:srgbClr val="130F08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8" name="Conector recto 117">
            <a:extLst>
              <a:ext uri="{FF2B5EF4-FFF2-40B4-BE49-F238E27FC236}">
                <a16:creationId xmlns:a16="http://schemas.microsoft.com/office/drawing/2014/main" id="{CC499F6F-7851-6341-81EB-286E4190BE6E}"/>
              </a:ext>
            </a:extLst>
          </p:cNvPr>
          <p:cNvCxnSpPr>
            <a:cxnSpLocks/>
          </p:cNvCxnSpPr>
          <p:nvPr/>
        </p:nvCxnSpPr>
        <p:spPr>
          <a:xfrm flipV="1">
            <a:off x="3955099" y="2959010"/>
            <a:ext cx="0" cy="266400"/>
          </a:xfrm>
          <a:prstGeom prst="line">
            <a:avLst/>
          </a:prstGeom>
          <a:ln w="22225">
            <a:solidFill>
              <a:srgbClr val="130F08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4" name="Conector recto 123">
            <a:extLst>
              <a:ext uri="{FF2B5EF4-FFF2-40B4-BE49-F238E27FC236}">
                <a16:creationId xmlns:a16="http://schemas.microsoft.com/office/drawing/2014/main" id="{5AECC5F7-F017-5142-BF79-5047AE2C30B1}"/>
              </a:ext>
            </a:extLst>
          </p:cNvPr>
          <p:cNvCxnSpPr>
            <a:cxnSpLocks/>
          </p:cNvCxnSpPr>
          <p:nvPr/>
        </p:nvCxnSpPr>
        <p:spPr>
          <a:xfrm flipV="1">
            <a:off x="2808810" y="907307"/>
            <a:ext cx="4968000" cy="7242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9EF308A4-0213-674C-8429-574E7A0D6548}"/>
              </a:ext>
            </a:extLst>
          </p:cNvPr>
          <p:cNvSpPr txBox="1"/>
          <p:nvPr/>
        </p:nvSpPr>
        <p:spPr>
          <a:xfrm>
            <a:off x="3475146" y="1802660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TX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21EF4437-C61E-1243-BAE5-305BA23C9E4B}"/>
              </a:ext>
            </a:extLst>
          </p:cNvPr>
          <p:cNvSpPr txBox="1"/>
          <p:nvPr/>
        </p:nvSpPr>
        <p:spPr>
          <a:xfrm>
            <a:off x="3469604" y="1480495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CuadroTexto 133">
                <a:extLst>
                  <a:ext uri="{FF2B5EF4-FFF2-40B4-BE49-F238E27FC236}">
                    <a16:creationId xmlns:a16="http://schemas.microsoft.com/office/drawing/2014/main" id="{15A93C1A-F35B-534A-B61B-6FB49CA2FFC2}"/>
                  </a:ext>
                </a:extLst>
              </p:cNvPr>
              <p:cNvSpPr txBox="1"/>
              <p:nvPr/>
            </p:nvSpPr>
            <p:spPr>
              <a:xfrm>
                <a:off x="420370" y="4644870"/>
                <a:ext cx="2629559" cy="230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bg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LATOME firmware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4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400" b="1" baseline="30000" dirty="0">
                    <a:solidFill>
                      <a:schemeClr val="bg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 Cell</a:t>
                </a:r>
                <a:r>
                  <a:rPr lang="en-US" sz="1400" b="1" dirty="0">
                    <a:solidFill>
                      <a:schemeClr val="bg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134" name="CuadroTexto 133">
                <a:extLst>
                  <a:ext uri="{FF2B5EF4-FFF2-40B4-BE49-F238E27FC236}">
                    <a16:creationId xmlns:a16="http://schemas.microsoft.com/office/drawing/2014/main" id="{15A93C1A-F35B-534A-B61B-6FB49CA2FF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370" y="4644870"/>
                <a:ext cx="2629559" cy="230641"/>
              </a:xfrm>
              <a:prstGeom prst="rect">
                <a:avLst/>
              </a:prstGeom>
              <a:blipFill>
                <a:blip r:embed="rId6"/>
                <a:stretch>
                  <a:fillRect l="-481" t="-31579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4963429-197F-3043-BF7A-A4299BB79FBA}"/>
              </a:ext>
            </a:extLst>
          </p:cNvPr>
          <p:cNvSpPr txBox="1"/>
          <p:nvPr/>
        </p:nvSpPr>
        <p:spPr>
          <a:xfrm>
            <a:off x="5293796" y="4657217"/>
            <a:ext cx="3755984" cy="249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pattern generator (injector) + FEX (checker)</a:t>
            </a:r>
          </a:p>
        </p:txBody>
      </p:sp>
      <p:sp>
        <p:nvSpPr>
          <p:cNvPr id="141" name="Rectángulo 140">
            <a:extLst>
              <a:ext uri="{FF2B5EF4-FFF2-40B4-BE49-F238E27FC236}">
                <a16:creationId xmlns:a16="http://schemas.microsoft.com/office/drawing/2014/main" id="{365F787C-EB7E-4C4B-9ED9-64AF2AE92814}"/>
              </a:ext>
            </a:extLst>
          </p:cNvPr>
          <p:cNvSpPr/>
          <p:nvPr/>
        </p:nvSpPr>
        <p:spPr>
          <a:xfrm>
            <a:off x="1024329" y="2835899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LATOME</a:t>
            </a:r>
            <a:endParaRPr lang="en-US" sz="1000" dirty="0"/>
          </a:p>
        </p:txBody>
      </p:sp>
      <p:sp>
        <p:nvSpPr>
          <p:cNvPr id="142" name="Rectángulo 141">
            <a:extLst>
              <a:ext uri="{FF2B5EF4-FFF2-40B4-BE49-F238E27FC236}">
                <a16:creationId xmlns:a16="http://schemas.microsoft.com/office/drawing/2014/main" id="{7430E461-3B18-2D47-B766-EB4AEA4A59EB}"/>
              </a:ext>
            </a:extLst>
          </p:cNvPr>
          <p:cNvSpPr/>
          <p:nvPr/>
        </p:nvSpPr>
        <p:spPr>
          <a:xfrm>
            <a:off x="2290889" y="4308088"/>
            <a:ext cx="9797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LATOME test</a:t>
            </a:r>
            <a:endParaRPr lang="en-US" sz="1000" dirty="0"/>
          </a:p>
        </p:txBody>
      </p:sp>
      <p:sp>
        <p:nvSpPr>
          <p:cNvPr id="162" name="Rectángulo 161">
            <a:extLst>
              <a:ext uri="{FF2B5EF4-FFF2-40B4-BE49-F238E27FC236}">
                <a16:creationId xmlns:a16="http://schemas.microsoft.com/office/drawing/2014/main" id="{677667CD-E7D7-5742-ADE7-F90CE034CF2A}"/>
              </a:ext>
            </a:extLst>
          </p:cNvPr>
          <p:cNvSpPr/>
          <p:nvPr/>
        </p:nvSpPr>
        <p:spPr>
          <a:xfrm>
            <a:off x="5849596" y="3214667"/>
            <a:ext cx="16161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Arria</a:t>
            </a: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Development Kit</a:t>
            </a:r>
            <a:endParaRPr lang="en-US" sz="1000" dirty="0"/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AE66D82E-7F3F-8145-8F9E-D367945F2956}"/>
              </a:ext>
            </a:extLst>
          </p:cNvPr>
          <p:cNvSpPr txBox="1"/>
          <p:nvPr/>
        </p:nvSpPr>
        <p:spPr>
          <a:xfrm>
            <a:off x="5445911" y="1108182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4B86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RX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FFF25FCB-F723-A049-B161-CA636EEE4EA9}"/>
              </a:ext>
            </a:extLst>
          </p:cNvPr>
          <p:cNvSpPr txBox="1"/>
          <p:nvPr/>
        </p:nvSpPr>
        <p:spPr>
          <a:xfrm>
            <a:off x="5451421" y="1672305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4B86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TX</a:t>
            </a: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D68362C1-EEE4-4E42-A156-D12098AE6105}"/>
              </a:ext>
            </a:extLst>
          </p:cNvPr>
          <p:cNvSpPr txBox="1"/>
          <p:nvPr/>
        </p:nvSpPr>
        <p:spPr>
          <a:xfrm>
            <a:off x="6420113" y="904821"/>
            <a:ext cx="1232831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CLK @ 160 MHz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CEC29074-1138-4548-9DCB-C3095A7535BA}"/>
              </a:ext>
            </a:extLst>
          </p:cNvPr>
          <p:cNvSpPr txBox="1"/>
          <p:nvPr/>
        </p:nvSpPr>
        <p:spPr>
          <a:xfrm>
            <a:off x="3979581" y="1005436"/>
            <a:ext cx="1070891" cy="249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MTP to LC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DD16C972-6482-5A44-BE56-054D0C5F0DA4}"/>
              </a:ext>
            </a:extLst>
          </p:cNvPr>
          <p:cNvSpPr txBox="1"/>
          <p:nvPr/>
        </p:nvSpPr>
        <p:spPr>
          <a:xfrm>
            <a:off x="8193117" y="2604976"/>
            <a:ext cx="138219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</a:t>
            </a:r>
          </a:p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 V)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B54A3197-A7BD-D24E-B2CE-5E5E9F109446}"/>
              </a:ext>
            </a:extLst>
          </p:cNvPr>
          <p:cNvSpPr txBox="1"/>
          <p:nvPr/>
        </p:nvSpPr>
        <p:spPr>
          <a:xfrm>
            <a:off x="4776527" y="4289526"/>
            <a:ext cx="53888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4B86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QSFP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4C1803D5-775A-544A-882E-5C14573C3F47}"/>
              </a:ext>
            </a:extLst>
          </p:cNvPr>
          <p:cNvSpPr txBox="1"/>
          <p:nvPr/>
        </p:nvSpPr>
        <p:spPr>
          <a:xfrm>
            <a:off x="2771149" y="2686456"/>
            <a:ext cx="46649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B7D614C8-C4EA-8643-BF9A-04B5273FC70B}"/>
              </a:ext>
            </a:extLst>
          </p:cNvPr>
          <p:cNvSpPr txBox="1"/>
          <p:nvPr/>
        </p:nvSpPr>
        <p:spPr>
          <a:xfrm>
            <a:off x="7748473" y="2965230"/>
            <a:ext cx="46649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</a:t>
            </a:r>
          </a:p>
        </p:txBody>
      </p:sp>
      <p:cxnSp>
        <p:nvCxnSpPr>
          <p:cNvPr id="189" name="Conector recto 188">
            <a:extLst>
              <a:ext uri="{FF2B5EF4-FFF2-40B4-BE49-F238E27FC236}">
                <a16:creationId xmlns:a16="http://schemas.microsoft.com/office/drawing/2014/main" id="{7876C946-66EB-E041-A357-8CB0D6CEF02E}"/>
              </a:ext>
            </a:extLst>
          </p:cNvPr>
          <p:cNvCxnSpPr>
            <a:cxnSpLocks/>
          </p:cNvCxnSpPr>
          <p:nvPr/>
        </p:nvCxnSpPr>
        <p:spPr>
          <a:xfrm rot="2700000" flipH="1">
            <a:off x="1351563" y="1675270"/>
            <a:ext cx="185612" cy="0"/>
          </a:xfrm>
          <a:prstGeom prst="line">
            <a:avLst/>
          </a:prstGeom>
          <a:ln w="95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4" name="Conector recto 193">
            <a:extLst>
              <a:ext uri="{FF2B5EF4-FFF2-40B4-BE49-F238E27FC236}">
                <a16:creationId xmlns:a16="http://schemas.microsoft.com/office/drawing/2014/main" id="{882E9718-5739-BF47-83D4-CC204CAA3136}"/>
              </a:ext>
            </a:extLst>
          </p:cNvPr>
          <p:cNvCxnSpPr>
            <a:cxnSpLocks/>
          </p:cNvCxnSpPr>
          <p:nvPr/>
        </p:nvCxnSpPr>
        <p:spPr>
          <a:xfrm rot="2700000" flipH="1">
            <a:off x="1182906" y="1808703"/>
            <a:ext cx="185612" cy="0"/>
          </a:xfrm>
          <a:prstGeom prst="line">
            <a:avLst/>
          </a:prstGeom>
          <a:ln w="952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131119E7-4B43-7248-A701-EFDF9C49F604}"/>
              </a:ext>
            </a:extLst>
          </p:cNvPr>
          <p:cNvSpPr txBox="1"/>
          <p:nvPr/>
        </p:nvSpPr>
        <p:spPr>
          <a:xfrm>
            <a:off x="1349727" y="1497939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E9CB7045-4D7B-0B46-A5DC-09C9539F5128}"/>
              </a:ext>
            </a:extLst>
          </p:cNvPr>
          <p:cNvSpPr txBox="1"/>
          <p:nvPr/>
        </p:nvSpPr>
        <p:spPr>
          <a:xfrm>
            <a:off x="1189187" y="1646777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cxnSp>
        <p:nvCxnSpPr>
          <p:cNvPr id="198" name="Conector recto 197">
            <a:extLst>
              <a:ext uri="{FF2B5EF4-FFF2-40B4-BE49-F238E27FC236}">
                <a16:creationId xmlns:a16="http://schemas.microsoft.com/office/drawing/2014/main" id="{0F8C4F3E-BA66-DB4E-9057-6EBF9120C699}"/>
              </a:ext>
            </a:extLst>
          </p:cNvPr>
          <p:cNvCxnSpPr>
            <a:cxnSpLocks/>
          </p:cNvCxnSpPr>
          <p:nvPr/>
        </p:nvCxnSpPr>
        <p:spPr>
          <a:xfrm rot="2700000" flipH="1">
            <a:off x="6706829" y="2207625"/>
            <a:ext cx="185612" cy="0"/>
          </a:xfrm>
          <a:prstGeom prst="line">
            <a:avLst/>
          </a:prstGeom>
          <a:ln w="9525">
            <a:solidFill>
              <a:srgbClr val="4B869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89D67235-9857-704D-BDDB-2A38499912B6}"/>
              </a:ext>
            </a:extLst>
          </p:cNvPr>
          <p:cNvSpPr txBox="1"/>
          <p:nvPr/>
        </p:nvSpPr>
        <p:spPr>
          <a:xfrm>
            <a:off x="6785532" y="2047068"/>
            <a:ext cx="42786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000" dirty="0">
                <a:solidFill>
                  <a:srgbClr val="4B86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9157AB9A-4389-844A-8C14-89D978BC9F2C}"/>
              </a:ext>
            </a:extLst>
          </p:cNvPr>
          <p:cNvCxnSpPr>
            <a:cxnSpLocks/>
          </p:cNvCxnSpPr>
          <p:nvPr/>
        </p:nvCxnSpPr>
        <p:spPr>
          <a:xfrm>
            <a:off x="5062073" y="4055633"/>
            <a:ext cx="163483" cy="0"/>
          </a:xfrm>
          <a:prstGeom prst="line">
            <a:avLst/>
          </a:prstGeom>
          <a:ln w="22225">
            <a:solidFill>
              <a:srgbClr val="FA7B5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3D0A220E-F944-2B43-8B83-6DA6B7797491}"/>
              </a:ext>
            </a:extLst>
          </p:cNvPr>
          <p:cNvCxnSpPr>
            <a:cxnSpLocks/>
          </p:cNvCxnSpPr>
          <p:nvPr/>
        </p:nvCxnSpPr>
        <p:spPr>
          <a:xfrm>
            <a:off x="5013650" y="4097900"/>
            <a:ext cx="211906" cy="0"/>
          </a:xfrm>
          <a:prstGeom prst="line">
            <a:avLst/>
          </a:prstGeom>
          <a:ln w="22225">
            <a:solidFill>
              <a:srgbClr val="FA7B5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92506101-15B2-0640-82E4-B460F8472EE7}"/>
              </a:ext>
            </a:extLst>
          </p:cNvPr>
          <p:cNvSpPr txBox="1"/>
          <p:nvPr/>
        </p:nvSpPr>
        <p:spPr>
          <a:xfrm>
            <a:off x="5053256" y="3793428"/>
            <a:ext cx="5797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000" b="1" dirty="0" err="1">
                <a:solidFill>
                  <a:srgbClr val="FA7B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GbE</a:t>
            </a:r>
            <a:endParaRPr lang="en-US" sz="1000" b="1" dirty="0">
              <a:solidFill>
                <a:srgbClr val="FA7B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86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6584" y="1146656"/>
            <a:ext cx="803952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</a:rPr>
              <a:t>Continue with the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</a:rPr>
              <a:t>development of the injector/checker project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</a:rPr>
              <a:t>for Arria-10 Development Kit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Continue with the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developments needed to integrate the BE readout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Firmware development for LATOME board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Validate demonstrator in USA15 during 2018 p-p run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Full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system installation &amp; commissioning in 2019-2020.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run 3 the system operation is mandatory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because of the expected higher luminosity</a:t>
            </a:r>
          </a:p>
        </p:txBody>
      </p:sp>
    </p:spTree>
    <p:extLst>
      <p:ext uri="{BB962C8B-B14F-4D97-AF65-F5344CB8AC3E}">
        <p14:creationId xmlns:p14="http://schemas.microsoft.com/office/powerpoint/2010/main" val="91766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24641" y="4991100"/>
            <a:ext cx="484187" cy="1365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6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30503" y="4991100"/>
            <a:ext cx="484187" cy="1365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68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ATLAS detector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736" y="1050041"/>
            <a:ext cx="6071102" cy="390519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7653" y="790452"/>
            <a:ext cx="639303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Multi-purpose detector with Forward-Backward symmetric cylindrical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Designed to study elementary particles and their 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Tracking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Solenoidal and Toroidal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Electromagnetic and Hadronic calorimeters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Muon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Overall weight: 7000t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00100" lvl="1" indent="-342900">
              <a:buFont typeface="Times" panose="02020603050405020304" pitchFamily="18" charset="0"/>
              <a:buChar char="˗"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00100" lvl="1" indent="-342900">
              <a:buFont typeface="Times" panose="02020603050405020304" pitchFamily="18" charset="0"/>
              <a:buChar char="˗"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53" y="2819174"/>
            <a:ext cx="2484918" cy="166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9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Phase-1 Back End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662" y="2054569"/>
            <a:ext cx="4897980" cy="28578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602" y="800291"/>
            <a:ext cx="3869141" cy="125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3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LTDB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7" y="852901"/>
            <a:ext cx="6779649" cy="400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5769823" y="2142807"/>
            <a:ext cx="2171700" cy="201930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/>
          <p:cNvCxnSpPr>
            <a:stCxn id="56" idx="3"/>
          </p:cNvCxnSpPr>
          <p:nvPr/>
        </p:nvCxnSpPr>
        <p:spPr>
          <a:xfrm flipV="1">
            <a:off x="6080332" y="3679507"/>
            <a:ext cx="178441" cy="24489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52" idx="3"/>
          </p:cNvCxnSpPr>
          <p:nvPr/>
        </p:nvCxnSpPr>
        <p:spPr>
          <a:xfrm flipV="1">
            <a:off x="6430076" y="3862069"/>
            <a:ext cx="153051" cy="24489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7242" y="903349"/>
            <a:ext cx="854129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Testbench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generate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iming and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rigger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ontrol (TTC) signals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What are TTC signals?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Provide information of the time and type of the trigger events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Clock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(LHC @ 40 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L1A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Level 1 Accept (up to 100 kHz)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BCR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Bunch Crossing Reset (~80 us)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ECR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Event Counter Reset (~30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TType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Triger Type (8bit)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713646" y="179851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My work - TTC </a:t>
            </a:r>
            <a:r>
              <a:rPr lang="en-US" b="1" dirty="0" err="1"/>
              <a:t>testbench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919190" y="5063121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770882" y="4004255"/>
            <a:ext cx="1518783" cy="3157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ECR counter</a:t>
            </a:r>
          </a:p>
        </p:txBody>
      </p:sp>
      <p:sp>
        <p:nvSpPr>
          <p:cNvPr id="46" name="Oval 45"/>
          <p:cNvSpPr/>
          <p:nvPr/>
        </p:nvSpPr>
        <p:spPr>
          <a:xfrm>
            <a:off x="6417523" y="2179319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6812810" y="2106294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243292" y="2179319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812810" y="4117657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7243291" y="4044632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537017" y="2368231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537017" y="3862069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067778" y="2365464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067778" y="3862069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417522" y="4044631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7804819" y="2709193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7898660" y="3119965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725385" y="3123730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818833" y="2709193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7800143" y="3521330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5825033" y="3563749"/>
            <a:ext cx="85725" cy="7302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6138082" y="187154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3564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83599" y="190074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541693" y="2114232"/>
            <a:ext cx="263126" cy="305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852822" y="2530427"/>
            <a:ext cx="263126" cy="305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959652" y="2979933"/>
            <a:ext cx="263126" cy="305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4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890544" y="3363160"/>
            <a:ext cx="323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…</a:t>
            </a:r>
            <a:endParaRPr lang="en-US" sz="14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6258773" y="3679507"/>
            <a:ext cx="340818" cy="18256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333317" y="344046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25 ns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111188" y="4327308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BCID: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Bunch Crossing ID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[0, 3663]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209954" y="3721189"/>
            <a:ext cx="508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8 bit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2285746" y="4004255"/>
            <a:ext cx="1812298" cy="3141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L1A counter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894659" y="3721188"/>
            <a:ext cx="606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24 bit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663137" y="3336169"/>
            <a:ext cx="1152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Event ID: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9" name="Slide Number Placeholder 2">
            <a:extLst>
              <a:ext uri="{FF2B5EF4-FFF2-40B4-BE49-F238E27FC236}">
                <a16:creationId xmlns:a16="http://schemas.microsoft.com/office/drawing/2014/main" id="{781444BC-C7CB-244C-8D9E-E57FAB4427EB}"/>
              </a:ext>
            </a:extLst>
          </p:cNvPr>
          <p:cNvSpPr txBox="1">
            <a:spLocks/>
          </p:cNvSpPr>
          <p:nvPr/>
        </p:nvSpPr>
        <p:spPr>
          <a:xfrm>
            <a:off x="8630079" y="4991558"/>
            <a:ext cx="484065" cy="135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9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F81200FF-BD1B-DF49-ABA2-FFB15FE8C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id="{197D5C81-1645-FA47-9C71-BEA08B44F988}"/>
              </a:ext>
            </a:extLst>
          </p:cNvPr>
          <p:cNvSpPr txBox="1"/>
          <p:nvPr/>
        </p:nvSpPr>
        <p:spPr>
          <a:xfrm>
            <a:off x="841208" y="1025100"/>
            <a:ext cx="4487126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Introduction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ATLAS Liquid Argon Calorimeter (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measurement</a:t>
            </a:r>
          </a:p>
          <a:p>
            <a:pPr lvl="1"/>
            <a:endParaRPr lang="en-US" sz="1600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Phase 1 readout electronics upgrade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Higher granularity for Trigger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Phase 1 trigger readout upgrade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Phase 1 Back End System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My role in the past 4 months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LDPB temperature &amp; power monitoring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LTDB pulse on local monitoring PC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LArC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+ 2 LATOME in USA15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My work - injector/checker for devkit</a:t>
            </a:r>
          </a:p>
          <a:p>
            <a:pPr marL="800100" lvl="1" indent="-342900">
              <a:buFont typeface="Times" panose="02020603050405020304" pitchFamily="18" charset="0"/>
              <a:buChar char="˗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25295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on power &amp; temperature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FE7255F-65A3-8946-9F9D-6AA3625B5574}"/>
              </a:ext>
            </a:extLst>
          </p:cNvPr>
          <p:cNvSpPr/>
          <p:nvPr/>
        </p:nvSpPr>
        <p:spPr>
          <a:xfrm>
            <a:off x="305252" y="1113434"/>
            <a:ext cx="7083427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104282"/>
                </a:solidFill>
                <a:latin typeface="Times" pitchFamily="2" charset="0"/>
              </a:rPr>
              <a:t>With final setup with 12 LATOME, running full code (+ baseline corr.)</a:t>
            </a:r>
            <a:endParaRPr lang="en-US" sz="1600" dirty="0">
              <a:solidFill>
                <a:srgbClr val="104282"/>
              </a:solidFill>
              <a:latin typeface="Times" pitchFamily="2" charset="0"/>
            </a:endParaRPr>
          </a:p>
          <a:p>
            <a:pPr marL="742950" lvl="1" indent="-285750">
              <a:buFontTx/>
              <a:buChar char="-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Total current: 23.7 A → 284 W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(max. allowed 400 W) 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Temperature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LArC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: 36 °C (max. allowed 70 °C)</a:t>
            </a:r>
          </a:p>
          <a:p>
            <a:pPr marL="742950" lvl="1" indent="-285750">
              <a:buFontTx/>
              <a:buChar char="-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AMC1 : 5.5 A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,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76 °C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(max. allowed 6.7 A, 85 °C) 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AMC2 : 5.4 A, 72 °C 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AMC3 : 5.1 A, 62 °C </a:t>
            </a:r>
          </a:p>
          <a:p>
            <a:pPr marL="742950" lvl="1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AMC4 : 4.55 A, 52 °C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104282"/>
                </a:solidFill>
                <a:latin typeface="Times" pitchFamily="2" charset="0"/>
              </a:rPr>
              <a:t>The temperature and power requirements are fulfilled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104282"/>
                </a:solidFill>
                <a:latin typeface="Times" pitchFamily="2" charset="0"/>
              </a:rPr>
              <a:t>Similar results as the test with the E</a:t>
            </a:r>
            <a:r>
              <a:rPr lang="en-US" sz="1600" b="1" baseline="-25000" dirty="0">
                <a:solidFill>
                  <a:srgbClr val="104282"/>
                </a:solidFill>
                <a:latin typeface="Times" pitchFamily="2" charset="0"/>
              </a:rPr>
              <a:t>T </a:t>
            </a:r>
            <a:r>
              <a:rPr lang="en-US" sz="1600" b="1" dirty="0">
                <a:solidFill>
                  <a:srgbClr val="104282"/>
                </a:solidFill>
                <a:latin typeface="Times" pitchFamily="2" charset="0"/>
              </a:rPr>
              <a:t>firmware after improving the cooling 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Times" pitchFamily="2" charset="0"/>
            </a:endParaRP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itchFamily="2" charset="0"/>
              </a:rPr>
              <a:t>Removed the rails to host 8 compact-sized AMC connectors that slow the air flow</a:t>
            </a:r>
          </a:p>
          <a:p>
            <a:pPr lvl="1"/>
            <a:endParaRPr lang="es-ES" sz="1600" dirty="0">
              <a:solidFill>
                <a:schemeClr val="accent6">
                  <a:lumMod val="50000"/>
                </a:schemeClr>
              </a:solidFill>
              <a:latin typeface="Times" pitchFamily="2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>
                  <a:lumMod val="50000"/>
                </a:schemeClr>
              </a:solidFill>
              <a:effectLst/>
              <a:latin typeface="Times" pitchFamily="2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CE5EFEE-9729-9F46-BA62-76469D076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544" y="1266940"/>
            <a:ext cx="1331937" cy="2591033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C84CD165-EE9A-C842-8C0C-B94BFB025CAE}"/>
              </a:ext>
            </a:extLst>
          </p:cNvPr>
          <p:cNvSpPr/>
          <p:nvPr/>
        </p:nvSpPr>
        <p:spPr>
          <a:xfrm>
            <a:off x="8304594" y="1850463"/>
            <a:ext cx="284664" cy="277586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F530CB32-22EA-A14F-B195-6CD8342FC30C}"/>
              </a:ext>
            </a:extLst>
          </p:cNvPr>
          <p:cNvSpPr/>
          <p:nvPr/>
        </p:nvSpPr>
        <p:spPr>
          <a:xfrm>
            <a:off x="8304594" y="2373088"/>
            <a:ext cx="284664" cy="277586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2AA71219-69D9-8440-A0F0-1191C39EF601}"/>
              </a:ext>
            </a:extLst>
          </p:cNvPr>
          <p:cNvSpPr/>
          <p:nvPr/>
        </p:nvSpPr>
        <p:spPr>
          <a:xfrm>
            <a:off x="8304594" y="2892765"/>
            <a:ext cx="284664" cy="277586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CBC9A060-C485-7F46-84AE-BD20A2119CF5}"/>
              </a:ext>
            </a:extLst>
          </p:cNvPr>
          <p:cNvSpPr/>
          <p:nvPr/>
        </p:nvSpPr>
        <p:spPr>
          <a:xfrm>
            <a:off x="8304594" y="3412442"/>
            <a:ext cx="284664" cy="277586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dk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7583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ATLAS Liquid Argon calorimeter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6335" y="794420"/>
            <a:ext cx="511556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Main goal: measure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path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energy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of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electrons, photons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Lead / Liquid Argon sampling with accordion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Total of 180k calorimeter cells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3k Trigger Towers: group of cells in (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η,Φ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of size 0.1 x 0.1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4000 tons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8539" y="1115748"/>
            <a:ext cx="2943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iquid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rgon (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calorimeters cells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11" y="2026678"/>
            <a:ext cx="4366908" cy="27503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978" y="1568314"/>
            <a:ext cx="3612492" cy="317683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122070" y="3577140"/>
            <a:ext cx="328612" cy="317907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0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765007" y="2073391"/>
            <a:ext cx="1950244" cy="195024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93620" y="2201984"/>
            <a:ext cx="2386441" cy="18788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7706542" y="2082101"/>
            <a:ext cx="774000" cy="12859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480061" y="2201984"/>
            <a:ext cx="0" cy="11144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6114147" y="3316403"/>
            <a:ext cx="2365914" cy="120754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5768793" y="4019940"/>
            <a:ext cx="345354" cy="5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5756298" y="4459816"/>
            <a:ext cx="356400" cy="554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6117861" y="4059361"/>
            <a:ext cx="0" cy="464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5765007" y="4019940"/>
            <a:ext cx="3786" cy="4485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5621964" y="2690693"/>
            <a:ext cx="328612" cy="317907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</a:p>
        </p:txBody>
      </p:sp>
      <p:sp>
        <p:nvSpPr>
          <p:cNvPr id="41" name="Oval 40"/>
          <p:cNvSpPr/>
          <p:nvPr/>
        </p:nvSpPr>
        <p:spPr>
          <a:xfrm>
            <a:off x="6077440" y="2005347"/>
            <a:ext cx="328612" cy="317907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</a:p>
        </p:txBody>
      </p:sp>
      <p:sp>
        <p:nvSpPr>
          <p:cNvPr id="42" name="Oval 41"/>
          <p:cNvSpPr/>
          <p:nvPr/>
        </p:nvSpPr>
        <p:spPr>
          <a:xfrm>
            <a:off x="6324601" y="1641134"/>
            <a:ext cx="328612" cy="317907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21915" y="4379098"/>
            <a:ext cx="1436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Trigger Tower</a:t>
            </a:r>
            <a:endParaRPr lang="en-US" sz="1600" dirty="0">
              <a:solidFill>
                <a:schemeClr val="bg1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D1C25A72-C7E2-F942-91F7-D6B2F2D3DDC4}"/>
              </a:ext>
            </a:extLst>
          </p:cNvPr>
          <p:cNvCxnSpPr>
            <a:cxnSpLocks/>
          </p:cNvCxnSpPr>
          <p:nvPr/>
        </p:nvCxnSpPr>
        <p:spPr>
          <a:xfrm>
            <a:off x="1329851" y="2152501"/>
            <a:ext cx="3188595" cy="433600"/>
          </a:xfrm>
          <a:prstGeom prst="straightConnector1">
            <a:avLst/>
          </a:prstGeom>
          <a:ln w="1905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D142064E-5C14-6A43-A9D5-27ECC708D8BA}"/>
              </a:ext>
            </a:extLst>
          </p:cNvPr>
          <p:cNvSpPr txBox="1"/>
          <p:nvPr/>
        </p:nvSpPr>
        <p:spPr>
          <a:xfrm>
            <a:off x="2527214" y="2044753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12m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1EB47F77-3EFD-5C45-ADD1-41364E1E4C3F}"/>
              </a:ext>
            </a:extLst>
          </p:cNvPr>
          <p:cNvCxnSpPr>
            <a:cxnSpLocks/>
          </p:cNvCxnSpPr>
          <p:nvPr/>
        </p:nvCxnSpPr>
        <p:spPr>
          <a:xfrm flipV="1">
            <a:off x="4543354" y="2654193"/>
            <a:ext cx="0" cy="2038488"/>
          </a:xfrm>
          <a:prstGeom prst="straightConnector1">
            <a:avLst/>
          </a:prstGeom>
          <a:ln w="1905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CE44B6-4D67-064C-A244-C36F98FDE7BF}"/>
              </a:ext>
            </a:extLst>
          </p:cNvPr>
          <p:cNvSpPr txBox="1"/>
          <p:nvPr/>
        </p:nvSpPr>
        <p:spPr>
          <a:xfrm>
            <a:off x="4521567" y="405918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8m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F81200FF-BD1B-DF49-ABA2-FFB15FE8C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6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LAr</a:t>
            </a:r>
            <a:r>
              <a:rPr lang="en-US" b="1" dirty="0"/>
              <a:t> measurement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41" y="1899812"/>
            <a:ext cx="2750596" cy="1732346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3235047" y="2581935"/>
            <a:ext cx="466640" cy="392906"/>
          </a:xfrm>
          <a:prstGeom prst="rightArrow">
            <a:avLst/>
          </a:prstGeom>
          <a:solidFill>
            <a:srgbClr val="0055A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88" y="1846978"/>
            <a:ext cx="2402079" cy="22557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130619" y="2483846"/>
                <a:ext cx="178645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sz="24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b="1" dirty="0">
                    <a:solidFill>
                      <a:schemeClr val="accent6">
                        <a:lumMod val="50000"/>
                      </a:schemeClr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CH" sz="24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CH" sz="2400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sSub>
                          <m:sSubPr>
                            <m:ctrlPr>
                              <a:rPr lang="en-CH" sz="2400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US" sz="2400" b="1" dirty="0">
                  <a:solidFill>
                    <a:schemeClr val="accent6">
                      <a:lumMod val="50000"/>
                    </a:schemeClr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619" y="2483846"/>
                <a:ext cx="1786451" cy="461665"/>
              </a:xfrm>
              <a:prstGeom prst="rect">
                <a:avLst/>
              </a:prstGeom>
              <a:blipFill>
                <a:blip r:embed="rId5"/>
                <a:stretch>
                  <a:fillRect l="-1024" t="-128947" r="-20137" b="-196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878806" y="1197281"/>
            <a:ext cx="1802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calorimeter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06373" y="1197281"/>
            <a:ext cx="2206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ionization pulse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6488523" y="2537882"/>
            <a:ext cx="466640" cy="392906"/>
          </a:xfrm>
          <a:prstGeom prst="rightArrow">
            <a:avLst/>
          </a:prstGeom>
          <a:solidFill>
            <a:srgbClr val="0055A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04975" y="1905879"/>
            <a:ext cx="2037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Energy calculation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7999475" y="2882479"/>
            <a:ext cx="339964" cy="47833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486617" y="3360813"/>
            <a:ext cx="595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coeff</a:t>
            </a:r>
            <a:r>
              <a:rPr lang="en-US" sz="14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8605126" y="2882479"/>
            <a:ext cx="24960" cy="44924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8257915" y="3331721"/>
            <a:ext cx="694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ADC</a:t>
            </a:r>
          </a:p>
          <a:p>
            <a:r>
              <a:rPr lang="en-US" sz="14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sample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37477" y="3797631"/>
            <a:ext cx="28777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Incoming particles create a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shower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Electrons in shower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ionize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Liquid Argon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Ionization electrons create a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</a:p>
          <a:p>
            <a:pPr marL="171450" indent="-171450">
              <a:buFontTx/>
              <a:buChar char="-"/>
            </a:pPr>
            <a:endParaRPr lang="en-US" sz="12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B5797BD-793D-5A48-A757-62EFAD198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096" y="1802260"/>
            <a:ext cx="2419848" cy="2345161"/>
          </a:xfrm>
          <a:prstGeom prst="rect">
            <a:avLst/>
          </a:prstGeom>
        </p:spPr>
      </p:pic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B228B7B8-3415-3B46-9180-ABC08B0CF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5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Higher granularity for Trigger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937575" y="2087987"/>
            <a:ext cx="807244" cy="392906"/>
          </a:xfrm>
          <a:prstGeom prst="rightArrow">
            <a:avLst/>
          </a:prstGeom>
          <a:solidFill>
            <a:srgbClr val="0055A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9259" y="245731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Upgrade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60818" y="1730442"/>
            <a:ext cx="1411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LAr</a:t>
            </a:r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Phase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77285" y="878593"/>
            <a:ext cx="4278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Simulation of electron with 70 GeV of transverse energy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3226" y="3796301"/>
            <a:ext cx="80406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 Trigger Tower: provide limited performance → similar results despite event rate increase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Improvement: Trigger Tower → </a:t>
            </a:r>
            <a:r>
              <a:rPr lang="en-US" sz="15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Super Cells 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(lateral + longitudinal segmentation)</a:t>
            </a:r>
          </a:p>
          <a:p>
            <a:pPr marL="742950" lvl="1" indent="-285750">
              <a:spcAft>
                <a:spcPts val="600"/>
              </a:spcAft>
              <a:buFont typeface="Times" panose="02020603050405020304" pitchFamily="18" charset="0"/>
              <a:buChar char="˗"/>
            </a:pPr>
            <a:r>
              <a:rPr lang="en-US" sz="15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Higher trigger resolution → enhanced </a:t>
            </a:r>
            <a:r>
              <a:rPr lang="en-US" sz="1500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rejection algorithms </a:t>
            </a:r>
            <a:r>
              <a:rPr lang="en-US" sz="15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→ higher </a:t>
            </a:r>
            <a:r>
              <a:rPr lang="en-US" sz="1500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quality data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63" y="1335846"/>
            <a:ext cx="3664393" cy="22167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23" y="1364461"/>
            <a:ext cx="2360945" cy="17090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20925" y="1358117"/>
            <a:ext cx="1315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Super Cells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4451" y="1241920"/>
            <a:ext cx="168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Trigger Towers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641314D-0B0D-574C-A9D9-D68BC94ABB12}"/>
              </a:ext>
            </a:extLst>
          </p:cNvPr>
          <p:cNvSpPr/>
          <p:nvPr/>
        </p:nvSpPr>
        <p:spPr>
          <a:xfrm>
            <a:off x="6813032" y="3430469"/>
            <a:ext cx="2013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times finer granularity</a:t>
            </a:r>
            <a:endParaRPr lang="en-US" sz="1400" dirty="0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332AB390-1DF1-2C4A-B2F3-13FE76D42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50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LAr</a:t>
            </a:r>
            <a:r>
              <a:rPr lang="en-US" b="1" dirty="0"/>
              <a:t> Phase 1 trigger readout upgrade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8" y="828848"/>
            <a:ext cx="6302753" cy="40550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48810" y="828849"/>
            <a:ext cx="4947449" cy="2857622"/>
          </a:xfrm>
          <a:prstGeom prst="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48809" y="3725315"/>
            <a:ext cx="4947449" cy="11070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90687" y="1726021"/>
            <a:ext cx="1824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 system:</a:t>
            </a:r>
          </a:p>
          <a:p>
            <a:r>
              <a:rPr lang="en-US" b="1" dirty="0">
                <a:solidFill>
                  <a:srgbClr val="73BD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Analog Trigger</a:t>
            </a:r>
          </a:p>
          <a:p>
            <a:r>
              <a:rPr lang="en-US" b="1" dirty="0">
                <a:solidFill>
                  <a:srgbClr val="73BD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3000 TT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90687" y="3787107"/>
            <a:ext cx="1925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Upgrade system: Digital Trigger</a:t>
            </a:r>
          </a:p>
          <a:p>
            <a:r>
              <a:rPr 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30000 SC</a:t>
            </a:r>
          </a:p>
        </p:txBody>
      </p:sp>
      <p:sp>
        <p:nvSpPr>
          <p:cNvPr id="9" name="Rectangle 8"/>
          <p:cNvSpPr/>
          <p:nvPr/>
        </p:nvSpPr>
        <p:spPr>
          <a:xfrm>
            <a:off x="2083140" y="2708043"/>
            <a:ext cx="3312429" cy="941358"/>
          </a:xfrm>
          <a:prstGeom prst="rect">
            <a:avLst/>
          </a:prstGeom>
          <a:noFill/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3AE18112-0937-8F40-ADEA-E34CC3C91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0079" y="4991558"/>
            <a:ext cx="484065" cy="1354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67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Phase 1 Back End System Test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98" y="784519"/>
            <a:ext cx="6991687" cy="4143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2252" y="2823851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cs typeface="Times" panose="02020603050405020304" pitchFamily="18" charset="0"/>
              </a:rPr>
              <a:t>MGT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15118" y="2823850"/>
            <a:ext cx="574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cs typeface="Times" panose="02020603050405020304" pitchFamily="18" charset="0"/>
              </a:rPr>
              <a:t>LVDS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90485" y="1632617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Times" panose="02020603050405020304" pitchFamily="18" charset="0"/>
              </a:rPr>
              <a:t>TTC 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Times" panose="02020603050405020304" pitchFamily="18" charset="0"/>
              </a:rPr>
              <a:t>partition</a:t>
            </a:r>
          </a:p>
        </p:txBody>
      </p:sp>
    </p:spTree>
    <p:extLst>
      <p:ext uri="{BB962C8B-B14F-4D97-AF65-F5344CB8AC3E}">
        <p14:creationId xmlns:p14="http://schemas.microsoft.com/office/powerpoint/2010/main" val="416544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My role in the </a:t>
            </a:r>
            <a:r>
              <a:rPr lang="en-US" dirty="0"/>
              <a:t>past 4 months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5149" y="1041161"/>
            <a:ext cx="57165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Participate in the developments needed to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integrate BE readout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with real data coming from a LTDB prototype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 readout validation tests in laboratory: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Power &amp; temperature monitoring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LTDB pulse recorded in local monitoring PC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Report progress in meetings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Firmware development (VHDL, Python)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Improve TTC block and TTC testbench (</a:t>
            </a:r>
            <a:r>
              <a:rPr lang="en-US" sz="1600" dirty="0">
                <a:solidFill>
                  <a:srgbClr val="FF9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ongoing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 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Injector/checker for Development Kit (</a:t>
            </a:r>
            <a:r>
              <a:rPr lang="en-US" sz="1600" dirty="0">
                <a:solidFill>
                  <a:srgbClr val="FF9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ongoing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Elaboration of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documentation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70BCB629-E2CA-3D41-8F1A-3D7D45C82098}"/>
              </a:ext>
            </a:extLst>
          </p:cNvPr>
          <p:cNvSpPr txBox="1"/>
          <p:nvPr/>
        </p:nvSpPr>
        <p:spPr>
          <a:xfrm>
            <a:off x="6843833" y="4496105"/>
            <a:ext cx="1978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 system crate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B09438B9-5E6F-C44E-8201-4C107ECEBB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99198" y="1473029"/>
            <a:ext cx="3454944" cy="259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2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LDPB power &amp; temperature monitoring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4725487-EE03-0142-979B-9029419EBA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246" y="1447666"/>
            <a:ext cx="5816303" cy="332090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626113B-8454-8B49-967E-F4372D27DA39}"/>
              </a:ext>
            </a:extLst>
          </p:cNvPr>
          <p:cNvSpPr txBox="1"/>
          <p:nvPr/>
        </p:nvSpPr>
        <p:spPr>
          <a:xfrm>
            <a:off x="5307737" y="1150629"/>
            <a:ext cx="1600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effectLst/>
                <a:latin typeface="Times" pitchFamily="2" charset="0"/>
              </a:rPr>
              <a:t>LArC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effectLst/>
                <a:latin typeface="Times" pitchFamily="2" charset="0"/>
              </a:rPr>
              <a:t> of reference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3A245F4-F702-1445-A7A8-8BDBBCEDBA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93" y="1395169"/>
            <a:ext cx="2128058" cy="338361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2113EA2-E521-FB4A-90AB-2E8B8A0BD7B9}"/>
              </a:ext>
            </a:extLst>
          </p:cNvPr>
          <p:cNvSpPr txBox="1"/>
          <p:nvPr/>
        </p:nvSpPr>
        <p:spPr>
          <a:xfrm>
            <a:off x="458383" y="853592"/>
            <a:ext cx="4857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effectLst/>
                <a:latin typeface="Times" pitchFamily="2" charset="0"/>
              </a:rPr>
              <a:t>3 </a:t>
            </a: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  <a:effectLst/>
                <a:latin typeface="Times" pitchFamily="2" charset="0"/>
              </a:rPr>
              <a:t>LArC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effectLst/>
                <a:latin typeface="Times" pitchFamily="2" charset="0"/>
              </a:rPr>
              <a:t> fully loaded: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effectLst/>
                <a:latin typeface="Times" pitchFamily="2" charset="0"/>
              </a:rPr>
              <a:t>5 LATOME v2 + 7 LATOME v3</a:t>
            </a:r>
          </a:p>
        </p:txBody>
      </p:sp>
    </p:spTree>
    <p:extLst>
      <p:ext uri="{BB962C8B-B14F-4D97-AF65-F5344CB8AC3E}">
        <p14:creationId xmlns:p14="http://schemas.microsoft.com/office/powerpoint/2010/main" val="337657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A7C35B-DCFD-453B-93FF-DEC0546E650A}">
  <ds:schemaRefs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46773</TotalTime>
  <Words>868</Words>
  <Application>Microsoft Macintosh PowerPoint</Application>
  <PresentationFormat>Presentación en pantalla (16:9)</PresentationFormat>
  <Paragraphs>200</Paragraphs>
  <Slides>20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Times</vt:lpstr>
      <vt:lpstr>Times New Roman</vt:lpstr>
      <vt:lpstr>CERNCorporate16-9</vt:lpstr>
      <vt:lpstr>Integration Tests and Commissioning of the Upgrade of the ATLAS Liquid-Argon Calorimeters Trigger Readout</vt:lpstr>
      <vt:lpstr>Outline</vt:lpstr>
      <vt:lpstr>ATLAS Liquid Argon calorimeter </vt:lpstr>
      <vt:lpstr>LAr measurement</vt:lpstr>
      <vt:lpstr>Higher granularity for Trigger</vt:lpstr>
      <vt:lpstr>LAr Phase 1 trigger readout upgrade</vt:lpstr>
      <vt:lpstr>Phase 1 Back End System Test</vt:lpstr>
      <vt:lpstr>My role in the past 4 months</vt:lpstr>
      <vt:lpstr>LDPB power &amp; temperature monitoring</vt:lpstr>
      <vt:lpstr>LTDB pulse on local monitoring PC</vt:lpstr>
      <vt:lpstr>LArC + 2 LATOME in USA15</vt:lpstr>
      <vt:lpstr>My work – injector/checker for devkit</vt:lpstr>
      <vt:lpstr>Future work</vt:lpstr>
      <vt:lpstr>Presentación de PowerPoint</vt:lpstr>
      <vt:lpstr>Presentación de PowerPoint</vt:lpstr>
      <vt:lpstr>ATLAS detector </vt:lpstr>
      <vt:lpstr>Phase-1 Back End System</vt:lpstr>
      <vt:lpstr>LTDB</vt:lpstr>
      <vt:lpstr>My work - TTC testbench</vt:lpstr>
      <vt:lpstr>Summary on power &amp; temperature</vt:lpstr>
    </vt:vector>
  </TitlesOfParts>
  <Company>CERN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Nordin Aranzabal</cp:lastModifiedBy>
  <cp:revision>655</cp:revision>
  <cp:lastPrinted>2017-12-14T15:08:41Z</cp:lastPrinted>
  <dcterms:created xsi:type="dcterms:W3CDTF">2015-01-27T20:34:59Z</dcterms:created>
  <dcterms:modified xsi:type="dcterms:W3CDTF">2018-05-28T17:41:29Z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