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385" r:id="rId2"/>
    <p:sldId id="390" r:id="rId3"/>
    <p:sldId id="353" r:id="rId4"/>
    <p:sldId id="389" r:id="rId5"/>
    <p:sldId id="395" r:id="rId6"/>
    <p:sldId id="396" r:id="rId7"/>
    <p:sldId id="394" r:id="rId8"/>
    <p:sldId id="397" r:id="rId9"/>
    <p:sldId id="391" r:id="rId10"/>
    <p:sldId id="277" r:id="rId11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se Luis Rudeiros Fernandez" initials="JLRF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000000"/>
    <a:srgbClr val="5A9AD6"/>
    <a:srgbClr val="FFC000"/>
    <a:srgbClr val="5B9BD5"/>
    <a:srgbClr val="006000"/>
    <a:srgbClr val="C05F00"/>
    <a:srgbClr val="025780"/>
    <a:srgbClr val="7D7B7E"/>
    <a:srgbClr val="91BF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52" autoAdjust="0"/>
    <p:restoredTop sz="75816" autoAdjust="0"/>
  </p:normalViewPr>
  <p:slideViewPr>
    <p:cSldViewPr snapToGrid="0" snapToObjects="1">
      <p:cViewPr varScale="1">
        <p:scale>
          <a:sx n="99" d="100"/>
          <a:sy n="99" d="100"/>
        </p:scale>
        <p:origin x="198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889867" cy="498419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089" y="2"/>
            <a:ext cx="2890934" cy="498419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FBEEE1E3-BD2E-4A6B-AE45-B90F9906FE35}" type="datetimeFigureOut">
              <a:rPr lang="en-GB" smtClean="0"/>
              <a:t>28/05/2018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8221"/>
            <a:ext cx="2889867" cy="498417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089" y="9428221"/>
            <a:ext cx="2890934" cy="498417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34F6B809-876F-4FC7-9E05-CD61383E86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6845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6866" y="2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86E7CD09-D49F-4984-ADCA-0BBA16ABC909}" type="datetimeFigureOut">
              <a:rPr lang="en-GB" smtClean="0"/>
              <a:t>28/05/2018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39838"/>
            <a:ext cx="4465638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7" tIns="45363" rIns="90727" bIns="4536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599" y="4777613"/>
            <a:ext cx="5335893" cy="3907799"/>
          </a:xfrm>
          <a:prstGeom prst="rect">
            <a:avLst/>
          </a:prstGeom>
        </p:spPr>
        <p:txBody>
          <a:bodyPr vert="horz" lIns="90727" tIns="45363" rIns="90727" bIns="45363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244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6866" y="9428244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2CF14AFF-7A32-4616-ABDA-D98AFFD555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84503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F14AFF-7A32-4616-ABDA-D98AFFD5553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46787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F14AFF-7A32-4616-ABDA-D98AFFD5553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69481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work as an electromechanical engineer for the design and construction of the HL-LHC model magnets under the supervision</a:t>
            </a:r>
            <a:r>
              <a:rPr lang="en-US" baseline="0" dirty="0" smtClean="0"/>
              <a:t> of Juan Carlos Perez.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F14AFF-7A32-4616-ABDA-D98AFFD5553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96053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F14AFF-7A32-4616-ABDA-D98AFFD5553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5532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F14AFF-7A32-4616-ABDA-D98AFFD5553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94059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F14AFF-7A32-4616-ABDA-D98AFFD5553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011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F14AFF-7A32-4616-ABDA-D98AFFD5553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11602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F14AFF-7A32-4616-ABDA-D98AFFD5553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98771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F14AFF-7A32-4616-ABDA-D98AFFD5553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15793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F14AFF-7A32-4616-ABDA-D98AFFD5553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0792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5/28/2018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pic>
        <p:nvPicPr>
          <p:cNvPr id="14" name="Picture 13" descr="http://www.uv.es/desirex/figuras/logo_ciemat.gif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329" y="6231563"/>
            <a:ext cx="975700" cy="523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5/28/2018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pic>
        <p:nvPicPr>
          <p:cNvPr id="9" name="Picture 8" descr="http://www.uv.es/desirex/figuras/logo_ciemat.gif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329" y="6231563"/>
            <a:ext cx="975700" cy="523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5/28/2018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http://www.uv.es/desirex/figuras/logo_ciemat.gif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329" y="6231563"/>
            <a:ext cx="975700" cy="523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5/28/2018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pic>
        <p:nvPicPr>
          <p:cNvPr id="12" name="Picture 11" descr="http://www.uv.es/desirex/figuras/logo_ciemat.gif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329" y="6231563"/>
            <a:ext cx="975700" cy="523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724" y="2703284"/>
            <a:ext cx="1172455" cy="1467041"/>
          </a:xfrm>
          <a:prstGeom prst="rect">
            <a:avLst/>
          </a:prstGeom>
        </p:spPr>
      </p:pic>
      <p:pic>
        <p:nvPicPr>
          <p:cNvPr id="4" name="Picture 3" descr="http://www.uv.es/desirex/figuras/logo_ciemat.gif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3497" y="2775052"/>
            <a:ext cx="2602116" cy="13952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0519" y="2812955"/>
            <a:ext cx="1221946" cy="1535841"/>
          </a:xfrm>
          <a:prstGeom prst="rect">
            <a:avLst/>
          </a:prstGeom>
        </p:spPr>
      </p:pic>
      <p:pic>
        <p:nvPicPr>
          <p:cNvPr id="3" name="Picture 2" descr="http://www.uv.es/desirex/figuras/logo_ciemat.gif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3497" y="2775052"/>
            <a:ext cx="2602116" cy="139527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-têt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22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345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1500">
                <a:solidFill>
                  <a:schemeClr val="tx1"/>
                </a:solidFill>
                <a:effectLst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9" name="Line 6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934200" y="6367463"/>
            <a:ext cx="1146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13/08/2017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998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5/28/2018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pic>
        <p:nvPicPr>
          <p:cNvPr id="12" name="Picture 11" descr="http://www.uv.es/desirex/figuras/logo_ciemat.gif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329" y="6231563"/>
            <a:ext cx="975700" cy="523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5/28/2018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http://www.uv.es/desirex/figuras/logo_ciemat.gif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329" y="6231563"/>
            <a:ext cx="975700" cy="523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5/28/2018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pic>
        <p:nvPicPr>
          <p:cNvPr id="12" name="Picture 11" descr="http://www.uv.es/desirex/figuras/logo_ciemat.gif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329" y="6231563"/>
            <a:ext cx="975700" cy="523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5/28/2018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2" r:id="rId5"/>
    <p:sldLayoutId id="2147483681" r:id="rId6"/>
    <p:sldLayoutId id="2147483680" r:id="rId7"/>
    <p:sldLayoutId id="2147483679" r:id="rId8"/>
    <p:sldLayoutId id="2147483664" r:id="rId9"/>
    <p:sldLayoutId id="2147483665" r:id="rId10"/>
    <p:sldLayoutId id="2147483667" r:id="rId11"/>
    <p:sldLayoutId id="2147483668" r:id="rId12"/>
    <p:sldLayoutId id="2147483669" r:id="rId13"/>
    <p:sldLayoutId id="2147483674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png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Hilumi/wp3" TargetMode="External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JPG"/><Relationship Id="rId5" Type="http://schemas.openxmlformats.org/officeDocument/2006/relationships/hyperlink" Target="http://te-dep.web.cern.ch/te-dep/structure/MSC/MDT/11T/11T.html" TargetMode="External"/><Relationship Id="rId4" Type="http://schemas.openxmlformats.org/officeDocument/2006/relationships/hyperlink" Target="https://espace.cern.ch/HiLumi/WP3/SitePages/MQXF.aspx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002788" y="6455291"/>
            <a:ext cx="12348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884"/>
            <a:r>
              <a:rPr lang="en-GB" sz="1200" dirty="0">
                <a:solidFill>
                  <a:prstClr val="white"/>
                </a:solidFill>
              </a:rPr>
              <a:t>TE-MSC</a:t>
            </a:r>
            <a:endParaRPr lang="en-GB" sz="13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540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632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017" y="1888317"/>
            <a:ext cx="8265984" cy="1826363"/>
          </a:xfrm>
        </p:spPr>
        <p:txBody>
          <a:bodyPr>
            <a:normAutofit fontScale="90000"/>
          </a:bodyPr>
          <a:lstStyle/>
          <a:p>
            <a:r>
              <a:rPr lang="en-GB" sz="1700" b="0" dirty="0" smtClean="0">
                <a:latin typeface="+mn-lt"/>
                <a:ea typeface="+mn-ea"/>
                <a:cs typeface="+mn-cs"/>
              </a:rPr>
              <a:t>24/01/2018</a:t>
            </a:r>
            <a:r>
              <a:rPr lang="en-GB" sz="3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/>
            </a:r>
            <a:br>
              <a:rPr lang="en-GB" sz="3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</a:br>
            <a:r>
              <a:rPr lang="en-US" dirty="0" smtClean="0"/>
              <a:t>TE6724: Electromechanical </a:t>
            </a:r>
            <a:r>
              <a:rPr lang="en-US" dirty="0"/>
              <a:t>engineer for the design and construction of the </a:t>
            </a:r>
            <a:r>
              <a:rPr lang="en-US" u="sng" dirty="0"/>
              <a:t>HL-LHC</a:t>
            </a:r>
            <a:r>
              <a:rPr lang="en-US" dirty="0"/>
              <a:t> model </a:t>
            </a:r>
            <a:r>
              <a:rPr lang="en-US" dirty="0" smtClean="0"/>
              <a:t>magnets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22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1st</a:t>
            </a:r>
            <a:r>
              <a:rPr lang="en-GB" sz="2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 </a:t>
            </a:r>
            <a:r>
              <a:rPr lang="en-GB" sz="22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Workshop</a:t>
            </a:r>
            <a:endParaRPr lang="en-GB" sz="2200" b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3224041" y="5044554"/>
            <a:ext cx="5779315" cy="992980"/>
          </a:xfrm>
        </p:spPr>
        <p:txBody>
          <a:bodyPr>
            <a:noAutofit/>
          </a:bodyPr>
          <a:lstStyle/>
          <a:p>
            <a:pPr marL="180000" indent="0" algn="r">
              <a:buNone/>
            </a:pPr>
            <a:r>
              <a:rPr lang="en-US" sz="1200" dirty="0">
                <a:solidFill>
                  <a:srgbClr val="0070C0"/>
                </a:solidFill>
              </a:rPr>
              <a:t>Salvador Ferradas </a:t>
            </a:r>
            <a:r>
              <a:rPr lang="en-US" sz="1200" dirty="0" err="1" smtClean="0">
                <a:solidFill>
                  <a:srgbClr val="0070C0"/>
                </a:solidFill>
              </a:rPr>
              <a:t>Troitiño</a:t>
            </a:r>
            <a:r>
              <a:rPr lang="en-US" sz="1200" dirty="0" smtClean="0">
                <a:solidFill>
                  <a:srgbClr val="0070C0"/>
                </a:solidFill>
              </a:rPr>
              <a:t> (MEng – Electrical engineering)</a:t>
            </a:r>
            <a:r>
              <a:rPr lang="en-US" sz="1200" dirty="0">
                <a:solidFill>
                  <a:srgbClr val="0070C0"/>
                </a:solidFill>
              </a:rPr>
              <a:t>	</a:t>
            </a:r>
            <a:r>
              <a:rPr lang="en-US" sz="1200" dirty="0" smtClean="0">
                <a:solidFill>
                  <a:srgbClr val="0070C0"/>
                </a:solidFill>
              </a:rPr>
              <a:t>TE-MSC-MDT</a:t>
            </a:r>
            <a:endParaRPr lang="en-US" sz="1200" baseline="30000" dirty="0" smtClean="0">
              <a:solidFill>
                <a:srgbClr val="0070C0"/>
              </a:solidFill>
            </a:endParaRPr>
          </a:p>
          <a:p>
            <a:pPr marL="180000" indent="0" algn="r">
              <a:buNone/>
            </a:pPr>
            <a:r>
              <a:rPr lang="en-US" sz="1050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under the supervision of:</a:t>
            </a:r>
            <a:r>
              <a:rPr lang="en-US" sz="1050" i="1" dirty="0" smtClean="0">
                <a:solidFill>
                  <a:schemeClr val="accent3"/>
                </a:solidFill>
              </a:rPr>
              <a:t>			</a:t>
            </a:r>
          </a:p>
          <a:p>
            <a:pPr marL="180000" indent="0" algn="r">
              <a:buNone/>
            </a:pPr>
            <a:r>
              <a:rPr lang="en-US" sz="1200" dirty="0" smtClean="0">
                <a:solidFill>
                  <a:srgbClr val="0070C0"/>
                </a:solidFill>
              </a:rPr>
              <a:t>Juan Carlos Perez (Electromechanical engineering)		TE-MSC-MDT</a:t>
            </a:r>
            <a:endParaRPr lang="en-US" sz="1200" dirty="0">
              <a:solidFill>
                <a:srgbClr val="0070C0"/>
              </a:solidFill>
            </a:endParaRPr>
          </a:p>
          <a:p>
            <a:pPr marL="180000" indent="0">
              <a:buNone/>
            </a:pPr>
            <a:endParaRPr lang="en-US" sz="1200" baseline="30000" dirty="0">
              <a:solidFill>
                <a:schemeClr val="accent6"/>
              </a:solidFill>
            </a:endParaRPr>
          </a:p>
          <a:p>
            <a:pPr marL="180000" indent="0">
              <a:buNone/>
            </a:pPr>
            <a:endParaRPr lang="en-US" sz="1200" baseline="30000" dirty="0">
              <a:solidFill>
                <a:schemeClr val="accent6"/>
              </a:solidFill>
            </a:endParaRPr>
          </a:p>
          <a:p>
            <a:endParaRPr lang="en-US" sz="1200" dirty="0" smtClean="0">
              <a:solidFill>
                <a:schemeClr val="accent6"/>
              </a:solidFill>
            </a:endParaRPr>
          </a:p>
        </p:txBody>
      </p:sp>
      <p:sp>
        <p:nvSpPr>
          <p:cNvPr id="9" name="Text Placeholder 2"/>
          <p:cNvSpPr txBox="1">
            <a:spLocks/>
          </p:cNvSpPr>
          <p:nvPr/>
        </p:nvSpPr>
        <p:spPr>
          <a:xfrm>
            <a:off x="457199" y="3504854"/>
            <a:ext cx="5381625" cy="419653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199" y="4913005"/>
            <a:ext cx="980190" cy="980190"/>
          </a:xfrm>
          <a:prstGeom prst="rect">
            <a:avLst/>
          </a:prstGeom>
        </p:spPr>
      </p:pic>
      <p:pic>
        <p:nvPicPr>
          <p:cNvPr id="6" name="Picture 5" descr="http://www.uv.es/desirex/figuras/logo_ciemat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6479" y="4952845"/>
            <a:ext cx="1807557" cy="96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653383" y="6455291"/>
            <a:ext cx="12348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884"/>
            <a:r>
              <a:rPr lang="en-GB" sz="1200" dirty="0"/>
              <a:t>TE-MSC</a:t>
            </a:r>
            <a:endParaRPr lang="en-GB" sz="135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736702" y="320240"/>
            <a:ext cx="8226854" cy="940443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345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FTEC 2017 - Project follow-up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50261" y="1156105"/>
            <a:ext cx="2049924" cy="104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772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473" y="1329613"/>
            <a:ext cx="8226854" cy="4667421"/>
          </a:xfrm>
        </p:spPr>
        <p:txBody>
          <a:bodyPr>
            <a:normAutofit/>
          </a:bodyPr>
          <a:lstStyle/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3200" dirty="0" smtClean="0"/>
              <a:t>About HL-LHC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3200" dirty="0" smtClean="0"/>
              <a:t>TE-MSC-MDT  	R&amp;D</a:t>
            </a:r>
            <a:endParaRPr lang="en-GB" sz="24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200" dirty="0"/>
              <a:t>My role and </a:t>
            </a:r>
            <a:r>
              <a:rPr lang="en-US" sz="3200" dirty="0" smtClean="0"/>
              <a:t>tasks</a:t>
            </a:r>
            <a:endParaRPr lang="en-GB" sz="32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5/28/2018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Line 6"/>
          <p:cNvSpPr>
            <a:spLocks noChangeShapeType="1"/>
          </p:cNvSpPr>
          <p:nvPr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428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1. About HL-LHC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5/28/2018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3" name="Content Placeholder 2"/>
          <p:cNvSpPr>
            <a:spLocks noGrp="1"/>
          </p:cNvSpPr>
          <p:nvPr>
            <p:ph idx="1"/>
          </p:nvPr>
        </p:nvSpPr>
        <p:spPr>
          <a:xfrm>
            <a:off x="295583" y="1168469"/>
            <a:ext cx="5152316" cy="2065845"/>
          </a:xfrm>
        </p:spPr>
        <p:txBody>
          <a:bodyPr>
            <a:normAutofit fontScale="92500" lnSpcReduction="10000"/>
          </a:bodyPr>
          <a:lstStyle/>
          <a:p>
            <a:pPr marL="36576" indent="0" algn="just">
              <a:buClr>
                <a:schemeClr val="accent6"/>
              </a:buClr>
              <a:buSzPct val="100000"/>
              <a:buNone/>
            </a:pPr>
            <a:endParaRPr lang="en-GB" sz="2000" b="1" dirty="0" smtClean="0">
              <a:solidFill>
                <a:schemeClr val="accent5"/>
              </a:solidFill>
            </a:endParaRPr>
          </a:p>
          <a:p>
            <a:pPr marL="36576" indent="0" algn="just">
              <a:buClr>
                <a:schemeClr val="accent6"/>
              </a:buClr>
              <a:buSzPct val="100000"/>
              <a:buNone/>
            </a:pPr>
            <a:r>
              <a:rPr lang="en-GB" sz="2000" b="1" dirty="0" smtClean="0">
                <a:solidFill>
                  <a:schemeClr val="accent5"/>
                </a:solidFill>
              </a:rPr>
              <a:t>Main Objective:</a:t>
            </a:r>
          </a:p>
          <a:p>
            <a:pPr algn="just">
              <a:buClr>
                <a:schemeClr val="accent6"/>
              </a:buClr>
              <a:buSzPct val="100000"/>
            </a:pPr>
            <a:r>
              <a:rPr lang="en-GB" dirty="0" smtClean="0"/>
              <a:t>To </a:t>
            </a:r>
            <a:r>
              <a:rPr lang="en-GB" dirty="0"/>
              <a:t>increase luminosity by a factor of 10 beyond the LHC’s design </a:t>
            </a:r>
            <a:r>
              <a:rPr lang="en-GB" dirty="0" smtClean="0"/>
              <a:t>value</a:t>
            </a:r>
            <a:r>
              <a:rPr lang="en-GB" baseline="30000" dirty="0" smtClean="0"/>
              <a:t>1</a:t>
            </a:r>
            <a:endParaRPr lang="en-GB" sz="2000" baseline="30000" dirty="0">
              <a:solidFill>
                <a:schemeClr val="accent5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44269" y="1178094"/>
            <a:ext cx="2153055" cy="503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Upper Block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38746" y="5006583"/>
            <a:ext cx="2270862" cy="503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Lower Block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304800" y="1143000"/>
            <a:ext cx="6230754" cy="35094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70627" y="6169932"/>
            <a:ext cx="3229765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baseline="30000" dirty="0" smtClean="0">
                <a:solidFill>
                  <a:schemeClr val="bg1"/>
                </a:solidFill>
              </a:rPr>
              <a:t>1</a:t>
            </a:r>
            <a:r>
              <a:rPr lang="en-GB" sz="1100" dirty="0" smtClean="0">
                <a:solidFill>
                  <a:schemeClr val="bg1"/>
                </a:solidFill>
              </a:rPr>
              <a:t>https</a:t>
            </a:r>
            <a:r>
              <a:rPr lang="en-GB" sz="1100" dirty="0">
                <a:solidFill>
                  <a:schemeClr val="bg1"/>
                </a:solidFill>
              </a:rPr>
              <a:t>://</a:t>
            </a:r>
            <a:r>
              <a:rPr lang="en-GB" sz="1100" dirty="0" smtClean="0">
                <a:solidFill>
                  <a:schemeClr val="bg1"/>
                </a:solidFill>
              </a:rPr>
              <a:t>home.cern/topics/high-luminosity-lhc</a:t>
            </a:r>
          </a:p>
          <a:p>
            <a:r>
              <a:rPr lang="en-GB" sz="1100" baseline="30000" dirty="0" smtClean="0">
                <a:solidFill>
                  <a:schemeClr val="bg1"/>
                </a:solidFill>
              </a:rPr>
              <a:t>2</a:t>
            </a:r>
            <a:r>
              <a:rPr lang="en-GB" sz="1100" dirty="0">
                <a:solidFill>
                  <a:schemeClr val="bg1"/>
                </a:solidFill>
              </a:rPr>
              <a:t>Concept of </a:t>
            </a:r>
            <a:r>
              <a:rPr lang="en-GB" sz="1100" dirty="0" smtClean="0">
                <a:solidFill>
                  <a:schemeClr val="bg1"/>
                </a:solidFill>
              </a:rPr>
              <a:t>luminosity, </a:t>
            </a:r>
            <a:r>
              <a:rPr lang="en-GB" sz="1100" dirty="0">
                <a:solidFill>
                  <a:schemeClr val="bg1"/>
                </a:solidFill>
              </a:rPr>
              <a:t>Werner Herr and Bruno </a:t>
            </a:r>
            <a:r>
              <a:rPr lang="en-GB" sz="1100" dirty="0" err="1" smtClean="0">
                <a:solidFill>
                  <a:schemeClr val="bg1"/>
                </a:solidFill>
              </a:rPr>
              <a:t>Muratori</a:t>
            </a:r>
            <a:r>
              <a:rPr lang="en-GB" sz="1100" dirty="0" smtClean="0">
                <a:solidFill>
                  <a:schemeClr val="bg1"/>
                </a:solidFill>
              </a:rPr>
              <a:t>, </a:t>
            </a:r>
            <a:r>
              <a:rPr lang="en-GB" sz="1100" dirty="0">
                <a:solidFill>
                  <a:schemeClr val="bg1"/>
                </a:solidFill>
              </a:rPr>
              <a:t>CERN, Geneva, </a:t>
            </a:r>
            <a:r>
              <a:rPr lang="en-GB" sz="1100" dirty="0" smtClean="0">
                <a:solidFill>
                  <a:schemeClr val="bg1"/>
                </a:solidFill>
              </a:rPr>
              <a:t>Switzerland</a:t>
            </a:r>
          </a:p>
          <a:p>
            <a:r>
              <a:rPr lang="en-GB" sz="1100" baseline="30000" dirty="0" smtClean="0">
                <a:solidFill>
                  <a:schemeClr val="bg1"/>
                </a:solidFill>
              </a:rPr>
              <a:t>3</a:t>
            </a:r>
            <a:r>
              <a:rPr lang="en-GB" sz="1100" dirty="0" smtClean="0">
                <a:solidFill>
                  <a:schemeClr val="bg1"/>
                </a:solidFill>
              </a:rPr>
              <a:t>USPAS Lectures, </a:t>
            </a:r>
            <a:r>
              <a:rPr lang="en-GB" sz="1100" dirty="0" err="1" smtClean="0">
                <a:solidFill>
                  <a:schemeClr val="bg1"/>
                </a:solidFill>
              </a:rPr>
              <a:t>E.Todesco</a:t>
            </a:r>
            <a:r>
              <a:rPr lang="en-GB" sz="1100" dirty="0" smtClean="0">
                <a:solidFill>
                  <a:schemeClr val="bg1"/>
                </a:solidFill>
              </a:rPr>
              <a:t> et al.</a:t>
            </a:r>
          </a:p>
          <a:p>
            <a:endParaRPr lang="en-GB" sz="1100" dirty="0" smtClean="0">
              <a:solidFill>
                <a:schemeClr val="bg1"/>
              </a:solidFill>
            </a:endParaRPr>
          </a:p>
          <a:p>
            <a:endParaRPr lang="en-GB" sz="1100" dirty="0" smtClean="0">
              <a:solidFill>
                <a:schemeClr val="bg1"/>
              </a:solidFill>
            </a:endParaRPr>
          </a:p>
          <a:p>
            <a:endParaRPr lang="en-GB" sz="1100" dirty="0">
              <a:solidFill>
                <a:schemeClr val="bg1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r="10937"/>
          <a:stretch/>
        </p:blipFill>
        <p:spPr>
          <a:xfrm>
            <a:off x="813911" y="3493953"/>
            <a:ext cx="2057830" cy="807973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2736928" y="3432884"/>
            <a:ext cx="26962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chemeClr val="accent6"/>
              </a:buClr>
              <a:buSzPct val="100000"/>
            </a:pPr>
            <a:r>
              <a:rPr lang="en-US" baseline="30000" dirty="0" smtClean="0"/>
              <a:t>2</a:t>
            </a:r>
            <a:endParaRPr lang="en-GB" sz="1200" baseline="30000" dirty="0">
              <a:solidFill>
                <a:schemeClr val="accent5"/>
              </a:solidFill>
            </a:endParaRPr>
          </a:p>
        </p:txBody>
      </p:sp>
      <p:pic>
        <p:nvPicPr>
          <p:cNvPr id="18" name="Picture 8" descr="ssc_wir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31347" y="3235707"/>
            <a:ext cx="2564493" cy="25111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9" name="Rectangle 18"/>
          <p:cNvSpPr/>
          <p:nvPr/>
        </p:nvSpPr>
        <p:spPr>
          <a:xfrm>
            <a:off x="8474795" y="3308285"/>
            <a:ext cx="26962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chemeClr val="accent6"/>
              </a:buClr>
              <a:buSzPct val="100000"/>
            </a:pPr>
            <a:r>
              <a:rPr lang="en-US" baseline="30000" dirty="0" smtClean="0">
                <a:solidFill>
                  <a:schemeClr val="bg1"/>
                </a:solidFill>
              </a:rPr>
              <a:t>3</a:t>
            </a:r>
            <a:endParaRPr lang="en-GB" sz="1200" baseline="30000" dirty="0">
              <a:solidFill>
                <a:schemeClr val="bg1"/>
              </a:solidFill>
            </a:endParaRPr>
          </a:p>
        </p:txBody>
      </p:sp>
      <p:pic>
        <p:nvPicPr>
          <p:cNvPr id="20" name="Picture 2" descr="C:\USPAS\2011_01_Austin\New_material\HQ-C06_Section-2400dpi-color-Etched.jpg"/>
          <p:cNvPicPr>
            <a:picLocks noChangeAspect="1" noChangeArrowheads="1"/>
          </p:cNvPicPr>
          <p:nvPr/>
        </p:nvPicPr>
        <p:blipFill>
          <a:blip r:embed="rId5" cstate="print"/>
          <a:srcRect t="55740" r="15909" b="1549"/>
          <a:stretch>
            <a:fillRect/>
          </a:stretch>
        </p:blipFill>
        <p:spPr bwMode="auto">
          <a:xfrm>
            <a:off x="3394698" y="4037264"/>
            <a:ext cx="2844007" cy="17095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1" name="Content Placeholder 2"/>
          <p:cNvSpPr txBox="1">
            <a:spLocks/>
          </p:cNvSpPr>
          <p:nvPr/>
        </p:nvSpPr>
        <p:spPr>
          <a:xfrm>
            <a:off x="5113824" y="3149545"/>
            <a:ext cx="2086920" cy="118778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just">
              <a:buClr>
                <a:schemeClr val="accent6"/>
              </a:buClr>
              <a:buSzPct val="100000"/>
              <a:buFont typeface="Arial"/>
              <a:buNone/>
            </a:pPr>
            <a:endParaRPr lang="en-GB" sz="2000" b="1" i="1" dirty="0" smtClean="0">
              <a:solidFill>
                <a:schemeClr val="accent5"/>
              </a:solidFill>
            </a:endParaRPr>
          </a:p>
          <a:p>
            <a:pPr marL="36576" indent="0" algn="just">
              <a:buClr>
                <a:schemeClr val="accent6"/>
              </a:buClr>
              <a:buSzPct val="100000"/>
              <a:buFont typeface="Arial"/>
              <a:buNone/>
            </a:pPr>
            <a:r>
              <a:rPr lang="en-GB" sz="2000" b="1" i="1" dirty="0" smtClean="0">
                <a:solidFill>
                  <a:schemeClr val="accent5"/>
                </a:solidFill>
              </a:rPr>
              <a:t>Nb</a:t>
            </a:r>
            <a:r>
              <a:rPr lang="en-GB" sz="2000" b="1" i="1" baseline="-25000" dirty="0" smtClean="0">
                <a:solidFill>
                  <a:schemeClr val="accent5"/>
                </a:solidFill>
              </a:rPr>
              <a:t>3</a:t>
            </a:r>
            <a:r>
              <a:rPr lang="en-GB" sz="2000" b="1" i="1" dirty="0" smtClean="0">
                <a:solidFill>
                  <a:schemeClr val="accent5"/>
                </a:solidFill>
              </a:rPr>
              <a:t>Sn</a:t>
            </a:r>
            <a:endParaRPr lang="en-GB" sz="2000" i="1" baseline="30000" dirty="0">
              <a:solidFill>
                <a:schemeClr val="accent5"/>
              </a:solidFill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6327456" y="2860410"/>
            <a:ext cx="2086920" cy="118778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just">
              <a:buClr>
                <a:schemeClr val="accent6"/>
              </a:buClr>
              <a:buSzPct val="100000"/>
              <a:buFont typeface="Arial"/>
              <a:buNone/>
            </a:pPr>
            <a:endParaRPr lang="en-GB" sz="2000" b="1" i="1" dirty="0" smtClean="0">
              <a:solidFill>
                <a:schemeClr val="accent5"/>
              </a:solidFill>
            </a:endParaRPr>
          </a:p>
          <a:p>
            <a:pPr marL="36576" indent="0" algn="just">
              <a:buClr>
                <a:schemeClr val="accent6"/>
              </a:buClr>
              <a:buSzPct val="100000"/>
              <a:buFont typeface="Arial"/>
              <a:buNone/>
            </a:pPr>
            <a:r>
              <a:rPr lang="en-GB" sz="2000" b="1" i="1" dirty="0" err="1" smtClean="0">
                <a:solidFill>
                  <a:schemeClr val="accent5"/>
                </a:solidFill>
              </a:rPr>
              <a:t>NbTi</a:t>
            </a:r>
            <a:endParaRPr lang="en-GB" sz="2000" i="1" baseline="300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67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2</a:t>
            </a:r>
            <a:r>
              <a:rPr lang="en-US" sz="3600" dirty="0" smtClean="0"/>
              <a:t>. TE/MSC/MDT – R&amp;D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5/28/2018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944269" y="1178094"/>
            <a:ext cx="2153055" cy="503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Upper Block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38746" y="5006583"/>
            <a:ext cx="2270862" cy="503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Lower Block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304800" y="1143000"/>
            <a:ext cx="6230754" cy="35094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196538" y="6169932"/>
            <a:ext cx="59474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aseline="30000" dirty="0" smtClean="0">
                <a:solidFill>
                  <a:schemeClr val="bg1"/>
                </a:solidFill>
              </a:rPr>
              <a:t>1</a:t>
            </a:r>
            <a:r>
              <a:rPr lang="en-GB" sz="1200" dirty="0">
                <a:solidFill>
                  <a:schemeClr val="bg1"/>
                </a:solidFill>
              </a:rPr>
              <a:t>https://espace.cern.ch/TE-MSC-MDT/_layouts/15/start.aspx#/</a:t>
            </a:r>
            <a:r>
              <a:rPr lang="en-GB" sz="1200" dirty="0" err="1" smtClean="0">
                <a:solidFill>
                  <a:schemeClr val="bg1"/>
                </a:solidFill>
              </a:rPr>
              <a:t>SitePages</a:t>
            </a:r>
            <a:r>
              <a:rPr lang="en-GB" sz="1200" dirty="0" smtClean="0">
                <a:solidFill>
                  <a:schemeClr val="bg1"/>
                </a:solidFill>
              </a:rPr>
              <a:t>/Home.aspx</a:t>
            </a:r>
          </a:p>
          <a:p>
            <a:r>
              <a:rPr lang="en-GB" sz="1200" baseline="30000" dirty="0" smtClean="0">
                <a:solidFill>
                  <a:schemeClr val="bg1"/>
                </a:solidFill>
              </a:rPr>
              <a:t>	2</a:t>
            </a:r>
            <a:r>
              <a:rPr lang="en-GB" sz="1200" dirty="0" smtClean="0">
                <a:solidFill>
                  <a:schemeClr val="bg1"/>
                </a:solidFill>
              </a:rPr>
              <a:t>Section </a:t>
            </a:r>
            <a:r>
              <a:rPr lang="en-GB" sz="1200" dirty="0" err="1" smtClean="0">
                <a:solidFill>
                  <a:schemeClr val="bg1"/>
                </a:solidFill>
              </a:rPr>
              <a:t>acitivities</a:t>
            </a:r>
            <a:r>
              <a:rPr lang="en-GB" sz="1200" dirty="0" smtClean="0">
                <a:solidFill>
                  <a:schemeClr val="bg1"/>
                </a:solidFill>
              </a:rPr>
              <a:t> slides, Nov 2014. Credits to Gijs de Rijk?</a:t>
            </a:r>
            <a:endParaRPr lang="en-GB" sz="1200" dirty="0">
              <a:solidFill>
                <a:schemeClr val="bg1"/>
              </a:solidFill>
            </a:endParaRPr>
          </a:p>
          <a:p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7200" y="1267853"/>
            <a:ext cx="89387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44444"/>
                </a:solidFill>
                <a:latin typeface="Segoe UI" panose="020B0502040204020203" pitchFamily="34" charset="0"/>
              </a:rPr>
              <a:t>Superconducting magnet design and technology: from functional specification to the construction of short prototypes.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44444"/>
                </a:solidFill>
                <a:latin typeface="Segoe UI" panose="020B0502040204020203" pitchFamily="34" charset="0"/>
              </a:rPr>
              <a:t>Design study of the LHC upgrade and future projects involving superconducting magnets.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44444"/>
                </a:solidFill>
                <a:latin typeface="Segoe UI" panose="020B0502040204020203" pitchFamily="34" charset="0"/>
              </a:rPr>
              <a:t>Superconducting magnet performance analysis and feedback on the design</a:t>
            </a:r>
            <a:r>
              <a:rPr lang="en-GB" dirty="0" smtClean="0">
                <a:solidFill>
                  <a:srgbClr val="444444"/>
                </a:solidFill>
                <a:latin typeface="Segoe UI" panose="020B0502040204020203" pitchFamily="34" charset="0"/>
              </a:rPr>
              <a:t>.</a:t>
            </a:r>
          </a:p>
          <a:p>
            <a:r>
              <a:rPr lang="en-US" dirty="0" smtClean="0">
                <a:solidFill>
                  <a:srgbClr val="444444"/>
                </a:solidFill>
                <a:latin typeface="Segoe UI" panose="020B0502040204020203" pitchFamily="34" charset="0"/>
              </a:rPr>
              <a:t>	…. and more</a:t>
            </a:r>
            <a:endParaRPr lang="en-GB" dirty="0">
              <a:solidFill>
                <a:srgbClr val="444444"/>
              </a:solidFill>
              <a:latin typeface="Segoe UI" panose="020B0502040204020203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619" y="2823634"/>
            <a:ext cx="4333435" cy="32500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410" y="3111938"/>
            <a:ext cx="2095500" cy="279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Rectangle 4"/>
          <p:cNvSpPr/>
          <p:nvPr/>
        </p:nvSpPr>
        <p:spPr>
          <a:xfrm>
            <a:off x="2632332" y="2638968"/>
            <a:ext cx="2696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aseline="30000" dirty="0">
                <a:solidFill>
                  <a:schemeClr val="accent6"/>
                </a:solidFill>
              </a:rPr>
              <a:t>1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110162" y="3097940"/>
            <a:ext cx="2696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aseline="30000" dirty="0" smtClean="0">
                <a:solidFill>
                  <a:schemeClr val="accent6"/>
                </a:solidFill>
              </a:rPr>
              <a:t>2</a:t>
            </a:r>
            <a:endParaRPr lang="en-GB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411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2</a:t>
            </a:r>
            <a:r>
              <a:rPr lang="en-US" sz="3600" dirty="0" smtClean="0"/>
              <a:t>. TE/MSC/MDT – R&amp;D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5/28/2018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944269" y="1178094"/>
            <a:ext cx="2153055" cy="503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Upper Block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38746" y="5006583"/>
            <a:ext cx="2270862" cy="503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Lower Block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304800" y="1143000"/>
            <a:ext cx="6230754" cy="35094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196538" y="6169932"/>
            <a:ext cx="59474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aseline="30000" dirty="0" smtClean="0">
                <a:solidFill>
                  <a:schemeClr val="bg1"/>
                </a:solidFill>
              </a:rPr>
              <a:t>1</a:t>
            </a:r>
            <a:r>
              <a:rPr lang="en-GB" sz="1200" dirty="0">
                <a:solidFill>
                  <a:schemeClr val="bg1"/>
                </a:solidFill>
              </a:rPr>
              <a:t>https://espace.cern.ch/TE-MSC-MDT/_layouts/15/start.aspx#/</a:t>
            </a:r>
            <a:r>
              <a:rPr lang="en-GB" sz="1200" dirty="0" err="1">
                <a:solidFill>
                  <a:schemeClr val="bg1"/>
                </a:solidFill>
              </a:rPr>
              <a:t>SitePages</a:t>
            </a:r>
            <a:r>
              <a:rPr lang="en-GB" sz="1200" dirty="0">
                <a:solidFill>
                  <a:schemeClr val="bg1"/>
                </a:solidFill>
              </a:rPr>
              <a:t>/Home.aspx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04800" y="1360353"/>
            <a:ext cx="859383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63399"/>
                </a:solidFill>
                <a:latin typeface="Segoe UI" panose="020B0502040204020203" pitchFamily="34" charset="0"/>
                <a:hlinkClick r:id="rId3"/>
              </a:rPr>
              <a:t>The High Luminosity LHC</a:t>
            </a:r>
            <a:endParaRPr lang="en-GB" dirty="0">
              <a:solidFill>
                <a:srgbClr val="663399"/>
              </a:solidFill>
              <a:latin typeface="Segoe UI" panose="020B0502040204020203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663399"/>
                </a:solidFill>
                <a:latin typeface="Segoe UI" panose="020B0502040204020203" pitchFamily="34" charset="0"/>
                <a:hlinkClick r:id="rId4"/>
              </a:rPr>
              <a:t>MQXF: 150 mm aperture Nb</a:t>
            </a:r>
            <a:r>
              <a:rPr lang="en-GB" baseline="-25000" dirty="0" smtClean="0">
                <a:solidFill>
                  <a:srgbClr val="663399"/>
                </a:solidFill>
                <a:latin typeface="Segoe UI" panose="020B0502040204020203" pitchFamily="34" charset="0"/>
                <a:hlinkClick r:id="rId4"/>
              </a:rPr>
              <a:t>3</a:t>
            </a:r>
            <a:r>
              <a:rPr lang="en-GB" dirty="0" smtClean="0">
                <a:solidFill>
                  <a:srgbClr val="663399"/>
                </a:solidFill>
                <a:latin typeface="Segoe UI" panose="020B0502040204020203" pitchFamily="34" charset="0"/>
                <a:hlinkClick r:id="rId4"/>
              </a:rPr>
              <a:t>Sn quadrupoles for the inner triplet upgrade</a:t>
            </a:r>
            <a:endParaRPr lang="en-GB" dirty="0" smtClean="0">
              <a:solidFill>
                <a:srgbClr val="444444"/>
              </a:solidFill>
              <a:latin typeface="Segoe UI" panose="020B0502040204020203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663399"/>
                </a:solidFill>
                <a:latin typeface="Segoe UI" panose="020B0502040204020203" pitchFamily="34" charset="0"/>
              </a:rPr>
              <a:t>(…)</a:t>
            </a:r>
            <a:endParaRPr lang="en-GB" dirty="0" smtClean="0">
              <a:solidFill>
                <a:srgbClr val="444444"/>
              </a:solidFill>
              <a:latin typeface="Segoe UI" panose="020B0502040204020203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663399"/>
                </a:solidFill>
                <a:latin typeface="Segoe UI" panose="020B0502040204020203" pitchFamily="34" charset="0"/>
                <a:hlinkClick r:id="rId5"/>
              </a:rPr>
              <a:t>The 11 T dipole model magnet</a:t>
            </a:r>
            <a:r>
              <a:rPr lang="en-GB" baseline="30000" dirty="0" smtClean="0">
                <a:solidFill>
                  <a:schemeClr val="accent6"/>
                </a:solidFill>
              </a:rPr>
              <a:t>1</a:t>
            </a:r>
            <a:endParaRPr lang="en-GB" dirty="0" smtClean="0">
              <a:solidFill>
                <a:srgbClr val="663399"/>
              </a:solidFill>
              <a:latin typeface="Segoe UI" panose="020B0502040204020203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663399"/>
              </a:solidFill>
              <a:latin typeface="Segoe UI" panose="020B0502040204020203" pitchFamily="34" charset="0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663399"/>
                </a:solidFill>
                <a:latin typeface="Segoe UI" panose="020B0502040204020203" pitchFamily="34" charset="0"/>
              </a:rPr>
              <a:t>FRESCA </a:t>
            </a:r>
            <a:r>
              <a:rPr lang="en-US" dirty="0">
                <a:solidFill>
                  <a:srgbClr val="663399"/>
                </a:solidFill>
                <a:latin typeface="Segoe UI" panose="020B0502040204020203" pitchFamily="34" charset="0"/>
              </a:rPr>
              <a:t>II (co-financed by </a:t>
            </a:r>
            <a:r>
              <a:rPr lang="en-US" dirty="0" smtClean="0">
                <a:solidFill>
                  <a:srgbClr val="663399"/>
                </a:solidFill>
                <a:latin typeface="Segoe UI" panose="020B0502040204020203" pitchFamily="34" charset="0"/>
              </a:rPr>
              <a:t>HL-LHC)</a:t>
            </a:r>
          </a:p>
          <a:p>
            <a:pPr marL="0" lvl="1"/>
            <a:endParaRPr lang="en-GB" dirty="0" smtClean="0">
              <a:solidFill>
                <a:srgbClr val="663399"/>
              </a:solidFill>
              <a:latin typeface="Segoe UI" panose="020B0502040204020203" pitchFamily="34" charset="0"/>
            </a:endParaRPr>
          </a:p>
          <a:p>
            <a:pPr marL="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663399"/>
                </a:solidFill>
                <a:latin typeface="Segoe UI" panose="020B0502040204020203" pitchFamily="34" charset="0"/>
              </a:rPr>
              <a:t>Towards FCC</a:t>
            </a:r>
            <a:endParaRPr lang="en-US" dirty="0" smtClean="0">
              <a:solidFill>
                <a:srgbClr val="663399"/>
              </a:solidFill>
              <a:latin typeface="Segoe UI" panose="020B0502040204020203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663399"/>
                </a:solidFill>
                <a:latin typeface="Segoe UI" panose="020B0502040204020203" pitchFamily="34" charset="0"/>
              </a:rPr>
              <a:t>ERMC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663399"/>
                </a:solidFill>
                <a:latin typeface="Segoe UI" panose="020B0502040204020203" pitchFamily="34" charset="0"/>
              </a:rPr>
              <a:t>RMM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>
              <a:solidFill>
                <a:srgbClr val="663399"/>
              </a:solidFill>
              <a:latin typeface="Segoe UI" panose="020B0502040204020203" pitchFamily="34" charset="0"/>
            </a:endParaRPr>
          </a:p>
          <a:p>
            <a:pPr marL="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663399"/>
                </a:solidFill>
                <a:latin typeface="Segoe UI" panose="020B0502040204020203" pitchFamily="34" charset="0"/>
              </a:rPr>
              <a:t>HTS Magnets</a:t>
            </a:r>
            <a:endParaRPr lang="en-US" dirty="0">
              <a:solidFill>
                <a:srgbClr val="663399"/>
              </a:solidFill>
              <a:latin typeface="Segoe UI" panose="020B0502040204020203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663399"/>
                </a:solidFill>
                <a:latin typeface="Segoe UI" panose="020B0502040204020203" pitchFamily="34" charset="0"/>
              </a:rPr>
              <a:t>Feather</a:t>
            </a:r>
            <a:endParaRPr lang="en-US" dirty="0">
              <a:solidFill>
                <a:srgbClr val="663399"/>
              </a:solidFill>
              <a:latin typeface="Segoe UI" panose="020B0502040204020203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dirty="0">
              <a:solidFill>
                <a:srgbClr val="663399"/>
              </a:solidFill>
              <a:latin typeface="Segoe UI" panose="020B0502040204020203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663399"/>
              </a:solidFill>
              <a:latin typeface="Segoe UI" panose="020B0502040204020203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627" y="2613127"/>
            <a:ext cx="4153242" cy="3114932"/>
          </a:xfrm>
          <a:prstGeom prst="rect">
            <a:avLst/>
          </a:prstGeom>
        </p:spPr>
      </p:pic>
      <p:pic>
        <p:nvPicPr>
          <p:cNvPr id="1026" name="F6BB3B05-8202-4EF2-8C49-D2C5D834E277" descr="D803D7F7-91A1-47EC-98FD-DA885CB99F9E@cern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9457" y="3057335"/>
            <a:ext cx="1645607" cy="2925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693699" y="5954435"/>
            <a:ext cx="23886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Picture by Gijs de Rijk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259569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3</a:t>
            </a:r>
            <a:r>
              <a:rPr lang="en-US" sz="3600" dirty="0" smtClean="0"/>
              <a:t>. My role and tasks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5/28/2018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3" name="Content Placeholder 2"/>
          <p:cNvSpPr>
            <a:spLocks noGrp="1"/>
          </p:cNvSpPr>
          <p:nvPr>
            <p:ph idx="1"/>
          </p:nvPr>
        </p:nvSpPr>
        <p:spPr>
          <a:xfrm>
            <a:off x="295583" y="1168469"/>
            <a:ext cx="5152316" cy="2065845"/>
          </a:xfrm>
        </p:spPr>
        <p:txBody>
          <a:bodyPr>
            <a:normAutofit/>
          </a:bodyPr>
          <a:lstStyle/>
          <a:p>
            <a:pPr marL="36576" indent="0" algn="just">
              <a:buClr>
                <a:schemeClr val="accent6"/>
              </a:buClr>
              <a:buSzPct val="100000"/>
              <a:buNone/>
            </a:pPr>
            <a:endParaRPr lang="en-GB" sz="2000" b="1" dirty="0" smtClean="0">
              <a:solidFill>
                <a:schemeClr val="accent5"/>
              </a:solidFill>
            </a:endParaRPr>
          </a:p>
          <a:p>
            <a:pPr marL="36576" indent="0" algn="just">
              <a:buClr>
                <a:schemeClr val="accent6"/>
              </a:buClr>
              <a:buSzPct val="100000"/>
              <a:buNone/>
            </a:pPr>
            <a:r>
              <a:rPr lang="en-GB" sz="2000" b="1" dirty="0" smtClean="0">
                <a:solidFill>
                  <a:schemeClr val="accent5"/>
                </a:solidFill>
              </a:rPr>
              <a:t>Main Objective:</a:t>
            </a:r>
          </a:p>
          <a:p>
            <a:pPr algn="just">
              <a:buClr>
                <a:schemeClr val="accent6"/>
              </a:buClr>
              <a:buSzPct val="100000"/>
            </a:pPr>
            <a:r>
              <a:rPr lang="en-GB" sz="2000" dirty="0">
                <a:solidFill>
                  <a:schemeClr val="accent5"/>
                </a:solidFill>
              </a:rPr>
              <a:t>Dimensional control of coils, parts and tooling used in several types of model magnets, among </a:t>
            </a:r>
            <a:r>
              <a:rPr lang="en-GB" sz="2000" dirty="0" smtClean="0">
                <a:solidFill>
                  <a:schemeClr val="accent5"/>
                </a:solidFill>
              </a:rPr>
              <a:t>other applications</a:t>
            </a:r>
          </a:p>
          <a:p>
            <a:pPr algn="just"/>
            <a:endParaRPr lang="en-GB" sz="2000" dirty="0">
              <a:solidFill>
                <a:schemeClr val="accent5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44269" y="1178094"/>
            <a:ext cx="2153055" cy="503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Upper Block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38746" y="5006583"/>
            <a:ext cx="2270862" cy="503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Lower Block</a:t>
            </a:r>
            <a:endParaRPr lang="en-US" sz="2000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96" r="21226"/>
          <a:stretch/>
        </p:blipFill>
        <p:spPr>
          <a:xfrm>
            <a:off x="6218196" y="508404"/>
            <a:ext cx="2886783" cy="2895919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434" y="3679208"/>
            <a:ext cx="2997200" cy="2247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304800" y="1143000"/>
            <a:ext cx="6230754" cy="35094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51623" y="3572975"/>
            <a:ext cx="4567862" cy="24386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48701" y="124369"/>
            <a:ext cx="2962913" cy="308484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30934" y="1243182"/>
            <a:ext cx="5286459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Tx/>
              <a:buSzTx/>
              <a:buFont typeface="Arial"/>
              <a:buChar char="•"/>
            </a:pPr>
            <a:r>
              <a:rPr lang="en-GB" sz="2200" dirty="0">
                <a:solidFill>
                  <a:srgbClr val="1F497D"/>
                </a:solidFill>
                <a:latin typeface="Calibri"/>
              </a:rPr>
              <a:t>CMM Portable device: Faro Arm Edge 2.7</a:t>
            </a:r>
          </a:p>
          <a:p>
            <a:pPr marL="1248133" lvl="1" indent="-342900">
              <a:buClrTx/>
              <a:buSzTx/>
              <a:buFont typeface="Arial"/>
              <a:buChar char="•"/>
            </a:pPr>
            <a:r>
              <a:rPr lang="en-GB" dirty="0">
                <a:solidFill>
                  <a:srgbClr val="1F497D"/>
                </a:solidFill>
                <a:latin typeface="Calibri"/>
              </a:rPr>
              <a:t>3 mm. Touch Probe</a:t>
            </a:r>
          </a:p>
          <a:p>
            <a:pPr marL="1248133" lvl="1" indent="-342900">
              <a:buClrTx/>
              <a:buSzTx/>
              <a:buFont typeface="Arial"/>
              <a:buChar char="•"/>
            </a:pPr>
            <a:r>
              <a:rPr lang="en-GB" dirty="0">
                <a:solidFill>
                  <a:srgbClr val="1F497D"/>
                </a:solidFill>
                <a:latin typeface="Calibri"/>
              </a:rPr>
              <a:t>Faro Arm Edge 2.7 volumetric maximum deviation: </a:t>
            </a:r>
            <a:r>
              <a:rPr lang="en-GB" b="1" dirty="0">
                <a:solidFill>
                  <a:srgbClr val="1F497D"/>
                </a:solidFill>
                <a:latin typeface="Calibri"/>
              </a:rPr>
              <a:t>41</a:t>
            </a:r>
            <a:r>
              <a:rPr lang="el-GR" b="1" dirty="0">
                <a:solidFill>
                  <a:srgbClr val="1F497D"/>
                </a:solidFill>
                <a:latin typeface="Calibri"/>
              </a:rPr>
              <a:t>μ</a:t>
            </a:r>
            <a:r>
              <a:rPr lang="en-GB" b="1" dirty="0">
                <a:solidFill>
                  <a:srgbClr val="1F497D"/>
                </a:solidFill>
                <a:latin typeface="Calibri"/>
              </a:rPr>
              <a:t>m</a:t>
            </a:r>
          </a:p>
          <a:p>
            <a:pPr marL="1248133" lvl="1" indent="-342900">
              <a:buClrTx/>
              <a:buSzTx/>
              <a:buFont typeface="Arial"/>
              <a:buChar char="•"/>
            </a:pPr>
            <a:r>
              <a:rPr lang="en-GB" dirty="0">
                <a:solidFill>
                  <a:srgbClr val="1F497D"/>
                </a:solidFill>
                <a:latin typeface="Calibri"/>
              </a:rPr>
              <a:t>Faro Arm Edge 2.7 repeatability: </a:t>
            </a:r>
            <a:r>
              <a:rPr lang="en-GB" b="1" dirty="0">
                <a:solidFill>
                  <a:srgbClr val="1F497D"/>
                </a:solidFill>
                <a:latin typeface="Calibri"/>
              </a:rPr>
              <a:t>29 </a:t>
            </a:r>
            <a:r>
              <a:rPr lang="el-GR" b="1" dirty="0">
                <a:solidFill>
                  <a:srgbClr val="1F497D"/>
                </a:solidFill>
                <a:latin typeface="Calibri"/>
              </a:rPr>
              <a:t>μ</a:t>
            </a:r>
            <a:r>
              <a:rPr lang="en-GB" b="1" dirty="0">
                <a:solidFill>
                  <a:srgbClr val="1F497D"/>
                </a:solidFill>
                <a:latin typeface="Calibri"/>
              </a:rPr>
              <a:t>m</a:t>
            </a:r>
          </a:p>
        </p:txBody>
      </p:sp>
    </p:spTree>
    <p:extLst>
      <p:ext uri="{BB962C8B-B14F-4D97-AF65-F5344CB8AC3E}">
        <p14:creationId xmlns:p14="http://schemas.microsoft.com/office/powerpoint/2010/main" val="2827809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uiExpand="1" build="p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3</a:t>
            </a:r>
            <a:r>
              <a:rPr lang="en-US" sz="3600" dirty="0" smtClean="0"/>
              <a:t>. My role and tasks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5/28/2018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3" name="Content Placeholder 2"/>
          <p:cNvSpPr>
            <a:spLocks noGrp="1"/>
          </p:cNvSpPr>
          <p:nvPr>
            <p:ph idx="1"/>
          </p:nvPr>
        </p:nvSpPr>
        <p:spPr>
          <a:xfrm>
            <a:off x="82454" y="1372032"/>
            <a:ext cx="4488173" cy="997215"/>
          </a:xfrm>
        </p:spPr>
        <p:txBody>
          <a:bodyPr>
            <a:normAutofit fontScale="85000" lnSpcReduction="20000"/>
          </a:bodyPr>
          <a:lstStyle/>
          <a:p>
            <a:pPr marL="36576" indent="0" algn="just">
              <a:buClr>
                <a:schemeClr val="accent6"/>
              </a:buClr>
              <a:buSzPct val="100000"/>
              <a:buNone/>
            </a:pPr>
            <a:endParaRPr lang="en-GB" sz="2000" b="1" dirty="0" smtClean="0">
              <a:solidFill>
                <a:schemeClr val="accent5"/>
              </a:solidFill>
            </a:endParaRPr>
          </a:p>
          <a:p>
            <a:pPr algn="just">
              <a:buClr>
                <a:schemeClr val="accent6"/>
              </a:buClr>
              <a:buSzPct val="100000"/>
            </a:pPr>
            <a:r>
              <a:rPr lang="en-GB" sz="2000" dirty="0" smtClean="0">
                <a:solidFill>
                  <a:schemeClr val="accent5"/>
                </a:solidFill>
              </a:rPr>
              <a:t>Precise determination of the </a:t>
            </a:r>
            <a:r>
              <a:rPr lang="en-GB" sz="2000" dirty="0" err="1">
                <a:solidFill>
                  <a:schemeClr val="accent5"/>
                </a:solidFill>
              </a:rPr>
              <a:t>the</a:t>
            </a:r>
            <a:r>
              <a:rPr lang="en-GB" sz="2000" dirty="0">
                <a:solidFill>
                  <a:schemeClr val="accent5"/>
                </a:solidFill>
              </a:rPr>
              <a:t> insulation thickness of </a:t>
            </a:r>
            <a:r>
              <a:rPr lang="en-GB" sz="2000" dirty="0" smtClean="0">
                <a:solidFill>
                  <a:schemeClr val="accent5"/>
                </a:solidFill>
              </a:rPr>
              <a:t>superconducting cable</a:t>
            </a:r>
            <a:endParaRPr lang="en-GB" sz="2000" dirty="0">
              <a:solidFill>
                <a:schemeClr val="accent5"/>
              </a:solidFill>
            </a:endParaRPr>
          </a:p>
          <a:p>
            <a:pPr algn="just"/>
            <a:endParaRPr lang="en-GB" sz="2000" dirty="0">
              <a:solidFill>
                <a:schemeClr val="accent5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44269" y="1178094"/>
            <a:ext cx="2153055" cy="503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Upper Block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38746" y="5006583"/>
            <a:ext cx="2270862" cy="503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Lower Block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304800" y="1143000"/>
            <a:ext cx="6230754" cy="35094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668" y="2683155"/>
            <a:ext cx="3894152" cy="29206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Rectangle 12"/>
          <p:cNvSpPr/>
          <p:nvPr/>
        </p:nvSpPr>
        <p:spPr>
          <a:xfrm>
            <a:off x="4877202" y="1562862"/>
            <a:ext cx="428718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accent5"/>
                </a:solidFill>
              </a:rPr>
              <a:t>TO of the supply of Al</a:t>
            </a:r>
            <a:r>
              <a:rPr lang="en-GB" sz="1700" baseline="-25000" dirty="0" smtClean="0">
                <a:solidFill>
                  <a:schemeClr val="accent5"/>
                </a:solidFill>
              </a:rPr>
              <a:t>2</a:t>
            </a:r>
            <a:r>
              <a:rPr lang="en-GB" sz="1700" dirty="0" smtClean="0">
                <a:solidFill>
                  <a:schemeClr val="accent5"/>
                </a:solidFill>
              </a:rPr>
              <a:t>O</a:t>
            </a:r>
            <a:r>
              <a:rPr lang="en-GB" sz="1700" baseline="-25000" dirty="0" smtClean="0">
                <a:solidFill>
                  <a:schemeClr val="accent5"/>
                </a:solidFill>
              </a:rPr>
              <a:t>3</a:t>
            </a:r>
            <a:r>
              <a:rPr lang="en-GB" sz="1700" dirty="0" smtClean="0">
                <a:solidFill>
                  <a:schemeClr val="accent5"/>
                </a:solidFill>
              </a:rPr>
              <a:t> coating of sets of parts for the MQXF coils</a:t>
            </a:r>
            <a:endParaRPr lang="en-GB" sz="1700" dirty="0">
              <a:solidFill>
                <a:schemeClr val="accent5"/>
              </a:solidFill>
            </a:endParaRPr>
          </a:p>
        </p:txBody>
      </p:sp>
      <p:pic>
        <p:nvPicPr>
          <p:cNvPr id="16" name="Picture 15" descr="C:\Users\ecavanna\foto\10_stack\varie_per_procedura_09-02-2015\P1090486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723" y="2683155"/>
            <a:ext cx="2240046" cy="30337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327467" y="3120286"/>
            <a:ext cx="2889502" cy="207746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899502" y="5617899"/>
            <a:ext cx="1911448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/>
              <a:t>11T E-modulus </a:t>
            </a:r>
            <a:r>
              <a:rPr lang="en-US" sz="1050" dirty="0" err="1" smtClean="0"/>
              <a:t>press.</a:t>
            </a:r>
            <a:r>
              <a:rPr lang="en-US" sz="1050" i="1" dirty="0" err="1" smtClean="0"/>
              <a:t>J</a:t>
            </a:r>
            <a:r>
              <a:rPr lang="en-US" sz="1050" i="1" dirty="0"/>
              <a:t>. Luis Rudeiros Fernandez</a:t>
            </a:r>
            <a:endParaRPr lang="en-GB" sz="1050" i="1" dirty="0"/>
          </a:p>
        </p:txBody>
      </p:sp>
    </p:spTree>
    <p:extLst>
      <p:ext uri="{BB962C8B-B14F-4D97-AF65-F5344CB8AC3E}">
        <p14:creationId xmlns:p14="http://schemas.microsoft.com/office/powerpoint/2010/main" val="22519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5/28/2018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3</a:t>
            </a:r>
            <a:r>
              <a:rPr lang="en-US" sz="3600" dirty="0" smtClean="0"/>
              <a:t>. My role and tasks</a:t>
            </a:r>
            <a:endParaRPr lang="en-GB" sz="3600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95175" y="1536575"/>
            <a:ext cx="5201903" cy="1759189"/>
          </a:xfrm>
        </p:spPr>
        <p:txBody>
          <a:bodyPr>
            <a:normAutofit fontScale="92500" lnSpcReduction="20000"/>
          </a:bodyPr>
          <a:lstStyle/>
          <a:p>
            <a:pPr marL="36576" indent="0" algn="just">
              <a:buClr>
                <a:schemeClr val="accent6"/>
              </a:buClr>
              <a:buSzPct val="100000"/>
              <a:buNone/>
            </a:pPr>
            <a:r>
              <a:rPr lang="en-GB" sz="2000" b="1" dirty="0" smtClean="0">
                <a:solidFill>
                  <a:schemeClr val="accent5"/>
                </a:solidFill>
              </a:rPr>
              <a:t>3D FEA Modelling</a:t>
            </a:r>
          </a:p>
          <a:p>
            <a:pPr marL="36576" indent="0" algn="just">
              <a:buClr>
                <a:schemeClr val="accent6"/>
              </a:buClr>
              <a:buSzPct val="100000"/>
              <a:buNone/>
            </a:pPr>
            <a:r>
              <a:rPr lang="en-US" sz="2000" b="1" dirty="0" smtClean="0">
                <a:solidFill>
                  <a:schemeClr val="accent5"/>
                </a:solidFill>
              </a:rPr>
              <a:t>Statistics using data collected from geometrical measurements (MQXFS mid </a:t>
            </a:r>
            <a:r>
              <a:rPr lang="en-US" sz="2000" b="1" smtClean="0">
                <a:solidFill>
                  <a:schemeClr val="accent5"/>
                </a:solidFill>
              </a:rPr>
              <a:t>plane deviations)</a:t>
            </a:r>
            <a:endParaRPr lang="en-US" sz="2000" b="1" dirty="0" smtClean="0">
              <a:solidFill>
                <a:schemeClr val="accent5"/>
              </a:solidFill>
            </a:endParaRPr>
          </a:p>
          <a:p>
            <a:pPr marL="36576" indent="0" algn="just">
              <a:buClr>
                <a:schemeClr val="accent6"/>
              </a:buClr>
              <a:buSzPct val="100000"/>
              <a:buNone/>
            </a:pPr>
            <a:r>
              <a:rPr lang="en-US" sz="2000" dirty="0" smtClean="0">
                <a:solidFill>
                  <a:schemeClr val="accent5"/>
                </a:solidFill>
              </a:rPr>
              <a:t>Data analysis using Python and </a:t>
            </a:r>
            <a:r>
              <a:rPr lang="en-US" sz="2000" dirty="0" err="1" smtClean="0">
                <a:solidFill>
                  <a:schemeClr val="accent5"/>
                </a:solidFill>
              </a:rPr>
              <a:t>Matlab</a:t>
            </a:r>
            <a:r>
              <a:rPr lang="en-US" sz="2000" dirty="0" smtClean="0">
                <a:solidFill>
                  <a:schemeClr val="accent5"/>
                </a:solidFill>
              </a:rPr>
              <a:t> from </a:t>
            </a:r>
            <a:r>
              <a:rPr lang="en-US" sz="2000" dirty="0" err="1" smtClean="0">
                <a:solidFill>
                  <a:schemeClr val="accent5"/>
                </a:solidFill>
              </a:rPr>
              <a:t>Catman</a:t>
            </a:r>
            <a:endParaRPr lang="en-GB" sz="2000" dirty="0">
              <a:solidFill>
                <a:schemeClr val="accent5"/>
              </a:solidFill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226745" y="1759516"/>
            <a:ext cx="5877494" cy="398429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just">
              <a:buClr>
                <a:schemeClr val="accent6"/>
              </a:buClr>
              <a:buSzPct val="100000"/>
              <a:buFont typeface="Arial"/>
              <a:buNone/>
            </a:pPr>
            <a:endParaRPr lang="en-GB" sz="2000" b="1" dirty="0" smtClean="0">
              <a:solidFill>
                <a:schemeClr val="accent5"/>
              </a:solidFill>
            </a:endParaRPr>
          </a:p>
          <a:p>
            <a:pPr marL="36576" indent="0" algn="just">
              <a:buClr>
                <a:schemeClr val="accent6"/>
              </a:buClr>
              <a:buSzPct val="100000"/>
              <a:buFont typeface="Arial"/>
              <a:buNone/>
            </a:pPr>
            <a:endParaRPr lang="en-GB" sz="2000" dirty="0" smtClean="0">
              <a:solidFill>
                <a:schemeClr val="accent5"/>
              </a:solidFill>
            </a:endParaRPr>
          </a:p>
        </p:txBody>
      </p:sp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962" y="3512969"/>
            <a:ext cx="3337558" cy="20244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2264" y="3512969"/>
            <a:ext cx="3980736" cy="244804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91726" y="1320387"/>
            <a:ext cx="3156875" cy="1988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600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15371</TotalTime>
  <Words>374</Words>
  <Application>Microsoft Office PowerPoint</Application>
  <PresentationFormat>On-screen Show (4:3)</PresentationFormat>
  <Paragraphs>103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Segoe UI</vt:lpstr>
      <vt:lpstr>CERNCorporate4-3</vt:lpstr>
      <vt:lpstr>PowerPoint Presentation</vt:lpstr>
      <vt:lpstr>24/01/2018 TE6724: Electromechanical engineer for the design and construction of the HL-LHC model magnets 1st Workshop</vt:lpstr>
      <vt:lpstr>Outline</vt:lpstr>
      <vt:lpstr>1. About HL-LHC</vt:lpstr>
      <vt:lpstr>2. TE/MSC/MDT – R&amp;D</vt:lpstr>
      <vt:lpstr>2. TE/MSC/MDT – R&amp;D</vt:lpstr>
      <vt:lpstr>3. My role and tasks</vt:lpstr>
      <vt:lpstr>3. My role and tasks</vt:lpstr>
      <vt:lpstr>3. My role and tasks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 Luis Rudeiros Fernandez</dc:creator>
  <cp:lastModifiedBy>Salvador Ferradas Troitino</cp:lastModifiedBy>
  <cp:revision>582</cp:revision>
  <cp:lastPrinted>2016-03-22T16:22:54Z</cp:lastPrinted>
  <dcterms:created xsi:type="dcterms:W3CDTF">2015-10-20T13:40:55Z</dcterms:created>
  <dcterms:modified xsi:type="dcterms:W3CDTF">2018-05-28T16:15:38Z</dcterms:modified>
</cp:coreProperties>
</file>