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1"/>
  </p:sldMasterIdLst>
  <p:notesMasterIdLst>
    <p:notesMasterId r:id="rId11"/>
  </p:notesMasterIdLst>
  <p:handoutMasterIdLst>
    <p:handoutMasterId r:id="rId12"/>
  </p:handoutMasterIdLst>
  <p:sldIdLst>
    <p:sldId id="256" r:id="rId2"/>
    <p:sldId id="257" r:id="rId3"/>
    <p:sldId id="268" r:id="rId4"/>
    <p:sldId id="265" r:id="rId5"/>
    <p:sldId id="271" r:id="rId6"/>
    <p:sldId id="269" r:id="rId7"/>
    <p:sldId id="270" r:id="rId8"/>
    <p:sldId id="272" r:id="rId9"/>
    <p:sldId id="258" r:id="rId10"/>
  </p:sldIdLst>
  <p:sldSz cx="12192000" cy="6858000"/>
  <p:notesSz cx="9872663"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24" autoAdjust="0"/>
    <p:restoredTop sz="83717" autoAdjust="0"/>
  </p:normalViewPr>
  <p:slideViewPr>
    <p:cSldViewPr snapToGrid="0">
      <p:cViewPr varScale="1">
        <p:scale>
          <a:sx n="114" d="100"/>
          <a:sy n="114" d="100"/>
        </p:scale>
        <p:origin x="240" y="108"/>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278154"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592224" y="1"/>
            <a:ext cx="4278154" cy="341064"/>
          </a:xfrm>
          <a:prstGeom prst="rect">
            <a:avLst/>
          </a:prstGeom>
        </p:spPr>
        <p:txBody>
          <a:bodyPr vert="horz" lIns="91440" tIns="45720" rIns="91440" bIns="45720" rtlCol="0"/>
          <a:lstStyle>
            <a:lvl1pPr algn="r">
              <a:defRPr sz="1200"/>
            </a:lvl1pPr>
          </a:lstStyle>
          <a:p>
            <a:fld id="{78143904-5AB6-45BE-A4A6-82A7A4832C24}" type="datetimeFigureOut">
              <a:rPr lang="en-GB" smtClean="0"/>
              <a:pPr/>
              <a:t>28/05/2018</a:t>
            </a:fld>
            <a:endParaRPr lang="en-GB"/>
          </a:p>
        </p:txBody>
      </p:sp>
      <p:sp>
        <p:nvSpPr>
          <p:cNvPr id="4" name="Footer Placeholder 3"/>
          <p:cNvSpPr>
            <a:spLocks noGrp="1"/>
          </p:cNvSpPr>
          <p:nvPr>
            <p:ph type="ftr" sz="quarter" idx="2"/>
          </p:nvPr>
        </p:nvSpPr>
        <p:spPr>
          <a:xfrm>
            <a:off x="0" y="6456612"/>
            <a:ext cx="4278154" cy="3410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592224" y="6456612"/>
            <a:ext cx="4278154" cy="341063"/>
          </a:xfrm>
          <a:prstGeom prst="rect">
            <a:avLst/>
          </a:prstGeom>
        </p:spPr>
        <p:txBody>
          <a:bodyPr vert="horz" lIns="91440" tIns="45720" rIns="91440" bIns="45720" rtlCol="0" anchor="b"/>
          <a:lstStyle>
            <a:lvl1pPr algn="r">
              <a:defRPr sz="1200"/>
            </a:lvl1pPr>
          </a:lstStyle>
          <a:p>
            <a:fld id="{85091DAA-33DE-4AC6-B0E1-688803BE2093}" type="slidenum">
              <a:rPr lang="en-GB" smtClean="0"/>
              <a:pPr/>
              <a:t>‹#›</a:t>
            </a:fld>
            <a:endParaRPr lang="en-GB"/>
          </a:p>
        </p:txBody>
      </p:sp>
    </p:spTree>
    <p:extLst>
      <p:ext uri="{BB962C8B-B14F-4D97-AF65-F5344CB8AC3E}">
        <p14:creationId xmlns:p14="http://schemas.microsoft.com/office/powerpoint/2010/main" val="256711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278154"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2224" y="1"/>
            <a:ext cx="4278154" cy="341064"/>
          </a:xfrm>
          <a:prstGeom prst="rect">
            <a:avLst/>
          </a:prstGeom>
        </p:spPr>
        <p:txBody>
          <a:bodyPr vert="horz" lIns="91440" tIns="45720" rIns="91440" bIns="45720" rtlCol="0"/>
          <a:lstStyle>
            <a:lvl1pPr algn="r">
              <a:defRPr sz="1200"/>
            </a:lvl1pPr>
          </a:lstStyle>
          <a:p>
            <a:fld id="{7F527508-018E-4603-9A89-653EA14D4EBC}" type="datetimeFigureOut">
              <a:rPr lang="en-GB" smtClean="0"/>
              <a:pPr/>
              <a:t>28/05/2018</a:t>
            </a:fld>
            <a:endParaRPr lang="en-GB"/>
          </a:p>
        </p:txBody>
      </p:sp>
      <p:sp>
        <p:nvSpPr>
          <p:cNvPr id="4" name="Slide Image Placeholder 3"/>
          <p:cNvSpPr>
            <a:spLocks noGrp="1" noRot="1" noChangeAspect="1"/>
          </p:cNvSpPr>
          <p:nvPr>
            <p:ph type="sldImg" idx="2"/>
          </p:nvPr>
        </p:nvSpPr>
        <p:spPr>
          <a:xfrm>
            <a:off x="2897188" y="849313"/>
            <a:ext cx="4078287"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267" y="3271381"/>
            <a:ext cx="7898130" cy="267658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612"/>
            <a:ext cx="4278154" cy="3410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2224" y="6456612"/>
            <a:ext cx="4278154" cy="341063"/>
          </a:xfrm>
          <a:prstGeom prst="rect">
            <a:avLst/>
          </a:prstGeom>
        </p:spPr>
        <p:txBody>
          <a:bodyPr vert="horz" lIns="91440" tIns="45720" rIns="91440" bIns="45720" rtlCol="0" anchor="b"/>
          <a:lstStyle>
            <a:lvl1pPr algn="r">
              <a:defRPr sz="1200"/>
            </a:lvl1pPr>
          </a:lstStyle>
          <a:p>
            <a:fld id="{0F0F7FC2-FAA3-4C00-9F68-2834D142A5CC}" type="slidenum">
              <a:rPr lang="en-GB" smtClean="0"/>
              <a:pPr/>
              <a:t>‹#›</a:t>
            </a:fld>
            <a:endParaRPr lang="en-GB"/>
          </a:p>
        </p:txBody>
      </p:sp>
    </p:spTree>
    <p:extLst>
      <p:ext uri="{BB962C8B-B14F-4D97-AF65-F5344CB8AC3E}">
        <p14:creationId xmlns:p14="http://schemas.microsoft.com/office/powerpoint/2010/main" val="221868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0F7FC2-FAA3-4C00-9F68-2834D142A5CC}" type="slidenum">
              <a:rPr lang="en-GB" smtClean="0"/>
              <a:pPr/>
              <a:t>1</a:t>
            </a:fld>
            <a:endParaRPr lang="en-GB"/>
          </a:p>
        </p:txBody>
      </p:sp>
    </p:spTree>
    <p:extLst>
      <p:ext uri="{BB962C8B-B14F-4D97-AF65-F5344CB8AC3E}">
        <p14:creationId xmlns:p14="http://schemas.microsoft.com/office/powerpoint/2010/main" val="4250067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have been working on two activities: one is the coordination of the 11T DP102 magnet disassembly and the elaboration of the final detailed report. And second the participation in the </a:t>
            </a:r>
            <a:r>
              <a:rPr lang="en-US" baseline="0" dirty="0" err="1" smtClean="0"/>
              <a:t>eRMC</a:t>
            </a:r>
            <a:r>
              <a:rPr lang="en-US" baseline="0" dirty="0" smtClean="0"/>
              <a:t> magnet winding and elaboration of the procedure. </a:t>
            </a:r>
            <a:endParaRPr lang="en-GB" dirty="0"/>
          </a:p>
        </p:txBody>
      </p:sp>
      <p:sp>
        <p:nvSpPr>
          <p:cNvPr id="4" name="Slide Number Placeholder 3"/>
          <p:cNvSpPr>
            <a:spLocks noGrp="1"/>
          </p:cNvSpPr>
          <p:nvPr>
            <p:ph type="sldNum" sz="quarter" idx="10"/>
          </p:nvPr>
        </p:nvSpPr>
        <p:spPr/>
        <p:txBody>
          <a:bodyPr/>
          <a:lstStyle/>
          <a:p>
            <a:fld id="{0F0F7FC2-FAA3-4C00-9F68-2834D142A5CC}" type="slidenum">
              <a:rPr lang="en-GB" smtClean="0"/>
              <a:pPr/>
              <a:t>2</a:t>
            </a:fld>
            <a:endParaRPr lang="en-GB"/>
          </a:p>
        </p:txBody>
      </p:sp>
    </p:spTree>
    <p:extLst>
      <p:ext uri="{BB962C8B-B14F-4D97-AF65-F5344CB8AC3E}">
        <p14:creationId xmlns:p14="http://schemas.microsoft.com/office/powerpoint/2010/main" val="1382006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Starting with the 11T model.</a:t>
            </a:r>
            <a:endParaRPr lang="en-GB" dirty="0"/>
          </a:p>
        </p:txBody>
      </p:sp>
      <p:sp>
        <p:nvSpPr>
          <p:cNvPr id="4" name="Slide Number Placeholder 3"/>
          <p:cNvSpPr>
            <a:spLocks noGrp="1"/>
          </p:cNvSpPr>
          <p:nvPr>
            <p:ph type="sldNum" sz="quarter" idx="10"/>
          </p:nvPr>
        </p:nvSpPr>
        <p:spPr/>
        <p:txBody>
          <a:bodyPr/>
          <a:lstStyle/>
          <a:p>
            <a:fld id="{0F0F7FC2-FAA3-4C00-9F68-2834D142A5CC}" type="slidenum">
              <a:rPr lang="en-GB" smtClean="0"/>
              <a:pPr/>
              <a:t>3</a:t>
            </a:fld>
            <a:endParaRPr lang="en-GB"/>
          </a:p>
        </p:txBody>
      </p:sp>
    </p:spTree>
    <p:extLst>
      <p:ext uri="{BB962C8B-B14F-4D97-AF65-F5344CB8AC3E}">
        <p14:creationId xmlns:p14="http://schemas.microsoft.com/office/powerpoint/2010/main" val="1127911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aseline="0" dirty="0" smtClean="0"/>
              <a:t>As I already exposed in the previous FTEC workshop, the 11T magnet will serve the LHC upgrade. This is a short model prototype. During the training, this magnet was stuck and couldn’t reach the nominal current. Here in this graph you can compare with other magnets progression. Because of this problem, it was decided to disassemble and test step by step to try to understand the problem and probably learn something new. Here you can observe the magnet in its cold mass, what allows for the operation in the cryostat. By cutting the shell, this cylinder, we get access to the two collared coils units. </a:t>
            </a:r>
            <a:endParaRPr lang="en-US" dirty="0" smtClean="0"/>
          </a:p>
        </p:txBody>
      </p:sp>
      <p:sp>
        <p:nvSpPr>
          <p:cNvPr id="4" name="Slide Number Placeholder 3"/>
          <p:cNvSpPr>
            <a:spLocks noGrp="1"/>
          </p:cNvSpPr>
          <p:nvPr>
            <p:ph type="sldNum" sz="quarter" idx="10"/>
          </p:nvPr>
        </p:nvSpPr>
        <p:spPr/>
        <p:txBody>
          <a:bodyPr/>
          <a:lstStyle/>
          <a:p>
            <a:fld id="{0F0F7FC2-FAA3-4C00-9F68-2834D142A5CC}" type="slidenum">
              <a:rPr lang="en-GB" smtClean="0"/>
              <a:pPr/>
              <a:t>4</a:t>
            </a:fld>
            <a:endParaRPr lang="en-GB"/>
          </a:p>
        </p:txBody>
      </p:sp>
    </p:spTree>
    <p:extLst>
      <p:ext uri="{BB962C8B-B14F-4D97-AF65-F5344CB8AC3E}">
        <p14:creationId xmlns:p14="http://schemas.microsoft.com/office/powerpoint/2010/main" val="2866052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Here you can observe these two collared</a:t>
            </a:r>
            <a:r>
              <a:rPr lang="en-US" baseline="0" dirty="0" smtClean="0"/>
              <a:t> coils already removed. Among other control tests, here you can see </a:t>
            </a:r>
            <a:r>
              <a:rPr lang="en-US" baseline="0" dirty="0" err="1" smtClean="0"/>
              <a:t>Salva</a:t>
            </a:r>
            <a:r>
              <a:rPr lang="en-US" baseline="0" dirty="0" smtClean="0"/>
              <a:t> taking geometrical measurements. After the desired tests each collared coil is inserted in the press for decollaring, allowing for the collars removal, and we get four coils like this one. This is a photo I took for recording during the visual inspection of one of the coils. More tests have been applied to them like electrical, magnetic, mechanical stress. I am elaborating the report with all the relevant information of the disassembly. </a:t>
            </a:r>
            <a:endParaRPr lang="en-US" dirty="0" smtClean="0"/>
          </a:p>
        </p:txBody>
      </p:sp>
      <p:sp>
        <p:nvSpPr>
          <p:cNvPr id="4" name="Slide Number Placeholder 3"/>
          <p:cNvSpPr>
            <a:spLocks noGrp="1"/>
          </p:cNvSpPr>
          <p:nvPr>
            <p:ph type="sldNum" sz="quarter" idx="10"/>
          </p:nvPr>
        </p:nvSpPr>
        <p:spPr/>
        <p:txBody>
          <a:bodyPr/>
          <a:lstStyle/>
          <a:p>
            <a:fld id="{0F0F7FC2-FAA3-4C00-9F68-2834D142A5CC}" type="slidenum">
              <a:rPr lang="en-GB" smtClean="0"/>
              <a:pPr/>
              <a:t>5</a:t>
            </a:fld>
            <a:endParaRPr lang="en-GB"/>
          </a:p>
        </p:txBody>
      </p:sp>
    </p:spTree>
    <p:extLst>
      <p:ext uri="{BB962C8B-B14F-4D97-AF65-F5344CB8AC3E}">
        <p14:creationId xmlns:p14="http://schemas.microsoft.com/office/powerpoint/2010/main" val="2661039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And concerning the </a:t>
            </a:r>
            <a:r>
              <a:rPr lang="en-US" baseline="0" dirty="0" err="1" smtClean="0"/>
              <a:t>eRMC</a:t>
            </a:r>
            <a:r>
              <a:rPr lang="en-US" baseline="0" dirty="0" smtClean="0"/>
              <a:t> magnet winding.</a:t>
            </a:r>
            <a:endParaRPr lang="en-GB" dirty="0"/>
          </a:p>
        </p:txBody>
      </p:sp>
      <p:sp>
        <p:nvSpPr>
          <p:cNvPr id="4" name="Slide Number Placeholder 3"/>
          <p:cNvSpPr>
            <a:spLocks noGrp="1"/>
          </p:cNvSpPr>
          <p:nvPr>
            <p:ph type="sldNum" sz="quarter" idx="10"/>
          </p:nvPr>
        </p:nvSpPr>
        <p:spPr/>
        <p:txBody>
          <a:bodyPr/>
          <a:lstStyle/>
          <a:p>
            <a:fld id="{0F0F7FC2-FAA3-4C00-9F68-2834D142A5CC}" type="slidenum">
              <a:rPr lang="en-GB" smtClean="0"/>
              <a:pPr/>
              <a:t>6</a:t>
            </a:fld>
            <a:endParaRPr lang="en-GB"/>
          </a:p>
        </p:txBody>
      </p:sp>
    </p:spTree>
    <p:extLst>
      <p:ext uri="{BB962C8B-B14F-4D97-AF65-F5344CB8AC3E}">
        <p14:creationId xmlns:p14="http://schemas.microsoft.com/office/powerpoint/2010/main" val="3503910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GB" noProof="0" dirty="0" smtClean="0"/>
              <a:t>The </a:t>
            </a:r>
            <a:r>
              <a:rPr lang="en-GB" noProof="0" dirty="0" err="1" smtClean="0"/>
              <a:t>eRMC</a:t>
            </a:r>
            <a:r>
              <a:rPr lang="en-GB" baseline="0" noProof="0" dirty="0" smtClean="0"/>
              <a:t> is a project for FCC. As you well know, FCC is the future circular collider, for which the required dipolar magnetic fields are in the range of the 16 – 18 T. </a:t>
            </a:r>
            <a:r>
              <a:rPr lang="en-GB" baseline="0" noProof="0" dirty="0" err="1" smtClean="0"/>
              <a:t>eRMC</a:t>
            </a:r>
            <a:r>
              <a:rPr lang="en-GB" baseline="0" noProof="0" dirty="0" smtClean="0"/>
              <a:t> aims to explore the performance of Nb3SN superconductor in this range. In this cross section you can observe a layout of the magnet in the cold mass. Here you can see that it is composed of two coils. Just after wound, each coil looks like this one in the photo.</a:t>
            </a:r>
          </a:p>
          <a:p>
            <a:r>
              <a:rPr lang="en-GB" baseline="0" noProof="0" dirty="0" smtClean="0"/>
              <a:t>The first fabrication phase consist in winding the superconducting cable around the pole. For that we mount this spool on the tensioning machine and rotate the board, piling up turns until completing the 45 turns. When all the turns has been completed, this is the result.</a:t>
            </a:r>
            <a:endParaRPr lang="en-GB" noProof="0" dirty="0"/>
          </a:p>
        </p:txBody>
      </p:sp>
      <p:sp>
        <p:nvSpPr>
          <p:cNvPr id="4" name="Номер слайда 3"/>
          <p:cNvSpPr>
            <a:spLocks noGrp="1"/>
          </p:cNvSpPr>
          <p:nvPr>
            <p:ph type="sldNum" sz="quarter" idx="10"/>
          </p:nvPr>
        </p:nvSpPr>
        <p:spPr/>
        <p:txBody>
          <a:bodyPr/>
          <a:lstStyle/>
          <a:p>
            <a:fld id="{0F0F7FC2-FAA3-4C00-9F68-2834D142A5CC}" type="slidenum">
              <a:rPr lang="en-GB" smtClean="0"/>
              <a:pPr/>
              <a:t>7</a:t>
            </a:fld>
            <a:endParaRPr lang="en-GB"/>
          </a:p>
        </p:txBody>
      </p:sp>
    </p:spTree>
    <p:extLst>
      <p:ext uri="{BB962C8B-B14F-4D97-AF65-F5344CB8AC3E}">
        <p14:creationId xmlns:p14="http://schemas.microsoft.com/office/powerpoint/2010/main" val="136275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To</a:t>
            </a:r>
            <a:r>
              <a:rPr lang="en-US" baseline="0" dirty="0" smtClean="0"/>
              <a:t> assure the desired quality, we make use of a procedure and a follow-up sheet. Concerning the elaboration of the procedure: during the winding of the first coil I elaborated a first draft. We found different problems and implemented and tested new </a:t>
            </a:r>
            <a:r>
              <a:rPr lang="en-US" baseline="0" dirty="0" err="1" smtClean="0"/>
              <a:t>toolings</a:t>
            </a:r>
            <a:r>
              <a:rPr lang="en-US" baseline="0" dirty="0" smtClean="0"/>
              <a:t> to solve them. For example, here you can observe an auxiliary clamping system that we implemented to prevent the cable expansion. We have just wound the second coil, in which we have verified the methods tested in the 1</a:t>
            </a:r>
            <a:r>
              <a:rPr lang="en-US" baseline="30000" dirty="0" smtClean="0"/>
              <a:t>st</a:t>
            </a:r>
            <a:r>
              <a:rPr lang="en-US" baseline="0" dirty="0" smtClean="0"/>
              <a:t> one and implemented other slight variations. Before starting the 3</a:t>
            </a:r>
            <a:r>
              <a:rPr lang="en-US" baseline="30000" dirty="0" smtClean="0"/>
              <a:t>rd</a:t>
            </a:r>
            <a:r>
              <a:rPr lang="en-US" baseline="0" dirty="0" smtClean="0"/>
              <a:t> coil, I need to complete the procedure. The second document we use during the winding is a follow-up sheet to record and monitor all the significant information like the references of the components, comments, or dimensional control at every turn, like I show in this photo.</a:t>
            </a:r>
            <a:endParaRPr lang="ru-RU" dirty="0"/>
          </a:p>
        </p:txBody>
      </p:sp>
      <p:sp>
        <p:nvSpPr>
          <p:cNvPr id="4" name="Номер слайда 3"/>
          <p:cNvSpPr>
            <a:spLocks noGrp="1"/>
          </p:cNvSpPr>
          <p:nvPr>
            <p:ph type="sldNum" sz="quarter" idx="10"/>
          </p:nvPr>
        </p:nvSpPr>
        <p:spPr/>
        <p:txBody>
          <a:bodyPr/>
          <a:lstStyle/>
          <a:p>
            <a:fld id="{0F0F7FC2-FAA3-4C00-9F68-2834D142A5CC}" type="slidenum">
              <a:rPr lang="en-GB" smtClean="0"/>
              <a:pPr/>
              <a:t>8</a:t>
            </a:fld>
            <a:endParaRPr lang="en-GB"/>
          </a:p>
        </p:txBody>
      </p:sp>
    </p:spTree>
    <p:extLst>
      <p:ext uri="{BB962C8B-B14F-4D97-AF65-F5344CB8AC3E}">
        <p14:creationId xmlns:p14="http://schemas.microsoft.com/office/powerpoint/2010/main" val="136275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23C17B-29CD-4805-9E97-7980D29556EF}"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2454683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1670F57-5A48-462C-97D2-8D6433252E2C}"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3051485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1EB6B3-C603-4893-BCE2-54A113FCA3AC}"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97435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548DEF2-0103-42BC-8B2E-64D43C802A5B}"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1565902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ACA9419-82B8-48B3-8736-F535C9445F02}"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14029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502B0AA-B934-4C39-8EB8-4ED3A93D4CCF}"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2763468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D8331D-56F1-4131-86C2-615C864A2F62}"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3243525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4DDBC-1B8B-4D67-928C-2313B8E545DB}"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1261427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76C1B5-2258-4489-ADAB-15D9D6678218}"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3262384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892AB23-08AA-4133-80C8-1283636F79A6}" type="datetime1">
              <a:rPr lang="en-GB" smtClean="0"/>
              <a:pPr/>
              <a:t>28/05/2018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1131340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BB028A-D7D1-44D0-9C30-920A99CE9BD9}" type="datetime1">
              <a:rPr lang="en-GB" smtClean="0"/>
              <a:pPr/>
              <a:t>28/05/2018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738570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7F3305C-1929-49B0-8B3E-BD84A948864D}" type="datetime1">
              <a:rPr lang="en-GB" smtClean="0"/>
              <a:pPr/>
              <a:t>28/05/2018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3815378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5F9C6EF-5FEB-4ECD-BD1B-C703F701C347}" type="datetime1">
              <a:rPr lang="en-GB" smtClean="0"/>
              <a:pPr/>
              <a:t>28/05/2018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207889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E6F603-FD2C-4436-8885-86C10CD3501D}" type="datetime1">
              <a:rPr lang="en-GB" smtClean="0"/>
              <a:pPr/>
              <a:t>28/05/2018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790346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3C95790-A220-4D04-9ED6-7A6960C10DBE}" type="datetime1">
              <a:rPr lang="en-GB" smtClean="0"/>
              <a:pPr/>
              <a:t>28/05/2018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6561EF-2BAA-46D9-88AA-63DE557EF378}" type="slidenum">
              <a:rPr lang="en-GB" smtClean="0"/>
              <a:pPr/>
              <a:t>‹#›</a:t>
            </a:fld>
            <a:endParaRPr lang="en-GB"/>
          </a:p>
        </p:txBody>
      </p:sp>
    </p:spTree>
    <p:extLst>
      <p:ext uri="{BB962C8B-B14F-4D97-AF65-F5344CB8AC3E}">
        <p14:creationId xmlns:p14="http://schemas.microsoft.com/office/powerpoint/2010/main" val="3488488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6561EF-2BAA-46D9-88AA-63DE557EF378}" type="slidenum">
              <a:rPr lang="en-GB" smtClean="0"/>
              <a:pPr/>
              <a:t>‹#›</a:t>
            </a:fld>
            <a:endParaRPr lang="en-GB"/>
          </a:p>
        </p:txBody>
      </p:sp>
      <p:sp>
        <p:nvSpPr>
          <p:cNvPr id="5" name="Date Placeholder 4"/>
          <p:cNvSpPr>
            <a:spLocks noGrp="1"/>
          </p:cNvSpPr>
          <p:nvPr>
            <p:ph type="dt" sz="half" idx="10"/>
          </p:nvPr>
        </p:nvSpPr>
        <p:spPr/>
        <p:txBody>
          <a:bodyPr/>
          <a:lstStyle/>
          <a:p>
            <a:fld id="{3EECC243-D0C8-4B64-9F33-DAD6DF208F34}" type="datetime1">
              <a:rPr lang="en-GB" smtClean="0"/>
              <a:pPr/>
              <a:t>28/05/2018</a:t>
            </a:fld>
            <a:endParaRPr lang="en-GB"/>
          </a:p>
        </p:txBody>
      </p:sp>
    </p:spTree>
    <p:extLst>
      <p:ext uri="{BB962C8B-B14F-4D97-AF65-F5344CB8AC3E}">
        <p14:creationId xmlns:p14="http://schemas.microsoft.com/office/powerpoint/2010/main" val="4148585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EFAFEF5-07E4-4423-8D72-06C244B56F99}" type="datetime1">
              <a:rPr lang="en-GB" smtClean="0"/>
              <a:pPr/>
              <a:t>28/05/2018</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E6561EF-2BAA-46D9-88AA-63DE557EF378}" type="slidenum">
              <a:rPr lang="en-GB" smtClean="0"/>
              <a:pPr/>
              <a:t>‹#›</a:t>
            </a:fld>
            <a:endParaRPr lang="en-GB"/>
          </a:p>
        </p:txBody>
      </p:sp>
    </p:spTree>
    <p:extLst>
      <p:ext uri="{BB962C8B-B14F-4D97-AF65-F5344CB8AC3E}">
        <p14:creationId xmlns:p14="http://schemas.microsoft.com/office/powerpoint/2010/main" val="138175880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59324" y="419519"/>
            <a:ext cx="1669375" cy="163285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lated image"/>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228184" y="516646"/>
            <a:ext cx="2832249" cy="143860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7"/>
          <p:cNvSpPr txBox="1">
            <a:spLocks/>
          </p:cNvSpPr>
          <p:nvPr/>
        </p:nvSpPr>
        <p:spPr>
          <a:xfrm>
            <a:off x="1371600" y="2819400"/>
            <a:ext cx="7200000" cy="1545704"/>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5A5A5A"/>
                </a:solidFill>
                <a:effectLst/>
                <a:uLnTx/>
                <a:uFillTx/>
                <a:latin typeface="Arial"/>
                <a:ea typeface="+mj-ea"/>
                <a:cs typeface="+mj-cs"/>
              </a:rPr>
              <a:t>Electromechanical Engineering for the Fabrication of Superconducting Model Magnets - TE6728</a:t>
            </a:r>
            <a:endParaRPr kumimoji="0" lang="en-GB" sz="2800" b="1" i="0" u="none" strike="noStrike" kern="1200" cap="none" spc="0" normalizeH="0" baseline="0" noProof="0" dirty="0">
              <a:ln>
                <a:noFill/>
              </a:ln>
              <a:solidFill>
                <a:srgbClr val="5A5A5A"/>
              </a:solidFill>
              <a:effectLst/>
              <a:uLnTx/>
              <a:uFillTx/>
              <a:latin typeface="Arial"/>
              <a:ea typeface="+mj-ea"/>
              <a:cs typeface="+mj-cs"/>
            </a:endParaRPr>
          </a:p>
        </p:txBody>
      </p:sp>
      <p:sp>
        <p:nvSpPr>
          <p:cNvPr id="9" name="Subtitle 5"/>
          <p:cNvSpPr txBox="1">
            <a:spLocks/>
          </p:cNvSpPr>
          <p:nvPr/>
        </p:nvSpPr>
        <p:spPr>
          <a:xfrm>
            <a:off x="1371600" y="4497572"/>
            <a:ext cx="3416424" cy="839956"/>
          </a:xfrm>
          <a:prstGeom prst="rect">
            <a:avLst/>
          </a:prstGeom>
        </p:spPr>
        <p:txBody>
          <a:bodyPr vert="horz" lIns="0" tIns="0" rIns="0" bIns="0" rtlCol="0">
            <a:normAutofit/>
          </a:bodyPr>
          <a:lstStyle>
            <a:lvl1pPr marL="0" indent="0" algn="l" defTabSz="457200" rtl="0" eaLnBrk="1" latinLnBrk="0" hangingPunct="1">
              <a:spcBef>
                <a:spcPct val="20000"/>
              </a:spcBef>
              <a:buClr>
                <a:schemeClr val="accent6"/>
              </a:buClr>
              <a:buFont typeface="Wingdings" charset="2"/>
              <a:buNone/>
              <a:defRPr sz="2000" b="0"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B963C"/>
              </a:buClr>
              <a:buSzTx/>
              <a:buFont typeface="Wingdings" charset="2"/>
              <a:buNone/>
              <a:tabLst/>
              <a:defRPr/>
            </a:pPr>
            <a:r>
              <a:rPr lang="en-US" sz="1600" b="1" dirty="0">
                <a:solidFill>
                  <a:srgbClr val="5A5A5A"/>
                </a:solidFill>
                <a:latin typeface="Arial"/>
              </a:rPr>
              <a:t>R</a:t>
            </a:r>
            <a:r>
              <a:rPr kumimoji="0" lang="en-US" sz="1600" b="1" i="0" u="none" strike="noStrike" kern="1200" cap="none" spc="0" normalizeH="0" baseline="0" noProof="0" dirty="0" err="1" smtClean="0">
                <a:ln>
                  <a:noFill/>
                </a:ln>
                <a:solidFill>
                  <a:srgbClr val="5A5A5A"/>
                </a:solidFill>
                <a:effectLst/>
                <a:uLnTx/>
                <a:uFillTx/>
                <a:latin typeface="Arial"/>
              </a:rPr>
              <a:t>icardo</a:t>
            </a:r>
            <a:r>
              <a:rPr kumimoji="0" lang="en-US" sz="1600" b="1" i="0" u="none" strike="noStrike" kern="1200" cap="none" spc="0" normalizeH="0" baseline="0" noProof="0" dirty="0" smtClean="0">
                <a:ln>
                  <a:noFill/>
                </a:ln>
                <a:solidFill>
                  <a:srgbClr val="5A5A5A"/>
                </a:solidFill>
                <a:effectLst/>
                <a:uLnTx/>
                <a:uFillTx/>
                <a:latin typeface="Arial"/>
              </a:rPr>
              <a:t> de </a:t>
            </a:r>
            <a:r>
              <a:rPr lang="en-US" sz="1600" b="1" dirty="0">
                <a:solidFill>
                  <a:srgbClr val="5A5A5A"/>
                </a:solidFill>
                <a:latin typeface="Arial"/>
              </a:rPr>
              <a:t>P</a:t>
            </a:r>
            <a:r>
              <a:rPr kumimoji="0" lang="en-US" sz="1600" b="1" i="0" u="none" strike="noStrike" kern="1200" cap="none" spc="0" normalizeH="0" baseline="0" noProof="0" dirty="0" err="1" smtClean="0">
                <a:ln>
                  <a:noFill/>
                </a:ln>
                <a:solidFill>
                  <a:srgbClr val="5A5A5A"/>
                </a:solidFill>
                <a:effectLst/>
                <a:uLnTx/>
                <a:uFillTx/>
                <a:latin typeface="Arial"/>
              </a:rPr>
              <a:t>az</a:t>
            </a:r>
            <a:r>
              <a:rPr kumimoji="0" lang="en-US" sz="1600" b="1" i="0" u="none" strike="noStrike" kern="1200" cap="none" spc="0" normalizeH="0" baseline="0" noProof="0" dirty="0" smtClean="0">
                <a:ln>
                  <a:noFill/>
                </a:ln>
                <a:solidFill>
                  <a:srgbClr val="5A5A5A"/>
                </a:solidFill>
                <a:effectLst/>
                <a:uLnTx/>
                <a:uFillTx/>
                <a:latin typeface="Arial"/>
              </a:rPr>
              <a:t> Lude</a:t>
            </a:r>
            <a:r>
              <a:rPr kumimoji="0" lang="en-GB" sz="1600" b="1" i="0" u="none" strike="noStrike" kern="1200" cap="none" spc="0" normalizeH="0" baseline="0" noProof="0" dirty="0" smtClean="0">
                <a:ln>
                  <a:noFill/>
                </a:ln>
                <a:solidFill>
                  <a:srgbClr val="5A5A5A"/>
                </a:solidFill>
                <a:effectLst/>
                <a:uLnTx/>
                <a:uFillTx/>
                <a:latin typeface="Arial"/>
              </a:rPr>
              <a:t>ñ</a:t>
            </a:r>
            <a:r>
              <a:rPr kumimoji="0" lang="en-US" sz="1600" b="1" i="0" u="none" strike="noStrike" kern="1200" cap="none" spc="0" normalizeH="0" baseline="0" noProof="0" dirty="0" smtClean="0">
                <a:ln>
                  <a:noFill/>
                </a:ln>
                <a:solidFill>
                  <a:srgbClr val="5A5A5A"/>
                </a:solidFill>
                <a:effectLst/>
                <a:uLnTx/>
                <a:uFillTx/>
                <a:latin typeface="Arial"/>
              </a:rPr>
              <a:t>a</a:t>
            </a:r>
          </a:p>
          <a:p>
            <a:pPr marL="0" marR="0" lvl="0" indent="0" algn="l" defTabSz="457200" rtl="0" eaLnBrk="1" fontAlgn="auto" latinLnBrk="0" hangingPunct="1">
              <a:lnSpc>
                <a:spcPct val="100000"/>
              </a:lnSpc>
              <a:spcBef>
                <a:spcPct val="20000"/>
              </a:spcBef>
              <a:spcAft>
                <a:spcPts val="0"/>
              </a:spcAft>
              <a:buClr>
                <a:srgbClr val="FB963C"/>
              </a:buClr>
              <a:buSzTx/>
              <a:buFont typeface="Wingdings" charset="2"/>
              <a:buNone/>
              <a:tabLst/>
              <a:defRPr/>
            </a:pPr>
            <a:endParaRPr kumimoji="0" lang="en-US" sz="800" b="1" i="0" u="none" strike="noStrike" kern="1200" cap="none" spc="0" normalizeH="0" baseline="0" noProof="0" dirty="0" smtClean="0">
              <a:ln>
                <a:noFill/>
              </a:ln>
              <a:solidFill>
                <a:srgbClr val="5A5A5A"/>
              </a:solidFill>
              <a:effectLst/>
              <a:uLnTx/>
              <a:uFillTx/>
              <a:latin typeface="Arial"/>
            </a:endParaRPr>
          </a:p>
          <a:p>
            <a:pPr marL="0" marR="0" lvl="0" indent="0" algn="l" defTabSz="457200" rtl="0" eaLnBrk="1" fontAlgn="auto" latinLnBrk="0" hangingPunct="1">
              <a:lnSpc>
                <a:spcPct val="100000"/>
              </a:lnSpc>
              <a:spcBef>
                <a:spcPct val="20000"/>
              </a:spcBef>
              <a:spcAft>
                <a:spcPts val="0"/>
              </a:spcAft>
              <a:buClr>
                <a:srgbClr val="FB963C"/>
              </a:buClr>
              <a:buSzTx/>
              <a:buFont typeface="Wingdings" charset="2"/>
              <a:buNone/>
              <a:tabLst/>
              <a:defRPr/>
            </a:pPr>
            <a:r>
              <a:rPr lang="en-US" sz="1600" b="1" dirty="0" smtClean="0">
                <a:solidFill>
                  <a:srgbClr val="5A5A5A"/>
                </a:solidFill>
                <a:latin typeface="Arial"/>
              </a:rPr>
              <a:t>Supervisor: Juan Carlos Perez</a:t>
            </a:r>
            <a:endParaRPr kumimoji="0" lang="en-GB" sz="1600" b="1" i="0" u="none" strike="noStrike" kern="1200" cap="none" spc="0" normalizeH="0" baseline="0" noProof="0" dirty="0">
              <a:ln>
                <a:noFill/>
              </a:ln>
              <a:solidFill>
                <a:srgbClr val="5A5A5A"/>
              </a:solidFill>
              <a:effectLst/>
              <a:uLnTx/>
              <a:uFillTx/>
              <a:latin typeface="Arial"/>
            </a:endParaRPr>
          </a:p>
        </p:txBody>
      </p:sp>
      <p:sp>
        <p:nvSpPr>
          <p:cNvPr id="11" name="Text Placeholder 6"/>
          <p:cNvSpPr txBox="1">
            <a:spLocks/>
          </p:cNvSpPr>
          <p:nvPr/>
        </p:nvSpPr>
        <p:spPr>
          <a:xfrm>
            <a:off x="1371600" y="5899150"/>
            <a:ext cx="4856584" cy="349250"/>
          </a:xfrm>
          <a:prstGeom prst="rect">
            <a:avLst/>
          </a:prstGeom>
        </p:spPr>
        <p:txBody>
          <a:bodyPr vert="horz" lIns="0" tIns="0" rIns="0" bIns="0" rtlCol="0">
            <a:normAutofit fontScale="92500"/>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kern="1200">
                <a:solidFill>
                  <a:schemeClr val="bg2"/>
                </a:solidFill>
                <a:latin typeface="+mn-lt"/>
                <a:ea typeface="+mn-ea"/>
                <a:cs typeface="+mn-cs"/>
              </a:defRPr>
            </a:lvl1pPr>
            <a:lvl2pPr marL="742950" indent="-285750" algn="l" defTabSz="457200" rtl="0" eaLnBrk="1" latinLnBrk="0" hangingPunct="1">
              <a:spcBef>
                <a:spcPct val="20000"/>
              </a:spcBef>
              <a:buClr>
                <a:schemeClr val="accent6"/>
              </a:buClr>
              <a:buFontTx/>
              <a:buNone/>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Tx/>
              <a:buNone/>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Tx/>
              <a:buNone/>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Tx/>
              <a:buNone/>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
                <a:srgbClr val="FB963C"/>
              </a:buClr>
              <a:buSzTx/>
              <a:buFontTx/>
              <a:buNone/>
              <a:tabLst/>
              <a:defRPr/>
            </a:pPr>
            <a:r>
              <a:rPr kumimoji="0" lang="en-US" sz="1600" b="0" i="0" u="none" strike="noStrike" kern="1200" cap="none" spc="0" normalizeH="0" baseline="0" noProof="0" dirty="0" err="1" smtClean="0">
                <a:ln>
                  <a:noFill/>
                </a:ln>
                <a:solidFill>
                  <a:srgbClr val="0093BE"/>
                </a:solidFill>
                <a:effectLst/>
                <a:uLnTx/>
                <a:uFillTx/>
                <a:latin typeface="Arial"/>
                <a:ea typeface="+mn-ea"/>
                <a:cs typeface="+mn-cs"/>
              </a:rPr>
              <a:t>Seguimiento</a:t>
            </a:r>
            <a:r>
              <a:rPr kumimoji="0" lang="en-US" sz="1600" b="0" i="0" u="none" strike="noStrike" kern="1200" cap="none" spc="0" normalizeH="0" baseline="0" noProof="0" dirty="0" smtClean="0">
                <a:ln>
                  <a:noFill/>
                </a:ln>
                <a:solidFill>
                  <a:srgbClr val="0093BE"/>
                </a:solidFill>
                <a:effectLst/>
                <a:uLnTx/>
                <a:uFillTx/>
                <a:latin typeface="Arial"/>
                <a:ea typeface="+mn-ea"/>
                <a:cs typeface="+mn-cs"/>
              </a:rPr>
              <a:t> de </a:t>
            </a:r>
            <a:r>
              <a:rPr kumimoji="0" lang="en-US" sz="1600" b="0" i="0" u="none" strike="noStrike" kern="1200" cap="none" spc="0" normalizeH="0" baseline="0" noProof="0" dirty="0" err="1" smtClean="0">
                <a:ln>
                  <a:noFill/>
                </a:ln>
                <a:solidFill>
                  <a:srgbClr val="0093BE"/>
                </a:solidFill>
                <a:effectLst/>
                <a:uLnTx/>
                <a:uFillTx/>
                <a:latin typeface="Arial"/>
                <a:ea typeface="+mn-ea"/>
                <a:cs typeface="+mn-cs"/>
              </a:rPr>
              <a:t>Proyectos</a:t>
            </a:r>
            <a:r>
              <a:rPr kumimoji="0" lang="en-US" sz="1600" b="0" i="0" u="none" strike="noStrike" kern="1200" cap="none" spc="0" normalizeH="0" baseline="0" noProof="0" dirty="0" smtClean="0">
                <a:ln>
                  <a:noFill/>
                </a:ln>
                <a:solidFill>
                  <a:srgbClr val="0093BE"/>
                </a:solidFill>
                <a:effectLst/>
                <a:uLnTx/>
                <a:uFillTx/>
                <a:latin typeface="Arial"/>
                <a:ea typeface="+mn-ea"/>
                <a:cs typeface="+mn-cs"/>
              </a:rPr>
              <a:t> FTEC 2017 – 29</a:t>
            </a:r>
            <a:r>
              <a:rPr kumimoji="0" lang="en-US" sz="1600" b="0" i="0" u="none" strike="noStrike" kern="1200" cap="none" spc="0" normalizeH="0" baseline="30000" noProof="0" dirty="0" smtClean="0">
                <a:ln>
                  <a:noFill/>
                </a:ln>
                <a:solidFill>
                  <a:srgbClr val="0093BE"/>
                </a:solidFill>
                <a:effectLst/>
                <a:uLnTx/>
                <a:uFillTx/>
                <a:latin typeface="Arial"/>
                <a:ea typeface="+mn-ea"/>
                <a:cs typeface="+mn-cs"/>
              </a:rPr>
              <a:t>th</a:t>
            </a:r>
            <a:r>
              <a:rPr kumimoji="0" lang="en-US" sz="1600" b="0" i="0" u="none" strike="noStrike" kern="1200" cap="none" spc="0" normalizeH="0" baseline="0" noProof="0" dirty="0" smtClean="0">
                <a:ln>
                  <a:noFill/>
                </a:ln>
                <a:solidFill>
                  <a:srgbClr val="0093BE"/>
                </a:solidFill>
                <a:effectLst/>
                <a:uLnTx/>
                <a:uFillTx/>
                <a:latin typeface="Arial"/>
                <a:ea typeface="+mn-ea"/>
                <a:cs typeface="+mn-cs"/>
              </a:rPr>
              <a:t> May 2018</a:t>
            </a:r>
            <a:endParaRPr kumimoji="0" lang="en-GB" sz="1600" b="0" i="0" u="none" strike="noStrike" kern="1200" cap="none" spc="0" normalizeH="0" baseline="0" noProof="0" dirty="0">
              <a:ln>
                <a:noFill/>
              </a:ln>
              <a:solidFill>
                <a:srgbClr val="0093BE"/>
              </a:solidFill>
              <a:effectLst/>
              <a:uLnTx/>
              <a:uFillTx/>
              <a:latin typeface="Arial"/>
              <a:ea typeface="+mn-ea"/>
              <a:cs typeface="+mn-cs"/>
            </a:endParaRPr>
          </a:p>
        </p:txBody>
      </p:sp>
      <p:pic>
        <p:nvPicPr>
          <p:cNvPr id="1028" name="Picture 4" descr="Related image"/>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799892" y="723732"/>
            <a:ext cx="2233651" cy="1123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884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E6561EF-2BAA-46D9-88AA-63DE557EF378}" type="slidenum">
              <a:rPr lang="en-GB" sz="2800" smtClean="0"/>
              <a:pPr/>
              <a:t>2</a:t>
            </a:fld>
            <a:endParaRPr lang="en-GB" sz="2800" dirty="0"/>
          </a:p>
        </p:txBody>
      </p:sp>
      <p:sp>
        <p:nvSpPr>
          <p:cNvPr id="6" name="Title 7"/>
          <p:cNvSpPr txBox="1">
            <a:spLocks/>
          </p:cNvSpPr>
          <p:nvPr/>
        </p:nvSpPr>
        <p:spPr>
          <a:xfrm>
            <a:off x="1240971" y="884465"/>
            <a:ext cx="7349692" cy="568778"/>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dirty="0" smtClean="0">
                <a:solidFill>
                  <a:srgbClr val="5A5A5A"/>
                </a:solidFill>
                <a:latin typeface="Arial"/>
              </a:rPr>
              <a:t>SUMMARY OF MY WORK </a:t>
            </a:r>
            <a:endParaRPr kumimoji="0" lang="en-GB" sz="2800" b="1" i="0" u="none" strike="noStrike" kern="1200" cap="none" spc="0" normalizeH="0" baseline="0" noProof="0" dirty="0">
              <a:ln>
                <a:noFill/>
              </a:ln>
              <a:solidFill>
                <a:srgbClr val="5A5A5A"/>
              </a:solidFill>
              <a:effectLst/>
              <a:uLnTx/>
              <a:uFillTx/>
              <a:latin typeface="Arial"/>
              <a:ea typeface="+mj-ea"/>
              <a:cs typeface="+mj-cs"/>
            </a:endParaRPr>
          </a:p>
        </p:txBody>
      </p:sp>
      <p:sp>
        <p:nvSpPr>
          <p:cNvPr id="7" name="TextBox 6"/>
          <p:cNvSpPr txBox="1"/>
          <p:nvPr/>
        </p:nvSpPr>
        <p:spPr>
          <a:xfrm>
            <a:off x="1240971" y="1893105"/>
            <a:ext cx="7160080" cy="92333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 Coordination </a:t>
            </a:r>
            <a:r>
              <a:rPr lang="en-US" sz="2000" dirty="0">
                <a:latin typeface="Arial" panose="020B0604020202020204" pitchFamily="34" charset="0"/>
                <a:cs typeface="Arial" panose="020B0604020202020204" pitchFamily="34" charset="0"/>
              </a:rPr>
              <a:t>of the 11T DP102 magnet disassembly and elaboration of the final detailed report.</a:t>
            </a:r>
          </a:p>
          <a:p>
            <a:r>
              <a:rPr lang="en-US" sz="1400" dirty="0">
                <a:latin typeface="Arial" panose="020B0604020202020204" pitchFamily="34" charset="0"/>
                <a:cs typeface="Arial" panose="020B0604020202020204" pitchFamily="34" charset="0"/>
              </a:rPr>
              <a:t>	</a:t>
            </a:r>
            <a:endParaRPr lang="en-US" sz="1400" dirty="0" smtClean="0">
              <a:latin typeface="Arial" panose="020B0604020202020204" pitchFamily="34" charset="0"/>
              <a:cs typeface="Arial" panose="020B0604020202020204" pitchFamily="34" charset="0"/>
            </a:endParaRPr>
          </a:p>
        </p:txBody>
      </p:sp>
      <p:sp>
        <p:nvSpPr>
          <p:cNvPr id="8" name="TextBox 7"/>
          <p:cNvSpPr txBox="1"/>
          <p:nvPr/>
        </p:nvSpPr>
        <p:spPr>
          <a:xfrm>
            <a:off x="1240971" y="3071631"/>
            <a:ext cx="8033031" cy="92333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 Participation </a:t>
            </a:r>
            <a:r>
              <a:rPr lang="en-US" sz="2000" dirty="0">
                <a:latin typeface="Arial" panose="020B0604020202020204" pitchFamily="34" charset="0"/>
                <a:cs typeface="Arial" panose="020B0604020202020204" pitchFamily="34" charset="0"/>
              </a:rPr>
              <a:t>in </a:t>
            </a:r>
            <a:r>
              <a:rPr lang="en-US" sz="2000" dirty="0" err="1">
                <a:latin typeface="Arial" panose="020B0604020202020204" pitchFamily="34" charset="0"/>
                <a:cs typeface="Arial" panose="020B0604020202020204" pitchFamily="34" charset="0"/>
              </a:rPr>
              <a:t>eRMC</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magnet Winding and </a:t>
            </a:r>
            <a:r>
              <a:rPr lang="en-US" sz="2000" dirty="0">
                <a:latin typeface="Arial" panose="020B0604020202020204" pitchFamily="34" charset="0"/>
                <a:cs typeface="Arial" panose="020B0604020202020204" pitchFamily="34" charset="0"/>
              </a:rPr>
              <a:t>elaboration of </a:t>
            </a:r>
            <a:r>
              <a:rPr lang="en-US" sz="2000" dirty="0" smtClean="0">
                <a:latin typeface="Arial" panose="020B0604020202020204" pitchFamily="34" charset="0"/>
                <a:cs typeface="Arial" panose="020B0604020202020204" pitchFamily="34" charset="0"/>
              </a:rPr>
              <a:t>the Procedure.</a:t>
            </a: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792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E6561EF-2BAA-46D9-88AA-63DE557EF378}" type="slidenum">
              <a:rPr lang="en-GB" sz="2800" smtClean="0"/>
              <a:pPr/>
              <a:t>3</a:t>
            </a:fld>
            <a:endParaRPr lang="en-GB" sz="2800" dirty="0"/>
          </a:p>
        </p:txBody>
      </p:sp>
      <p:sp>
        <p:nvSpPr>
          <p:cNvPr id="6" name="Title 7"/>
          <p:cNvSpPr txBox="1">
            <a:spLocks/>
          </p:cNvSpPr>
          <p:nvPr/>
        </p:nvSpPr>
        <p:spPr>
          <a:xfrm>
            <a:off x="1240971" y="884465"/>
            <a:ext cx="7349692" cy="568778"/>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dirty="0" smtClean="0">
                <a:solidFill>
                  <a:srgbClr val="5A5A5A"/>
                </a:solidFill>
                <a:latin typeface="Arial"/>
              </a:rPr>
              <a:t>SUMMARY OF MY WORK </a:t>
            </a:r>
            <a:endParaRPr kumimoji="0" lang="en-GB" sz="2800" b="1" i="0" u="none" strike="noStrike" kern="1200" cap="none" spc="0" normalizeH="0" baseline="0" noProof="0" dirty="0">
              <a:ln>
                <a:noFill/>
              </a:ln>
              <a:solidFill>
                <a:srgbClr val="5A5A5A"/>
              </a:solidFill>
              <a:effectLst/>
              <a:uLnTx/>
              <a:uFillTx/>
              <a:latin typeface="Arial"/>
              <a:ea typeface="+mj-ea"/>
              <a:cs typeface="+mj-cs"/>
            </a:endParaRPr>
          </a:p>
        </p:txBody>
      </p:sp>
      <p:sp>
        <p:nvSpPr>
          <p:cNvPr id="7" name="TextBox 6"/>
          <p:cNvSpPr txBox="1"/>
          <p:nvPr/>
        </p:nvSpPr>
        <p:spPr>
          <a:xfrm>
            <a:off x="1240971" y="1893105"/>
            <a:ext cx="7160080" cy="923330"/>
          </a:xfrm>
          <a:prstGeom prst="rect">
            <a:avLst/>
          </a:prstGeom>
          <a:solidFill>
            <a:schemeClr val="accent1">
              <a:lumMod val="20000"/>
              <a:lumOff val="80000"/>
            </a:schemeClr>
          </a:solidFill>
          <a:ln>
            <a:solidFill>
              <a:schemeClr val="accent2">
                <a:lumMod val="60000"/>
                <a:lumOff val="40000"/>
              </a:schemeClr>
            </a:solidFill>
          </a:ln>
        </p:spPr>
        <p:txBody>
          <a:bodyPr wrap="square" rtlCol="0">
            <a:spAutoFit/>
          </a:bodyPr>
          <a:lstStyle/>
          <a:p>
            <a:r>
              <a:rPr lang="en-US" sz="2000" dirty="0" smtClean="0">
                <a:latin typeface="Arial" panose="020B0604020202020204" pitchFamily="34" charset="0"/>
                <a:cs typeface="Arial" panose="020B0604020202020204" pitchFamily="34" charset="0"/>
              </a:rPr>
              <a:t>- Coordination </a:t>
            </a:r>
            <a:r>
              <a:rPr lang="en-US" sz="2000" dirty="0">
                <a:latin typeface="Arial" panose="020B0604020202020204" pitchFamily="34" charset="0"/>
                <a:cs typeface="Arial" panose="020B0604020202020204" pitchFamily="34" charset="0"/>
              </a:rPr>
              <a:t>of the 11T DP102 magnet disassembly and elaboration of the final detailed report.</a:t>
            </a:r>
          </a:p>
          <a:p>
            <a:r>
              <a:rPr lang="en-US" sz="1400" dirty="0">
                <a:latin typeface="Arial" panose="020B0604020202020204" pitchFamily="34" charset="0"/>
                <a:cs typeface="Arial" panose="020B0604020202020204" pitchFamily="34" charset="0"/>
              </a:rPr>
              <a:t>	</a:t>
            </a:r>
            <a:endParaRPr lang="en-US" sz="1400" dirty="0" smtClean="0">
              <a:latin typeface="Arial" panose="020B0604020202020204" pitchFamily="34" charset="0"/>
              <a:cs typeface="Arial" panose="020B0604020202020204" pitchFamily="34" charset="0"/>
            </a:endParaRPr>
          </a:p>
        </p:txBody>
      </p:sp>
      <p:sp>
        <p:nvSpPr>
          <p:cNvPr id="8" name="TextBox 7"/>
          <p:cNvSpPr txBox="1"/>
          <p:nvPr/>
        </p:nvSpPr>
        <p:spPr>
          <a:xfrm>
            <a:off x="1240971" y="3071631"/>
            <a:ext cx="8033031" cy="923330"/>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 Participation </a:t>
            </a:r>
            <a:r>
              <a:rPr lang="en-US" sz="2000" dirty="0">
                <a:latin typeface="Arial" panose="020B0604020202020204" pitchFamily="34" charset="0"/>
                <a:cs typeface="Arial" panose="020B0604020202020204" pitchFamily="34" charset="0"/>
              </a:rPr>
              <a:t>in </a:t>
            </a:r>
            <a:r>
              <a:rPr lang="en-US" sz="2000" dirty="0" err="1">
                <a:latin typeface="Arial" panose="020B0604020202020204" pitchFamily="34" charset="0"/>
                <a:cs typeface="Arial" panose="020B0604020202020204" pitchFamily="34" charset="0"/>
              </a:rPr>
              <a:t>eRMC</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magnet Winding and </a:t>
            </a:r>
            <a:r>
              <a:rPr lang="en-US" sz="2000" dirty="0">
                <a:latin typeface="Arial" panose="020B0604020202020204" pitchFamily="34" charset="0"/>
                <a:cs typeface="Arial" panose="020B0604020202020204" pitchFamily="34" charset="0"/>
              </a:rPr>
              <a:t>elaboration of </a:t>
            </a:r>
            <a:r>
              <a:rPr lang="en-US" sz="2000" dirty="0" smtClean="0">
                <a:latin typeface="Arial" panose="020B0604020202020204" pitchFamily="34" charset="0"/>
                <a:cs typeface="Arial" panose="020B0604020202020204" pitchFamily="34" charset="0"/>
              </a:rPr>
              <a:t>the Procedure.</a:t>
            </a: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8209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E6561EF-2BAA-46D9-88AA-63DE557EF378}" type="slidenum">
              <a:rPr lang="en-GB" sz="2800" smtClean="0"/>
              <a:pPr/>
              <a:t>4</a:t>
            </a:fld>
            <a:endParaRPr lang="en-GB" sz="2800" dirty="0"/>
          </a:p>
        </p:txBody>
      </p:sp>
      <p:sp>
        <p:nvSpPr>
          <p:cNvPr id="6" name="Title 7"/>
          <p:cNvSpPr txBox="1">
            <a:spLocks/>
          </p:cNvSpPr>
          <p:nvPr/>
        </p:nvSpPr>
        <p:spPr>
          <a:xfrm>
            <a:off x="1232807" y="495676"/>
            <a:ext cx="4564144" cy="478971"/>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2400" dirty="0" smtClean="0">
                <a:solidFill>
                  <a:srgbClr val="5A5A5A"/>
                </a:solidFill>
                <a:latin typeface="Arial"/>
              </a:rPr>
              <a:t>Disassembly of 11T DP102</a:t>
            </a:r>
            <a:endParaRPr kumimoji="0" lang="en-GB" sz="2400" b="1" i="0" u="none" strike="noStrike" kern="1200" cap="none" spc="0" normalizeH="0" baseline="0" noProof="0" dirty="0">
              <a:ln>
                <a:noFill/>
              </a:ln>
              <a:solidFill>
                <a:srgbClr val="5A5A5A"/>
              </a:solidFill>
              <a:effectLst/>
              <a:uLnTx/>
              <a:uFillTx/>
              <a:latin typeface="Arial"/>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295177" y="1705294"/>
            <a:ext cx="3169936" cy="1649178"/>
          </a:xfrm>
          <a:prstGeom prst="rect">
            <a:avLst/>
          </a:prstGeom>
          <a:ln w="57150">
            <a:solidFill>
              <a:srgbClr val="C00000"/>
            </a:solidFill>
          </a:ln>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796253" y="1444466"/>
            <a:ext cx="3283138" cy="1905123"/>
          </a:xfrm>
          <a:prstGeom prst="rect">
            <a:avLst/>
          </a:prstGeom>
          <a:ln w="12700">
            <a:solidFill>
              <a:schemeClr val="tx1"/>
            </a:solidFill>
          </a:ln>
        </p:spPr>
      </p:pic>
      <p:pic>
        <p:nvPicPr>
          <p:cNvPr id="21" name="Picture 20"/>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154958" y="3582056"/>
            <a:ext cx="2924433" cy="2285765"/>
          </a:xfrm>
          <a:prstGeom prst="rect">
            <a:avLst/>
          </a:prstGeom>
          <a:ln w="12700">
            <a:solidFill>
              <a:schemeClr val="tx1"/>
            </a:solidFill>
          </a:ln>
        </p:spPr>
      </p:pic>
      <p:sp>
        <p:nvSpPr>
          <p:cNvPr id="12" name="TextBox 11"/>
          <p:cNvSpPr txBox="1"/>
          <p:nvPr/>
        </p:nvSpPr>
        <p:spPr>
          <a:xfrm>
            <a:off x="536922" y="1599755"/>
            <a:ext cx="2670863" cy="1384995"/>
          </a:xfrm>
          <a:prstGeom prst="rect">
            <a:avLst/>
          </a:prstGeom>
          <a:ln w="28575"/>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dirty="0" smtClean="0"/>
              <a:t>- 11T Magnet will serve the LHC upgrade. </a:t>
            </a:r>
          </a:p>
          <a:p>
            <a:endParaRPr lang="en-US" sz="1400" dirty="0"/>
          </a:p>
          <a:p>
            <a:r>
              <a:rPr lang="en-US" sz="1400" dirty="0" smtClean="0"/>
              <a:t>- By replacing some of the 8.3 T dipole magnets of the accelerator.</a:t>
            </a:r>
            <a:endParaRPr lang="en-GB" sz="1400" dirty="0"/>
          </a:p>
        </p:txBody>
      </p:sp>
      <p:sp>
        <p:nvSpPr>
          <p:cNvPr id="13" name="TextBox 12"/>
          <p:cNvSpPr txBox="1"/>
          <p:nvPr/>
        </p:nvSpPr>
        <p:spPr>
          <a:xfrm>
            <a:off x="5726929" y="682259"/>
            <a:ext cx="1738184" cy="584775"/>
          </a:xfrm>
          <a:prstGeom prst="rect">
            <a:avLst/>
          </a:prstGeom>
          <a:noFill/>
        </p:spPr>
        <p:txBody>
          <a:bodyPr wrap="square" rtlCol="0">
            <a:spAutoFit/>
          </a:bodyPr>
          <a:lstStyle/>
          <a:p>
            <a:r>
              <a:rPr lang="en-US" sz="1600" dirty="0" smtClean="0">
                <a:solidFill>
                  <a:srgbClr val="FF0000"/>
                </a:solidFill>
              </a:rPr>
              <a:t>This is a shorter model prototype</a:t>
            </a:r>
            <a:endParaRPr lang="en-GB" sz="1600" dirty="0">
              <a:solidFill>
                <a:srgbClr val="FF0000"/>
              </a:solidFill>
            </a:endParaRPr>
          </a:p>
        </p:txBody>
      </p:sp>
      <p:sp>
        <p:nvSpPr>
          <p:cNvPr id="24" name="Down Arrow 23"/>
          <p:cNvSpPr/>
          <p:nvPr/>
        </p:nvSpPr>
        <p:spPr>
          <a:xfrm>
            <a:off x="6440899" y="1267034"/>
            <a:ext cx="310243" cy="35486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p:nvPr/>
        </p:nvCxnSpPr>
        <p:spPr>
          <a:xfrm>
            <a:off x="3616411" y="881449"/>
            <a:ext cx="144162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Elbow Connector 27"/>
          <p:cNvCxnSpPr>
            <a:endCxn id="13" idx="1"/>
          </p:cNvCxnSpPr>
          <p:nvPr/>
        </p:nvCxnSpPr>
        <p:spPr>
          <a:xfrm>
            <a:off x="5058032" y="881449"/>
            <a:ext cx="668897" cy="93198"/>
          </a:xfrm>
          <a:prstGeom prst="bent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p:nvPr/>
        </p:nvCxnSpPr>
        <p:spPr>
          <a:xfrm rot="5400000">
            <a:off x="832025" y="1178009"/>
            <a:ext cx="3080951" cy="2487831"/>
          </a:xfrm>
          <a:prstGeom prst="bentConnector3">
            <a:avLst>
              <a:gd name="adj1" fmla="val 8235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44844" y="4010971"/>
            <a:ext cx="1271992" cy="954107"/>
          </a:xfrm>
          <a:prstGeom prst="rect">
            <a:avLst/>
          </a:prstGeom>
          <a:noFill/>
        </p:spPr>
        <p:txBody>
          <a:bodyPr wrap="square" rtlCol="0">
            <a:spAutoFit/>
          </a:bodyPr>
          <a:lstStyle/>
          <a:p>
            <a:r>
              <a:rPr lang="en-US" sz="1400" dirty="0" smtClean="0">
                <a:solidFill>
                  <a:srgbClr val="FF0000"/>
                </a:solidFill>
              </a:rPr>
              <a:t>Problems to reach the nominal current</a:t>
            </a:r>
            <a:endParaRPr lang="en-GB" sz="1400" dirty="0">
              <a:solidFill>
                <a:srgbClr val="FF0000"/>
              </a:solidFill>
            </a:endParaRPr>
          </a:p>
        </p:txBody>
      </p:sp>
      <p:sp>
        <p:nvSpPr>
          <p:cNvPr id="38" name="Rectangle 37"/>
          <p:cNvSpPr/>
          <p:nvPr/>
        </p:nvSpPr>
        <p:spPr>
          <a:xfrm>
            <a:off x="3542270" y="495676"/>
            <a:ext cx="1622854" cy="3857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6405965" y="4202906"/>
            <a:ext cx="1432572" cy="338554"/>
          </a:xfrm>
          <a:prstGeom prst="rect">
            <a:avLst/>
          </a:prstGeom>
          <a:noFill/>
        </p:spPr>
        <p:txBody>
          <a:bodyPr wrap="none" rtlCol="0">
            <a:spAutoFit/>
          </a:bodyPr>
          <a:lstStyle/>
          <a:p>
            <a:r>
              <a:rPr lang="en-US" sz="1600" b="1" dirty="0" smtClean="0">
                <a:solidFill>
                  <a:srgbClr val="FF0000"/>
                </a:solidFill>
              </a:rPr>
              <a:t>DISASSEMBLY</a:t>
            </a:r>
            <a:endParaRPr lang="en-GB" sz="1600" b="1" dirty="0">
              <a:solidFill>
                <a:srgbClr val="FF0000"/>
              </a:solidFill>
            </a:endParaRPr>
          </a:p>
        </p:txBody>
      </p:sp>
      <p:pic>
        <p:nvPicPr>
          <p:cNvPr id="30" name="Picture 29"/>
          <p:cNvPicPr>
            <a:picLocks noChangeAspect="1"/>
          </p:cNvPicPr>
          <p:nvPr/>
        </p:nvPicPr>
        <p:blipFill>
          <a:blip r:embed="rId6" cstate="print"/>
          <a:stretch>
            <a:fillRect/>
          </a:stretch>
        </p:blipFill>
        <p:spPr>
          <a:xfrm>
            <a:off x="1649592" y="3654898"/>
            <a:ext cx="2785770" cy="2751589"/>
          </a:xfrm>
          <a:prstGeom prst="rect">
            <a:avLst/>
          </a:prstGeom>
          <a:ln w="12700">
            <a:solidFill>
              <a:schemeClr val="tx1"/>
            </a:solidFill>
          </a:ln>
        </p:spPr>
      </p:pic>
      <p:sp>
        <p:nvSpPr>
          <p:cNvPr id="34" name="TextBox 33"/>
          <p:cNvSpPr txBox="1"/>
          <p:nvPr/>
        </p:nvSpPr>
        <p:spPr>
          <a:xfrm>
            <a:off x="4626663" y="4302274"/>
            <a:ext cx="1412566" cy="369332"/>
          </a:xfrm>
          <a:prstGeom prst="rect">
            <a:avLst/>
          </a:prstGeom>
          <a:noFill/>
        </p:spPr>
        <p:txBody>
          <a:bodyPr wrap="none" rtlCol="0">
            <a:spAutoFit/>
          </a:bodyPr>
          <a:lstStyle/>
          <a:p>
            <a:r>
              <a:rPr lang="en-US" dirty="0" smtClean="0">
                <a:solidFill>
                  <a:srgbClr val="FF0000"/>
                </a:solidFill>
              </a:rPr>
              <a:t>11400 </a:t>
            </a:r>
            <a:r>
              <a:rPr lang="en-US" sz="1400" dirty="0" smtClean="0">
                <a:solidFill>
                  <a:srgbClr val="FF0000"/>
                </a:solidFill>
              </a:rPr>
              <a:t>(stuck)</a:t>
            </a:r>
            <a:endParaRPr lang="en-GB" sz="1400" dirty="0">
              <a:solidFill>
                <a:srgbClr val="FF0000"/>
              </a:solidFill>
            </a:endParaRPr>
          </a:p>
        </p:txBody>
      </p:sp>
      <p:cxnSp>
        <p:nvCxnSpPr>
          <p:cNvPr id="36" name="Straight Connector 35"/>
          <p:cNvCxnSpPr>
            <a:endCxn id="34" idx="1"/>
          </p:cNvCxnSpPr>
          <p:nvPr/>
        </p:nvCxnSpPr>
        <p:spPr>
          <a:xfrm>
            <a:off x="3923414" y="4475510"/>
            <a:ext cx="703249" cy="1143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3122120" y="4290844"/>
            <a:ext cx="703451" cy="3693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p:cNvCxnSpPr/>
          <p:nvPr/>
        </p:nvCxnSpPr>
        <p:spPr>
          <a:xfrm>
            <a:off x="3923414" y="4175084"/>
            <a:ext cx="703249" cy="1143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626662" y="3980193"/>
            <a:ext cx="1633781" cy="369332"/>
          </a:xfrm>
          <a:prstGeom prst="rect">
            <a:avLst/>
          </a:prstGeom>
          <a:noFill/>
        </p:spPr>
        <p:txBody>
          <a:bodyPr wrap="none" rtlCol="0">
            <a:spAutoFit/>
          </a:bodyPr>
          <a:lstStyle/>
          <a:p>
            <a:r>
              <a:rPr lang="en-US" dirty="0" smtClean="0">
                <a:solidFill>
                  <a:srgbClr val="FF0000"/>
                </a:solidFill>
              </a:rPr>
              <a:t>11850 </a:t>
            </a:r>
            <a:r>
              <a:rPr lang="en-US" sz="1400" dirty="0" smtClean="0">
                <a:solidFill>
                  <a:srgbClr val="FF0000"/>
                </a:solidFill>
              </a:rPr>
              <a:t>(nominal)</a:t>
            </a:r>
            <a:endParaRPr lang="en-GB" sz="1400" dirty="0">
              <a:solidFill>
                <a:srgbClr val="FF0000"/>
              </a:solidFill>
            </a:endParaRPr>
          </a:p>
        </p:txBody>
      </p:sp>
      <p:sp>
        <p:nvSpPr>
          <p:cNvPr id="53" name="Right Brace 52"/>
          <p:cNvSpPr/>
          <p:nvPr/>
        </p:nvSpPr>
        <p:spPr>
          <a:xfrm>
            <a:off x="6102216" y="3982732"/>
            <a:ext cx="264031" cy="742207"/>
          </a:xfrm>
          <a:prstGeom prst="rightBrace">
            <a:avLst>
              <a:gd name="adj1" fmla="val 86581"/>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CuadroTexto 22"/>
          <p:cNvSpPr txBox="1"/>
          <p:nvPr/>
        </p:nvSpPr>
        <p:spPr>
          <a:xfrm>
            <a:off x="4137746" y="1224693"/>
            <a:ext cx="1326004" cy="369332"/>
          </a:xfrm>
          <a:prstGeom prst="rect">
            <a:avLst/>
          </a:prstGeom>
          <a:noFill/>
        </p:spPr>
        <p:txBody>
          <a:bodyPr wrap="none" rtlCol="0">
            <a:spAutoFit/>
          </a:bodyPr>
          <a:lstStyle/>
          <a:p>
            <a:r>
              <a:rPr lang="es-ES" dirty="0" smtClean="0"/>
              <a:t>COLD MASS</a:t>
            </a:r>
            <a:endParaRPr lang="es-ES" dirty="0"/>
          </a:p>
        </p:txBody>
      </p:sp>
    </p:spTree>
    <p:extLst>
      <p:ext uri="{BB962C8B-B14F-4D97-AF65-F5344CB8AC3E}">
        <p14:creationId xmlns:p14="http://schemas.microsoft.com/office/powerpoint/2010/main" val="2785304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E6561EF-2BAA-46D9-88AA-63DE557EF378}" type="slidenum">
              <a:rPr lang="en-GB" sz="2800" smtClean="0"/>
              <a:pPr/>
              <a:t>5</a:t>
            </a:fld>
            <a:endParaRPr lang="en-GB" sz="2800" dirty="0"/>
          </a:p>
        </p:txBody>
      </p:sp>
      <p:sp>
        <p:nvSpPr>
          <p:cNvPr id="6" name="Title 7"/>
          <p:cNvSpPr txBox="1">
            <a:spLocks/>
          </p:cNvSpPr>
          <p:nvPr/>
        </p:nvSpPr>
        <p:spPr>
          <a:xfrm>
            <a:off x="1232807" y="495676"/>
            <a:ext cx="4564144" cy="478971"/>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2400" dirty="0" smtClean="0">
                <a:solidFill>
                  <a:srgbClr val="5A5A5A"/>
                </a:solidFill>
                <a:latin typeface="Arial"/>
              </a:rPr>
              <a:t>Disassembly of 11T DP102</a:t>
            </a:r>
            <a:endParaRPr kumimoji="0" lang="en-GB" sz="2400" b="1" i="0" u="none" strike="noStrike" kern="1200" cap="none" spc="0" normalizeH="0" baseline="0" noProof="0" dirty="0">
              <a:ln>
                <a:noFill/>
              </a:ln>
              <a:solidFill>
                <a:srgbClr val="5A5A5A"/>
              </a:solidFill>
              <a:effectLst/>
              <a:uLnTx/>
              <a:uFillTx/>
              <a:latin typeface="Arial"/>
            </a:endParaRPr>
          </a:p>
        </p:txBody>
      </p:sp>
      <p:pic>
        <p:nvPicPr>
          <p:cNvPr id="4" name="Imagen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19550" y="1592587"/>
            <a:ext cx="3798946" cy="1753360"/>
          </a:xfrm>
          <a:prstGeom prst="rect">
            <a:avLst/>
          </a:prstGeom>
          <a:ln w="57150">
            <a:solidFill>
              <a:srgbClr val="C00000"/>
            </a:solidFill>
          </a:ln>
        </p:spPr>
      </p:pic>
      <p:pic>
        <p:nvPicPr>
          <p:cNvPr id="5" name="Imagen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5400000">
            <a:off x="4920958" y="1758772"/>
            <a:ext cx="1812456" cy="1424318"/>
          </a:xfrm>
          <a:prstGeom prst="rect">
            <a:avLst/>
          </a:prstGeom>
          <a:ln w="12700">
            <a:solidFill>
              <a:schemeClr val="tx1"/>
            </a:solidFill>
          </a:ln>
        </p:spPr>
      </p:pic>
      <p:pic>
        <p:nvPicPr>
          <p:cNvPr id="7" name="Imagen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219655" y="1559827"/>
            <a:ext cx="2423109" cy="1817332"/>
          </a:xfrm>
          <a:prstGeom prst="rect">
            <a:avLst/>
          </a:prstGeom>
          <a:ln w="12700">
            <a:solidFill>
              <a:schemeClr val="tx1"/>
            </a:solidFill>
          </a:ln>
        </p:spPr>
      </p:pic>
      <p:pic>
        <p:nvPicPr>
          <p:cNvPr id="8" name="Imagen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805913" y="3983065"/>
            <a:ext cx="1921790" cy="2233251"/>
          </a:xfrm>
          <a:prstGeom prst="rect">
            <a:avLst/>
          </a:prstGeom>
          <a:ln w="12700">
            <a:solidFill>
              <a:schemeClr val="tx1"/>
            </a:solidFill>
          </a:ln>
        </p:spPr>
      </p:pic>
      <p:pic>
        <p:nvPicPr>
          <p:cNvPr id="11" name="Imagen 10"/>
          <p:cNvPicPr>
            <a:picLocks noChangeAspect="1"/>
          </p:cNvPicPr>
          <p:nvPr/>
        </p:nvPicPr>
        <p:blipFill rotWithShape="1">
          <a:blip r:embed="rId7" cstate="print">
            <a:extLst>
              <a:ext uri="{28A0092B-C50C-407E-A947-70E740481C1C}">
                <a14:useLocalDpi xmlns:a14="http://schemas.microsoft.com/office/drawing/2010/main"/>
              </a:ext>
            </a:extLst>
          </a:blip>
          <a:srcRect l="15750" t="2971" b="37593"/>
          <a:stretch/>
        </p:blipFill>
        <p:spPr>
          <a:xfrm>
            <a:off x="3257198" y="3995099"/>
            <a:ext cx="4057492" cy="2146821"/>
          </a:xfrm>
          <a:prstGeom prst="rect">
            <a:avLst/>
          </a:prstGeom>
          <a:ln w="57150">
            <a:solidFill>
              <a:srgbClr val="C00000"/>
            </a:solidFill>
          </a:ln>
        </p:spPr>
      </p:pic>
      <p:pic>
        <p:nvPicPr>
          <p:cNvPr id="2" name="Imagen 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rot="16200000">
            <a:off x="8151101" y="3719594"/>
            <a:ext cx="1580826" cy="2107768"/>
          </a:xfrm>
          <a:prstGeom prst="rect">
            <a:avLst/>
          </a:prstGeom>
          <a:ln w="12700">
            <a:solidFill>
              <a:schemeClr val="tx1"/>
            </a:solidFill>
          </a:ln>
        </p:spPr>
      </p:pic>
      <p:sp>
        <p:nvSpPr>
          <p:cNvPr id="10" name="CuadroTexto 9"/>
          <p:cNvSpPr txBox="1"/>
          <p:nvPr/>
        </p:nvSpPr>
        <p:spPr>
          <a:xfrm>
            <a:off x="727183" y="1098951"/>
            <a:ext cx="1901483" cy="369332"/>
          </a:xfrm>
          <a:prstGeom prst="rect">
            <a:avLst/>
          </a:prstGeom>
          <a:noFill/>
        </p:spPr>
        <p:txBody>
          <a:bodyPr wrap="none" rtlCol="0">
            <a:spAutoFit/>
          </a:bodyPr>
          <a:lstStyle/>
          <a:p>
            <a:r>
              <a:rPr lang="es-ES" smtClean="0"/>
              <a:t>COLLARED COILS</a:t>
            </a:r>
            <a:endParaRPr lang="es-ES" dirty="0"/>
          </a:p>
        </p:txBody>
      </p:sp>
      <p:sp>
        <p:nvSpPr>
          <p:cNvPr id="12" name="CuadroTexto 11"/>
          <p:cNvSpPr txBox="1"/>
          <p:nvPr/>
        </p:nvSpPr>
        <p:spPr>
          <a:xfrm>
            <a:off x="3257198" y="3558037"/>
            <a:ext cx="659155" cy="369332"/>
          </a:xfrm>
          <a:prstGeom prst="rect">
            <a:avLst/>
          </a:prstGeom>
          <a:noFill/>
        </p:spPr>
        <p:txBody>
          <a:bodyPr wrap="none" rtlCol="0">
            <a:spAutoFit/>
          </a:bodyPr>
          <a:lstStyle/>
          <a:p>
            <a:r>
              <a:rPr lang="es-ES" dirty="0" smtClean="0"/>
              <a:t>COIL</a:t>
            </a:r>
            <a:endParaRPr lang="es-ES" dirty="0"/>
          </a:p>
        </p:txBody>
      </p:sp>
      <p:sp>
        <p:nvSpPr>
          <p:cNvPr id="13" name="Title 7"/>
          <p:cNvSpPr txBox="1">
            <a:spLocks/>
          </p:cNvSpPr>
          <p:nvPr/>
        </p:nvSpPr>
        <p:spPr>
          <a:xfrm>
            <a:off x="6932334" y="279209"/>
            <a:ext cx="2395089" cy="833487"/>
          </a:xfrm>
          <a:prstGeom prst="rect">
            <a:avLst/>
          </a:prstGeom>
          <a:solidFill>
            <a:schemeClr val="accent6">
              <a:lumMod val="75000"/>
            </a:schemeClr>
          </a:solidFill>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400" dirty="0" smtClean="0">
                <a:solidFill>
                  <a:schemeClr val="bg1"/>
                </a:solidFill>
                <a:latin typeface="Arial"/>
              </a:rPr>
              <a:t>REPORT ELABORATION</a:t>
            </a:r>
            <a:endParaRPr kumimoji="0" lang="en-GB" sz="2400" b="1" i="0" u="none" strike="noStrike" kern="1200" cap="none" spc="0" normalizeH="0" baseline="0" noProof="0" dirty="0">
              <a:ln>
                <a:noFill/>
              </a:ln>
              <a:solidFill>
                <a:schemeClr val="bg1"/>
              </a:solidFill>
              <a:effectLst/>
              <a:uLnTx/>
              <a:uFillTx/>
              <a:latin typeface="Arial"/>
            </a:endParaRPr>
          </a:p>
        </p:txBody>
      </p:sp>
      <p:sp>
        <p:nvSpPr>
          <p:cNvPr id="14" name="Flecha derecha 13"/>
          <p:cNvSpPr/>
          <p:nvPr/>
        </p:nvSpPr>
        <p:spPr>
          <a:xfrm>
            <a:off x="6091419" y="417259"/>
            <a:ext cx="650344" cy="557388"/>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CuadroTexto 9"/>
          <p:cNvSpPr txBox="1"/>
          <p:nvPr/>
        </p:nvSpPr>
        <p:spPr>
          <a:xfrm>
            <a:off x="4628781" y="1188554"/>
            <a:ext cx="2239716" cy="292388"/>
          </a:xfrm>
          <a:prstGeom prst="rect">
            <a:avLst/>
          </a:prstGeom>
          <a:noFill/>
        </p:spPr>
        <p:txBody>
          <a:bodyPr wrap="none" rtlCol="0">
            <a:spAutoFit/>
          </a:bodyPr>
          <a:lstStyle/>
          <a:p>
            <a:r>
              <a:rPr lang="es-ES" sz="1300" dirty="0" err="1" smtClean="0">
                <a:solidFill>
                  <a:schemeClr val="tx1">
                    <a:lumMod val="50000"/>
                    <a:lumOff val="50000"/>
                  </a:schemeClr>
                </a:solidFill>
              </a:rPr>
              <a:t>Geometrical</a:t>
            </a:r>
            <a:r>
              <a:rPr lang="es-ES" sz="1300" dirty="0" smtClean="0">
                <a:solidFill>
                  <a:schemeClr val="tx1">
                    <a:lumMod val="50000"/>
                    <a:lumOff val="50000"/>
                  </a:schemeClr>
                </a:solidFill>
              </a:rPr>
              <a:t> </a:t>
            </a:r>
            <a:r>
              <a:rPr lang="es-ES" sz="1300" dirty="0" err="1" smtClean="0">
                <a:solidFill>
                  <a:schemeClr val="tx1">
                    <a:lumMod val="50000"/>
                    <a:lumOff val="50000"/>
                  </a:schemeClr>
                </a:solidFill>
              </a:rPr>
              <a:t>measurements</a:t>
            </a:r>
            <a:endParaRPr lang="es-ES" sz="1300" dirty="0">
              <a:solidFill>
                <a:schemeClr val="tx1">
                  <a:lumMod val="50000"/>
                  <a:lumOff val="50000"/>
                </a:schemeClr>
              </a:solidFill>
            </a:endParaRPr>
          </a:p>
        </p:txBody>
      </p:sp>
      <p:sp>
        <p:nvSpPr>
          <p:cNvPr id="16" name="CuadroTexto 9"/>
          <p:cNvSpPr txBox="1"/>
          <p:nvPr/>
        </p:nvSpPr>
        <p:spPr>
          <a:xfrm>
            <a:off x="7887630" y="1193291"/>
            <a:ext cx="1024639" cy="292388"/>
          </a:xfrm>
          <a:prstGeom prst="rect">
            <a:avLst/>
          </a:prstGeom>
          <a:noFill/>
        </p:spPr>
        <p:txBody>
          <a:bodyPr wrap="none" rtlCol="0">
            <a:spAutoFit/>
          </a:bodyPr>
          <a:lstStyle/>
          <a:p>
            <a:r>
              <a:rPr lang="es-ES" sz="1300" dirty="0" smtClean="0">
                <a:solidFill>
                  <a:schemeClr val="tx1">
                    <a:lumMod val="50000"/>
                    <a:lumOff val="50000"/>
                  </a:schemeClr>
                </a:solidFill>
              </a:rPr>
              <a:t>Decollaring</a:t>
            </a:r>
            <a:endParaRPr lang="es-ES" sz="1300" dirty="0">
              <a:solidFill>
                <a:schemeClr val="tx1">
                  <a:lumMod val="50000"/>
                  <a:lumOff val="50000"/>
                </a:schemeClr>
              </a:solidFill>
            </a:endParaRPr>
          </a:p>
        </p:txBody>
      </p:sp>
      <p:sp>
        <p:nvSpPr>
          <p:cNvPr id="17" name="CuadroTexto 9"/>
          <p:cNvSpPr txBox="1"/>
          <p:nvPr/>
        </p:nvSpPr>
        <p:spPr>
          <a:xfrm>
            <a:off x="1049304" y="3619592"/>
            <a:ext cx="1345240" cy="292388"/>
          </a:xfrm>
          <a:prstGeom prst="rect">
            <a:avLst/>
          </a:prstGeom>
          <a:noFill/>
        </p:spPr>
        <p:txBody>
          <a:bodyPr wrap="none" rtlCol="0">
            <a:spAutoFit/>
          </a:bodyPr>
          <a:lstStyle/>
          <a:p>
            <a:r>
              <a:rPr lang="es-ES" sz="1300" dirty="0" err="1" smtClean="0">
                <a:solidFill>
                  <a:schemeClr val="tx1">
                    <a:lumMod val="50000"/>
                    <a:lumOff val="50000"/>
                  </a:schemeClr>
                </a:solidFill>
              </a:rPr>
              <a:t>Collars</a:t>
            </a:r>
            <a:r>
              <a:rPr lang="es-ES" sz="1300" dirty="0" smtClean="0">
                <a:solidFill>
                  <a:schemeClr val="tx1">
                    <a:lumMod val="50000"/>
                    <a:lumOff val="50000"/>
                  </a:schemeClr>
                </a:solidFill>
              </a:rPr>
              <a:t> </a:t>
            </a:r>
            <a:r>
              <a:rPr lang="es-ES" sz="1300" dirty="0" err="1" smtClean="0">
                <a:solidFill>
                  <a:schemeClr val="tx1">
                    <a:lumMod val="50000"/>
                    <a:lumOff val="50000"/>
                  </a:schemeClr>
                </a:solidFill>
              </a:rPr>
              <a:t>removal</a:t>
            </a:r>
            <a:endParaRPr lang="es-ES" sz="1300" dirty="0">
              <a:solidFill>
                <a:schemeClr val="tx1">
                  <a:lumMod val="50000"/>
                  <a:lumOff val="50000"/>
                </a:schemeClr>
              </a:solidFill>
            </a:endParaRPr>
          </a:p>
        </p:txBody>
      </p:sp>
      <p:sp>
        <p:nvSpPr>
          <p:cNvPr id="18" name="CuadroTexto 9"/>
          <p:cNvSpPr txBox="1"/>
          <p:nvPr/>
        </p:nvSpPr>
        <p:spPr>
          <a:xfrm>
            <a:off x="7955942" y="3590440"/>
            <a:ext cx="1832553" cy="292388"/>
          </a:xfrm>
          <a:prstGeom prst="rect">
            <a:avLst/>
          </a:prstGeom>
          <a:noFill/>
        </p:spPr>
        <p:txBody>
          <a:bodyPr wrap="none" rtlCol="0">
            <a:spAutoFit/>
          </a:bodyPr>
          <a:lstStyle/>
          <a:p>
            <a:r>
              <a:rPr lang="es-ES" sz="1300" dirty="0" err="1" smtClean="0">
                <a:solidFill>
                  <a:schemeClr val="tx1">
                    <a:lumMod val="50000"/>
                    <a:lumOff val="50000"/>
                  </a:schemeClr>
                </a:solidFill>
              </a:rPr>
              <a:t>Coils</a:t>
            </a:r>
            <a:r>
              <a:rPr lang="es-ES" sz="1300" dirty="0" smtClean="0">
                <a:solidFill>
                  <a:schemeClr val="tx1">
                    <a:lumMod val="50000"/>
                    <a:lumOff val="50000"/>
                  </a:schemeClr>
                </a:solidFill>
              </a:rPr>
              <a:t> visual </a:t>
            </a:r>
            <a:r>
              <a:rPr lang="es-ES" sz="1300" dirty="0" err="1" smtClean="0">
                <a:solidFill>
                  <a:schemeClr val="tx1">
                    <a:lumMod val="50000"/>
                    <a:lumOff val="50000"/>
                  </a:schemeClr>
                </a:solidFill>
              </a:rPr>
              <a:t>inspection</a:t>
            </a:r>
            <a:endParaRPr lang="es-ES" sz="1300" dirty="0">
              <a:solidFill>
                <a:schemeClr val="tx1">
                  <a:lumMod val="50000"/>
                  <a:lumOff val="50000"/>
                </a:schemeClr>
              </a:solidFill>
            </a:endParaRPr>
          </a:p>
        </p:txBody>
      </p:sp>
    </p:spTree>
    <p:extLst>
      <p:ext uri="{BB962C8B-B14F-4D97-AF65-F5344CB8AC3E}">
        <p14:creationId xmlns:p14="http://schemas.microsoft.com/office/powerpoint/2010/main" val="691747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E6561EF-2BAA-46D9-88AA-63DE557EF378}" type="slidenum">
              <a:rPr lang="en-GB" sz="2800" smtClean="0"/>
              <a:pPr/>
              <a:t>6</a:t>
            </a:fld>
            <a:endParaRPr lang="en-GB" sz="2800" dirty="0"/>
          </a:p>
        </p:txBody>
      </p:sp>
      <p:sp>
        <p:nvSpPr>
          <p:cNvPr id="6" name="Title 7"/>
          <p:cNvSpPr txBox="1">
            <a:spLocks/>
          </p:cNvSpPr>
          <p:nvPr/>
        </p:nvSpPr>
        <p:spPr>
          <a:xfrm>
            <a:off x="1240971" y="884465"/>
            <a:ext cx="7349692" cy="568778"/>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dirty="0" smtClean="0">
                <a:solidFill>
                  <a:srgbClr val="5A5A5A"/>
                </a:solidFill>
                <a:latin typeface="Arial"/>
              </a:rPr>
              <a:t>SUMMARY OF MY WORK</a:t>
            </a:r>
            <a:endParaRPr kumimoji="0" lang="en-GB" sz="2800" b="1" i="0" u="none" strike="noStrike" kern="1200" cap="none" spc="0" normalizeH="0" baseline="0" noProof="0" dirty="0">
              <a:ln>
                <a:noFill/>
              </a:ln>
              <a:solidFill>
                <a:srgbClr val="5A5A5A"/>
              </a:solidFill>
              <a:effectLst/>
              <a:uLnTx/>
              <a:uFillTx/>
              <a:latin typeface="Arial"/>
              <a:ea typeface="+mj-ea"/>
              <a:cs typeface="+mj-cs"/>
            </a:endParaRPr>
          </a:p>
        </p:txBody>
      </p:sp>
      <p:sp>
        <p:nvSpPr>
          <p:cNvPr id="7" name="TextBox 6"/>
          <p:cNvSpPr txBox="1"/>
          <p:nvPr/>
        </p:nvSpPr>
        <p:spPr>
          <a:xfrm>
            <a:off x="1240971" y="1893105"/>
            <a:ext cx="7160080" cy="923330"/>
          </a:xfrm>
          <a:prstGeom prst="rect">
            <a:avLst/>
          </a:prstGeom>
          <a:noFill/>
          <a:ln>
            <a:noFill/>
          </a:ln>
        </p:spPr>
        <p:txBody>
          <a:bodyPr wrap="square" rtlCol="0">
            <a:spAutoFit/>
          </a:bodyPr>
          <a:lstStyle/>
          <a:p>
            <a:r>
              <a:rPr lang="en-US" sz="2000" dirty="0" smtClean="0">
                <a:latin typeface="Arial" panose="020B0604020202020204" pitchFamily="34" charset="0"/>
                <a:cs typeface="Arial" panose="020B0604020202020204" pitchFamily="34" charset="0"/>
              </a:rPr>
              <a:t>- Coordination </a:t>
            </a:r>
            <a:r>
              <a:rPr lang="en-US" sz="2000" dirty="0">
                <a:latin typeface="Arial" panose="020B0604020202020204" pitchFamily="34" charset="0"/>
                <a:cs typeface="Arial" panose="020B0604020202020204" pitchFamily="34" charset="0"/>
              </a:rPr>
              <a:t>of the 11T DP102 magnet disassembly and elaboration of the final detailed report.</a:t>
            </a:r>
          </a:p>
          <a:p>
            <a:r>
              <a:rPr lang="en-US" sz="1400" dirty="0">
                <a:latin typeface="Arial" panose="020B0604020202020204" pitchFamily="34" charset="0"/>
                <a:cs typeface="Arial" panose="020B0604020202020204" pitchFamily="34" charset="0"/>
              </a:rPr>
              <a:t>	</a:t>
            </a:r>
            <a:endParaRPr lang="en-US" sz="1400" dirty="0" smtClean="0">
              <a:latin typeface="Arial" panose="020B0604020202020204" pitchFamily="34" charset="0"/>
              <a:cs typeface="Arial" panose="020B0604020202020204" pitchFamily="34" charset="0"/>
            </a:endParaRPr>
          </a:p>
        </p:txBody>
      </p:sp>
      <p:sp>
        <p:nvSpPr>
          <p:cNvPr id="8" name="TextBox 7"/>
          <p:cNvSpPr txBox="1"/>
          <p:nvPr/>
        </p:nvSpPr>
        <p:spPr>
          <a:xfrm>
            <a:off x="1240971" y="3071631"/>
            <a:ext cx="8033031" cy="923330"/>
          </a:xfrm>
          <a:prstGeom prst="rect">
            <a:avLst/>
          </a:prstGeom>
          <a:solidFill>
            <a:schemeClr val="accent1">
              <a:lumMod val="20000"/>
              <a:lumOff val="80000"/>
            </a:schemeClr>
          </a:solidFill>
          <a:ln>
            <a:solidFill>
              <a:schemeClr val="accent2">
                <a:lumMod val="60000"/>
                <a:lumOff val="40000"/>
              </a:schemeClr>
            </a:solidFill>
          </a:ln>
        </p:spPr>
        <p:txBody>
          <a:bodyPr wrap="square" rtlCol="0">
            <a:spAutoFit/>
          </a:bodyPr>
          <a:lstStyle/>
          <a:p>
            <a:r>
              <a:rPr lang="en-US" sz="2000" dirty="0" smtClean="0">
                <a:latin typeface="Arial" panose="020B0604020202020204" pitchFamily="34" charset="0"/>
                <a:cs typeface="Arial" panose="020B0604020202020204" pitchFamily="34" charset="0"/>
              </a:rPr>
              <a:t>- Participation </a:t>
            </a:r>
            <a:r>
              <a:rPr lang="en-US" sz="2000" dirty="0">
                <a:latin typeface="Arial" panose="020B0604020202020204" pitchFamily="34" charset="0"/>
                <a:cs typeface="Arial" panose="020B0604020202020204" pitchFamily="34" charset="0"/>
              </a:rPr>
              <a:t>in </a:t>
            </a:r>
            <a:r>
              <a:rPr lang="en-US" sz="2000" dirty="0" err="1">
                <a:latin typeface="Arial" panose="020B0604020202020204" pitchFamily="34" charset="0"/>
                <a:cs typeface="Arial" panose="020B0604020202020204" pitchFamily="34" charset="0"/>
              </a:rPr>
              <a:t>eRMC</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magnet Winding and </a:t>
            </a:r>
            <a:r>
              <a:rPr lang="en-US" sz="2000" dirty="0">
                <a:latin typeface="Arial" panose="020B0604020202020204" pitchFamily="34" charset="0"/>
                <a:cs typeface="Arial" panose="020B0604020202020204" pitchFamily="34" charset="0"/>
              </a:rPr>
              <a:t>elaboration of </a:t>
            </a:r>
            <a:r>
              <a:rPr lang="en-US" sz="2000" dirty="0" smtClean="0">
                <a:latin typeface="Arial" panose="020B0604020202020204" pitchFamily="34" charset="0"/>
                <a:cs typeface="Arial" panose="020B0604020202020204" pitchFamily="34" charset="0"/>
              </a:rPr>
              <a:t>the Procedure.</a:t>
            </a: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24556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E6561EF-2BAA-46D9-88AA-63DE557EF378}" type="slidenum">
              <a:rPr lang="en-GB" sz="2800" smtClean="0"/>
              <a:pPr/>
              <a:t>7</a:t>
            </a:fld>
            <a:endParaRPr lang="en-GB" sz="2800" dirty="0"/>
          </a:p>
        </p:txBody>
      </p:sp>
      <p:sp>
        <p:nvSpPr>
          <p:cNvPr id="4" name="Title 7"/>
          <p:cNvSpPr txBox="1">
            <a:spLocks/>
          </p:cNvSpPr>
          <p:nvPr/>
        </p:nvSpPr>
        <p:spPr>
          <a:xfrm>
            <a:off x="1232807" y="495676"/>
            <a:ext cx="4564144" cy="478971"/>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2400" dirty="0" smtClean="0">
                <a:solidFill>
                  <a:srgbClr val="5A5A5A"/>
                </a:solidFill>
                <a:latin typeface="Arial"/>
              </a:rPr>
              <a:t>Winding of </a:t>
            </a:r>
            <a:r>
              <a:rPr lang="en-US" sz="2400" dirty="0" err="1" smtClean="0">
                <a:solidFill>
                  <a:srgbClr val="5A5A5A"/>
                </a:solidFill>
                <a:latin typeface="Arial"/>
              </a:rPr>
              <a:t>eRMC</a:t>
            </a:r>
            <a:r>
              <a:rPr lang="en-US" sz="2400" dirty="0" smtClean="0">
                <a:solidFill>
                  <a:srgbClr val="5A5A5A"/>
                </a:solidFill>
                <a:latin typeface="Arial"/>
              </a:rPr>
              <a:t> magnet coils</a:t>
            </a:r>
            <a:endParaRPr kumimoji="0" lang="en-GB" sz="2400" b="1" i="0" u="none" strike="noStrike" kern="1200" cap="none" spc="0" normalizeH="0" baseline="0" noProof="0" dirty="0">
              <a:ln>
                <a:noFill/>
              </a:ln>
              <a:solidFill>
                <a:srgbClr val="5A5A5A"/>
              </a:solidFill>
              <a:effectLst/>
              <a:uLnTx/>
              <a:uFillTx/>
              <a:latin typeface="Arial"/>
            </a:endParaRPr>
          </a:p>
        </p:txBody>
      </p:sp>
      <p:sp>
        <p:nvSpPr>
          <p:cNvPr id="5" name="TextBox 11"/>
          <p:cNvSpPr txBox="1"/>
          <p:nvPr/>
        </p:nvSpPr>
        <p:spPr>
          <a:xfrm>
            <a:off x="550182" y="1939779"/>
            <a:ext cx="4363601" cy="1308050"/>
          </a:xfrm>
          <a:prstGeom prst="rect">
            <a:avLst/>
          </a:prstGeom>
          <a:ln w="28575"/>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300" dirty="0" smtClean="0"/>
              <a:t>- </a:t>
            </a:r>
            <a:r>
              <a:rPr lang="en-GB" sz="1300" dirty="0" smtClean="0"/>
              <a:t>The </a:t>
            </a:r>
            <a:r>
              <a:rPr lang="en-GB" sz="1300" dirty="0"/>
              <a:t>“enhanced Racetrack Model Coil” (</a:t>
            </a:r>
            <a:r>
              <a:rPr lang="en-GB" sz="1300" dirty="0" err="1"/>
              <a:t>eRMC</a:t>
            </a:r>
            <a:r>
              <a:rPr lang="en-GB" sz="1300" dirty="0"/>
              <a:t>) is </a:t>
            </a:r>
            <a:r>
              <a:rPr lang="en-GB" sz="1300" dirty="0" smtClean="0"/>
              <a:t>a project for FCC.</a:t>
            </a:r>
          </a:p>
          <a:p>
            <a:endParaRPr lang="en-GB" sz="1300" dirty="0"/>
          </a:p>
          <a:p>
            <a:r>
              <a:rPr lang="en-GB" sz="1300" dirty="0" smtClean="0"/>
              <a:t>- Its </a:t>
            </a:r>
            <a:r>
              <a:rPr lang="en-GB" sz="1300" dirty="0"/>
              <a:t>aim </a:t>
            </a:r>
            <a:r>
              <a:rPr lang="en-GB" sz="1300" dirty="0" smtClean="0"/>
              <a:t>is to explore the </a:t>
            </a:r>
            <a:r>
              <a:rPr lang="en-GB" sz="1300" dirty="0"/>
              <a:t>performance limits of Nb</a:t>
            </a:r>
            <a:r>
              <a:rPr lang="en-GB" sz="1300" baseline="-25000" dirty="0"/>
              <a:t>3</a:t>
            </a:r>
            <a:r>
              <a:rPr lang="en-GB" sz="1300" dirty="0"/>
              <a:t>Sn superconductor in the range of 16 to 18 T. </a:t>
            </a:r>
            <a:endParaRPr lang="es-ES" sz="1300" dirty="0"/>
          </a:p>
          <a:p>
            <a:endParaRPr lang="en-US" sz="1400" dirty="0"/>
          </a:p>
        </p:txBody>
      </p:sp>
      <p:sp>
        <p:nvSpPr>
          <p:cNvPr id="6" name="Title 7"/>
          <p:cNvSpPr txBox="1">
            <a:spLocks/>
          </p:cNvSpPr>
          <p:nvPr/>
        </p:nvSpPr>
        <p:spPr>
          <a:xfrm>
            <a:off x="6828415" y="324321"/>
            <a:ext cx="3767292" cy="821680"/>
          </a:xfrm>
          <a:prstGeom prst="rect">
            <a:avLst/>
          </a:prstGeom>
          <a:solidFill>
            <a:schemeClr val="accent6">
              <a:lumMod val="75000"/>
            </a:schemeClr>
          </a:solidFill>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400" dirty="0" smtClean="0">
                <a:solidFill>
                  <a:schemeClr val="bg1"/>
                </a:solidFill>
                <a:latin typeface="Arial"/>
              </a:rPr>
              <a:t>PROCEDURE ELABORATION</a:t>
            </a:r>
            <a:endParaRPr kumimoji="0" lang="en-GB" sz="2400" b="1" i="0" u="none" strike="noStrike" kern="1200" cap="none" spc="0" normalizeH="0" baseline="0" noProof="0" dirty="0">
              <a:ln>
                <a:noFill/>
              </a:ln>
              <a:solidFill>
                <a:schemeClr val="bg1"/>
              </a:solidFill>
              <a:effectLst/>
              <a:uLnTx/>
              <a:uFillTx/>
              <a:latin typeface="Arial"/>
            </a:endParaRPr>
          </a:p>
        </p:txBody>
      </p:sp>
      <p:sp>
        <p:nvSpPr>
          <p:cNvPr id="7" name="Flecha derecha 6"/>
          <p:cNvSpPr/>
          <p:nvPr/>
        </p:nvSpPr>
        <p:spPr>
          <a:xfrm>
            <a:off x="5987511" y="439299"/>
            <a:ext cx="650344" cy="557388"/>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CuadroTexto"/>
          <p:cNvSpPr txBox="1"/>
          <p:nvPr/>
        </p:nvSpPr>
        <p:spPr>
          <a:xfrm>
            <a:off x="840658" y="1445342"/>
            <a:ext cx="2330125" cy="369332"/>
          </a:xfrm>
          <a:prstGeom prst="rect">
            <a:avLst/>
          </a:prstGeom>
          <a:noFill/>
        </p:spPr>
        <p:txBody>
          <a:bodyPr wrap="none" rtlCol="0">
            <a:spAutoFit/>
          </a:bodyPr>
          <a:lstStyle/>
          <a:p>
            <a:r>
              <a:rPr lang="en-GB" b="1" dirty="0" smtClean="0"/>
              <a:t>· The </a:t>
            </a:r>
            <a:r>
              <a:rPr lang="en-GB" b="1" dirty="0" err="1" smtClean="0"/>
              <a:t>eRMC</a:t>
            </a:r>
            <a:r>
              <a:rPr lang="en-GB" b="1" dirty="0" smtClean="0"/>
              <a:t> project </a:t>
            </a:r>
            <a:endParaRPr lang="en-GB" b="1" dirty="0"/>
          </a:p>
        </p:txBody>
      </p:sp>
      <p:sp>
        <p:nvSpPr>
          <p:cNvPr id="10" name="9 CuadroTexto"/>
          <p:cNvSpPr txBox="1"/>
          <p:nvPr/>
        </p:nvSpPr>
        <p:spPr>
          <a:xfrm>
            <a:off x="840658" y="3491003"/>
            <a:ext cx="3948517" cy="369332"/>
          </a:xfrm>
          <a:prstGeom prst="rect">
            <a:avLst/>
          </a:prstGeom>
          <a:noFill/>
        </p:spPr>
        <p:txBody>
          <a:bodyPr wrap="none" rtlCol="0">
            <a:spAutoFit/>
          </a:bodyPr>
          <a:lstStyle/>
          <a:p>
            <a:r>
              <a:rPr lang="en-GB" b="1" dirty="0" smtClean="0"/>
              <a:t>· Winding. First fabrication phase. </a:t>
            </a:r>
            <a:endParaRPr lang="en-GB" b="1" dirty="0"/>
          </a:p>
        </p:txBody>
      </p:sp>
      <p:pic>
        <p:nvPicPr>
          <p:cNvPr id="3" name="Picture 2"/>
          <p:cNvPicPr>
            <a:picLocks noChangeAspect="1"/>
          </p:cNvPicPr>
          <p:nvPr/>
        </p:nvPicPr>
        <p:blipFill>
          <a:blip r:embed="rId3"/>
          <a:stretch>
            <a:fillRect/>
          </a:stretch>
        </p:blipFill>
        <p:spPr>
          <a:xfrm>
            <a:off x="5222713" y="1746723"/>
            <a:ext cx="2830284" cy="1894751"/>
          </a:xfrm>
          <a:prstGeom prst="rect">
            <a:avLst/>
          </a:prstGeom>
          <a:ln w="12700">
            <a:solidFill>
              <a:schemeClr val="tx1"/>
            </a:solidFill>
          </a:ln>
        </p:spPr>
      </p:pic>
      <p:sp>
        <p:nvSpPr>
          <p:cNvPr id="11" name="Rectangle 10"/>
          <p:cNvSpPr/>
          <p:nvPr/>
        </p:nvSpPr>
        <p:spPr>
          <a:xfrm>
            <a:off x="6337626" y="2591333"/>
            <a:ext cx="531136" cy="9972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https://cds.cern.ch/record/2311980/files/eRMC%20for%20Future%20Circular%20Collider%20(FCC)_-14.jpg?subformat=icon-144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92612" y="1777209"/>
            <a:ext cx="3306374" cy="1827690"/>
          </a:xfrm>
          <a:prstGeom prst="rect">
            <a:avLst/>
          </a:prstGeom>
          <a:noFill/>
          <a:ln w="38100">
            <a:solidFill>
              <a:srgbClr val="FF0000"/>
            </a:solidFill>
          </a:ln>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l="24572" t="22150" r="26226" b="18453"/>
          <a:stretch/>
        </p:blipFill>
        <p:spPr>
          <a:xfrm>
            <a:off x="2567518" y="4505720"/>
            <a:ext cx="1696081" cy="1535642"/>
          </a:xfrm>
          <a:prstGeom prst="rect">
            <a:avLst/>
          </a:prstGeom>
          <a:ln w="12700">
            <a:solidFill>
              <a:schemeClr val="tx1"/>
            </a:solidFill>
          </a:ln>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l="16406" t="6112" r="21739" b="13063"/>
          <a:stretch/>
        </p:blipFill>
        <p:spPr>
          <a:xfrm>
            <a:off x="724926" y="4505720"/>
            <a:ext cx="1566982" cy="1535642"/>
          </a:xfrm>
          <a:prstGeom prst="rect">
            <a:avLst/>
          </a:prstGeom>
          <a:ln w="12700">
            <a:solidFill>
              <a:schemeClr val="tx1"/>
            </a:solidFill>
          </a:ln>
        </p:spPr>
      </p:pic>
      <p:pic>
        <p:nvPicPr>
          <p:cNvPr id="14" name="Picture 13"/>
          <p:cNvPicPr>
            <a:picLocks noChangeAspect="1"/>
          </p:cNvPicPr>
          <p:nvPr/>
        </p:nvPicPr>
        <p:blipFill rotWithShape="1">
          <a:blip r:embed="rId7" cstate="print">
            <a:extLst>
              <a:ext uri="{28A0092B-C50C-407E-A947-70E740481C1C}">
                <a14:useLocalDpi xmlns:a14="http://schemas.microsoft.com/office/drawing/2010/main" val="0"/>
              </a:ext>
            </a:extLst>
          </a:blip>
          <a:srcRect l="11590" t="18715" r="1437"/>
          <a:stretch/>
        </p:blipFill>
        <p:spPr>
          <a:xfrm>
            <a:off x="4539209" y="4505720"/>
            <a:ext cx="2197151" cy="1540091"/>
          </a:xfrm>
          <a:prstGeom prst="rect">
            <a:avLst/>
          </a:prstGeom>
          <a:ln w="12700">
            <a:solidFill>
              <a:schemeClr val="tx1"/>
            </a:solidFill>
          </a:ln>
        </p:spPr>
      </p:pic>
      <p:pic>
        <p:nvPicPr>
          <p:cNvPr id="15" name="Picture 14"/>
          <p:cNvPicPr>
            <a:picLocks noChangeAspect="1"/>
          </p:cNvPicPr>
          <p:nvPr/>
        </p:nvPicPr>
        <p:blipFill rotWithShape="1">
          <a:blip r:embed="rId8" cstate="print">
            <a:extLst>
              <a:ext uri="{28A0092B-C50C-407E-A947-70E740481C1C}">
                <a14:useLocalDpi xmlns:a14="http://schemas.microsoft.com/office/drawing/2010/main" val="0"/>
              </a:ext>
            </a:extLst>
          </a:blip>
          <a:srcRect t="36330" r="10336" b="20856"/>
          <a:stretch/>
        </p:blipFill>
        <p:spPr>
          <a:xfrm>
            <a:off x="7011969" y="4505720"/>
            <a:ext cx="4288097" cy="1535642"/>
          </a:xfrm>
          <a:prstGeom prst="rect">
            <a:avLst/>
          </a:prstGeom>
          <a:ln w="12700">
            <a:solidFill>
              <a:schemeClr val="tx1"/>
            </a:solidFill>
          </a:ln>
        </p:spPr>
      </p:pic>
      <p:sp>
        <p:nvSpPr>
          <p:cNvPr id="17" name="CuadroTexto 9"/>
          <p:cNvSpPr txBox="1"/>
          <p:nvPr/>
        </p:nvSpPr>
        <p:spPr>
          <a:xfrm>
            <a:off x="724926" y="4044055"/>
            <a:ext cx="1363933" cy="461665"/>
          </a:xfrm>
          <a:prstGeom prst="rect">
            <a:avLst/>
          </a:prstGeom>
          <a:noFill/>
        </p:spPr>
        <p:txBody>
          <a:bodyPr wrap="square" rtlCol="0">
            <a:spAutoFit/>
          </a:bodyPr>
          <a:lstStyle/>
          <a:p>
            <a:pPr algn="ctr"/>
            <a:r>
              <a:rPr lang="es-ES" sz="1200" dirty="0" err="1" smtClean="0">
                <a:solidFill>
                  <a:schemeClr val="tx1">
                    <a:lumMod val="50000"/>
                    <a:lumOff val="50000"/>
                  </a:schemeClr>
                </a:solidFill>
              </a:rPr>
              <a:t>Superconducting</a:t>
            </a:r>
            <a:r>
              <a:rPr lang="es-ES" sz="1200" dirty="0" smtClean="0">
                <a:solidFill>
                  <a:schemeClr val="tx1">
                    <a:lumMod val="50000"/>
                    <a:lumOff val="50000"/>
                  </a:schemeClr>
                </a:solidFill>
              </a:rPr>
              <a:t> cable</a:t>
            </a:r>
            <a:endParaRPr lang="es-ES" sz="1200" dirty="0">
              <a:solidFill>
                <a:schemeClr val="tx1">
                  <a:lumMod val="50000"/>
                  <a:lumOff val="50000"/>
                </a:schemeClr>
              </a:solidFill>
            </a:endParaRPr>
          </a:p>
        </p:txBody>
      </p:sp>
      <p:sp>
        <p:nvSpPr>
          <p:cNvPr id="19" name="CuadroTexto 9"/>
          <p:cNvSpPr txBox="1"/>
          <p:nvPr/>
        </p:nvSpPr>
        <p:spPr>
          <a:xfrm>
            <a:off x="2676582" y="4150694"/>
            <a:ext cx="1363933" cy="276999"/>
          </a:xfrm>
          <a:prstGeom prst="rect">
            <a:avLst/>
          </a:prstGeom>
          <a:noFill/>
        </p:spPr>
        <p:txBody>
          <a:bodyPr wrap="square" rtlCol="0">
            <a:spAutoFit/>
          </a:bodyPr>
          <a:lstStyle/>
          <a:p>
            <a:pPr algn="ctr"/>
            <a:r>
              <a:rPr lang="es-ES" sz="1200" dirty="0" smtClean="0">
                <a:solidFill>
                  <a:schemeClr val="tx1">
                    <a:lumMod val="50000"/>
                    <a:lumOff val="50000"/>
                  </a:schemeClr>
                </a:solidFill>
              </a:rPr>
              <a:t>Pole</a:t>
            </a:r>
            <a:endParaRPr lang="es-ES" sz="1200" dirty="0">
              <a:solidFill>
                <a:schemeClr val="tx1">
                  <a:lumMod val="50000"/>
                  <a:lumOff val="50000"/>
                </a:schemeClr>
              </a:solidFill>
            </a:endParaRPr>
          </a:p>
        </p:txBody>
      </p:sp>
      <p:sp>
        <p:nvSpPr>
          <p:cNvPr id="20" name="CuadroTexto 9"/>
          <p:cNvSpPr txBox="1"/>
          <p:nvPr/>
        </p:nvSpPr>
        <p:spPr>
          <a:xfrm>
            <a:off x="4913783" y="4150694"/>
            <a:ext cx="1528962" cy="276999"/>
          </a:xfrm>
          <a:prstGeom prst="rect">
            <a:avLst/>
          </a:prstGeom>
          <a:noFill/>
        </p:spPr>
        <p:txBody>
          <a:bodyPr wrap="square" rtlCol="0">
            <a:spAutoFit/>
          </a:bodyPr>
          <a:lstStyle/>
          <a:p>
            <a:pPr algn="ctr"/>
            <a:r>
              <a:rPr lang="es-ES" sz="1200" dirty="0" err="1" smtClean="0">
                <a:solidFill>
                  <a:schemeClr val="tx1">
                    <a:lumMod val="50000"/>
                    <a:lumOff val="50000"/>
                  </a:schemeClr>
                </a:solidFill>
              </a:rPr>
              <a:t>Tensioning</a:t>
            </a:r>
            <a:r>
              <a:rPr lang="es-ES" sz="1200" dirty="0" smtClean="0">
                <a:solidFill>
                  <a:schemeClr val="tx1">
                    <a:lumMod val="50000"/>
                    <a:lumOff val="50000"/>
                  </a:schemeClr>
                </a:solidFill>
              </a:rPr>
              <a:t> machine</a:t>
            </a:r>
            <a:endParaRPr lang="es-ES" sz="1200" dirty="0">
              <a:solidFill>
                <a:schemeClr val="tx1">
                  <a:lumMod val="50000"/>
                  <a:lumOff val="50000"/>
                </a:schemeClr>
              </a:solidFill>
            </a:endParaRPr>
          </a:p>
        </p:txBody>
      </p:sp>
      <p:sp>
        <p:nvSpPr>
          <p:cNvPr id="21" name="CuadroTexto 9"/>
          <p:cNvSpPr txBox="1"/>
          <p:nvPr/>
        </p:nvSpPr>
        <p:spPr>
          <a:xfrm>
            <a:off x="7163356" y="4136387"/>
            <a:ext cx="1900012" cy="276999"/>
          </a:xfrm>
          <a:prstGeom prst="rect">
            <a:avLst/>
          </a:prstGeom>
          <a:noFill/>
        </p:spPr>
        <p:txBody>
          <a:bodyPr wrap="square" rtlCol="0">
            <a:spAutoFit/>
          </a:bodyPr>
          <a:lstStyle/>
          <a:p>
            <a:pPr algn="ctr"/>
            <a:r>
              <a:rPr lang="es-ES" sz="1200" dirty="0" smtClean="0">
                <a:solidFill>
                  <a:schemeClr val="tx1">
                    <a:lumMod val="50000"/>
                    <a:lumOff val="50000"/>
                  </a:schemeClr>
                </a:solidFill>
              </a:rPr>
              <a:t>Pole </a:t>
            </a:r>
            <a:r>
              <a:rPr lang="es-ES" sz="1200" dirty="0" err="1" smtClean="0">
                <a:solidFill>
                  <a:schemeClr val="tx1">
                    <a:lumMod val="50000"/>
                    <a:lumOff val="50000"/>
                  </a:schemeClr>
                </a:solidFill>
              </a:rPr>
              <a:t>rotation</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Winding</a:t>
            </a:r>
            <a:endParaRPr lang="es-ES" sz="1200" dirty="0">
              <a:solidFill>
                <a:schemeClr val="tx1">
                  <a:lumMod val="50000"/>
                  <a:lumOff val="50000"/>
                </a:schemeClr>
              </a:solidFill>
            </a:endParaRPr>
          </a:p>
        </p:txBody>
      </p:sp>
      <p:sp>
        <p:nvSpPr>
          <p:cNvPr id="16" name="Right Arrow 15"/>
          <p:cNvSpPr/>
          <p:nvPr/>
        </p:nvSpPr>
        <p:spPr>
          <a:xfrm rot="17342246">
            <a:off x="9157157" y="3941117"/>
            <a:ext cx="690723" cy="2451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uadroTexto 9"/>
          <p:cNvSpPr txBox="1"/>
          <p:nvPr/>
        </p:nvSpPr>
        <p:spPr>
          <a:xfrm>
            <a:off x="5738980" y="1412753"/>
            <a:ext cx="1728428" cy="276999"/>
          </a:xfrm>
          <a:prstGeom prst="rect">
            <a:avLst/>
          </a:prstGeom>
          <a:noFill/>
        </p:spPr>
        <p:txBody>
          <a:bodyPr wrap="square" rtlCol="0">
            <a:spAutoFit/>
          </a:bodyPr>
          <a:lstStyle/>
          <a:p>
            <a:pPr algn="ctr"/>
            <a:r>
              <a:rPr lang="es-ES" sz="1200" dirty="0" err="1" smtClean="0">
                <a:solidFill>
                  <a:schemeClr val="tx1">
                    <a:lumMod val="50000"/>
                    <a:lumOff val="50000"/>
                  </a:schemeClr>
                </a:solidFill>
              </a:rPr>
              <a:t>Magnet</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cross</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section</a:t>
            </a:r>
            <a:endParaRPr lang="es-ES" sz="1200" dirty="0">
              <a:solidFill>
                <a:schemeClr val="tx1">
                  <a:lumMod val="50000"/>
                  <a:lumOff val="50000"/>
                </a:schemeClr>
              </a:solidFill>
            </a:endParaRPr>
          </a:p>
        </p:txBody>
      </p:sp>
      <p:sp>
        <p:nvSpPr>
          <p:cNvPr id="24" name="CuadroTexto 9"/>
          <p:cNvSpPr txBox="1"/>
          <p:nvPr/>
        </p:nvSpPr>
        <p:spPr>
          <a:xfrm>
            <a:off x="8199154" y="1400490"/>
            <a:ext cx="1728428" cy="276999"/>
          </a:xfrm>
          <a:prstGeom prst="rect">
            <a:avLst/>
          </a:prstGeom>
          <a:noFill/>
        </p:spPr>
        <p:txBody>
          <a:bodyPr wrap="square" rtlCol="0">
            <a:spAutoFit/>
          </a:bodyPr>
          <a:lstStyle/>
          <a:p>
            <a:pPr algn="ctr"/>
            <a:r>
              <a:rPr lang="es-ES" sz="1200" dirty="0" err="1" smtClean="0">
                <a:solidFill>
                  <a:schemeClr val="tx1">
                    <a:lumMod val="50000"/>
                    <a:lumOff val="50000"/>
                  </a:schemeClr>
                </a:solidFill>
              </a:rPr>
              <a:t>Coil</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winding</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finished</a:t>
            </a:r>
            <a:endParaRPr lang="es-ES" sz="1200" dirty="0">
              <a:solidFill>
                <a:schemeClr val="tx1">
                  <a:lumMod val="50000"/>
                  <a:lumOff val="50000"/>
                </a:schemeClr>
              </a:solidFill>
            </a:endParaRPr>
          </a:p>
        </p:txBody>
      </p:sp>
    </p:spTree>
    <p:extLst>
      <p:ext uri="{BB962C8B-B14F-4D97-AF65-F5344CB8AC3E}">
        <p14:creationId xmlns:p14="http://schemas.microsoft.com/office/powerpoint/2010/main" val="1014787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6E6561EF-2BAA-46D9-88AA-63DE557EF378}" type="slidenum">
              <a:rPr lang="en-GB" sz="2800" smtClean="0"/>
              <a:pPr/>
              <a:t>8</a:t>
            </a:fld>
            <a:endParaRPr lang="en-GB" sz="2800" dirty="0"/>
          </a:p>
        </p:txBody>
      </p:sp>
      <p:sp>
        <p:nvSpPr>
          <p:cNvPr id="4" name="Title 7"/>
          <p:cNvSpPr txBox="1">
            <a:spLocks/>
          </p:cNvSpPr>
          <p:nvPr/>
        </p:nvSpPr>
        <p:spPr>
          <a:xfrm>
            <a:off x="1232807" y="495676"/>
            <a:ext cx="4564144" cy="478971"/>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2400" dirty="0" smtClean="0">
                <a:solidFill>
                  <a:srgbClr val="5A5A5A"/>
                </a:solidFill>
                <a:latin typeface="Arial"/>
              </a:rPr>
              <a:t>Winding of </a:t>
            </a:r>
            <a:r>
              <a:rPr lang="en-US" sz="2400" dirty="0" err="1" smtClean="0">
                <a:solidFill>
                  <a:srgbClr val="5A5A5A"/>
                </a:solidFill>
                <a:latin typeface="Arial"/>
              </a:rPr>
              <a:t>eRMC</a:t>
            </a:r>
            <a:r>
              <a:rPr lang="en-US" sz="2400" dirty="0" smtClean="0">
                <a:solidFill>
                  <a:srgbClr val="5A5A5A"/>
                </a:solidFill>
                <a:latin typeface="Arial"/>
              </a:rPr>
              <a:t> magnet coils</a:t>
            </a:r>
            <a:endParaRPr kumimoji="0" lang="en-GB" sz="2400" b="1" i="0" u="none" strike="noStrike" kern="1200" cap="none" spc="0" normalizeH="0" baseline="0" noProof="0" dirty="0">
              <a:ln>
                <a:noFill/>
              </a:ln>
              <a:solidFill>
                <a:srgbClr val="5A5A5A"/>
              </a:solidFill>
              <a:effectLst/>
              <a:uLnTx/>
              <a:uFillTx/>
              <a:latin typeface="Arial"/>
            </a:endParaRPr>
          </a:p>
        </p:txBody>
      </p:sp>
      <p:sp>
        <p:nvSpPr>
          <p:cNvPr id="6" name="Title 7"/>
          <p:cNvSpPr txBox="1">
            <a:spLocks/>
          </p:cNvSpPr>
          <p:nvPr/>
        </p:nvSpPr>
        <p:spPr>
          <a:xfrm>
            <a:off x="6828415" y="324321"/>
            <a:ext cx="3767292" cy="821680"/>
          </a:xfrm>
          <a:prstGeom prst="rect">
            <a:avLst/>
          </a:prstGeom>
          <a:solidFill>
            <a:schemeClr val="accent6">
              <a:lumMod val="75000"/>
            </a:schemeClr>
          </a:solidFill>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400" dirty="0" smtClean="0">
                <a:solidFill>
                  <a:schemeClr val="bg1"/>
                </a:solidFill>
                <a:latin typeface="Arial"/>
              </a:rPr>
              <a:t>PROCEDURE ELABORATION</a:t>
            </a:r>
            <a:endParaRPr kumimoji="0" lang="en-GB" sz="2400" b="1" i="0" u="none" strike="noStrike" kern="1200" cap="none" spc="0" normalizeH="0" baseline="0" noProof="0" dirty="0">
              <a:ln>
                <a:noFill/>
              </a:ln>
              <a:solidFill>
                <a:schemeClr val="bg1"/>
              </a:solidFill>
              <a:effectLst/>
              <a:uLnTx/>
              <a:uFillTx/>
              <a:latin typeface="Arial"/>
            </a:endParaRPr>
          </a:p>
        </p:txBody>
      </p:sp>
      <p:sp>
        <p:nvSpPr>
          <p:cNvPr id="7" name="Flecha derecha 6"/>
          <p:cNvSpPr/>
          <p:nvPr/>
        </p:nvSpPr>
        <p:spPr>
          <a:xfrm>
            <a:off x="5987511" y="439299"/>
            <a:ext cx="650344" cy="557388"/>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8 CuadroTexto"/>
          <p:cNvSpPr txBox="1"/>
          <p:nvPr/>
        </p:nvSpPr>
        <p:spPr>
          <a:xfrm>
            <a:off x="840658" y="1445342"/>
            <a:ext cx="3271280" cy="369332"/>
          </a:xfrm>
          <a:prstGeom prst="rect">
            <a:avLst/>
          </a:prstGeom>
          <a:noFill/>
        </p:spPr>
        <p:txBody>
          <a:bodyPr wrap="none" rtlCol="0">
            <a:spAutoFit/>
          </a:bodyPr>
          <a:lstStyle/>
          <a:p>
            <a:r>
              <a:rPr lang="en-GB" b="1" dirty="0" smtClean="0"/>
              <a:t>· Winding Quality Assurance</a:t>
            </a:r>
            <a:endParaRPr lang="en-GB"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4146" y="4929892"/>
            <a:ext cx="1982495" cy="1486871"/>
          </a:xfrm>
          <a:prstGeom prst="rect">
            <a:avLst/>
          </a:prstGeom>
          <a:ln w="12700">
            <a:solidFill>
              <a:schemeClr val="tx1"/>
            </a:solidFill>
          </a:ln>
        </p:spPr>
      </p:pic>
      <p:sp>
        <p:nvSpPr>
          <p:cNvPr id="12" name="TextBox 11"/>
          <p:cNvSpPr txBox="1"/>
          <p:nvPr/>
        </p:nvSpPr>
        <p:spPr>
          <a:xfrm>
            <a:off x="549807" y="1979534"/>
            <a:ext cx="8040856" cy="2593018"/>
          </a:xfrm>
          <a:prstGeom prst="rect">
            <a:avLst/>
          </a:prstGeom>
          <a:noFill/>
          <a:ln w="28575">
            <a:solidFill>
              <a:schemeClr val="tx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300" b="1" dirty="0" smtClean="0"/>
              <a:t>- </a:t>
            </a:r>
            <a:r>
              <a:rPr lang="en-US" sz="1300" b="1" u="sng" dirty="0" smtClean="0"/>
              <a:t>Procedure</a:t>
            </a:r>
            <a:r>
              <a:rPr lang="en-US" sz="1300" dirty="0" smtClean="0"/>
              <a:t> elaboration</a:t>
            </a:r>
            <a:r>
              <a:rPr lang="en-US" sz="1300" b="1" dirty="0" smtClean="0"/>
              <a:t>:</a:t>
            </a:r>
          </a:p>
          <a:p>
            <a:endParaRPr lang="es-ES" sz="1200" dirty="0" smtClean="0"/>
          </a:p>
          <a:p>
            <a:r>
              <a:rPr lang="es-ES" sz="1200" i="1" dirty="0" smtClean="0"/>
              <a:t>	* </a:t>
            </a:r>
            <a:r>
              <a:rPr lang="es-ES" sz="1200" dirty="0" smtClean="0"/>
              <a:t>1st </a:t>
            </a:r>
            <a:r>
              <a:rPr lang="es-ES" sz="1200" dirty="0" err="1" smtClean="0"/>
              <a:t>coil</a:t>
            </a:r>
            <a:r>
              <a:rPr lang="es-ES" sz="1200" dirty="0" smtClean="0"/>
              <a:t>:    </a:t>
            </a:r>
            <a:r>
              <a:rPr lang="es-ES" sz="1050" dirty="0" err="1" smtClean="0">
                <a:sym typeface="Wingdings" panose="05000000000000000000" pitchFamily="2" charset="2"/>
              </a:rPr>
              <a:t>problems</a:t>
            </a:r>
            <a:r>
              <a:rPr lang="es-ES" sz="1050" dirty="0" smtClean="0">
                <a:sym typeface="Wingdings" panose="05000000000000000000" pitchFamily="2" charset="2"/>
              </a:rPr>
              <a:t> </a:t>
            </a:r>
            <a:r>
              <a:rPr lang="es-ES" sz="1050" dirty="0" err="1" smtClean="0">
                <a:sym typeface="Wingdings" panose="05000000000000000000" pitchFamily="2" charset="2"/>
              </a:rPr>
              <a:t>solving</a:t>
            </a:r>
            <a:r>
              <a:rPr lang="es-ES" sz="1050" dirty="0" smtClean="0">
                <a:sym typeface="Wingdings" panose="05000000000000000000" pitchFamily="2" charset="2"/>
              </a:rPr>
              <a:t>  </a:t>
            </a:r>
            <a:r>
              <a:rPr lang="es-ES" sz="1050" dirty="0" err="1" smtClean="0">
                <a:sym typeface="Wingdings" panose="05000000000000000000" pitchFamily="2" charset="2"/>
              </a:rPr>
              <a:t>implementation</a:t>
            </a:r>
            <a:r>
              <a:rPr lang="es-ES" sz="1050" dirty="0" smtClean="0">
                <a:sym typeface="Wingdings" panose="05000000000000000000" pitchFamily="2" charset="2"/>
              </a:rPr>
              <a:t> new </a:t>
            </a:r>
            <a:r>
              <a:rPr lang="es-ES" sz="1050" dirty="0" err="1" smtClean="0">
                <a:sym typeface="Wingdings" panose="05000000000000000000" pitchFamily="2" charset="2"/>
              </a:rPr>
              <a:t>toolings</a:t>
            </a:r>
            <a:r>
              <a:rPr lang="es-ES" sz="1050" dirty="0" smtClean="0">
                <a:sym typeface="Wingdings" panose="05000000000000000000" pitchFamily="2" charset="2"/>
              </a:rPr>
              <a:t> and </a:t>
            </a:r>
            <a:r>
              <a:rPr lang="es-ES" sz="1050" dirty="0" err="1" smtClean="0">
                <a:sym typeface="Wingdings" panose="05000000000000000000" pitchFamily="2" charset="2"/>
              </a:rPr>
              <a:t>methods</a:t>
            </a:r>
            <a:r>
              <a:rPr lang="es-ES" sz="1050" dirty="0" smtClean="0">
                <a:sym typeface="Wingdings" panose="05000000000000000000" pitchFamily="2" charset="2"/>
              </a:rPr>
              <a:t> </a:t>
            </a:r>
            <a:r>
              <a:rPr lang="es-ES" sz="1050" i="1" dirty="0" err="1" smtClean="0">
                <a:sym typeface="Wingdings" panose="05000000000000000000" pitchFamily="2" charset="2"/>
              </a:rPr>
              <a:t>along</a:t>
            </a:r>
            <a:r>
              <a:rPr lang="es-ES" sz="1050" i="1" dirty="0" smtClean="0">
                <a:sym typeface="Wingdings" panose="05000000000000000000" pitchFamily="2" charset="2"/>
              </a:rPr>
              <a:t> </a:t>
            </a:r>
            <a:r>
              <a:rPr lang="es-ES" sz="1050" i="1" dirty="0" err="1" smtClean="0">
                <a:sym typeface="Wingdings" panose="05000000000000000000" pitchFamily="2" charset="2"/>
              </a:rPr>
              <a:t>the</a:t>
            </a:r>
            <a:r>
              <a:rPr lang="es-ES" sz="1050" i="1" dirty="0" smtClean="0">
                <a:sym typeface="Wingdings" panose="05000000000000000000" pitchFamily="2" charset="2"/>
              </a:rPr>
              <a:t> </a:t>
            </a:r>
            <a:r>
              <a:rPr lang="es-ES" sz="1050" i="1" dirty="0" err="1" smtClean="0">
                <a:sym typeface="Wingdings" panose="05000000000000000000" pitchFamily="2" charset="2"/>
              </a:rPr>
              <a:t>process</a:t>
            </a:r>
            <a:r>
              <a:rPr lang="es-ES" sz="1050" i="1" dirty="0" smtClean="0">
                <a:sym typeface="Wingdings" panose="05000000000000000000" pitchFamily="2" charset="2"/>
              </a:rPr>
              <a:t>  </a:t>
            </a:r>
            <a:r>
              <a:rPr lang="es-ES" sz="1050" dirty="0" smtClean="0">
                <a:sym typeface="Wingdings" panose="05000000000000000000" pitchFamily="2" charset="2"/>
              </a:rPr>
              <a:t>  </a:t>
            </a:r>
            <a:r>
              <a:rPr lang="es-ES" sz="1200" dirty="0" smtClean="0">
                <a:solidFill>
                  <a:srgbClr val="FFC000"/>
                </a:solidFill>
                <a:sym typeface="Wingdings" panose="05000000000000000000" pitchFamily="2" charset="2"/>
              </a:rPr>
              <a:t>PROCEDURE DRAFT </a:t>
            </a:r>
            <a:endParaRPr lang="es-ES" sz="1200" dirty="0" smtClean="0">
              <a:solidFill>
                <a:srgbClr val="FFC000"/>
              </a:solidFill>
            </a:endParaRPr>
          </a:p>
          <a:p>
            <a:endParaRPr lang="es-ES" sz="1200" dirty="0" smtClean="0"/>
          </a:p>
          <a:p>
            <a:r>
              <a:rPr lang="es-ES" sz="1200" dirty="0" smtClean="0"/>
              <a:t>	* 2nd </a:t>
            </a:r>
            <a:r>
              <a:rPr lang="es-ES" sz="1200" dirty="0" err="1" smtClean="0"/>
              <a:t>coil</a:t>
            </a:r>
            <a:r>
              <a:rPr lang="es-ES" sz="1200" dirty="0" smtClean="0"/>
              <a:t>:   </a:t>
            </a:r>
            <a:r>
              <a:rPr lang="es-ES" sz="1050" dirty="0" err="1" smtClean="0"/>
              <a:t>verification</a:t>
            </a:r>
            <a:r>
              <a:rPr lang="es-ES" sz="1050" dirty="0" smtClean="0"/>
              <a:t> of new </a:t>
            </a:r>
            <a:r>
              <a:rPr lang="es-ES" sz="1050" dirty="0" err="1" smtClean="0"/>
              <a:t>methods</a:t>
            </a:r>
            <a:r>
              <a:rPr lang="es-ES" sz="1050" dirty="0" smtClean="0"/>
              <a:t> </a:t>
            </a:r>
            <a:r>
              <a:rPr lang="es-ES" sz="1050" dirty="0" smtClean="0">
                <a:sym typeface="Wingdings" panose="05000000000000000000" pitchFamily="2" charset="2"/>
              </a:rPr>
              <a:t> </a:t>
            </a:r>
            <a:r>
              <a:rPr lang="es-ES" sz="1050" dirty="0" err="1" smtClean="0">
                <a:sym typeface="Wingdings" panose="05000000000000000000" pitchFamily="2" charset="2"/>
              </a:rPr>
              <a:t>implementation</a:t>
            </a:r>
            <a:r>
              <a:rPr lang="es-ES" sz="1050" dirty="0" smtClean="0">
                <a:sym typeface="Wingdings" panose="05000000000000000000" pitchFamily="2" charset="2"/>
              </a:rPr>
              <a:t> of </a:t>
            </a:r>
            <a:r>
              <a:rPr lang="es-ES" sz="1050" dirty="0" err="1" smtClean="0">
                <a:sym typeface="Wingdings" panose="05000000000000000000" pitchFamily="2" charset="2"/>
              </a:rPr>
              <a:t>needed</a:t>
            </a:r>
            <a:r>
              <a:rPr lang="es-ES" sz="1050" dirty="0" smtClean="0">
                <a:sym typeface="Wingdings" panose="05000000000000000000" pitchFamily="2" charset="2"/>
              </a:rPr>
              <a:t> </a:t>
            </a:r>
            <a:r>
              <a:rPr lang="es-ES" sz="1050" dirty="0" err="1" smtClean="0">
                <a:sym typeface="Wingdings" panose="05000000000000000000" pitchFamily="2" charset="2"/>
              </a:rPr>
              <a:t>corrections</a:t>
            </a:r>
            <a:r>
              <a:rPr lang="es-ES" sz="1050" dirty="0" smtClean="0">
                <a:sym typeface="Wingdings" panose="05000000000000000000" pitchFamily="2" charset="2"/>
              </a:rPr>
              <a:t>                    </a:t>
            </a:r>
            <a:r>
              <a:rPr lang="es-ES" sz="1200" dirty="0" smtClean="0">
                <a:solidFill>
                  <a:srgbClr val="00B050"/>
                </a:solidFill>
                <a:sym typeface="Wingdings" panose="05000000000000000000" pitchFamily="2" charset="2"/>
              </a:rPr>
              <a:t>FINAL PROCEDURE</a:t>
            </a:r>
            <a:endParaRPr lang="es-ES" sz="1200" dirty="0"/>
          </a:p>
          <a:p>
            <a:endParaRPr lang="es-ES" sz="1200" dirty="0" smtClean="0"/>
          </a:p>
          <a:p>
            <a:r>
              <a:rPr lang="es-ES" sz="1200" dirty="0" smtClean="0"/>
              <a:t>	* 3rd </a:t>
            </a:r>
            <a:r>
              <a:rPr lang="es-ES" sz="1200" dirty="0" err="1" smtClean="0"/>
              <a:t>coil</a:t>
            </a:r>
            <a:r>
              <a:rPr lang="es-ES" sz="1200" dirty="0" smtClean="0"/>
              <a:t>:   </a:t>
            </a:r>
            <a:r>
              <a:rPr lang="es-ES" sz="1050" dirty="0" err="1" smtClean="0"/>
              <a:t>application</a:t>
            </a:r>
            <a:r>
              <a:rPr lang="es-ES" sz="1050" dirty="0" smtClean="0"/>
              <a:t> of </a:t>
            </a:r>
            <a:r>
              <a:rPr lang="es-ES" sz="1050" dirty="0" err="1" smtClean="0"/>
              <a:t>the</a:t>
            </a:r>
            <a:r>
              <a:rPr lang="es-ES" sz="1050" dirty="0" smtClean="0"/>
              <a:t> </a:t>
            </a:r>
            <a:r>
              <a:rPr lang="es-ES" sz="1050" dirty="0" err="1" smtClean="0"/>
              <a:t>procedure</a:t>
            </a:r>
            <a:r>
              <a:rPr lang="es-ES" sz="1050" dirty="0" smtClean="0"/>
              <a:t>. </a:t>
            </a:r>
          </a:p>
          <a:p>
            <a:endParaRPr lang="es-ES" sz="1050" dirty="0"/>
          </a:p>
          <a:p>
            <a:r>
              <a:rPr lang="es-ES" sz="1300" b="1" u="sng" dirty="0" smtClean="0"/>
              <a:t>- </a:t>
            </a:r>
            <a:r>
              <a:rPr lang="es-ES" sz="1300" b="1" u="sng" dirty="0" err="1" smtClean="0"/>
              <a:t>Follow</a:t>
            </a:r>
            <a:r>
              <a:rPr lang="es-ES" sz="1300" b="1" u="sng" dirty="0" smtClean="0"/>
              <a:t>-up </a:t>
            </a:r>
            <a:r>
              <a:rPr lang="es-ES" sz="1300" b="1" u="sng" dirty="0" err="1" smtClean="0"/>
              <a:t>sheet</a:t>
            </a:r>
            <a:r>
              <a:rPr lang="es-ES" sz="1300" b="1" u="sng" dirty="0" smtClean="0"/>
              <a:t>: </a:t>
            </a:r>
            <a:endParaRPr lang="es-ES" sz="1300" b="1" u="sng" dirty="0"/>
          </a:p>
          <a:p>
            <a:endParaRPr lang="en-US" sz="1200" dirty="0"/>
          </a:p>
          <a:p>
            <a:r>
              <a:rPr lang="en-US" sz="1050" dirty="0" smtClean="0"/>
              <a:t>	To record and monitor all the significant information </a:t>
            </a:r>
          </a:p>
          <a:p>
            <a:r>
              <a:rPr lang="en-US" sz="1050" dirty="0"/>
              <a:t>	</a:t>
            </a:r>
            <a:r>
              <a:rPr lang="en-US" sz="1050" dirty="0" smtClean="0"/>
              <a:t>during the winding.</a:t>
            </a:r>
          </a:p>
          <a:p>
            <a:endParaRPr lang="en-US" sz="1050" dirty="0" smtClean="0"/>
          </a:p>
          <a:p>
            <a:r>
              <a:rPr lang="en-US" sz="1050" dirty="0" smtClean="0"/>
              <a:t>	</a:t>
            </a:r>
            <a:r>
              <a:rPr lang="en-US" sz="1050" dirty="0" smtClean="0">
                <a:solidFill>
                  <a:srgbClr val="0070C0"/>
                </a:solidFill>
              </a:rPr>
              <a:t>Example: </a:t>
            </a:r>
            <a:r>
              <a:rPr lang="en-US" sz="1050" i="1" dirty="0" smtClean="0">
                <a:solidFill>
                  <a:srgbClr val="0070C0"/>
                </a:solidFill>
              </a:rPr>
              <a:t>Dimensional control at every turn.</a:t>
            </a:r>
            <a:endParaRPr lang="en-US" sz="1050" i="1" dirty="0">
              <a:solidFill>
                <a:srgbClr val="0070C0"/>
              </a:solidFill>
            </a:endParaRP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97674" y="1707923"/>
            <a:ext cx="1782688" cy="1337016"/>
          </a:xfrm>
          <a:prstGeom prst="rect">
            <a:avLst/>
          </a:prstGeom>
          <a:ln w="12700">
            <a:solidFill>
              <a:schemeClr val="tx1"/>
            </a:solidFill>
          </a:ln>
        </p:spPr>
      </p:pic>
      <p:sp>
        <p:nvSpPr>
          <p:cNvPr id="14" name="CuadroTexto 9"/>
          <p:cNvSpPr txBox="1"/>
          <p:nvPr/>
        </p:nvSpPr>
        <p:spPr>
          <a:xfrm>
            <a:off x="8371570" y="1361675"/>
            <a:ext cx="1323471" cy="461665"/>
          </a:xfrm>
          <a:prstGeom prst="rect">
            <a:avLst/>
          </a:prstGeom>
          <a:noFill/>
        </p:spPr>
        <p:txBody>
          <a:bodyPr wrap="square" rtlCol="0">
            <a:spAutoFit/>
          </a:bodyPr>
          <a:lstStyle/>
          <a:p>
            <a:pPr algn="ctr"/>
            <a:r>
              <a:rPr lang="es-ES" sz="1200" dirty="0" err="1" smtClean="0">
                <a:solidFill>
                  <a:schemeClr val="tx1">
                    <a:lumMod val="50000"/>
                    <a:lumOff val="50000"/>
                  </a:schemeClr>
                </a:solidFill>
              </a:rPr>
              <a:t>Auxiliary</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clamping</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system</a:t>
            </a:r>
            <a:endParaRPr lang="es-ES" sz="1200" dirty="0">
              <a:solidFill>
                <a:schemeClr val="tx1">
                  <a:lumMod val="50000"/>
                  <a:lumOff val="50000"/>
                </a:schemeClr>
              </a:solidFill>
            </a:endParaRPr>
          </a:p>
        </p:txBody>
      </p:sp>
      <p:sp>
        <p:nvSpPr>
          <p:cNvPr id="15" name="Down Arrow 14"/>
          <p:cNvSpPr/>
          <p:nvPr/>
        </p:nvSpPr>
        <p:spPr>
          <a:xfrm>
            <a:off x="2521893" y="4625710"/>
            <a:ext cx="314884" cy="2234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p:cNvPicPr>
            <a:picLocks noChangeAspect="1"/>
          </p:cNvPicPr>
          <p:nvPr/>
        </p:nvPicPr>
        <p:blipFill>
          <a:blip r:embed="rId5"/>
          <a:stretch>
            <a:fillRect/>
          </a:stretch>
        </p:blipFill>
        <p:spPr>
          <a:xfrm>
            <a:off x="9695041" y="3288934"/>
            <a:ext cx="1785321" cy="2683578"/>
          </a:xfrm>
          <a:prstGeom prst="rect">
            <a:avLst/>
          </a:prstGeom>
          <a:ln w="12700">
            <a:solidFill>
              <a:schemeClr val="tx1"/>
            </a:solidFill>
          </a:ln>
        </p:spPr>
      </p:pic>
      <p:sp>
        <p:nvSpPr>
          <p:cNvPr id="17" name="CuadroTexto 9"/>
          <p:cNvSpPr txBox="1"/>
          <p:nvPr/>
        </p:nvSpPr>
        <p:spPr>
          <a:xfrm>
            <a:off x="8738223" y="3275771"/>
            <a:ext cx="975300" cy="461665"/>
          </a:xfrm>
          <a:prstGeom prst="rect">
            <a:avLst/>
          </a:prstGeom>
          <a:noFill/>
        </p:spPr>
        <p:txBody>
          <a:bodyPr wrap="square" rtlCol="0">
            <a:spAutoFit/>
          </a:bodyPr>
          <a:lstStyle/>
          <a:p>
            <a:pPr algn="ctr"/>
            <a:r>
              <a:rPr lang="es-ES" sz="1200" dirty="0" err="1" smtClean="0">
                <a:solidFill>
                  <a:schemeClr val="tx1">
                    <a:lumMod val="50000"/>
                    <a:lumOff val="50000"/>
                  </a:schemeClr>
                </a:solidFill>
              </a:rPr>
              <a:t>Procedure</a:t>
            </a:r>
            <a:r>
              <a:rPr lang="es-ES" sz="1200" dirty="0" smtClean="0">
                <a:solidFill>
                  <a:schemeClr val="tx1">
                    <a:lumMod val="50000"/>
                    <a:lumOff val="50000"/>
                  </a:schemeClr>
                </a:solidFill>
              </a:rPr>
              <a:t> </a:t>
            </a:r>
            <a:r>
              <a:rPr lang="es-ES" sz="1200" dirty="0" err="1" smtClean="0">
                <a:solidFill>
                  <a:schemeClr val="tx1">
                    <a:lumMod val="50000"/>
                    <a:lumOff val="50000"/>
                  </a:schemeClr>
                </a:solidFill>
              </a:rPr>
              <a:t>extract</a:t>
            </a:r>
            <a:endParaRPr lang="es-ES" sz="1200" dirty="0">
              <a:solidFill>
                <a:schemeClr val="tx1">
                  <a:lumMod val="50000"/>
                  <a:lumOff val="50000"/>
                </a:schemeClr>
              </a:solidFill>
            </a:endParaRPr>
          </a:p>
        </p:txBody>
      </p:sp>
      <p:pic>
        <p:nvPicPr>
          <p:cNvPr id="3" name="Imagen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803667" y="4204633"/>
            <a:ext cx="3299346" cy="2201854"/>
          </a:xfrm>
          <a:prstGeom prst="rect">
            <a:avLst/>
          </a:prstGeom>
          <a:ln w="12700">
            <a:solidFill>
              <a:schemeClr val="tx1"/>
            </a:solidFill>
          </a:ln>
        </p:spPr>
      </p:pic>
    </p:spTree>
    <p:extLst>
      <p:ext uri="{BB962C8B-B14F-4D97-AF65-F5344CB8AC3E}">
        <p14:creationId xmlns:p14="http://schemas.microsoft.com/office/powerpoint/2010/main" val="1014787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E6561EF-2BAA-46D9-88AA-63DE557EF378}" type="slidenum">
              <a:rPr lang="en-GB" sz="2800" smtClean="0"/>
              <a:pPr/>
              <a:t>9</a:t>
            </a:fld>
            <a:endParaRPr lang="en-GB" sz="2800" dirty="0"/>
          </a:p>
        </p:txBody>
      </p:sp>
      <p:sp>
        <p:nvSpPr>
          <p:cNvPr id="4" name="Title 7"/>
          <p:cNvSpPr txBox="1">
            <a:spLocks/>
          </p:cNvSpPr>
          <p:nvPr/>
        </p:nvSpPr>
        <p:spPr>
          <a:xfrm>
            <a:off x="2613174" y="3284765"/>
            <a:ext cx="6319158" cy="568778"/>
          </a:xfrm>
          <a:prstGeom prst="rect">
            <a:avLst/>
          </a:prstGeom>
        </p:spPr>
        <p:txBody>
          <a:bodyPr vert="horz" lIns="0" tIns="0" rIns="0" bIns="0" rtlCol="0" anchor="t"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dirty="0" smtClean="0">
                <a:solidFill>
                  <a:srgbClr val="5A5A5A"/>
                </a:solidFill>
                <a:latin typeface="Arial"/>
              </a:rPr>
              <a:t>THANK YOU FOR YOUR ATTENTION</a:t>
            </a:r>
            <a:endParaRPr kumimoji="0" lang="en-GB" sz="2800" b="1" i="0" u="none" strike="noStrike" kern="1200" cap="none" spc="0" normalizeH="0" baseline="0" noProof="0" dirty="0">
              <a:ln>
                <a:noFill/>
              </a:ln>
              <a:solidFill>
                <a:srgbClr val="5A5A5A"/>
              </a:solidFill>
              <a:effectLst/>
              <a:uLnTx/>
              <a:uFillTx/>
              <a:latin typeface="Arial"/>
              <a:ea typeface="+mj-ea"/>
              <a:cs typeface="+mj-cs"/>
            </a:endParaRPr>
          </a:p>
        </p:txBody>
      </p:sp>
    </p:spTree>
    <p:extLst>
      <p:ext uri="{BB962C8B-B14F-4D97-AF65-F5344CB8AC3E}">
        <p14:creationId xmlns:p14="http://schemas.microsoft.com/office/powerpoint/2010/main" val="353128797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2737</TotalTime>
  <Words>879</Words>
  <Application>Microsoft Office PowerPoint</Application>
  <PresentationFormat>Widescreen</PresentationFormat>
  <Paragraphs>92</Paragraphs>
  <Slides>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Ricardo De Paz Ludena</dc:creator>
  <cp:lastModifiedBy>Ricardo De Paz Ludena</cp:lastModifiedBy>
  <cp:revision>100</cp:revision>
  <cp:lastPrinted>2018-01-22T15:04:38Z</cp:lastPrinted>
  <dcterms:created xsi:type="dcterms:W3CDTF">2018-01-18T10:50:38Z</dcterms:created>
  <dcterms:modified xsi:type="dcterms:W3CDTF">2018-05-28T15:39:33Z</dcterms:modified>
</cp:coreProperties>
</file>