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notesMasterIdLst>
    <p:notesMasterId r:id="rId29"/>
  </p:notesMasterIdLst>
  <p:handoutMasterIdLst>
    <p:handoutMasterId r:id="rId30"/>
  </p:handoutMasterIdLst>
  <p:sldIdLst>
    <p:sldId id="275" r:id="rId5"/>
    <p:sldId id="256" r:id="rId6"/>
    <p:sldId id="281" r:id="rId7"/>
    <p:sldId id="277" r:id="rId8"/>
    <p:sldId id="260" r:id="rId9"/>
    <p:sldId id="274" r:id="rId10"/>
    <p:sldId id="285" r:id="rId11"/>
    <p:sldId id="286" r:id="rId12"/>
    <p:sldId id="289" r:id="rId13"/>
    <p:sldId id="287" r:id="rId14"/>
    <p:sldId id="290" r:id="rId15"/>
    <p:sldId id="291" r:id="rId16"/>
    <p:sldId id="293" r:id="rId17"/>
    <p:sldId id="294" r:id="rId18"/>
    <p:sldId id="268" r:id="rId19"/>
    <p:sldId id="295" r:id="rId20"/>
    <p:sldId id="296" r:id="rId21"/>
    <p:sldId id="297" r:id="rId22"/>
    <p:sldId id="298" r:id="rId23"/>
    <p:sldId id="299" r:id="rId24"/>
    <p:sldId id="301" r:id="rId25"/>
    <p:sldId id="302" r:id="rId26"/>
    <p:sldId id="303" r:id="rId27"/>
    <p:sldId id="282" r:id="rId28"/>
  </p:sldIdLst>
  <p:sldSz cx="9906000" cy="6858000" type="A4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lio Ramos" initials="" lastIdx="8" clrIdx="0"/>
  <p:cmAuthor id="1" name="fcarra" initials="fc" lastIdx="3" clrIdx="1"/>
  <p:cmAuthor id="2" name="Federico Carra" initials="FC" lastIdx="1" clrIdx="2">
    <p:extLst>
      <p:ext uri="{19B8F6BF-5375-455C-9EA6-DF929625EA0E}">
        <p15:presenceInfo xmlns:p15="http://schemas.microsoft.com/office/powerpoint/2012/main" userId="S-1-5-21-1526224874-1540688658-1361462980-790987" providerId="AD"/>
      </p:ext>
    </p:extLst>
  </p:cmAuthor>
  <p:cmAuthor id="3" name="Jorge Maestre Heredia" initials="JMH" lastIdx="2" clrIdx="3">
    <p:extLst>
      <p:ext uri="{19B8F6BF-5375-455C-9EA6-DF929625EA0E}">
        <p15:presenceInfo xmlns:p15="http://schemas.microsoft.com/office/powerpoint/2012/main" userId="S-1-5-21-1526224874-1540688658-1361462980-54696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4EE"/>
    <a:srgbClr val="F49EEE"/>
    <a:srgbClr val="FF0066"/>
    <a:srgbClr val="3615FF"/>
    <a:srgbClr val="FF2525"/>
    <a:srgbClr val="0000FF"/>
    <a:srgbClr val="FF6600"/>
    <a:srgbClr val="FF0101"/>
    <a:srgbClr val="558CBF"/>
    <a:srgbClr val="F1E8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93" autoAdjust="0"/>
    <p:restoredTop sz="99645" autoAdjust="0"/>
  </p:normalViewPr>
  <p:slideViewPr>
    <p:cSldViewPr>
      <p:cViewPr varScale="1">
        <p:scale>
          <a:sx n="155" d="100"/>
          <a:sy n="155" d="100"/>
        </p:scale>
        <p:origin x="1704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5226" y="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Sheet1!$BR$51:$BR$56</c:f>
              <c:strCache>
                <c:ptCount val="6"/>
                <c:pt idx="0">
                  <c:v>Octagonal Ti6Al4V LI</c:v>
                </c:pt>
                <c:pt idx="1">
                  <c:v>Octagonal Ti6Al4V HI</c:v>
                </c:pt>
                <c:pt idx="2">
                  <c:v>Ti6Al4V LI</c:v>
                </c:pt>
                <c:pt idx="3">
                  <c:v>Ti6Al4V HI</c:v>
                </c:pt>
                <c:pt idx="4">
                  <c:v>Stainless Steel 316L LI</c:v>
                </c:pt>
                <c:pt idx="5">
                  <c:v>Stainless Steel 316L HI</c:v>
                </c:pt>
              </c:strCache>
            </c:strRef>
          </c:cat>
          <c:val>
            <c:numRef>
              <c:f>Sheet1!$BS$51:$BS$56</c:f>
              <c:numCache>
                <c:formatCode>General</c:formatCode>
                <c:ptCount val="6"/>
                <c:pt idx="0">
                  <c:v>5.0992999999999998E-5</c:v>
                </c:pt>
                <c:pt idx="1">
                  <c:v>9.9425000000000004E-5</c:v>
                </c:pt>
                <c:pt idx="2">
                  <c:v>5.8984000000000003E-5</c:v>
                </c:pt>
                <c:pt idx="3">
                  <c:v>1.1453E-4</c:v>
                </c:pt>
                <c:pt idx="4">
                  <c:v>4.1365000000000001E-5</c:v>
                </c:pt>
                <c:pt idx="5">
                  <c:v>1.0381E-4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A48-47FC-94AB-EB2A75CDF5C6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Sheet1!$BR$51:$BR$56</c:f>
              <c:strCache>
                <c:ptCount val="6"/>
                <c:pt idx="0">
                  <c:v>Octagonal Ti6Al4V LI</c:v>
                </c:pt>
                <c:pt idx="1">
                  <c:v>Octagonal Ti6Al4V HI</c:v>
                </c:pt>
                <c:pt idx="2">
                  <c:v>Ti6Al4V LI</c:v>
                </c:pt>
                <c:pt idx="3">
                  <c:v>Ti6Al4V HI</c:v>
                </c:pt>
                <c:pt idx="4">
                  <c:v>Stainless Steel 316L LI</c:v>
                </c:pt>
                <c:pt idx="5">
                  <c:v>Stainless Steel 316L HI</c:v>
                </c:pt>
              </c:strCache>
            </c:strRef>
          </c:cat>
          <c:val>
            <c:numRef>
              <c:f>Sheet1!$BT$51:$BT$56</c:f>
              <c:numCache>
                <c:formatCode>General</c:formatCode>
                <c:ptCount val="6"/>
                <c:pt idx="0">
                  <c:v>1.9708000000000002E-5</c:v>
                </c:pt>
                <c:pt idx="1">
                  <c:v>2.0184999999999997E-5</c:v>
                </c:pt>
                <c:pt idx="2">
                  <c:v>2.1934999999999999E-5</c:v>
                </c:pt>
                <c:pt idx="3">
                  <c:v>2.2459999999999998E-5</c:v>
                </c:pt>
                <c:pt idx="4">
                  <c:v>4.9525000000000004E-5</c:v>
                </c:pt>
                <c:pt idx="5">
                  <c:v>4.9860000000000014E-5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A48-47FC-94AB-EB2A75CDF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607958784"/>
        <c:axId val="607962064"/>
      </c:barChart>
      <c:catAx>
        <c:axId val="60795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962064"/>
        <c:crosses val="autoZero"/>
        <c:auto val="1"/>
        <c:lblAlgn val="ctr"/>
        <c:lblOffset val="100"/>
        <c:noMultiLvlLbl val="0"/>
      </c:catAx>
      <c:valAx>
        <c:axId val="607962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95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CCEA04-74A2-4F6D-AAD7-E76C6C43BCE5}" type="doc">
      <dgm:prSet loTypeId="urn:microsoft.com/office/officeart/2011/layout/Tab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B56F333-BFF3-413C-92B3-050C3A893010}">
      <dgm:prSet phldrT="[Text]"/>
      <dgm:spPr/>
      <dgm:t>
        <a:bodyPr/>
        <a:lstStyle/>
        <a:p>
          <a:r>
            <a:rPr lang="en-US" dirty="0" smtClean="0"/>
            <a:t>Model</a:t>
          </a:r>
          <a:endParaRPr lang="en-US" dirty="0"/>
        </a:p>
      </dgm:t>
    </dgm:pt>
    <dgm:pt modelId="{07248F40-5E65-47E1-A802-19A906C17400}" type="parTrans" cxnId="{2BBD7FCA-CAAC-444E-BA95-FF5F3B7C97F2}">
      <dgm:prSet/>
      <dgm:spPr/>
      <dgm:t>
        <a:bodyPr/>
        <a:lstStyle/>
        <a:p>
          <a:endParaRPr lang="en-US"/>
        </a:p>
      </dgm:t>
    </dgm:pt>
    <dgm:pt modelId="{145B89F1-C0C2-49A9-830C-E4D517FD7F92}" type="sibTrans" cxnId="{2BBD7FCA-CAAC-444E-BA95-FF5F3B7C97F2}">
      <dgm:prSet/>
      <dgm:spPr/>
      <dgm:t>
        <a:bodyPr/>
        <a:lstStyle/>
        <a:p>
          <a:endParaRPr lang="en-US"/>
        </a:p>
      </dgm:t>
    </dgm:pt>
    <dgm:pt modelId="{81E07C4B-2A96-400C-A954-753E63C975D6}" type="pres">
      <dgm:prSet presAssocID="{E3CCEA04-74A2-4F6D-AAD7-E76C6C43BCE5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BC341C1-9EBD-468F-86BD-9034FA0BCF02}" type="pres">
      <dgm:prSet presAssocID="{CB56F333-BFF3-413C-92B3-050C3A893010}" presName="composite" presStyleCnt="0"/>
      <dgm:spPr/>
    </dgm:pt>
    <dgm:pt modelId="{D9521302-42C0-478D-8DA3-4C31E9A92150}" type="pres">
      <dgm:prSet presAssocID="{CB56F333-BFF3-413C-92B3-050C3A893010}" presName="FirstChild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454D5B-CA96-4E66-8205-AB66B01CE58F}" type="pres">
      <dgm:prSet presAssocID="{CB56F333-BFF3-413C-92B3-050C3A893010}" presName="Parent" presStyleLbl="alignNode1" presStyleIdx="0" presStyleCnt="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CAFBFB-4778-4DEB-89BA-8065455E4757}" type="pres">
      <dgm:prSet presAssocID="{CB56F333-BFF3-413C-92B3-050C3A893010}" presName="Accent" presStyleLbl="parChTrans1D1" presStyleIdx="0" presStyleCnt="1"/>
      <dgm:spPr/>
    </dgm:pt>
  </dgm:ptLst>
  <dgm:cxnLst>
    <dgm:cxn modelId="{D99D32C8-D7E8-405D-85A1-FA21B735DC8B}" type="presOf" srcId="{E3CCEA04-74A2-4F6D-AAD7-E76C6C43BCE5}" destId="{81E07C4B-2A96-400C-A954-753E63C975D6}" srcOrd="0" destOrd="0" presId="urn:microsoft.com/office/officeart/2011/layout/TabList"/>
    <dgm:cxn modelId="{2BBD7FCA-CAAC-444E-BA95-FF5F3B7C97F2}" srcId="{E3CCEA04-74A2-4F6D-AAD7-E76C6C43BCE5}" destId="{CB56F333-BFF3-413C-92B3-050C3A893010}" srcOrd="0" destOrd="0" parTransId="{07248F40-5E65-47E1-A802-19A906C17400}" sibTransId="{145B89F1-C0C2-49A9-830C-E4D517FD7F92}"/>
    <dgm:cxn modelId="{C85EB92E-0A9B-45FD-811E-63D5CECB39A8}" type="presOf" srcId="{CB56F333-BFF3-413C-92B3-050C3A893010}" destId="{2A454D5B-CA96-4E66-8205-AB66B01CE58F}" srcOrd="0" destOrd="0" presId="urn:microsoft.com/office/officeart/2011/layout/TabList"/>
    <dgm:cxn modelId="{523B2065-E513-4EC0-9AEB-32F10A23E0F3}" type="presParOf" srcId="{81E07C4B-2A96-400C-A954-753E63C975D6}" destId="{6BC341C1-9EBD-468F-86BD-9034FA0BCF02}" srcOrd="0" destOrd="0" presId="urn:microsoft.com/office/officeart/2011/layout/TabList"/>
    <dgm:cxn modelId="{2D9D4A8D-07BB-44F3-A309-7A0C20F960E0}" type="presParOf" srcId="{6BC341C1-9EBD-468F-86BD-9034FA0BCF02}" destId="{D9521302-42C0-478D-8DA3-4C31E9A92150}" srcOrd="0" destOrd="0" presId="urn:microsoft.com/office/officeart/2011/layout/TabList"/>
    <dgm:cxn modelId="{11C584D4-D099-4DE1-B6D0-5B6A93F73C0D}" type="presParOf" srcId="{6BC341C1-9EBD-468F-86BD-9034FA0BCF02}" destId="{2A454D5B-CA96-4E66-8205-AB66B01CE58F}" srcOrd="1" destOrd="0" presId="urn:microsoft.com/office/officeart/2011/layout/TabList"/>
    <dgm:cxn modelId="{EFBC5D0A-3B6E-41EE-97AA-1C2E82769A6F}" type="presParOf" srcId="{6BC341C1-9EBD-468F-86BD-9034FA0BCF02}" destId="{1ACAFBFB-4778-4DEB-89BA-8065455E4757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A1BE96-360C-4010-A38C-1623A313C48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2194F4DC-94F6-46D9-B4D7-A50BE06070A4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dirty="0" smtClean="0"/>
            <a:t>Beam load: </a:t>
          </a:r>
        </a:p>
        <a:p>
          <a:r>
            <a:rPr lang="en-US" sz="1600" dirty="0" smtClean="0"/>
            <a:t>Montecarlo method (FLUKA)</a:t>
          </a:r>
          <a:endParaRPr lang="en-US" sz="1600" dirty="0"/>
        </a:p>
      </dgm:t>
    </dgm:pt>
    <dgm:pt modelId="{30554603-91E6-4D28-BB6C-6758659F4201}" type="parTrans" cxnId="{31494EF2-EAD7-4197-A922-276B238065B6}">
      <dgm:prSet/>
      <dgm:spPr/>
      <dgm:t>
        <a:bodyPr/>
        <a:lstStyle/>
        <a:p>
          <a:endParaRPr lang="en-US"/>
        </a:p>
      </dgm:t>
    </dgm:pt>
    <dgm:pt modelId="{312F19FB-9A36-43FE-B80B-4F025792133E}" type="sibTrans" cxnId="{31494EF2-EAD7-4197-A922-276B238065B6}">
      <dgm:prSet/>
      <dgm:spPr/>
      <dgm:t>
        <a:bodyPr/>
        <a:lstStyle/>
        <a:p>
          <a:endParaRPr lang="en-US" dirty="0"/>
        </a:p>
      </dgm:t>
    </dgm:pt>
    <dgm:pt modelId="{85B5D616-11FC-43DC-90CA-79A855925D19}">
      <dgm:prSet phldrT="[Text]" cust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400" dirty="0" smtClean="0"/>
            <a:t>Thermo-mechanical analysis:</a:t>
          </a:r>
        </a:p>
        <a:p>
          <a:r>
            <a:rPr lang="en-US" sz="1400" dirty="0" smtClean="0"/>
            <a:t>FEM (ANSYS)</a:t>
          </a:r>
          <a:endParaRPr lang="en-US" sz="1400" dirty="0"/>
        </a:p>
      </dgm:t>
    </dgm:pt>
    <dgm:pt modelId="{132BFD33-1FBD-4F20-B0C8-3EBF3739357A}" type="parTrans" cxnId="{ADD272E4-4D52-4920-984C-EF823B59E801}">
      <dgm:prSet/>
      <dgm:spPr/>
      <dgm:t>
        <a:bodyPr/>
        <a:lstStyle/>
        <a:p>
          <a:endParaRPr lang="en-US"/>
        </a:p>
      </dgm:t>
    </dgm:pt>
    <dgm:pt modelId="{44EA2797-5E44-49A4-97DD-6FC91DAAD88F}" type="sibTrans" cxnId="{ADD272E4-4D52-4920-984C-EF823B59E801}">
      <dgm:prSet/>
      <dgm:spPr/>
      <dgm:t>
        <a:bodyPr/>
        <a:lstStyle/>
        <a:p>
          <a:endParaRPr lang="en-US"/>
        </a:p>
      </dgm:t>
    </dgm:pt>
    <dgm:pt modelId="{B1649251-2BD3-402A-B208-D0C01782736C}" type="pres">
      <dgm:prSet presAssocID="{9EA1BE96-360C-4010-A38C-1623A313C486}" presName="Name0" presStyleCnt="0">
        <dgm:presLayoutVars>
          <dgm:dir/>
          <dgm:resizeHandles val="exact"/>
        </dgm:presLayoutVars>
      </dgm:prSet>
      <dgm:spPr/>
    </dgm:pt>
    <dgm:pt modelId="{767A698E-D4CF-4C71-8F29-3C8EC788ED11}" type="pres">
      <dgm:prSet presAssocID="{2194F4DC-94F6-46D9-B4D7-A50BE06070A4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2C0318-331F-424A-8B01-17767F1C63BD}" type="pres">
      <dgm:prSet presAssocID="{312F19FB-9A36-43FE-B80B-4F025792133E}" presName="sibTrans" presStyleLbl="sibTrans2D1" presStyleIdx="0" presStyleCnt="1"/>
      <dgm:spPr/>
      <dgm:t>
        <a:bodyPr/>
        <a:lstStyle/>
        <a:p>
          <a:endParaRPr lang="en-US"/>
        </a:p>
      </dgm:t>
    </dgm:pt>
    <dgm:pt modelId="{1FEE9CD1-9672-4E05-9AC9-38871D49AE0A}" type="pres">
      <dgm:prSet presAssocID="{312F19FB-9A36-43FE-B80B-4F025792133E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5A70A0D2-714D-45B9-B67C-E27EA6AF1692}" type="pres">
      <dgm:prSet presAssocID="{85B5D616-11FC-43DC-90CA-79A855925D19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5F4189-B442-40F0-9B4D-D99F4D151B44}" type="presOf" srcId="{312F19FB-9A36-43FE-B80B-4F025792133E}" destId="{1FEE9CD1-9672-4E05-9AC9-38871D49AE0A}" srcOrd="1" destOrd="0" presId="urn:microsoft.com/office/officeart/2005/8/layout/process1"/>
    <dgm:cxn modelId="{9F07B778-4274-4C88-9098-49DF403346E2}" type="presOf" srcId="{9EA1BE96-360C-4010-A38C-1623A313C486}" destId="{B1649251-2BD3-402A-B208-D0C01782736C}" srcOrd="0" destOrd="0" presId="urn:microsoft.com/office/officeart/2005/8/layout/process1"/>
    <dgm:cxn modelId="{5A129E3F-9B46-468D-B358-A2DDC2AF6C17}" type="presOf" srcId="{312F19FB-9A36-43FE-B80B-4F025792133E}" destId="{A02C0318-331F-424A-8B01-17767F1C63BD}" srcOrd="0" destOrd="0" presId="urn:microsoft.com/office/officeart/2005/8/layout/process1"/>
    <dgm:cxn modelId="{ADD272E4-4D52-4920-984C-EF823B59E801}" srcId="{9EA1BE96-360C-4010-A38C-1623A313C486}" destId="{85B5D616-11FC-43DC-90CA-79A855925D19}" srcOrd="1" destOrd="0" parTransId="{132BFD33-1FBD-4F20-B0C8-3EBF3739357A}" sibTransId="{44EA2797-5E44-49A4-97DD-6FC91DAAD88F}"/>
    <dgm:cxn modelId="{31494EF2-EAD7-4197-A922-276B238065B6}" srcId="{9EA1BE96-360C-4010-A38C-1623A313C486}" destId="{2194F4DC-94F6-46D9-B4D7-A50BE06070A4}" srcOrd="0" destOrd="0" parTransId="{30554603-91E6-4D28-BB6C-6758659F4201}" sibTransId="{312F19FB-9A36-43FE-B80B-4F025792133E}"/>
    <dgm:cxn modelId="{41DCA174-49D3-42A6-B43B-3D29AAB9D779}" type="presOf" srcId="{85B5D616-11FC-43DC-90CA-79A855925D19}" destId="{5A70A0D2-714D-45B9-B67C-E27EA6AF1692}" srcOrd="0" destOrd="0" presId="urn:microsoft.com/office/officeart/2005/8/layout/process1"/>
    <dgm:cxn modelId="{AFFC9945-69DE-4C6E-9DDE-C23D1A8E348D}" type="presOf" srcId="{2194F4DC-94F6-46D9-B4D7-A50BE06070A4}" destId="{767A698E-D4CF-4C71-8F29-3C8EC788ED11}" srcOrd="0" destOrd="0" presId="urn:microsoft.com/office/officeart/2005/8/layout/process1"/>
    <dgm:cxn modelId="{A6D67C14-63E1-4305-8E52-C9C9B29F99EB}" type="presParOf" srcId="{B1649251-2BD3-402A-B208-D0C01782736C}" destId="{767A698E-D4CF-4C71-8F29-3C8EC788ED11}" srcOrd="0" destOrd="0" presId="urn:microsoft.com/office/officeart/2005/8/layout/process1"/>
    <dgm:cxn modelId="{7738DD00-2B21-4A8A-B3AD-FE9B6850800B}" type="presParOf" srcId="{B1649251-2BD3-402A-B208-D0C01782736C}" destId="{A02C0318-331F-424A-8B01-17767F1C63BD}" srcOrd="1" destOrd="0" presId="urn:microsoft.com/office/officeart/2005/8/layout/process1"/>
    <dgm:cxn modelId="{7879341C-DDE1-4BB0-A99E-D731DB727A9B}" type="presParOf" srcId="{A02C0318-331F-424A-8B01-17767F1C63BD}" destId="{1FEE9CD1-9672-4E05-9AC9-38871D49AE0A}" srcOrd="0" destOrd="0" presId="urn:microsoft.com/office/officeart/2005/8/layout/process1"/>
    <dgm:cxn modelId="{0B5019BF-3769-4178-9F46-0D21DD3E338C}" type="presParOf" srcId="{B1649251-2BD3-402A-B208-D0C01782736C}" destId="{5A70A0D2-714D-45B9-B67C-E27EA6AF1692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CCEA04-74A2-4F6D-AAD7-E76C6C43BCE5}" type="doc">
      <dgm:prSet loTypeId="urn:microsoft.com/office/officeart/2011/layout/Tab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B56F333-BFF3-413C-92B3-050C3A893010}">
      <dgm:prSet phldrT="[Text]"/>
      <dgm:spPr/>
      <dgm:t>
        <a:bodyPr/>
        <a:lstStyle/>
        <a:p>
          <a:r>
            <a:rPr lang="en-US" dirty="0" smtClean="0"/>
            <a:t>SCENARIO 1: Mechanical</a:t>
          </a:r>
          <a:endParaRPr lang="en-US" dirty="0"/>
        </a:p>
      </dgm:t>
    </dgm:pt>
    <dgm:pt modelId="{07248F40-5E65-47E1-A802-19A906C17400}" type="parTrans" cxnId="{2BBD7FCA-CAAC-444E-BA95-FF5F3B7C97F2}">
      <dgm:prSet/>
      <dgm:spPr/>
      <dgm:t>
        <a:bodyPr/>
        <a:lstStyle/>
        <a:p>
          <a:endParaRPr lang="en-US"/>
        </a:p>
      </dgm:t>
    </dgm:pt>
    <dgm:pt modelId="{145B89F1-C0C2-49A9-830C-E4D517FD7F92}" type="sibTrans" cxnId="{2BBD7FCA-CAAC-444E-BA95-FF5F3B7C97F2}">
      <dgm:prSet/>
      <dgm:spPr/>
      <dgm:t>
        <a:bodyPr/>
        <a:lstStyle/>
        <a:p>
          <a:endParaRPr lang="en-US"/>
        </a:p>
      </dgm:t>
    </dgm:pt>
    <dgm:pt modelId="{81E07C4B-2A96-400C-A954-753E63C975D6}" type="pres">
      <dgm:prSet presAssocID="{E3CCEA04-74A2-4F6D-AAD7-E76C6C43BCE5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BC341C1-9EBD-468F-86BD-9034FA0BCF02}" type="pres">
      <dgm:prSet presAssocID="{CB56F333-BFF3-413C-92B3-050C3A893010}" presName="composite" presStyleCnt="0"/>
      <dgm:spPr/>
    </dgm:pt>
    <dgm:pt modelId="{D9521302-42C0-478D-8DA3-4C31E9A92150}" type="pres">
      <dgm:prSet presAssocID="{CB56F333-BFF3-413C-92B3-050C3A893010}" presName="FirstChild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454D5B-CA96-4E66-8205-AB66B01CE58F}" type="pres">
      <dgm:prSet presAssocID="{CB56F333-BFF3-413C-92B3-050C3A893010}" presName="Parent" presStyleLbl="alignNode1" presStyleIdx="0" presStyleCnt="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CAFBFB-4778-4DEB-89BA-8065455E4757}" type="pres">
      <dgm:prSet presAssocID="{CB56F333-BFF3-413C-92B3-050C3A893010}" presName="Accent" presStyleLbl="parChTrans1D1" presStyleIdx="0" presStyleCnt="1"/>
      <dgm:spPr/>
    </dgm:pt>
  </dgm:ptLst>
  <dgm:cxnLst>
    <dgm:cxn modelId="{D99D32C8-D7E8-405D-85A1-FA21B735DC8B}" type="presOf" srcId="{E3CCEA04-74A2-4F6D-AAD7-E76C6C43BCE5}" destId="{81E07C4B-2A96-400C-A954-753E63C975D6}" srcOrd="0" destOrd="0" presId="urn:microsoft.com/office/officeart/2011/layout/TabList"/>
    <dgm:cxn modelId="{2BBD7FCA-CAAC-444E-BA95-FF5F3B7C97F2}" srcId="{E3CCEA04-74A2-4F6D-AAD7-E76C6C43BCE5}" destId="{CB56F333-BFF3-413C-92B3-050C3A893010}" srcOrd="0" destOrd="0" parTransId="{07248F40-5E65-47E1-A802-19A906C17400}" sibTransId="{145B89F1-C0C2-49A9-830C-E4D517FD7F92}"/>
    <dgm:cxn modelId="{C85EB92E-0A9B-45FD-811E-63D5CECB39A8}" type="presOf" srcId="{CB56F333-BFF3-413C-92B3-050C3A893010}" destId="{2A454D5B-CA96-4E66-8205-AB66B01CE58F}" srcOrd="0" destOrd="0" presId="urn:microsoft.com/office/officeart/2011/layout/TabList"/>
    <dgm:cxn modelId="{523B2065-E513-4EC0-9AEB-32F10A23E0F3}" type="presParOf" srcId="{81E07C4B-2A96-400C-A954-753E63C975D6}" destId="{6BC341C1-9EBD-468F-86BD-9034FA0BCF02}" srcOrd="0" destOrd="0" presId="urn:microsoft.com/office/officeart/2011/layout/TabList"/>
    <dgm:cxn modelId="{2D9D4A8D-07BB-44F3-A309-7A0C20F960E0}" type="presParOf" srcId="{6BC341C1-9EBD-468F-86BD-9034FA0BCF02}" destId="{D9521302-42C0-478D-8DA3-4C31E9A92150}" srcOrd="0" destOrd="0" presId="urn:microsoft.com/office/officeart/2011/layout/TabList"/>
    <dgm:cxn modelId="{11C584D4-D099-4DE1-B6D0-5B6A93F73C0D}" type="presParOf" srcId="{6BC341C1-9EBD-468F-86BD-9034FA0BCF02}" destId="{2A454D5B-CA96-4E66-8205-AB66B01CE58F}" srcOrd="1" destOrd="0" presId="urn:microsoft.com/office/officeart/2011/layout/TabList"/>
    <dgm:cxn modelId="{EFBC5D0A-3B6E-41EE-97AA-1C2E82769A6F}" type="presParOf" srcId="{6BC341C1-9EBD-468F-86BD-9034FA0BCF02}" destId="{1ACAFBFB-4778-4DEB-89BA-8065455E4757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3CCEA04-74A2-4F6D-AAD7-E76C6C43BCE5}" type="doc">
      <dgm:prSet loTypeId="urn:microsoft.com/office/officeart/2011/layout/Tab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B56F333-BFF3-413C-92B3-050C3A893010}">
      <dgm:prSet phldrT="[Text]"/>
      <dgm:spPr/>
      <dgm:t>
        <a:bodyPr/>
        <a:lstStyle/>
        <a:p>
          <a:r>
            <a:rPr lang="en-US" dirty="0" smtClean="0"/>
            <a:t>SCENARIO 1: Thermal</a:t>
          </a:r>
          <a:endParaRPr lang="en-US" dirty="0"/>
        </a:p>
      </dgm:t>
    </dgm:pt>
    <dgm:pt modelId="{07248F40-5E65-47E1-A802-19A906C17400}" type="parTrans" cxnId="{2BBD7FCA-CAAC-444E-BA95-FF5F3B7C97F2}">
      <dgm:prSet/>
      <dgm:spPr/>
      <dgm:t>
        <a:bodyPr/>
        <a:lstStyle/>
        <a:p>
          <a:endParaRPr lang="en-US"/>
        </a:p>
      </dgm:t>
    </dgm:pt>
    <dgm:pt modelId="{145B89F1-C0C2-49A9-830C-E4D517FD7F92}" type="sibTrans" cxnId="{2BBD7FCA-CAAC-444E-BA95-FF5F3B7C97F2}">
      <dgm:prSet/>
      <dgm:spPr/>
      <dgm:t>
        <a:bodyPr/>
        <a:lstStyle/>
        <a:p>
          <a:endParaRPr lang="en-US"/>
        </a:p>
      </dgm:t>
    </dgm:pt>
    <dgm:pt modelId="{81E07C4B-2A96-400C-A954-753E63C975D6}" type="pres">
      <dgm:prSet presAssocID="{E3CCEA04-74A2-4F6D-AAD7-E76C6C43BCE5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BC341C1-9EBD-468F-86BD-9034FA0BCF02}" type="pres">
      <dgm:prSet presAssocID="{CB56F333-BFF3-413C-92B3-050C3A893010}" presName="composite" presStyleCnt="0"/>
      <dgm:spPr/>
    </dgm:pt>
    <dgm:pt modelId="{D9521302-42C0-478D-8DA3-4C31E9A92150}" type="pres">
      <dgm:prSet presAssocID="{CB56F333-BFF3-413C-92B3-050C3A893010}" presName="FirstChild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454D5B-CA96-4E66-8205-AB66B01CE58F}" type="pres">
      <dgm:prSet presAssocID="{CB56F333-BFF3-413C-92B3-050C3A893010}" presName="Parent" presStyleLbl="alignNode1" presStyleIdx="0" presStyleCnt="1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CAFBFB-4778-4DEB-89BA-8065455E4757}" type="pres">
      <dgm:prSet presAssocID="{CB56F333-BFF3-413C-92B3-050C3A893010}" presName="Accent" presStyleLbl="parChTrans1D1" presStyleIdx="0" presStyleCnt="1"/>
      <dgm:spPr/>
    </dgm:pt>
  </dgm:ptLst>
  <dgm:cxnLst>
    <dgm:cxn modelId="{D99D32C8-D7E8-405D-85A1-FA21B735DC8B}" type="presOf" srcId="{E3CCEA04-74A2-4F6D-AAD7-E76C6C43BCE5}" destId="{81E07C4B-2A96-400C-A954-753E63C975D6}" srcOrd="0" destOrd="0" presId="urn:microsoft.com/office/officeart/2011/layout/TabList"/>
    <dgm:cxn modelId="{2BBD7FCA-CAAC-444E-BA95-FF5F3B7C97F2}" srcId="{E3CCEA04-74A2-4F6D-AAD7-E76C6C43BCE5}" destId="{CB56F333-BFF3-413C-92B3-050C3A893010}" srcOrd="0" destOrd="0" parTransId="{07248F40-5E65-47E1-A802-19A906C17400}" sibTransId="{145B89F1-C0C2-49A9-830C-E4D517FD7F92}"/>
    <dgm:cxn modelId="{C85EB92E-0A9B-45FD-811E-63D5CECB39A8}" type="presOf" srcId="{CB56F333-BFF3-413C-92B3-050C3A893010}" destId="{2A454D5B-CA96-4E66-8205-AB66B01CE58F}" srcOrd="0" destOrd="0" presId="urn:microsoft.com/office/officeart/2011/layout/TabList"/>
    <dgm:cxn modelId="{523B2065-E513-4EC0-9AEB-32F10A23E0F3}" type="presParOf" srcId="{81E07C4B-2A96-400C-A954-753E63C975D6}" destId="{6BC341C1-9EBD-468F-86BD-9034FA0BCF02}" srcOrd="0" destOrd="0" presId="urn:microsoft.com/office/officeart/2011/layout/TabList"/>
    <dgm:cxn modelId="{2D9D4A8D-07BB-44F3-A309-7A0C20F960E0}" type="presParOf" srcId="{6BC341C1-9EBD-468F-86BD-9034FA0BCF02}" destId="{D9521302-42C0-478D-8DA3-4C31E9A92150}" srcOrd="0" destOrd="0" presId="urn:microsoft.com/office/officeart/2011/layout/TabList"/>
    <dgm:cxn modelId="{11C584D4-D099-4DE1-B6D0-5B6A93F73C0D}" type="presParOf" srcId="{6BC341C1-9EBD-468F-86BD-9034FA0BCF02}" destId="{2A454D5B-CA96-4E66-8205-AB66B01CE58F}" srcOrd="1" destOrd="0" presId="urn:microsoft.com/office/officeart/2011/layout/TabList"/>
    <dgm:cxn modelId="{EFBC5D0A-3B6E-41EE-97AA-1C2E82769A6F}" type="presParOf" srcId="{6BC341C1-9EBD-468F-86BD-9034FA0BCF02}" destId="{1ACAFBFB-4778-4DEB-89BA-8065455E4757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BE8E2CF-58A5-4C10-B714-6DD66014C4ED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1E79343-8F62-4FF2-B862-2E86FEF3CBF1}">
      <dgm:prSet phldrT="[Text]"/>
      <dgm:spPr/>
      <dgm:t>
        <a:bodyPr/>
        <a:lstStyle/>
        <a:p>
          <a:r>
            <a:rPr lang="en-US" dirty="0" smtClean="0"/>
            <a:t>Design requirements</a:t>
          </a:r>
          <a:endParaRPr lang="en-US" dirty="0"/>
        </a:p>
      </dgm:t>
    </dgm:pt>
    <dgm:pt modelId="{8E9E7407-EA5C-430C-BC07-7F9A1DB1D9CB}" type="parTrans" cxnId="{3276302A-3202-427D-A588-8D920791C6A6}">
      <dgm:prSet/>
      <dgm:spPr/>
      <dgm:t>
        <a:bodyPr/>
        <a:lstStyle/>
        <a:p>
          <a:endParaRPr lang="en-US"/>
        </a:p>
      </dgm:t>
    </dgm:pt>
    <dgm:pt modelId="{2294D328-BD51-4612-82A7-F4030CE9DD65}" type="sibTrans" cxnId="{3276302A-3202-427D-A588-8D920791C6A6}">
      <dgm:prSet/>
      <dgm:spPr/>
      <dgm:t>
        <a:bodyPr/>
        <a:lstStyle/>
        <a:p>
          <a:endParaRPr lang="en-US"/>
        </a:p>
      </dgm:t>
    </dgm:pt>
    <dgm:pt modelId="{40989A0C-6CA2-4863-87C5-C304022B3306}">
      <dgm:prSet phldrT="[Text]"/>
      <dgm:spPr/>
      <dgm:t>
        <a:bodyPr/>
        <a:lstStyle/>
        <a:p>
          <a:r>
            <a:rPr lang="en-US" dirty="0" smtClean="0"/>
            <a:t>Mechanical design</a:t>
          </a:r>
          <a:endParaRPr lang="en-US" dirty="0"/>
        </a:p>
      </dgm:t>
    </dgm:pt>
    <dgm:pt modelId="{0D0462DE-6482-4A7F-9270-B5E55053056D}" type="parTrans" cxnId="{E679F3DA-9A89-4F6B-B363-254EF89075C2}">
      <dgm:prSet/>
      <dgm:spPr/>
      <dgm:t>
        <a:bodyPr/>
        <a:lstStyle/>
        <a:p>
          <a:endParaRPr lang="en-US"/>
        </a:p>
      </dgm:t>
    </dgm:pt>
    <dgm:pt modelId="{FCE6F4EA-AF7F-4802-B7C7-77641B6D11D0}" type="sibTrans" cxnId="{E679F3DA-9A89-4F6B-B363-254EF89075C2}">
      <dgm:prSet/>
      <dgm:spPr/>
      <dgm:t>
        <a:bodyPr/>
        <a:lstStyle/>
        <a:p>
          <a:endParaRPr lang="en-US"/>
        </a:p>
      </dgm:t>
    </dgm:pt>
    <dgm:pt modelId="{DA8BF11E-2A09-4EF0-9ED8-053D9F34F5FF}">
      <dgm:prSet phldrT="[Text]"/>
      <dgm:spPr/>
      <dgm:t>
        <a:bodyPr/>
        <a:lstStyle/>
        <a:p>
          <a:r>
            <a:rPr lang="en-US" b="1" dirty="0" smtClean="0">
              <a:solidFill>
                <a:schemeClr val="accent3"/>
              </a:solidFill>
            </a:rPr>
            <a:t>Fabrication</a:t>
          </a:r>
          <a:endParaRPr lang="en-US" b="1" dirty="0">
            <a:solidFill>
              <a:schemeClr val="accent3"/>
            </a:solidFill>
          </a:endParaRPr>
        </a:p>
      </dgm:t>
    </dgm:pt>
    <dgm:pt modelId="{E17A3C53-F573-4771-9FCC-46EE32FFD0C7}" type="parTrans" cxnId="{30D3C8EC-0A87-44D3-9994-D65FCE019859}">
      <dgm:prSet/>
      <dgm:spPr/>
      <dgm:t>
        <a:bodyPr/>
        <a:lstStyle/>
        <a:p>
          <a:endParaRPr lang="en-US"/>
        </a:p>
      </dgm:t>
    </dgm:pt>
    <dgm:pt modelId="{FC79535B-144E-47A5-8C8F-81CB2C0BB1D9}" type="sibTrans" cxnId="{30D3C8EC-0A87-44D3-9994-D65FCE019859}">
      <dgm:prSet/>
      <dgm:spPr/>
      <dgm:t>
        <a:bodyPr/>
        <a:lstStyle/>
        <a:p>
          <a:endParaRPr lang="en-US"/>
        </a:p>
      </dgm:t>
    </dgm:pt>
    <dgm:pt modelId="{DA81646D-5531-4204-BF7B-0A926D72F909}">
      <dgm:prSet/>
      <dgm:spPr/>
      <dgm:t>
        <a:bodyPr/>
        <a:lstStyle/>
        <a:p>
          <a:r>
            <a:rPr lang="en-US" dirty="0" smtClean="0"/>
            <a:t>Prototyping</a:t>
          </a:r>
          <a:endParaRPr lang="en-US" dirty="0"/>
        </a:p>
      </dgm:t>
    </dgm:pt>
    <dgm:pt modelId="{CC7EE3C8-211B-490C-B0B3-6DED2186C4CD}" type="parTrans" cxnId="{027446FE-30F1-49FB-A0AF-B1C311336917}">
      <dgm:prSet/>
      <dgm:spPr/>
      <dgm:t>
        <a:bodyPr/>
        <a:lstStyle/>
        <a:p>
          <a:endParaRPr lang="en-US"/>
        </a:p>
      </dgm:t>
    </dgm:pt>
    <dgm:pt modelId="{18F86343-FBFF-4F2B-A4C4-36B135B28021}" type="sibTrans" cxnId="{027446FE-30F1-49FB-A0AF-B1C311336917}">
      <dgm:prSet/>
      <dgm:spPr/>
      <dgm:t>
        <a:bodyPr/>
        <a:lstStyle/>
        <a:p>
          <a:endParaRPr lang="en-US"/>
        </a:p>
      </dgm:t>
    </dgm:pt>
    <dgm:pt modelId="{3341797C-BD8C-4B42-96A3-65992D588755}">
      <dgm:prSet/>
      <dgm:spPr/>
      <dgm:t>
        <a:bodyPr/>
        <a:lstStyle/>
        <a:p>
          <a:r>
            <a:rPr lang="en-US" dirty="0" smtClean="0"/>
            <a:t>Installation</a:t>
          </a:r>
          <a:endParaRPr lang="en-US" dirty="0"/>
        </a:p>
      </dgm:t>
    </dgm:pt>
    <dgm:pt modelId="{93B169B0-93B2-4CF0-97EB-340A1DE39818}" type="parTrans" cxnId="{AFE1DF53-72D8-4048-8849-BB3A2BF11340}">
      <dgm:prSet/>
      <dgm:spPr/>
      <dgm:t>
        <a:bodyPr/>
        <a:lstStyle/>
        <a:p>
          <a:endParaRPr lang="en-US"/>
        </a:p>
      </dgm:t>
    </dgm:pt>
    <dgm:pt modelId="{FE7E3C89-24C0-4F8E-B332-3A676D632252}" type="sibTrans" cxnId="{AFE1DF53-72D8-4048-8849-BB3A2BF11340}">
      <dgm:prSet/>
      <dgm:spPr/>
      <dgm:t>
        <a:bodyPr/>
        <a:lstStyle/>
        <a:p>
          <a:endParaRPr lang="en-US"/>
        </a:p>
      </dgm:t>
    </dgm:pt>
    <dgm:pt modelId="{9928B424-7D11-4BA9-83A4-21A71C58F494}" type="pres">
      <dgm:prSet presAssocID="{0BE8E2CF-58A5-4C10-B714-6DD66014C4ED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2368F038-C5FC-492F-AA52-483D185A61D4}" type="pres">
      <dgm:prSet presAssocID="{81E79343-8F62-4FF2-B862-2E86FEF3CBF1}" presName="Accent1" presStyleCnt="0"/>
      <dgm:spPr/>
    </dgm:pt>
    <dgm:pt modelId="{1862DB4F-BE2D-4595-B5C8-E40CD609E424}" type="pres">
      <dgm:prSet presAssocID="{81E79343-8F62-4FF2-B862-2E86FEF3CBF1}" presName="Accent" presStyleLbl="node1" presStyleIdx="0" presStyleCnt="5"/>
      <dgm:spPr/>
    </dgm:pt>
    <dgm:pt modelId="{70876787-2600-4924-BF16-1D9D1815C2B0}" type="pres">
      <dgm:prSet presAssocID="{81E79343-8F62-4FF2-B862-2E86FEF3CBF1}" presName="Parent1" presStyleLbl="revTx" presStyleIdx="0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57C229-E739-4A87-847D-CFF431D5B171}" type="pres">
      <dgm:prSet presAssocID="{40989A0C-6CA2-4863-87C5-C304022B3306}" presName="Accent2" presStyleCnt="0"/>
      <dgm:spPr/>
    </dgm:pt>
    <dgm:pt modelId="{0DDF76B7-E1DB-41F4-ABA8-1DCB0504548D}" type="pres">
      <dgm:prSet presAssocID="{40989A0C-6CA2-4863-87C5-C304022B3306}" presName="Accent" presStyleLbl="node1" presStyleIdx="1" presStyleCnt="5"/>
      <dgm:spPr/>
    </dgm:pt>
    <dgm:pt modelId="{53BCB904-4BA0-46CB-81C2-652C2AE3A34B}" type="pres">
      <dgm:prSet presAssocID="{40989A0C-6CA2-4863-87C5-C304022B3306}" presName="Parent2" presStyleLbl="revTx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C6053-79FE-4CA4-9734-FF73912F5CEA}" type="pres">
      <dgm:prSet presAssocID="{DA8BF11E-2A09-4EF0-9ED8-053D9F34F5FF}" presName="Accent3" presStyleCnt="0"/>
      <dgm:spPr/>
    </dgm:pt>
    <dgm:pt modelId="{31D11452-BB6C-4F34-B81F-8717A92CABF8}" type="pres">
      <dgm:prSet presAssocID="{DA8BF11E-2A09-4EF0-9ED8-053D9F34F5FF}" presName="Accent" presStyleLbl="node1" presStyleIdx="2" presStyleCnt="5"/>
      <dgm:spPr/>
    </dgm:pt>
    <dgm:pt modelId="{20771531-E9A6-41B9-ABCA-2466E42D9A8E}" type="pres">
      <dgm:prSet presAssocID="{DA8BF11E-2A09-4EF0-9ED8-053D9F34F5FF}" presName="Parent3" presStyleLbl="revTx" presStyleIdx="2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9C6D05-B04D-4643-BE65-036D5C300469}" type="pres">
      <dgm:prSet presAssocID="{DA81646D-5531-4204-BF7B-0A926D72F909}" presName="Accent4" presStyleCnt="0"/>
      <dgm:spPr/>
    </dgm:pt>
    <dgm:pt modelId="{17E516A8-471B-4CF6-B7C8-FA654BDACCEC}" type="pres">
      <dgm:prSet presAssocID="{DA81646D-5531-4204-BF7B-0A926D72F909}" presName="Accent" presStyleLbl="node1" presStyleIdx="3" presStyleCnt="5"/>
      <dgm:spPr/>
    </dgm:pt>
    <dgm:pt modelId="{C87B5582-4638-41D9-9815-0513E4EE7912}" type="pres">
      <dgm:prSet presAssocID="{DA81646D-5531-4204-BF7B-0A926D72F909}" presName="Parent4" presStyleLbl="revTx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F3632C-B786-45B5-B5C3-3210D7E2BA02}" type="pres">
      <dgm:prSet presAssocID="{3341797C-BD8C-4B42-96A3-65992D588755}" presName="Accent5" presStyleCnt="0"/>
      <dgm:spPr/>
    </dgm:pt>
    <dgm:pt modelId="{EF32D543-141C-4A20-BB5D-B16948B58EBC}" type="pres">
      <dgm:prSet presAssocID="{3341797C-BD8C-4B42-96A3-65992D588755}" presName="Accent" presStyleLbl="node1" presStyleIdx="4" presStyleCnt="5"/>
      <dgm:spPr/>
    </dgm:pt>
    <dgm:pt modelId="{2F7B7803-EB27-440D-BEEE-1BBD02A47559}" type="pres">
      <dgm:prSet presAssocID="{3341797C-BD8C-4B42-96A3-65992D588755}" presName="Parent5" presStyleLbl="revTx" presStyleIdx="4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E1DF53-72D8-4048-8849-BB3A2BF11340}" srcId="{0BE8E2CF-58A5-4C10-B714-6DD66014C4ED}" destId="{3341797C-BD8C-4B42-96A3-65992D588755}" srcOrd="4" destOrd="0" parTransId="{93B169B0-93B2-4CF0-97EB-340A1DE39818}" sibTransId="{FE7E3C89-24C0-4F8E-B332-3A676D632252}"/>
    <dgm:cxn modelId="{7D159F5C-AF15-40B7-B72A-86D4AB7BCE52}" type="presOf" srcId="{3341797C-BD8C-4B42-96A3-65992D588755}" destId="{2F7B7803-EB27-440D-BEEE-1BBD02A47559}" srcOrd="0" destOrd="0" presId="urn:microsoft.com/office/officeart/2009/layout/CircleArrowProcess"/>
    <dgm:cxn modelId="{027446FE-30F1-49FB-A0AF-B1C311336917}" srcId="{0BE8E2CF-58A5-4C10-B714-6DD66014C4ED}" destId="{DA81646D-5531-4204-BF7B-0A926D72F909}" srcOrd="3" destOrd="0" parTransId="{CC7EE3C8-211B-490C-B0B3-6DED2186C4CD}" sibTransId="{18F86343-FBFF-4F2B-A4C4-36B135B28021}"/>
    <dgm:cxn modelId="{9B0CA871-1AE5-456D-85B7-2B2D2978BFD8}" type="presOf" srcId="{DA8BF11E-2A09-4EF0-9ED8-053D9F34F5FF}" destId="{20771531-E9A6-41B9-ABCA-2466E42D9A8E}" srcOrd="0" destOrd="0" presId="urn:microsoft.com/office/officeart/2009/layout/CircleArrowProcess"/>
    <dgm:cxn modelId="{3276302A-3202-427D-A588-8D920791C6A6}" srcId="{0BE8E2CF-58A5-4C10-B714-6DD66014C4ED}" destId="{81E79343-8F62-4FF2-B862-2E86FEF3CBF1}" srcOrd="0" destOrd="0" parTransId="{8E9E7407-EA5C-430C-BC07-7F9A1DB1D9CB}" sibTransId="{2294D328-BD51-4612-82A7-F4030CE9DD65}"/>
    <dgm:cxn modelId="{E679F3DA-9A89-4F6B-B363-254EF89075C2}" srcId="{0BE8E2CF-58A5-4C10-B714-6DD66014C4ED}" destId="{40989A0C-6CA2-4863-87C5-C304022B3306}" srcOrd="1" destOrd="0" parTransId="{0D0462DE-6482-4A7F-9270-B5E55053056D}" sibTransId="{FCE6F4EA-AF7F-4802-B7C7-77641B6D11D0}"/>
    <dgm:cxn modelId="{30D3C8EC-0A87-44D3-9994-D65FCE019859}" srcId="{0BE8E2CF-58A5-4C10-B714-6DD66014C4ED}" destId="{DA8BF11E-2A09-4EF0-9ED8-053D9F34F5FF}" srcOrd="2" destOrd="0" parTransId="{E17A3C53-F573-4771-9FCC-46EE32FFD0C7}" sibTransId="{FC79535B-144E-47A5-8C8F-81CB2C0BB1D9}"/>
    <dgm:cxn modelId="{496DB5BE-D2A7-4599-BD72-45BE9E303DF5}" type="presOf" srcId="{81E79343-8F62-4FF2-B862-2E86FEF3CBF1}" destId="{70876787-2600-4924-BF16-1D9D1815C2B0}" srcOrd="0" destOrd="0" presId="urn:microsoft.com/office/officeart/2009/layout/CircleArrowProcess"/>
    <dgm:cxn modelId="{C86B5DFA-5CA0-4479-8976-38A69D30EA77}" type="presOf" srcId="{40989A0C-6CA2-4863-87C5-C304022B3306}" destId="{53BCB904-4BA0-46CB-81C2-652C2AE3A34B}" srcOrd="0" destOrd="0" presId="urn:microsoft.com/office/officeart/2009/layout/CircleArrowProcess"/>
    <dgm:cxn modelId="{4F62E93B-C6B3-4C3B-84B2-0C70C3BB8859}" type="presOf" srcId="{0BE8E2CF-58A5-4C10-B714-6DD66014C4ED}" destId="{9928B424-7D11-4BA9-83A4-21A71C58F494}" srcOrd="0" destOrd="0" presId="urn:microsoft.com/office/officeart/2009/layout/CircleArrowProcess"/>
    <dgm:cxn modelId="{C831B6EB-16CA-41C7-ACFD-0C84EF49737F}" type="presOf" srcId="{DA81646D-5531-4204-BF7B-0A926D72F909}" destId="{C87B5582-4638-41D9-9815-0513E4EE7912}" srcOrd="0" destOrd="0" presId="urn:microsoft.com/office/officeart/2009/layout/CircleArrowProcess"/>
    <dgm:cxn modelId="{BF0F7FB8-8292-45E0-BA13-C01C680EA7FA}" type="presParOf" srcId="{9928B424-7D11-4BA9-83A4-21A71C58F494}" destId="{2368F038-C5FC-492F-AA52-483D185A61D4}" srcOrd="0" destOrd="0" presId="urn:microsoft.com/office/officeart/2009/layout/CircleArrowProcess"/>
    <dgm:cxn modelId="{EC36638A-AE01-41AE-8F29-06A7DC8D959E}" type="presParOf" srcId="{2368F038-C5FC-492F-AA52-483D185A61D4}" destId="{1862DB4F-BE2D-4595-B5C8-E40CD609E424}" srcOrd="0" destOrd="0" presId="urn:microsoft.com/office/officeart/2009/layout/CircleArrowProcess"/>
    <dgm:cxn modelId="{49E8CD5A-3CE7-416A-BC91-24EFA776F64C}" type="presParOf" srcId="{9928B424-7D11-4BA9-83A4-21A71C58F494}" destId="{70876787-2600-4924-BF16-1D9D1815C2B0}" srcOrd="1" destOrd="0" presId="urn:microsoft.com/office/officeart/2009/layout/CircleArrowProcess"/>
    <dgm:cxn modelId="{D3034C95-1832-4B5D-971F-759CCB1B46A2}" type="presParOf" srcId="{9928B424-7D11-4BA9-83A4-21A71C58F494}" destId="{6357C229-E739-4A87-847D-CFF431D5B171}" srcOrd="2" destOrd="0" presId="urn:microsoft.com/office/officeart/2009/layout/CircleArrowProcess"/>
    <dgm:cxn modelId="{E89A002B-F484-4425-AAC7-C302D3F2BCC6}" type="presParOf" srcId="{6357C229-E739-4A87-847D-CFF431D5B171}" destId="{0DDF76B7-E1DB-41F4-ABA8-1DCB0504548D}" srcOrd="0" destOrd="0" presId="urn:microsoft.com/office/officeart/2009/layout/CircleArrowProcess"/>
    <dgm:cxn modelId="{5FBB719F-9EA0-4D5B-A850-3828155901F7}" type="presParOf" srcId="{9928B424-7D11-4BA9-83A4-21A71C58F494}" destId="{53BCB904-4BA0-46CB-81C2-652C2AE3A34B}" srcOrd="3" destOrd="0" presId="urn:microsoft.com/office/officeart/2009/layout/CircleArrowProcess"/>
    <dgm:cxn modelId="{59AF0348-09BC-470A-A3FB-91BBEE091FB3}" type="presParOf" srcId="{9928B424-7D11-4BA9-83A4-21A71C58F494}" destId="{4A5C6053-79FE-4CA4-9734-FF73912F5CEA}" srcOrd="4" destOrd="0" presId="urn:microsoft.com/office/officeart/2009/layout/CircleArrowProcess"/>
    <dgm:cxn modelId="{7E4D9779-6C10-4709-B8AB-B988E4B20E14}" type="presParOf" srcId="{4A5C6053-79FE-4CA4-9734-FF73912F5CEA}" destId="{31D11452-BB6C-4F34-B81F-8717A92CABF8}" srcOrd="0" destOrd="0" presId="urn:microsoft.com/office/officeart/2009/layout/CircleArrowProcess"/>
    <dgm:cxn modelId="{A06CBFCE-B7BD-44E8-9073-CBED13F86DB8}" type="presParOf" srcId="{9928B424-7D11-4BA9-83A4-21A71C58F494}" destId="{20771531-E9A6-41B9-ABCA-2466E42D9A8E}" srcOrd="5" destOrd="0" presId="urn:microsoft.com/office/officeart/2009/layout/CircleArrowProcess"/>
    <dgm:cxn modelId="{C7E60365-BA61-4BA8-8906-ECB8B2A7219E}" type="presParOf" srcId="{9928B424-7D11-4BA9-83A4-21A71C58F494}" destId="{439C6D05-B04D-4643-BE65-036D5C300469}" srcOrd="6" destOrd="0" presId="urn:microsoft.com/office/officeart/2009/layout/CircleArrowProcess"/>
    <dgm:cxn modelId="{595306DF-519E-40BF-BA5E-B95F45A8841B}" type="presParOf" srcId="{439C6D05-B04D-4643-BE65-036D5C300469}" destId="{17E516A8-471B-4CF6-B7C8-FA654BDACCEC}" srcOrd="0" destOrd="0" presId="urn:microsoft.com/office/officeart/2009/layout/CircleArrowProcess"/>
    <dgm:cxn modelId="{C0D43B37-4F08-4251-B3AF-8053040B23D7}" type="presParOf" srcId="{9928B424-7D11-4BA9-83A4-21A71C58F494}" destId="{C87B5582-4638-41D9-9815-0513E4EE7912}" srcOrd="7" destOrd="0" presId="urn:microsoft.com/office/officeart/2009/layout/CircleArrowProcess"/>
    <dgm:cxn modelId="{FB1572F6-36CE-4A71-AB4F-E327D8B0FAA3}" type="presParOf" srcId="{9928B424-7D11-4BA9-83A4-21A71C58F494}" destId="{74F3632C-B786-45B5-B5C3-3210D7E2BA02}" srcOrd="8" destOrd="0" presId="urn:microsoft.com/office/officeart/2009/layout/CircleArrowProcess"/>
    <dgm:cxn modelId="{960BC79D-438B-416A-A66E-E214E81167C1}" type="presParOf" srcId="{74F3632C-B786-45B5-B5C3-3210D7E2BA02}" destId="{EF32D543-141C-4A20-BB5D-B16948B58EBC}" srcOrd="0" destOrd="0" presId="urn:microsoft.com/office/officeart/2009/layout/CircleArrowProcess"/>
    <dgm:cxn modelId="{07403BE5-ED26-4977-9937-E63E5F9DCCDF}" type="presParOf" srcId="{9928B424-7D11-4BA9-83A4-21A71C58F494}" destId="{2F7B7803-EB27-440D-BEEE-1BBD02A47559}" srcOrd="9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E271A68-5D31-4A50-986E-7B42A1A7F167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CF91BE-D559-40CE-9D05-C9DB28520E9A}">
      <dgm:prSet phldrT="[Text]"/>
      <dgm:spPr/>
      <dgm:t>
        <a:bodyPr/>
        <a:lstStyle/>
        <a:p>
          <a:r>
            <a:rPr lang="en-US" u="none" dirty="0" smtClean="0"/>
            <a:t>FEM Model </a:t>
          </a:r>
          <a:endParaRPr lang="en-US" u="none" dirty="0"/>
        </a:p>
      </dgm:t>
    </dgm:pt>
    <dgm:pt modelId="{755CC372-72FD-4A0A-8C04-EC2E3DDA0E95}" type="parTrans" cxnId="{68CCAF84-8AA0-4403-B73E-7C118831BD57}">
      <dgm:prSet/>
      <dgm:spPr/>
      <dgm:t>
        <a:bodyPr/>
        <a:lstStyle/>
        <a:p>
          <a:endParaRPr lang="en-US"/>
        </a:p>
      </dgm:t>
    </dgm:pt>
    <dgm:pt modelId="{A855523E-472D-43B4-8ACB-59AE5C4874D6}" type="sibTrans" cxnId="{68CCAF84-8AA0-4403-B73E-7C118831BD57}">
      <dgm:prSet/>
      <dgm:spPr/>
      <dgm:t>
        <a:bodyPr/>
        <a:lstStyle/>
        <a:p>
          <a:endParaRPr lang="en-US"/>
        </a:p>
      </dgm:t>
    </dgm:pt>
    <dgm:pt modelId="{4CA63C76-E729-4CD1-AC9A-57245817E701}">
      <dgm:prSet phldrT="[Text]"/>
      <dgm:spPr/>
      <dgm:t>
        <a:bodyPr/>
        <a:lstStyle/>
        <a:p>
          <a:r>
            <a:rPr lang="en-US" dirty="0" smtClean="0"/>
            <a:t>pre-stress analysis</a:t>
          </a:r>
          <a:endParaRPr lang="en-US" dirty="0"/>
        </a:p>
      </dgm:t>
    </dgm:pt>
    <dgm:pt modelId="{52DA72EB-5DC1-4B9E-A841-21C8E8F14BEA}" type="parTrans" cxnId="{96B6E5DE-E674-42D3-BD72-1D5BED9EE83F}">
      <dgm:prSet/>
      <dgm:spPr/>
      <dgm:t>
        <a:bodyPr/>
        <a:lstStyle/>
        <a:p>
          <a:endParaRPr lang="en-US" dirty="0"/>
        </a:p>
      </dgm:t>
    </dgm:pt>
    <dgm:pt modelId="{5AE3AADA-FDFA-4264-A417-FE9DC30B99D9}" type="sibTrans" cxnId="{96B6E5DE-E674-42D3-BD72-1D5BED9EE83F}">
      <dgm:prSet/>
      <dgm:spPr/>
      <dgm:t>
        <a:bodyPr/>
        <a:lstStyle/>
        <a:p>
          <a:endParaRPr lang="en-US"/>
        </a:p>
      </dgm:t>
    </dgm:pt>
    <dgm:pt modelId="{E1EB078F-4675-4954-8D6A-63222AFC750E}">
      <dgm:prSet phldrT="[Text]"/>
      <dgm:spPr/>
      <dgm:t>
        <a:bodyPr/>
        <a:lstStyle/>
        <a:p>
          <a:r>
            <a:rPr lang="en-US" dirty="0" smtClean="0"/>
            <a:t> Non pre-stress analysis</a:t>
          </a:r>
          <a:endParaRPr lang="en-US" dirty="0"/>
        </a:p>
      </dgm:t>
    </dgm:pt>
    <dgm:pt modelId="{2163A88E-13C6-4BAC-B16F-240774B77ED0}" type="parTrans" cxnId="{463F705B-80EA-46E1-B85F-5876D7A089D9}">
      <dgm:prSet/>
      <dgm:spPr/>
      <dgm:t>
        <a:bodyPr/>
        <a:lstStyle/>
        <a:p>
          <a:endParaRPr lang="en-US" dirty="0"/>
        </a:p>
      </dgm:t>
    </dgm:pt>
    <dgm:pt modelId="{B7688DBE-E2DE-4376-A043-97E08C4246A5}" type="sibTrans" cxnId="{463F705B-80EA-46E1-B85F-5876D7A089D9}">
      <dgm:prSet/>
      <dgm:spPr/>
      <dgm:t>
        <a:bodyPr/>
        <a:lstStyle/>
        <a:p>
          <a:endParaRPr lang="en-US"/>
        </a:p>
      </dgm:t>
    </dgm:pt>
    <dgm:pt modelId="{1C6116DA-8A06-4820-BE91-FB93DFA4F8E7}" type="pres">
      <dgm:prSet presAssocID="{0E271A68-5D31-4A50-986E-7B42A1A7F16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B63AF8-A127-4D95-8BFA-A3F1F31161AE}" type="pres">
      <dgm:prSet presAssocID="{E6CF91BE-D559-40CE-9D05-C9DB28520E9A}" presName="root1" presStyleCnt="0"/>
      <dgm:spPr/>
    </dgm:pt>
    <dgm:pt modelId="{30407F99-DBA6-4975-BC0D-27541F5C886E}" type="pres">
      <dgm:prSet presAssocID="{E6CF91BE-D559-40CE-9D05-C9DB28520E9A}" presName="LevelOneTextNode" presStyleLbl="node0" presStyleIdx="0" presStyleCnt="1" custScaleY="1860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91723D-3A90-46E2-9D61-8CDC04252655}" type="pres">
      <dgm:prSet presAssocID="{E6CF91BE-D559-40CE-9D05-C9DB28520E9A}" presName="level2hierChild" presStyleCnt="0"/>
      <dgm:spPr/>
    </dgm:pt>
    <dgm:pt modelId="{0919AAE9-FE1F-4061-8C5B-64EE3345094A}" type="pres">
      <dgm:prSet presAssocID="{52DA72EB-5DC1-4B9E-A841-21C8E8F14BEA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C0E29C23-781D-4561-AD85-B2FF6F852F01}" type="pres">
      <dgm:prSet presAssocID="{52DA72EB-5DC1-4B9E-A841-21C8E8F14BEA}" presName="connTx" presStyleLbl="parChTrans1D2" presStyleIdx="0" presStyleCnt="2"/>
      <dgm:spPr/>
      <dgm:t>
        <a:bodyPr/>
        <a:lstStyle/>
        <a:p>
          <a:endParaRPr lang="en-US"/>
        </a:p>
      </dgm:t>
    </dgm:pt>
    <dgm:pt modelId="{F23DE8AE-772F-43F5-9586-E554D8885066}" type="pres">
      <dgm:prSet presAssocID="{4CA63C76-E729-4CD1-AC9A-57245817E701}" presName="root2" presStyleCnt="0"/>
      <dgm:spPr/>
    </dgm:pt>
    <dgm:pt modelId="{21D90D1F-D61D-418C-ADBA-CA167080ADF0}" type="pres">
      <dgm:prSet presAssocID="{4CA63C76-E729-4CD1-AC9A-57245817E701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A5BD94-CACB-4382-8BC5-6EA8377C9D17}" type="pres">
      <dgm:prSet presAssocID="{4CA63C76-E729-4CD1-AC9A-57245817E701}" presName="level3hierChild" presStyleCnt="0"/>
      <dgm:spPr/>
    </dgm:pt>
    <dgm:pt modelId="{FD2208D8-5995-4235-AA07-91DF9BA89EE2}" type="pres">
      <dgm:prSet presAssocID="{2163A88E-13C6-4BAC-B16F-240774B77ED0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AF8E2560-082F-41AD-8B1B-DDAE26A94ABD}" type="pres">
      <dgm:prSet presAssocID="{2163A88E-13C6-4BAC-B16F-240774B77ED0}" presName="connTx" presStyleLbl="parChTrans1D2" presStyleIdx="1" presStyleCnt="2"/>
      <dgm:spPr/>
      <dgm:t>
        <a:bodyPr/>
        <a:lstStyle/>
        <a:p>
          <a:endParaRPr lang="en-US"/>
        </a:p>
      </dgm:t>
    </dgm:pt>
    <dgm:pt modelId="{4ED94FE4-2FA7-43DD-92DC-4A2D1D171E48}" type="pres">
      <dgm:prSet presAssocID="{E1EB078F-4675-4954-8D6A-63222AFC750E}" presName="root2" presStyleCnt="0"/>
      <dgm:spPr/>
    </dgm:pt>
    <dgm:pt modelId="{A23C98B2-23D9-43A8-9339-989A0438F4BC}" type="pres">
      <dgm:prSet presAssocID="{E1EB078F-4675-4954-8D6A-63222AFC750E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0A2A8CA-53BE-4418-B8E2-E886D876BC85}" type="pres">
      <dgm:prSet presAssocID="{E1EB078F-4675-4954-8D6A-63222AFC750E}" presName="level3hierChild" presStyleCnt="0"/>
      <dgm:spPr/>
    </dgm:pt>
  </dgm:ptLst>
  <dgm:cxnLst>
    <dgm:cxn modelId="{5E5BD1CC-4CD1-4366-9815-235B7A59186F}" type="presOf" srcId="{E6CF91BE-D559-40CE-9D05-C9DB28520E9A}" destId="{30407F99-DBA6-4975-BC0D-27541F5C886E}" srcOrd="0" destOrd="0" presId="urn:microsoft.com/office/officeart/2008/layout/HorizontalMultiLevelHierarchy"/>
    <dgm:cxn modelId="{12575E72-EBB6-4E66-87B4-0E1F8DBF7B5F}" type="presOf" srcId="{52DA72EB-5DC1-4B9E-A841-21C8E8F14BEA}" destId="{0919AAE9-FE1F-4061-8C5B-64EE3345094A}" srcOrd="0" destOrd="0" presId="urn:microsoft.com/office/officeart/2008/layout/HorizontalMultiLevelHierarchy"/>
    <dgm:cxn modelId="{4D44048B-BDA8-42B9-B468-5518CB1EAA9D}" type="presOf" srcId="{4CA63C76-E729-4CD1-AC9A-57245817E701}" destId="{21D90D1F-D61D-418C-ADBA-CA167080ADF0}" srcOrd="0" destOrd="0" presId="urn:microsoft.com/office/officeart/2008/layout/HorizontalMultiLevelHierarchy"/>
    <dgm:cxn modelId="{9A7DE1F4-380E-4ACF-9157-22C9C55FA56E}" type="presOf" srcId="{52DA72EB-5DC1-4B9E-A841-21C8E8F14BEA}" destId="{C0E29C23-781D-4561-AD85-B2FF6F852F01}" srcOrd="1" destOrd="0" presId="urn:microsoft.com/office/officeart/2008/layout/HorizontalMultiLevelHierarchy"/>
    <dgm:cxn modelId="{A8C9CCE1-77D7-4D88-8C2F-7CFFA5EC45BB}" type="presOf" srcId="{E1EB078F-4675-4954-8D6A-63222AFC750E}" destId="{A23C98B2-23D9-43A8-9339-989A0438F4BC}" srcOrd="0" destOrd="0" presId="urn:microsoft.com/office/officeart/2008/layout/HorizontalMultiLevelHierarchy"/>
    <dgm:cxn modelId="{BF740F48-9C3E-4488-BF44-0480C89421C2}" type="presOf" srcId="{0E271A68-5D31-4A50-986E-7B42A1A7F167}" destId="{1C6116DA-8A06-4820-BE91-FB93DFA4F8E7}" srcOrd="0" destOrd="0" presId="urn:microsoft.com/office/officeart/2008/layout/HorizontalMultiLevelHierarchy"/>
    <dgm:cxn modelId="{CFEB8CED-6001-473C-B868-8F1F8F2074FB}" type="presOf" srcId="{2163A88E-13C6-4BAC-B16F-240774B77ED0}" destId="{FD2208D8-5995-4235-AA07-91DF9BA89EE2}" srcOrd="0" destOrd="0" presId="urn:microsoft.com/office/officeart/2008/layout/HorizontalMultiLevelHierarchy"/>
    <dgm:cxn modelId="{3399EA70-2B53-49C4-84CF-A40D117CB0E7}" type="presOf" srcId="{2163A88E-13C6-4BAC-B16F-240774B77ED0}" destId="{AF8E2560-082F-41AD-8B1B-DDAE26A94ABD}" srcOrd="1" destOrd="0" presId="urn:microsoft.com/office/officeart/2008/layout/HorizontalMultiLevelHierarchy"/>
    <dgm:cxn modelId="{96B6E5DE-E674-42D3-BD72-1D5BED9EE83F}" srcId="{E6CF91BE-D559-40CE-9D05-C9DB28520E9A}" destId="{4CA63C76-E729-4CD1-AC9A-57245817E701}" srcOrd="0" destOrd="0" parTransId="{52DA72EB-5DC1-4B9E-A841-21C8E8F14BEA}" sibTransId="{5AE3AADA-FDFA-4264-A417-FE9DC30B99D9}"/>
    <dgm:cxn modelId="{68CCAF84-8AA0-4403-B73E-7C118831BD57}" srcId="{0E271A68-5D31-4A50-986E-7B42A1A7F167}" destId="{E6CF91BE-D559-40CE-9D05-C9DB28520E9A}" srcOrd="0" destOrd="0" parTransId="{755CC372-72FD-4A0A-8C04-EC2E3DDA0E95}" sibTransId="{A855523E-472D-43B4-8ACB-59AE5C4874D6}"/>
    <dgm:cxn modelId="{463F705B-80EA-46E1-B85F-5876D7A089D9}" srcId="{E6CF91BE-D559-40CE-9D05-C9DB28520E9A}" destId="{E1EB078F-4675-4954-8D6A-63222AFC750E}" srcOrd="1" destOrd="0" parTransId="{2163A88E-13C6-4BAC-B16F-240774B77ED0}" sibTransId="{B7688DBE-E2DE-4376-A043-97E08C4246A5}"/>
    <dgm:cxn modelId="{FE9E764B-E1CE-412E-A639-1AD0A521459B}" type="presParOf" srcId="{1C6116DA-8A06-4820-BE91-FB93DFA4F8E7}" destId="{49B63AF8-A127-4D95-8BFA-A3F1F31161AE}" srcOrd="0" destOrd="0" presId="urn:microsoft.com/office/officeart/2008/layout/HorizontalMultiLevelHierarchy"/>
    <dgm:cxn modelId="{684C8A7D-CE7B-4188-BB10-B9AC86F4D14F}" type="presParOf" srcId="{49B63AF8-A127-4D95-8BFA-A3F1F31161AE}" destId="{30407F99-DBA6-4975-BC0D-27541F5C886E}" srcOrd="0" destOrd="0" presId="urn:microsoft.com/office/officeart/2008/layout/HorizontalMultiLevelHierarchy"/>
    <dgm:cxn modelId="{869DB12A-94E3-45DC-BD11-24610BF67905}" type="presParOf" srcId="{49B63AF8-A127-4D95-8BFA-A3F1F31161AE}" destId="{E791723D-3A90-46E2-9D61-8CDC04252655}" srcOrd="1" destOrd="0" presId="urn:microsoft.com/office/officeart/2008/layout/HorizontalMultiLevelHierarchy"/>
    <dgm:cxn modelId="{1658C6E3-9A8F-4576-849E-F5682D42EC32}" type="presParOf" srcId="{E791723D-3A90-46E2-9D61-8CDC04252655}" destId="{0919AAE9-FE1F-4061-8C5B-64EE3345094A}" srcOrd="0" destOrd="0" presId="urn:microsoft.com/office/officeart/2008/layout/HorizontalMultiLevelHierarchy"/>
    <dgm:cxn modelId="{9E9D1BC1-9DA2-44A0-B8D5-542EE0D9398D}" type="presParOf" srcId="{0919AAE9-FE1F-4061-8C5B-64EE3345094A}" destId="{C0E29C23-781D-4561-AD85-B2FF6F852F01}" srcOrd="0" destOrd="0" presId="urn:microsoft.com/office/officeart/2008/layout/HorizontalMultiLevelHierarchy"/>
    <dgm:cxn modelId="{02AAFA8F-7A15-4176-8AA2-AB6A2391830F}" type="presParOf" srcId="{E791723D-3A90-46E2-9D61-8CDC04252655}" destId="{F23DE8AE-772F-43F5-9586-E554D8885066}" srcOrd="1" destOrd="0" presId="urn:microsoft.com/office/officeart/2008/layout/HorizontalMultiLevelHierarchy"/>
    <dgm:cxn modelId="{7F2F11A4-3586-4ACB-BD7B-F76B7A7C1472}" type="presParOf" srcId="{F23DE8AE-772F-43F5-9586-E554D8885066}" destId="{21D90D1F-D61D-418C-ADBA-CA167080ADF0}" srcOrd="0" destOrd="0" presId="urn:microsoft.com/office/officeart/2008/layout/HorizontalMultiLevelHierarchy"/>
    <dgm:cxn modelId="{25C6E323-4680-4D66-B8FC-9C4400B615FD}" type="presParOf" srcId="{F23DE8AE-772F-43F5-9586-E554D8885066}" destId="{29A5BD94-CACB-4382-8BC5-6EA8377C9D17}" srcOrd="1" destOrd="0" presId="urn:microsoft.com/office/officeart/2008/layout/HorizontalMultiLevelHierarchy"/>
    <dgm:cxn modelId="{D0F36E3A-8203-4A33-8B0A-3B24311A839C}" type="presParOf" srcId="{E791723D-3A90-46E2-9D61-8CDC04252655}" destId="{FD2208D8-5995-4235-AA07-91DF9BA89EE2}" srcOrd="2" destOrd="0" presId="urn:microsoft.com/office/officeart/2008/layout/HorizontalMultiLevelHierarchy"/>
    <dgm:cxn modelId="{E49400AB-1EF5-4419-970A-BA1354931118}" type="presParOf" srcId="{FD2208D8-5995-4235-AA07-91DF9BA89EE2}" destId="{AF8E2560-082F-41AD-8B1B-DDAE26A94ABD}" srcOrd="0" destOrd="0" presId="urn:microsoft.com/office/officeart/2008/layout/HorizontalMultiLevelHierarchy"/>
    <dgm:cxn modelId="{BC7FB4C7-7C70-45B2-8808-A5011D6D5001}" type="presParOf" srcId="{E791723D-3A90-46E2-9D61-8CDC04252655}" destId="{4ED94FE4-2FA7-43DD-92DC-4A2D1D171E48}" srcOrd="3" destOrd="0" presId="urn:microsoft.com/office/officeart/2008/layout/HorizontalMultiLevelHierarchy"/>
    <dgm:cxn modelId="{9D7C71FE-F135-45BF-BE2F-CDEAC92FC9FB}" type="presParOf" srcId="{4ED94FE4-2FA7-43DD-92DC-4A2D1D171E48}" destId="{A23C98B2-23D9-43A8-9339-989A0438F4BC}" srcOrd="0" destOrd="0" presId="urn:microsoft.com/office/officeart/2008/layout/HorizontalMultiLevelHierarchy"/>
    <dgm:cxn modelId="{62782731-14EE-4925-8A0F-C48833BD9C92}" type="presParOf" srcId="{4ED94FE4-2FA7-43DD-92DC-4A2D1D171E48}" destId="{10A2A8CA-53BE-4418-B8E2-E886D876BC85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CAFBFB-4778-4DEB-89BA-8065455E4757}">
      <dsp:nvSpPr>
        <dsp:cNvPr id="0" name=""/>
        <dsp:cNvSpPr/>
      </dsp:nvSpPr>
      <dsp:spPr>
        <a:xfrm>
          <a:off x="0" y="260326"/>
          <a:ext cx="3761685" cy="0"/>
        </a:xfrm>
        <a:prstGeom prst="line">
          <a:avLst/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521302-42C0-478D-8DA3-4C31E9A92150}">
      <dsp:nvSpPr>
        <dsp:cNvPr id="0" name=""/>
        <dsp:cNvSpPr/>
      </dsp:nvSpPr>
      <dsp:spPr>
        <a:xfrm>
          <a:off x="978038" y="130172"/>
          <a:ext cx="2783646" cy="130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454D5B-CA96-4E66-8205-AB66B01CE58F}">
      <dsp:nvSpPr>
        <dsp:cNvPr id="0" name=""/>
        <dsp:cNvSpPr/>
      </dsp:nvSpPr>
      <dsp:spPr>
        <a:xfrm>
          <a:off x="0" y="130172"/>
          <a:ext cx="978038" cy="130153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Model</a:t>
          </a:r>
          <a:endParaRPr lang="en-US" sz="700" kern="1200" dirty="0"/>
        </a:p>
      </dsp:txBody>
      <dsp:txXfrm>
        <a:off x="6355" y="136527"/>
        <a:ext cx="965328" cy="1237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7A698E-D4CF-4C71-8F29-3C8EC788ED11}">
      <dsp:nvSpPr>
        <dsp:cNvPr id="0" name=""/>
        <dsp:cNvSpPr/>
      </dsp:nvSpPr>
      <dsp:spPr>
        <a:xfrm>
          <a:off x="854" y="118827"/>
          <a:ext cx="1822105" cy="1093263"/>
        </a:xfrm>
        <a:prstGeom prst="roundRect">
          <a:avLst>
            <a:gd name="adj" fmla="val 10000"/>
          </a:avLst>
        </a:prstGeom>
        <a:solidFill>
          <a:schemeClr val="accent4"/>
        </a:solidFill>
        <a:ln w="19050" cap="flat" cmpd="sng" algn="ctr">
          <a:solidFill>
            <a:schemeClr val="accent4">
              <a:shade val="50000"/>
              <a:shade val="9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Beam load: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Montecarlo method (FLUKA)</a:t>
          </a:r>
          <a:endParaRPr lang="en-US" sz="1600" kern="1200" dirty="0"/>
        </a:p>
      </dsp:txBody>
      <dsp:txXfrm>
        <a:off x="32875" y="150848"/>
        <a:ext cx="1758063" cy="1029221"/>
      </dsp:txXfrm>
    </dsp:sp>
    <dsp:sp modelId="{A02C0318-331F-424A-8B01-17767F1C63BD}">
      <dsp:nvSpPr>
        <dsp:cNvPr id="0" name=""/>
        <dsp:cNvSpPr/>
      </dsp:nvSpPr>
      <dsp:spPr>
        <a:xfrm>
          <a:off x="2005170" y="439518"/>
          <a:ext cx="386286" cy="4518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>
        <a:off x="2005170" y="529894"/>
        <a:ext cx="270400" cy="271130"/>
      </dsp:txXfrm>
    </dsp:sp>
    <dsp:sp modelId="{5A70A0D2-714D-45B9-B67C-E27EA6AF1692}">
      <dsp:nvSpPr>
        <dsp:cNvPr id="0" name=""/>
        <dsp:cNvSpPr/>
      </dsp:nvSpPr>
      <dsp:spPr>
        <a:xfrm>
          <a:off x="2551802" y="118827"/>
          <a:ext cx="1822105" cy="1093263"/>
        </a:xfrm>
        <a:prstGeom prst="roundRect">
          <a:avLst>
            <a:gd name="adj" fmla="val 10000"/>
          </a:avLst>
        </a:prstGeom>
        <a:solidFill>
          <a:schemeClr val="accent4"/>
        </a:solidFill>
        <a:ln w="19050" cap="flat" cmpd="sng" algn="ctr">
          <a:solidFill>
            <a:schemeClr val="accent4">
              <a:shade val="50000"/>
              <a:shade val="9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Thermo-mechanical analysis: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FEM (ANSYS)</a:t>
          </a:r>
          <a:endParaRPr lang="en-US" sz="1400" kern="1200" dirty="0"/>
        </a:p>
      </dsp:txBody>
      <dsp:txXfrm>
        <a:off x="2583823" y="150848"/>
        <a:ext cx="1758063" cy="102922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CAFBFB-4778-4DEB-89BA-8065455E4757}">
      <dsp:nvSpPr>
        <dsp:cNvPr id="0" name=""/>
        <dsp:cNvSpPr/>
      </dsp:nvSpPr>
      <dsp:spPr>
        <a:xfrm>
          <a:off x="0" y="267415"/>
          <a:ext cx="8913440" cy="0"/>
        </a:xfrm>
        <a:prstGeom prst="line">
          <a:avLst/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521302-42C0-478D-8DA3-4C31E9A92150}">
      <dsp:nvSpPr>
        <dsp:cNvPr id="0" name=""/>
        <dsp:cNvSpPr/>
      </dsp:nvSpPr>
      <dsp:spPr>
        <a:xfrm>
          <a:off x="2317494" y="133717"/>
          <a:ext cx="6595945" cy="1336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454D5B-CA96-4E66-8205-AB66B01CE58F}">
      <dsp:nvSpPr>
        <dsp:cNvPr id="0" name=""/>
        <dsp:cNvSpPr/>
      </dsp:nvSpPr>
      <dsp:spPr>
        <a:xfrm>
          <a:off x="0" y="133717"/>
          <a:ext cx="2317494" cy="133697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SCENARIO 1: Mechanical</a:t>
          </a:r>
          <a:endParaRPr lang="en-US" sz="700" kern="1200" dirty="0"/>
        </a:p>
      </dsp:txBody>
      <dsp:txXfrm>
        <a:off x="6528" y="140245"/>
        <a:ext cx="2304438" cy="1271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CAFBFB-4778-4DEB-89BA-8065455E4757}">
      <dsp:nvSpPr>
        <dsp:cNvPr id="0" name=""/>
        <dsp:cNvSpPr/>
      </dsp:nvSpPr>
      <dsp:spPr>
        <a:xfrm>
          <a:off x="0" y="267415"/>
          <a:ext cx="8913440" cy="0"/>
        </a:xfrm>
        <a:prstGeom prst="line">
          <a:avLst/>
        </a:prstGeom>
        <a:noFill/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521302-42C0-478D-8DA3-4C31E9A92150}">
      <dsp:nvSpPr>
        <dsp:cNvPr id="0" name=""/>
        <dsp:cNvSpPr/>
      </dsp:nvSpPr>
      <dsp:spPr>
        <a:xfrm>
          <a:off x="2317494" y="133717"/>
          <a:ext cx="6595945" cy="1336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454D5B-CA96-4E66-8205-AB66B01CE58F}">
      <dsp:nvSpPr>
        <dsp:cNvPr id="0" name=""/>
        <dsp:cNvSpPr/>
      </dsp:nvSpPr>
      <dsp:spPr>
        <a:xfrm>
          <a:off x="0" y="133717"/>
          <a:ext cx="2317494" cy="133697"/>
        </a:xfrm>
        <a:prstGeom prst="round2SameRect">
          <a:avLst>
            <a:gd name="adj1" fmla="val 1667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SCENARIO 1: Thermal</a:t>
          </a:r>
          <a:endParaRPr lang="en-US" sz="700" kern="1200" dirty="0"/>
        </a:p>
      </dsp:txBody>
      <dsp:txXfrm>
        <a:off x="6528" y="140245"/>
        <a:ext cx="2304438" cy="1271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62DB4F-BE2D-4595-B5C8-E40CD609E424}">
      <dsp:nvSpPr>
        <dsp:cNvPr id="0" name=""/>
        <dsp:cNvSpPr/>
      </dsp:nvSpPr>
      <dsp:spPr>
        <a:xfrm>
          <a:off x="2809509" y="0"/>
          <a:ext cx="1363877" cy="1363946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876787-2600-4924-BF16-1D9D1815C2B0}">
      <dsp:nvSpPr>
        <dsp:cNvPr id="0" name=""/>
        <dsp:cNvSpPr/>
      </dsp:nvSpPr>
      <dsp:spPr>
        <a:xfrm>
          <a:off x="3110632" y="493979"/>
          <a:ext cx="761120" cy="38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Design requirements</a:t>
          </a:r>
          <a:endParaRPr lang="en-US" sz="1000" kern="1200" dirty="0"/>
        </a:p>
      </dsp:txBody>
      <dsp:txXfrm>
        <a:off x="3110632" y="493979"/>
        <a:ext cx="761120" cy="380390"/>
      </dsp:txXfrm>
    </dsp:sp>
    <dsp:sp modelId="{0DDF76B7-E1DB-41F4-ABA8-1DCB0504548D}">
      <dsp:nvSpPr>
        <dsp:cNvPr id="0" name=""/>
        <dsp:cNvSpPr/>
      </dsp:nvSpPr>
      <dsp:spPr>
        <a:xfrm>
          <a:off x="2430612" y="783674"/>
          <a:ext cx="1363877" cy="13639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1999956"/>
            <a:satOff val="2732"/>
            <a:lumOff val="176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BCB904-4BA0-46CB-81C2-652C2AE3A34B}">
      <dsp:nvSpPr>
        <dsp:cNvPr id="0" name=""/>
        <dsp:cNvSpPr/>
      </dsp:nvSpPr>
      <dsp:spPr>
        <a:xfrm>
          <a:off x="2730199" y="1279415"/>
          <a:ext cx="761120" cy="38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Mechanical design</a:t>
          </a:r>
          <a:endParaRPr lang="en-US" sz="1000" kern="1200" dirty="0"/>
        </a:p>
      </dsp:txBody>
      <dsp:txXfrm>
        <a:off x="2730199" y="1279415"/>
        <a:ext cx="761120" cy="380390"/>
      </dsp:txXfrm>
    </dsp:sp>
    <dsp:sp modelId="{31D11452-BB6C-4F34-B81F-8717A92CABF8}">
      <dsp:nvSpPr>
        <dsp:cNvPr id="0" name=""/>
        <dsp:cNvSpPr/>
      </dsp:nvSpPr>
      <dsp:spPr>
        <a:xfrm>
          <a:off x="2809509" y="1570871"/>
          <a:ext cx="1363877" cy="1363946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3">
            <a:hueOff val="3999911"/>
            <a:satOff val="5465"/>
            <a:lumOff val="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771531-E9A6-41B9-ABCA-2466E42D9A8E}">
      <dsp:nvSpPr>
        <dsp:cNvPr id="0" name=""/>
        <dsp:cNvSpPr/>
      </dsp:nvSpPr>
      <dsp:spPr>
        <a:xfrm>
          <a:off x="3110632" y="2064410"/>
          <a:ext cx="761120" cy="38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chemeClr val="accent3"/>
              </a:solidFill>
            </a:rPr>
            <a:t>Fabrication</a:t>
          </a:r>
          <a:endParaRPr lang="en-US" sz="1000" b="1" kern="1200" dirty="0">
            <a:solidFill>
              <a:schemeClr val="accent3"/>
            </a:solidFill>
          </a:endParaRPr>
        </a:p>
      </dsp:txBody>
      <dsp:txXfrm>
        <a:off x="3110632" y="2064410"/>
        <a:ext cx="761120" cy="380390"/>
      </dsp:txXfrm>
    </dsp:sp>
    <dsp:sp modelId="{17E516A8-471B-4CF6-B7C8-FA654BDACCEC}">
      <dsp:nvSpPr>
        <dsp:cNvPr id="0" name=""/>
        <dsp:cNvSpPr/>
      </dsp:nvSpPr>
      <dsp:spPr>
        <a:xfrm>
          <a:off x="2430612" y="2355867"/>
          <a:ext cx="1363877" cy="1363946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5999867"/>
            <a:satOff val="8197"/>
            <a:lumOff val="529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7B5582-4638-41D9-9815-0513E4EE7912}">
      <dsp:nvSpPr>
        <dsp:cNvPr id="0" name=""/>
        <dsp:cNvSpPr/>
      </dsp:nvSpPr>
      <dsp:spPr>
        <a:xfrm>
          <a:off x="2730199" y="2849846"/>
          <a:ext cx="761120" cy="38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Prototyping</a:t>
          </a:r>
          <a:endParaRPr lang="en-US" sz="1000" kern="1200" dirty="0"/>
        </a:p>
      </dsp:txBody>
      <dsp:txXfrm>
        <a:off x="2730199" y="2849846"/>
        <a:ext cx="761120" cy="380390"/>
      </dsp:txXfrm>
    </dsp:sp>
    <dsp:sp modelId="{EF32D543-141C-4A20-BB5D-B16948B58EBC}">
      <dsp:nvSpPr>
        <dsp:cNvPr id="0" name=""/>
        <dsp:cNvSpPr/>
      </dsp:nvSpPr>
      <dsp:spPr>
        <a:xfrm>
          <a:off x="2906472" y="3230236"/>
          <a:ext cx="1171742" cy="117243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3">
            <a:hueOff val="7999823"/>
            <a:satOff val="10930"/>
            <a:lumOff val="70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B7803-EB27-440D-BEEE-1BBD02A47559}">
      <dsp:nvSpPr>
        <dsp:cNvPr id="0" name=""/>
        <dsp:cNvSpPr/>
      </dsp:nvSpPr>
      <dsp:spPr>
        <a:xfrm>
          <a:off x="3110632" y="3635282"/>
          <a:ext cx="761120" cy="3803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Installation</a:t>
          </a:r>
          <a:endParaRPr lang="en-US" sz="1000" kern="1200" dirty="0"/>
        </a:p>
      </dsp:txBody>
      <dsp:txXfrm>
        <a:off x="3110632" y="3635282"/>
        <a:ext cx="761120" cy="38039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2208D8-5995-4235-AA07-91DF9BA89EE2}">
      <dsp:nvSpPr>
        <dsp:cNvPr id="0" name=""/>
        <dsp:cNvSpPr/>
      </dsp:nvSpPr>
      <dsp:spPr>
        <a:xfrm>
          <a:off x="1700561" y="1769285"/>
          <a:ext cx="441047" cy="4202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0523" y="0"/>
              </a:lnTo>
              <a:lnTo>
                <a:pt x="220523" y="420205"/>
              </a:lnTo>
              <a:lnTo>
                <a:pt x="441047" y="42020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1905856" y="1964158"/>
        <a:ext cx="30458" cy="30458"/>
      </dsp:txXfrm>
    </dsp:sp>
    <dsp:sp modelId="{0919AAE9-FE1F-4061-8C5B-64EE3345094A}">
      <dsp:nvSpPr>
        <dsp:cNvPr id="0" name=""/>
        <dsp:cNvSpPr/>
      </dsp:nvSpPr>
      <dsp:spPr>
        <a:xfrm>
          <a:off x="1700561" y="1349080"/>
          <a:ext cx="441047" cy="420205"/>
        </a:xfrm>
        <a:custGeom>
          <a:avLst/>
          <a:gdLst/>
          <a:ahLst/>
          <a:cxnLst/>
          <a:rect l="0" t="0" r="0" b="0"/>
          <a:pathLst>
            <a:path>
              <a:moveTo>
                <a:pt x="0" y="420205"/>
              </a:moveTo>
              <a:lnTo>
                <a:pt x="220523" y="420205"/>
              </a:lnTo>
              <a:lnTo>
                <a:pt x="220523" y="0"/>
              </a:lnTo>
              <a:lnTo>
                <a:pt x="441047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1905856" y="1543953"/>
        <a:ext cx="30458" cy="30458"/>
      </dsp:txXfrm>
    </dsp:sp>
    <dsp:sp modelId="{30407F99-DBA6-4975-BC0D-27541F5C886E}">
      <dsp:nvSpPr>
        <dsp:cNvPr id="0" name=""/>
        <dsp:cNvSpPr/>
      </dsp:nvSpPr>
      <dsp:spPr>
        <a:xfrm rot="16200000">
          <a:off x="1035275" y="1433121"/>
          <a:ext cx="658244" cy="6723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alpha val="94000"/>
                <a:satMod val="12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u="none" kern="1200" dirty="0" smtClean="0"/>
            <a:t>FEM Model </a:t>
          </a:r>
          <a:endParaRPr lang="en-US" sz="1800" u="none" kern="1200" dirty="0"/>
        </a:p>
      </dsp:txBody>
      <dsp:txXfrm>
        <a:off x="1035275" y="1433121"/>
        <a:ext cx="658244" cy="672328"/>
      </dsp:txXfrm>
    </dsp:sp>
    <dsp:sp modelId="{21D90D1F-D61D-418C-ADBA-CA167080ADF0}">
      <dsp:nvSpPr>
        <dsp:cNvPr id="0" name=""/>
        <dsp:cNvSpPr/>
      </dsp:nvSpPr>
      <dsp:spPr>
        <a:xfrm>
          <a:off x="2141609" y="1012915"/>
          <a:ext cx="2205237" cy="6723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alpha val="94000"/>
                <a:satMod val="12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pre-stress analysis</a:t>
          </a:r>
          <a:endParaRPr lang="en-US" sz="1800" kern="1200" dirty="0"/>
        </a:p>
      </dsp:txBody>
      <dsp:txXfrm>
        <a:off x="2141609" y="1012915"/>
        <a:ext cx="2205237" cy="672328"/>
      </dsp:txXfrm>
    </dsp:sp>
    <dsp:sp modelId="{A23C98B2-23D9-43A8-9339-989A0438F4BC}">
      <dsp:nvSpPr>
        <dsp:cNvPr id="0" name=""/>
        <dsp:cNvSpPr/>
      </dsp:nvSpPr>
      <dsp:spPr>
        <a:xfrm>
          <a:off x="2141609" y="1853326"/>
          <a:ext cx="2205237" cy="6723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alpha val="94000"/>
                <a:satMod val="12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Non pre-stress analysis</a:t>
          </a:r>
          <a:endParaRPr lang="en-US" sz="1800" kern="1200" dirty="0"/>
        </a:p>
      </dsp:txBody>
      <dsp:txXfrm>
        <a:off x="2141609" y="1853326"/>
        <a:ext cx="2205237" cy="672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0.48972</cdr:x>
      <cdr:y>0.11049</cdr:y>
    </cdr:from>
    <cdr:to>
      <cdr:x>0.69377</cdr:x>
      <cdr:y>0.66048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728192" y="351487"/>
          <a:ext cx="720080" cy="174967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ap="flat" cmpd="sng" algn="ctr">
          <a:solidFill>
            <a:schemeClr val="dk1"/>
          </a:solidFill>
          <a:prstDash val="solid"/>
          <a:round/>
          <a:headEnd type="none" w="med" len="med"/>
          <a:tailEnd type="none" w="med" len="med"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987" cy="4972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529" y="0"/>
            <a:ext cx="2890987" cy="4972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59A0F4B-1E08-4893-8CFB-3D6275498224}" type="datetimeFigureOut">
              <a:rPr lang="en-US"/>
              <a:pPr>
                <a:defRPr/>
              </a:pPr>
              <a:t>5/28/2018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7748"/>
            <a:ext cx="2890987" cy="49729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529" y="9427748"/>
            <a:ext cx="2890987" cy="49729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652F57A-5C54-41A7-B811-11AFCB48F9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2884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414" cy="495692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101" y="1"/>
            <a:ext cx="2889414" cy="495692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C31421C-40F9-4257-A8DB-AF3B8FEE34D2}" type="datetimeFigureOut">
              <a:rPr lang="en-US"/>
              <a:pPr>
                <a:defRPr/>
              </a:pPr>
              <a:t>5/28/2018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6113" y="744538"/>
            <a:ext cx="537686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474"/>
            <a:ext cx="5335270" cy="4466027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7748"/>
            <a:ext cx="2889414" cy="49729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101" y="9427748"/>
            <a:ext cx="2889414" cy="497292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6A77AFB-CB1E-4642-974B-BA8E701BEC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7365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45F89D-C390-4D3C-B816-C2874DC07B8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394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445F89D-C390-4D3C-B816-C2874DC07B80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197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n-US" dirty="0" smtClean="0"/>
              <a:t>27/05/2018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57535" y="6454413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457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n-US" dirty="0" smtClean="0"/>
              <a:t>27/05/2018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57535" y="6454413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912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6310216"/>
            <a:ext cx="9906000" cy="54778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6" y="6315559"/>
            <a:ext cx="582996" cy="55075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00" y="6314372"/>
            <a:ext cx="622257" cy="551946"/>
          </a:xfrm>
          <a:prstGeom prst="rect">
            <a:avLst/>
          </a:prstGeom>
        </p:spPr>
      </p:pic>
      <p:sp>
        <p:nvSpPr>
          <p:cNvPr id="7" name="AutoShape 2" descr="Resultado de imagen de ciemat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319" y="6165865"/>
            <a:ext cx="2376264" cy="881030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n-US" dirty="0" smtClean="0"/>
              <a:t>27/05/2018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57535" y="6454413"/>
            <a:ext cx="23114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52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</p:sldLayoutIdLst>
  <p:timing>
    <p:tnLst>
      <p:par>
        <p:cTn id="1" dur="indefinite" restart="never" nodeType="tmRoot"/>
      </p:par>
    </p:tnLst>
  </p:timing>
  <p:hf hdr="0"/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s://indico.cern.ch/event/516795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7.jpeg"/><Relationship Id="rId7" Type="http://schemas.microsoft.com/office/2007/relationships/hdphoto" Target="../media/hdphoto1.wdp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microsoft.com/office/2007/relationships/hdphoto" Target="../media/hdphoto2.wdp"/><Relationship Id="rId10" Type="http://schemas.openxmlformats.org/officeDocument/2006/relationships/image" Target="../media/image41.png"/><Relationship Id="rId4" Type="http://schemas.openxmlformats.org/officeDocument/2006/relationships/image" Target="../media/image38.png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470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image" Target="../media/image63.png"/><Relationship Id="rId5" Type="http://schemas.openxmlformats.org/officeDocument/2006/relationships/diagramColors" Target="../diagrams/colors6.xml"/><Relationship Id="rId10" Type="http://schemas.openxmlformats.org/officeDocument/2006/relationships/image" Target="../media/image62.pn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13" Type="http://schemas.openxmlformats.org/officeDocument/2006/relationships/diagramColors" Target="../diagrams/colors4.xml"/><Relationship Id="rId1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diagramQuickStyle" Target="../diagrams/quickStyle3.xml"/><Relationship Id="rId12" Type="http://schemas.openxmlformats.org/officeDocument/2006/relationships/diagramQuickStyle" Target="../diagrams/quickStyle4.xml"/><Relationship Id="rId17" Type="http://schemas.openxmlformats.org/officeDocument/2006/relationships/image" Target="../media/image19.png"/><Relationship Id="rId2" Type="http://schemas.openxmlformats.org/officeDocument/2006/relationships/image" Target="../media/image1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11" Type="http://schemas.openxmlformats.org/officeDocument/2006/relationships/diagramLayout" Target="../diagrams/layout4.xml"/><Relationship Id="rId5" Type="http://schemas.openxmlformats.org/officeDocument/2006/relationships/diagramData" Target="../diagrams/data3.xml"/><Relationship Id="rId15" Type="http://schemas.openxmlformats.org/officeDocument/2006/relationships/image" Target="../media/image17.png"/><Relationship Id="rId10" Type="http://schemas.openxmlformats.org/officeDocument/2006/relationships/diagramData" Target="../diagrams/data4.xml"/><Relationship Id="rId4" Type="http://schemas.openxmlformats.org/officeDocument/2006/relationships/image" Target="../media/image16.png"/><Relationship Id="rId9" Type="http://schemas.microsoft.com/office/2007/relationships/diagramDrawing" Target="../diagrams/drawing3.xml"/><Relationship Id="rId14" Type="http://schemas.microsoft.com/office/2007/relationships/diagramDrawing" Target="../diagrams/drawin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openxmlformats.org/officeDocument/2006/relationships/image" Target="../media/image27.jpeg"/><Relationship Id="rId5" Type="http://schemas.openxmlformats.org/officeDocument/2006/relationships/diagramColors" Target="../diagrams/colors5.xml"/><Relationship Id="rId10" Type="http://schemas.openxmlformats.org/officeDocument/2006/relationships/image" Target="../media/image26.pn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96616" y="179348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chemeClr val="accent4">
                    <a:lumMod val="50000"/>
                  </a:schemeClr>
                </a:solidFill>
              </a:rPr>
              <a:t>OUTLINES</a:t>
            </a:r>
            <a:endParaRPr lang="en-US" sz="20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66350" y="1052736"/>
            <a:ext cx="7767170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PSB ABSORBER/SCRAPER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HRMT-35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CRYSTAL COLLIMATOR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27/05/2018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2560" y="5301208"/>
            <a:ext cx="4826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Trainee: Jorge Maestre 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Supervisors: Inigo Lamas and Marco Calviani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60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20552" y="639957"/>
            <a:ext cx="620744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dirty="0" smtClean="0"/>
              <a:t>Absorbing coated blocks are used in many beam intercepting devices and collimator e.g. TDI, TCSPM, etc.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dirty="0" smtClean="0"/>
              <a:t>Absorbing blocks are positioned in the beam trajectory or close to and </a:t>
            </a:r>
            <a:r>
              <a:rPr lang="en-US" sz="1600" dirty="0"/>
              <a:t>i</a:t>
            </a:r>
            <a:r>
              <a:rPr lang="en-US" sz="1600" dirty="0" smtClean="0"/>
              <a:t>t is usually based on low Z-material as Graphite and derivate (CFC or MoGr). This type of materials are able to capture the beam energy slowly and exhibits suitable thermo-mechanical properties.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dirty="0" smtClean="0"/>
              <a:t>Collimators represent the majority of losses due to impedance in the LHC. High conductivity coatings help to reduce the impedance of the device.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dirty="0" smtClean="0"/>
              <a:t>The LHC </a:t>
            </a:r>
            <a:r>
              <a:rPr lang="en-US" sz="1600" dirty="0"/>
              <a:t>Machine Committee (</a:t>
            </a:r>
            <a:r>
              <a:rPr lang="en-US" sz="1600" dirty="0">
                <a:hlinkClick r:id="rId2"/>
              </a:rPr>
              <a:t>LMC#256</a:t>
            </a:r>
            <a:r>
              <a:rPr lang="en-US" sz="1600" dirty="0"/>
              <a:t>) recommended </a:t>
            </a:r>
            <a:r>
              <a:rPr lang="en-US" sz="1600" dirty="0" smtClean="0"/>
              <a:t>to </a:t>
            </a:r>
            <a:r>
              <a:rPr lang="en-US" sz="1600" dirty="0"/>
              <a:t>test and validate the sputtered Cu performance under the worst impact conditions that the TDI could </a:t>
            </a:r>
            <a:r>
              <a:rPr lang="en-US" sz="1600" dirty="0" smtClean="0"/>
              <a:t>face.</a:t>
            </a:r>
            <a:endParaRPr lang="en-US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dirty="0"/>
              <a:t>Given the past issues and the general uncertainties on coatings behavior when grazed by a high intensity proton beam, other coating configurations were </a:t>
            </a:r>
            <a:r>
              <a:rPr lang="en-US" sz="1600" dirty="0" smtClean="0"/>
              <a:t>tested (HMRT-35, Multimat) </a:t>
            </a:r>
            <a:r>
              <a:rPr lang="en-US" sz="1600" dirty="0"/>
              <a:t>on low-Z carbon based materials in order to gain important information for future beam intercepting </a:t>
            </a:r>
            <a:r>
              <a:rPr lang="en-US" sz="1600" dirty="0" smtClean="0"/>
              <a:t>devices.</a:t>
            </a:r>
            <a:endParaRPr lang="en-US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3"/>
          <a:stretch/>
        </p:blipFill>
        <p:spPr>
          <a:xfrm>
            <a:off x="7257256" y="1052736"/>
            <a:ext cx="2485548" cy="2181914"/>
          </a:xfrm>
          <a:prstGeom prst="rect">
            <a:avLst/>
          </a:prstGeom>
        </p:spPr>
      </p:pic>
      <p:pic>
        <p:nvPicPr>
          <p:cNvPr id="8" name="Picture 7" descr="G:\Workspaces\e\EN-STI-TCD_EquipmentPhotos\LHC\Installed Equipment\TDI\HCTDI__001-CR000004_TDI_P8\1-Graphite blocks jaw down\IMG_2209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02" b="21046"/>
          <a:stretch/>
        </p:blipFill>
        <p:spPr bwMode="auto">
          <a:xfrm>
            <a:off x="7247483" y="3882721"/>
            <a:ext cx="2481372" cy="140239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INTRODUCTION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464" y="-16170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HRMT-35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953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855" y="3492949"/>
            <a:ext cx="3321528" cy="24911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061" y="565240"/>
            <a:ext cx="3487116" cy="261533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1" t="30050" r="27163" b="19551"/>
          <a:stretch/>
        </p:blipFill>
        <p:spPr>
          <a:xfrm>
            <a:off x="272480" y="3645024"/>
            <a:ext cx="4350817" cy="2578262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H="1">
            <a:off x="2657178" y="3919030"/>
            <a:ext cx="720080" cy="180020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037742" y="4135002"/>
            <a:ext cx="410146" cy="702104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7475367">
            <a:off x="2954906" y="4576854"/>
            <a:ext cx="697627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1200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8105810">
            <a:off x="2151467" y="4384604"/>
            <a:ext cx="569387" cy="369332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  <a:r>
              <a:rPr lang="en-US" dirty="0" smtClean="0">
                <a:solidFill>
                  <a:schemeClr val="bg1"/>
                </a:solidFill>
              </a:rPr>
              <a:t>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59370" y="4908536"/>
            <a:ext cx="247752" cy="2389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876401" y="5575214"/>
            <a:ext cx="247752" cy="2389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463162" y="5687735"/>
            <a:ext cx="247752" cy="2389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812664" y="4906551"/>
            <a:ext cx="247752" cy="2389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700580" y="3046039"/>
            <a:ext cx="1304578" cy="53098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Coated blocks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5136495" y="5429206"/>
            <a:ext cx="1304578" cy="53098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 Blocks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912816" y="4288148"/>
            <a:ext cx="1304578" cy="53098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HD camera</a:t>
            </a:r>
          </a:p>
        </p:txBody>
      </p:sp>
      <p:cxnSp>
        <p:nvCxnSpPr>
          <p:cNvPr id="35" name="Straight Arrow Connector 34"/>
          <p:cNvCxnSpPr>
            <a:stCxn id="33" idx="3"/>
          </p:cNvCxnSpPr>
          <p:nvPr/>
        </p:nvCxnSpPr>
        <p:spPr>
          <a:xfrm flipV="1">
            <a:off x="6217394" y="4135002"/>
            <a:ext cx="1327894" cy="418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2" idx="3"/>
          </p:cNvCxnSpPr>
          <p:nvPr/>
        </p:nvCxnSpPr>
        <p:spPr>
          <a:xfrm flipV="1">
            <a:off x="6441073" y="5047864"/>
            <a:ext cx="1022360" cy="6468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64889" y="795577"/>
            <a:ext cx="6011172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dirty="0" smtClean="0"/>
              <a:t>HRMT-35 experiment was executed to acquire more information about the coated  low Z-carbon based material.</a:t>
            </a:r>
            <a:endParaRPr lang="en-US" sz="16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600" dirty="0" smtClean="0"/>
              <a:t>4 different absorbing materials and coating configurations: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 smtClean="0"/>
              <a:t>SGL </a:t>
            </a:r>
            <a:r>
              <a:rPr lang="en-US" sz="1200" dirty="0"/>
              <a:t>Graphite </a:t>
            </a:r>
            <a:r>
              <a:rPr lang="en-US" sz="1200" dirty="0" smtClean="0"/>
              <a:t>R7550 </a:t>
            </a:r>
            <a:r>
              <a:rPr lang="en-US" sz="1200" dirty="0"/>
              <a:t>TDI coating configuration with Cu coating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 smtClean="0"/>
              <a:t>SGL </a:t>
            </a:r>
            <a:r>
              <a:rPr lang="en-US" sz="1200" dirty="0"/>
              <a:t>Graphite </a:t>
            </a:r>
            <a:r>
              <a:rPr lang="en-US" sz="1200" dirty="0" smtClean="0"/>
              <a:t>R7550 </a:t>
            </a:r>
            <a:r>
              <a:rPr lang="en-US" sz="1200" dirty="0"/>
              <a:t>TDI coating configuration with Mo coating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 smtClean="0"/>
              <a:t>Tatsuno </a:t>
            </a:r>
            <a:r>
              <a:rPr lang="en-US" sz="1200" dirty="0"/>
              <a:t>2D CfC in a TCPPM/TCSPM configuration with Mo coating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200" dirty="0" smtClean="0"/>
              <a:t>Molybdenum </a:t>
            </a:r>
            <a:r>
              <a:rPr lang="en-US" sz="1200" dirty="0"/>
              <a:t>Graphite (MoGr) with Mo </a:t>
            </a:r>
            <a:r>
              <a:rPr lang="en-US" sz="1200" dirty="0" smtClean="0"/>
              <a:t>coating and Cu coating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EXPERIMENTS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8464" y="-16170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HRMT-35</a:t>
            </a:r>
            <a:endParaRPr lang="en-US" dirty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844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155526"/>
              </p:ext>
            </p:extLst>
          </p:nvPr>
        </p:nvGraphicFramePr>
        <p:xfrm>
          <a:off x="1151743" y="2144122"/>
          <a:ext cx="4161297" cy="1718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0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00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12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546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Shots for Stripe</a:t>
                      </a:r>
                      <a:r>
                        <a:rPr lang="en-US" sz="1000" baseline="0" dirty="0" smtClean="0"/>
                        <a:t> 1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Shots for Stripe</a:t>
                      </a:r>
                      <a:r>
                        <a:rPr lang="en-US" sz="1000" baseline="0" dirty="0" smtClean="0"/>
                        <a:t> 2 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Shots for Stripe</a:t>
                      </a:r>
                      <a:r>
                        <a:rPr lang="en-US" sz="1000" baseline="0" dirty="0" smtClean="0"/>
                        <a:t> 3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46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r>
                        <a:rPr lang="en-US" sz="1000" baseline="0" dirty="0" smtClean="0"/>
                        <a:t> jaw tilted 0urad</a:t>
                      </a:r>
                      <a:endParaRPr lang="en-US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46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-0,25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r>
                        <a:rPr lang="en-US" sz="1000" baseline="0" dirty="0" smtClean="0"/>
                        <a:t> jaw tilted 150urad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46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-0,5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r>
                        <a:rPr lang="en-US" sz="1000" baseline="0" dirty="0" smtClean="0"/>
                        <a:t> jaw tilted 300urad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46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-0,75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r>
                        <a:rPr lang="en-US" sz="1000" baseline="0" dirty="0" smtClean="0"/>
                        <a:t> jaw tilted -150urad</a:t>
                      </a:r>
                      <a:endParaRPr lang="en-US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46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-1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endParaRPr lang="en-US" sz="1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0</a:t>
                      </a:r>
                      <a:r>
                        <a:rPr lang="el-GR" sz="1000" dirty="0" smtClean="0"/>
                        <a:t>σ</a:t>
                      </a:r>
                      <a:r>
                        <a:rPr lang="en-US" sz="1000" baseline="-25000" dirty="0" smtClean="0"/>
                        <a:t>y</a:t>
                      </a:r>
                      <a:r>
                        <a:rPr lang="en-US" sz="1000" baseline="0" dirty="0" smtClean="0"/>
                        <a:t> jaw tilted -300urad</a:t>
                      </a:r>
                      <a:endParaRPr lang="en-US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463"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</a:t>
                      </a:r>
                      <a:r>
                        <a:rPr lang="el-G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sz="10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endParaRPr lang="en-US" sz="100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l-GR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σ</a:t>
                      </a:r>
                      <a:r>
                        <a:rPr lang="en-US" sz="10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endParaRPr lang="en-US" sz="100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152" y="584000"/>
            <a:ext cx="3641928" cy="13884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44090" y="2004385"/>
            <a:ext cx="3368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Fig 1: illustrative scheme of the impact position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199334" y="6193342"/>
            <a:ext cx="3810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Fig: Experimental test of the SGL7550 – Mo coating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469" t="32281" r="-256" b="26375"/>
          <a:stretch/>
        </p:blipFill>
        <p:spPr>
          <a:xfrm>
            <a:off x="2144688" y="4430632"/>
            <a:ext cx="5177215" cy="166780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214120" y="4727367"/>
            <a:ext cx="827048" cy="17386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Stripe 2</a:t>
            </a:r>
            <a:endParaRPr lang="en-US" sz="900" dirty="0"/>
          </a:p>
        </p:txBody>
      </p:sp>
      <p:sp>
        <p:nvSpPr>
          <p:cNvPr id="11" name="Rectangle 10"/>
          <p:cNvSpPr/>
          <p:nvPr/>
        </p:nvSpPr>
        <p:spPr>
          <a:xfrm>
            <a:off x="1214120" y="4990547"/>
            <a:ext cx="827048" cy="15258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Stripe 1</a:t>
            </a:r>
            <a:endParaRPr lang="en-US" sz="900" dirty="0"/>
          </a:p>
        </p:txBody>
      </p:sp>
      <p:sp>
        <p:nvSpPr>
          <p:cNvPr id="12" name="Rectangle 11"/>
          <p:cNvSpPr/>
          <p:nvPr/>
        </p:nvSpPr>
        <p:spPr>
          <a:xfrm>
            <a:off x="1214120" y="5225007"/>
            <a:ext cx="810261" cy="16492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Stripe 3</a:t>
            </a:r>
            <a:endParaRPr lang="en-US" sz="900" dirty="0"/>
          </a:p>
        </p:txBody>
      </p:sp>
      <p:cxnSp>
        <p:nvCxnSpPr>
          <p:cNvPr id="13" name="Straight Arrow Connector 12"/>
          <p:cNvCxnSpPr>
            <a:stCxn id="10" idx="3"/>
          </p:cNvCxnSpPr>
          <p:nvPr/>
        </p:nvCxnSpPr>
        <p:spPr>
          <a:xfrm>
            <a:off x="2041168" y="4814298"/>
            <a:ext cx="358592" cy="20761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3"/>
          </p:cNvCxnSpPr>
          <p:nvPr/>
        </p:nvCxnSpPr>
        <p:spPr>
          <a:xfrm>
            <a:off x="2041168" y="5066838"/>
            <a:ext cx="337897" cy="76289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3"/>
          </p:cNvCxnSpPr>
          <p:nvPr/>
        </p:nvCxnSpPr>
        <p:spPr>
          <a:xfrm flipV="1">
            <a:off x="2024381" y="5248031"/>
            <a:ext cx="355422" cy="59437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51743" y="3884828"/>
            <a:ext cx="3810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Table 1: Beam impact configuration</a:t>
            </a:r>
            <a:endParaRPr lang="en-US" sz="12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285078"/>
              </p:ext>
            </p:extLst>
          </p:nvPr>
        </p:nvGraphicFramePr>
        <p:xfrm>
          <a:off x="5963072" y="2650691"/>
          <a:ext cx="3149600" cy="114300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282700">
                  <a:extLst>
                    <a:ext uri="{9D8B030D-6E8A-4147-A177-3AD203B41FA5}">
                      <a16:colId xmlns:a16="http://schemas.microsoft.com/office/drawing/2014/main" val="782781583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107023876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Number of bunches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10118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Bunch time</a:t>
                      </a:r>
                      <a:endParaRPr lang="en-US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 ns</a:t>
                      </a:r>
                      <a:endParaRPr lang="en-US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569654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</a:t>
                      </a:r>
                      <a:endParaRPr lang="en-US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440 GeV</a:t>
                      </a:r>
                      <a:endParaRPr lang="en-US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8155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Intensity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1.20E+11 ppb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05226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distribution</a:t>
                      </a:r>
                      <a:endParaRPr lang="en-US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Gaussian</a:t>
                      </a:r>
                      <a:endParaRPr lang="en-US" sz="110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07532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Beam size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100" u="none" strike="noStrike" baseline="-25000" dirty="0">
                          <a:effectLst/>
                        </a:rPr>
                        <a:t>x</a:t>
                      </a:r>
                      <a:r>
                        <a:rPr lang="en-US" sz="1100" u="none" strike="noStrike" dirty="0">
                          <a:effectLst/>
                        </a:rPr>
                        <a:t> = </a:t>
                      </a:r>
                      <a:r>
                        <a:rPr lang="en-US" sz="1100" u="none" strike="noStrike" dirty="0">
                          <a:effectLst/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100" u="none" strike="noStrike" baseline="-25000" dirty="0">
                          <a:effectLst/>
                        </a:rPr>
                        <a:t>y</a:t>
                      </a:r>
                      <a:r>
                        <a:rPr lang="en-US" sz="1100" u="none" strike="noStrike" dirty="0">
                          <a:effectLst/>
                        </a:rPr>
                        <a:t> = 300 </a:t>
                      </a:r>
                      <a:r>
                        <a:rPr lang="en-US" sz="1100" u="none" strike="noStrike" dirty="0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u="none" strike="noStrike" dirty="0">
                          <a:effectLst/>
                        </a:rPr>
                        <a:t>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36465307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5857923" y="3854741"/>
            <a:ext cx="3810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Table 2: Nominal beam parameters</a:t>
            </a:r>
            <a:endParaRPr lang="en-US" sz="1200" dirty="0"/>
          </a:p>
        </p:txBody>
      </p:sp>
      <p:sp>
        <p:nvSpPr>
          <p:cNvPr id="19" name="Rectangle 18"/>
          <p:cNvSpPr/>
          <p:nvPr/>
        </p:nvSpPr>
        <p:spPr>
          <a:xfrm>
            <a:off x="875565" y="866586"/>
            <a:ext cx="4953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en-US" sz="1600" dirty="0" smtClean="0"/>
              <a:t>Three different impacts </a:t>
            </a:r>
            <a:r>
              <a:rPr lang="en-US" sz="1600" dirty="0"/>
              <a:t>were selected in order to reproduce the worst </a:t>
            </a:r>
            <a:r>
              <a:rPr lang="en-US" sz="1600" dirty="0" smtClean="0"/>
              <a:t>scenarios.</a:t>
            </a:r>
          </a:p>
          <a:p>
            <a:pPr marL="517525" indent="-11430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Deep impact </a:t>
            </a:r>
          </a:p>
          <a:p>
            <a:pPr marL="517525" indent="-11430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Grazing impact </a:t>
            </a:r>
            <a:r>
              <a:rPr lang="en-US" sz="1400" dirty="0"/>
              <a:t>at </a:t>
            </a:r>
            <a:r>
              <a:rPr lang="en-US" sz="1400" dirty="0" smtClean="0"/>
              <a:t>0</a:t>
            </a:r>
            <a:r>
              <a:rPr lang="el-GR" sz="1400" dirty="0"/>
              <a:t>σ</a:t>
            </a:r>
            <a:r>
              <a:rPr lang="en-US" sz="1400" baseline="-25000" dirty="0" smtClean="0"/>
              <a:t>y</a:t>
            </a:r>
            <a:r>
              <a:rPr lang="en-US" sz="1400" dirty="0" smtClean="0"/>
              <a:t> </a:t>
            </a:r>
          </a:p>
          <a:p>
            <a:pPr marL="517525" indent="-11430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Grazing impact </a:t>
            </a:r>
            <a:r>
              <a:rPr lang="en-US" sz="1400" dirty="0"/>
              <a:t>at 0</a:t>
            </a:r>
            <a:r>
              <a:rPr lang="el-GR" sz="1400" dirty="0"/>
              <a:t>σ</a:t>
            </a:r>
            <a:r>
              <a:rPr lang="en-US" sz="1400" baseline="-25000" dirty="0"/>
              <a:t>y </a:t>
            </a:r>
            <a:r>
              <a:rPr lang="en-US" sz="1400" dirty="0" smtClean="0"/>
              <a:t>with </a:t>
            </a:r>
            <a:r>
              <a:rPr lang="en-US" sz="1400" dirty="0"/>
              <a:t>tilted </a:t>
            </a:r>
            <a:r>
              <a:rPr lang="en-US" sz="1400" dirty="0" smtClean="0"/>
              <a:t>jaw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EXPERIMENTS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8464" y="-16170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HRMT-35</a:t>
            </a:r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648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90975" y="364589"/>
            <a:ext cx="2231456" cy="27494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SGL 7550 Mo Coat.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32" r="16837" b="31100"/>
          <a:stretch/>
        </p:blipFill>
        <p:spPr>
          <a:xfrm>
            <a:off x="6045257" y="3256435"/>
            <a:ext cx="3025887" cy="11204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38" b="27556"/>
          <a:stretch/>
        </p:blipFill>
        <p:spPr>
          <a:xfrm>
            <a:off x="6038852" y="2377557"/>
            <a:ext cx="3051338" cy="8914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4644" b="25194"/>
          <a:stretch/>
        </p:blipFill>
        <p:spPr>
          <a:xfrm>
            <a:off x="6038852" y="1608226"/>
            <a:ext cx="3051338" cy="8191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469" t="32281" r="-256" b="26375"/>
          <a:stretch/>
        </p:blipFill>
        <p:spPr>
          <a:xfrm>
            <a:off x="6010079" y="622125"/>
            <a:ext cx="3061065" cy="98610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769424" y="410828"/>
            <a:ext cx="874599" cy="18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</a:rPr>
              <a:t>Upstream</a:t>
            </a:r>
          </a:p>
        </p:txBody>
      </p:sp>
      <p:cxnSp>
        <p:nvCxnSpPr>
          <p:cNvPr id="11" name="Straight Arrow Connector 10"/>
          <p:cNvCxnSpPr>
            <a:stCxn id="10" idx="2"/>
            <a:endCxn id="12" idx="0"/>
          </p:cNvCxnSpPr>
          <p:nvPr/>
        </p:nvCxnSpPr>
        <p:spPr>
          <a:xfrm flipH="1">
            <a:off x="9192623" y="599540"/>
            <a:ext cx="14101" cy="3792378"/>
          </a:xfrm>
          <a:prstGeom prst="straightConnector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Rectangle 11"/>
          <p:cNvSpPr/>
          <p:nvPr/>
        </p:nvSpPr>
        <p:spPr>
          <a:xfrm>
            <a:off x="8670775" y="4391918"/>
            <a:ext cx="1043695" cy="18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chemeClr val="lt1"/>
                </a:solidFill>
              </a:rPr>
              <a:t>Downstream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386" y="4186702"/>
            <a:ext cx="2528862" cy="189664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34240" y="4848286"/>
            <a:ext cx="2000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Fig: Longitudinal temperature distribution on the Mo coating at the end of beam pulse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NUMERICAL SIMULATIONS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8464" y="-16170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HRMT-35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4" t="19551" r="2963" b="2751"/>
          <a:stretch/>
        </p:blipFill>
        <p:spPr>
          <a:xfrm>
            <a:off x="128464" y="3800049"/>
            <a:ext cx="3463528" cy="229595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915482" y="4376882"/>
            <a:ext cx="14558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 : Temperature distribution in the </a:t>
            </a:r>
            <a:r>
              <a:rPr lang="en-US" sz="1200" dirty="0"/>
              <a:t>Mo coating at the of the pulse for</a:t>
            </a:r>
            <a:r>
              <a:rPr lang="en-US" sz="1200" dirty="0" smtClean="0"/>
              <a:t> </a:t>
            </a:r>
            <a:r>
              <a:rPr lang="en-US" sz="1200" dirty="0"/>
              <a:t>0 </a:t>
            </a:r>
            <a:r>
              <a:rPr lang="en-US" sz="1200" dirty="0">
                <a:latin typeface="Symbol" panose="05050102010706020507" pitchFamily="18" charset="2"/>
              </a:rPr>
              <a:t>s</a:t>
            </a:r>
            <a:r>
              <a:rPr lang="en-US" sz="1200" baseline="-25000" dirty="0"/>
              <a:t>y</a:t>
            </a:r>
            <a:r>
              <a:rPr lang="en-US" sz="1200" dirty="0"/>
              <a:t> ,0 tilt</a:t>
            </a:r>
            <a:endParaRPr lang="en-US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22" name="Picture 1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6893" y="649210"/>
            <a:ext cx="2966114" cy="2707952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3316704" y="1330300"/>
            <a:ext cx="1455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 : </a:t>
            </a:r>
            <a:r>
              <a:rPr lang="en-US" sz="1200" dirty="0" smtClean="0"/>
              <a:t>Physical phenomena*</a:t>
            </a:r>
            <a:endParaRPr lang="en-US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-6205" y="6150688"/>
            <a:ext cx="79977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 F. Carra. Some theory on the particle beam impact problem and few suggestion on how to simulate it. </a:t>
            </a:r>
            <a:r>
              <a:rPr lang="en-US" sz="800" b="1" dirty="0"/>
              <a:t>HL-LHC Collimators: Design, Engineering and Prototyping #21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144179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97016" y="645006"/>
            <a:ext cx="2231456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SGL 7550 Cu Coat.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28" y="3632880"/>
            <a:ext cx="2926618" cy="21949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872" y="3637962"/>
            <a:ext cx="2698756" cy="20240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43" y="3637962"/>
            <a:ext cx="2736305" cy="205222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008"/>
          <a:stretch/>
        </p:blipFill>
        <p:spPr>
          <a:xfrm>
            <a:off x="1352600" y="794019"/>
            <a:ext cx="3024336" cy="25106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984" y="1004774"/>
            <a:ext cx="2880320" cy="21602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1128" y="571179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 : Maximum temperature at the end of beam pulse for different tilts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776879" y="5838116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Fig: Melting size for different tilts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125645" y="3165014"/>
            <a:ext cx="2683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 : Temperature distribution on the coating at the end of beam pulse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809842" y="3211526"/>
            <a:ext cx="33835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 : Coating after the beam impacts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38188" r="27754" b="45275"/>
          <a:stretch/>
        </p:blipFill>
        <p:spPr>
          <a:xfrm>
            <a:off x="5207693" y="2331244"/>
            <a:ext cx="2104499" cy="283707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1208584" y="1196752"/>
            <a:ext cx="0" cy="18002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779875" y="1994299"/>
            <a:ext cx="5693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1.2 m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4568" y="574644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 : Longitudinal temperature distribution on the coating at the end of beam pulse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NUMERICAL SIMULATIONS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464" y="-16170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HRMT-35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3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30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848544" y="836712"/>
            <a:ext cx="8784976" cy="5400600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44688" y="980728"/>
            <a:ext cx="6840760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THERMODYNAMIC SIMULATION OF THE DIFFERENC GRAPHITE-BASED BLOCKS.</a:t>
            </a:r>
            <a:endParaRPr lang="en-US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6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PRE ANALYSIS COMPARATIVE BETWEEN THE NUMERICAL AND EXPERIMENTAL OBSERVATIONS</a:t>
            </a:r>
            <a:r>
              <a:rPr lang="en-US" sz="1400" dirty="0" smtClean="0"/>
              <a:t>.</a:t>
            </a:r>
            <a:endParaRPr lang="en-US" sz="1600" dirty="0"/>
          </a:p>
          <a:p>
            <a:endParaRPr lang="en-US" dirty="0" smtClean="0"/>
          </a:p>
          <a:p>
            <a:r>
              <a:rPr lang="en-US" dirty="0" smtClean="0"/>
              <a:t>THERMO-MECHANICAL CHARACTERIZATION OF COATED BLOCKS</a:t>
            </a:r>
          </a:p>
          <a:p>
            <a:endParaRPr lang="en-US" dirty="0"/>
          </a:p>
          <a:p>
            <a:r>
              <a:rPr lang="en-US" dirty="0" smtClean="0"/>
              <a:t>DEVELOPMENT AND RESERCH OF NEW MECHANICAL MODELS WHICH ARE ABLE TO COSIDER CHANGE OF PHASE, EROSION AND SPALLATION PHENOMENA.</a:t>
            </a:r>
          </a:p>
          <a:p>
            <a:endParaRPr lang="en-US" dirty="0"/>
          </a:p>
          <a:p>
            <a:r>
              <a:rPr lang="en-US" dirty="0" smtClean="0"/>
              <a:t>DESMANTELING OF EXPERIMENTS AND ANALYSIS OF THE EXPERIMETAL SAMPLES. FIB TECHNIQUE  </a:t>
            </a:r>
            <a:endParaRPr lang="en-US" dirty="0"/>
          </a:p>
        </p:txBody>
      </p:sp>
      <p:pic>
        <p:nvPicPr>
          <p:cNvPr id="2050" name="Picture 2" descr="Resultado de imagen de tr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842" y="1069171"/>
            <a:ext cx="548953" cy="40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Resultado de imagen de tr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180" y="2075414"/>
            <a:ext cx="548953" cy="40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 r="2312" b="24053"/>
          <a:stretch/>
        </p:blipFill>
        <p:spPr>
          <a:xfrm>
            <a:off x="1325401" y="2908676"/>
            <a:ext cx="792088" cy="4193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 r="2312" b="24053"/>
          <a:stretch/>
        </p:blipFill>
        <p:spPr>
          <a:xfrm>
            <a:off x="1325401" y="4931077"/>
            <a:ext cx="792088" cy="419341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 r="2312" b="24053"/>
          <a:stretch/>
        </p:blipFill>
        <p:spPr>
          <a:xfrm>
            <a:off x="1352600" y="3751852"/>
            <a:ext cx="792088" cy="41934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SUMMARY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464" y="-16170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HRMT-35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0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904875" y="836713"/>
            <a:ext cx="8569077" cy="20882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4000" b="1" dirty="0" smtClean="0">
                <a:solidFill>
                  <a:srgbClr val="002060"/>
                </a:solidFill>
              </a:rPr>
              <a:t/>
            </a:r>
            <a:br>
              <a:rPr lang="en-GB" sz="4000" b="1" dirty="0" smtClean="0">
                <a:solidFill>
                  <a:srgbClr val="002060"/>
                </a:solidFill>
              </a:rPr>
            </a:br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CRYSTAL COLLIMATORS</a:t>
            </a: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aseline="30000" dirty="0" smtClean="0">
                <a:solidFill>
                  <a:srgbClr val="002060"/>
                </a:solidFill>
              </a:rPr>
              <a:t/>
            </a:r>
            <a:br>
              <a:rPr lang="en-US" sz="2000" baseline="30000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endParaRPr lang="en-US" sz="1800" dirty="0" smtClean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2560" y="5301208"/>
            <a:ext cx="4826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Trainee: Jorge Maestre 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Supervisors: Inigo Lamas and Marco Calviani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9669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3240" y="6445051"/>
            <a:ext cx="427130" cy="213483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Rectangle 4" descr="Dark downward diagonal"/>
          <p:cNvSpPr>
            <a:spLocks noChangeArrowheads="1"/>
          </p:cNvSpPr>
          <p:nvPr/>
        </p:nvSpPr>
        <p:spPr bwMode="auto">
          <a:xfrm>
            <a:off x="1677045" y="4420051"/>
            <a:ext cx="348923" cy="15203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square" anchor="ctr">
            <a:noAutofit/>
          </a:bodyPr>
          <a:lstStyle/>
          <a:p>
            <a:pPr algn="ctr"/>
            <a:r>
              <a:rPr lang="de-DE" sz="1247" dirty="0">
                <a:ln w="0">
                  <a:noFill/>
                </a:ln>
                <a:solidFill>
                  <a:schemeClr val="bg1"/>
                </a:solidFill>
              </a:rPr>
              <a:t>Primary Collimator</a:t>
            </a: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>
            <a:off x="534045" y="4583963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025657" y="4519743"/>
            <a:ext cx="1320923" cy="29674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2025657" y="4320358"/>
            <a:ext cx="514350" cy="286850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2025657" y="4794979"/>
            <a:ext cx="342900" cy="398951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779846" y="4047633"/>
            <a:ext cx="1085554" cy="5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85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Secondary </a:t>
            </a:r>
            <a:br>
              <a:rPr lang="en-US" sz="1385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385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halo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3376068" y="4455377"/>
            <a:ext cx="284052" cy="30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85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2474271" y="5043128"/>
            <a:ext cx="284052" cy="30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85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2165706" y="5099327"/>
            <a:ext cx="284052" cy="30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85" dirty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579538" y="4233371"/>
            <a:ext cx="282450" cy="30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85" dirty="0">
                <a:solidFill>
                  <a:srgbClr val="0066FF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534045" y="4497139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>
            <a:off x="534045" y="4075108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534045" y="4180616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>
            <a:off x="534045" y="4286123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>
            <a:off x="534045" y="4391631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>
            <a:off x="534045" y="3988285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>
            <a:off x="534045" y="3581640"/>
            <a:ext cx="1143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>
            <a:off x="534045" y="3687148"/>
            <a:ext cx="1143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>
            <a:off x="534045" y="3792656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534045" y="3898163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8" name="Line 25"/>
          <p:cNvSpPr>
            <a:spLocks noChangeShapeType="1"/>
          </p:cNvSpPr>
          <p:nvPr/>
        </p:nvSpPr>
        <p:spPr bwMode="auto">
          <a:xfrm>
            <a:off x="534045" y="3494816"/>
            <a:ext cx="1143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534045" y="3083776"/>
            <a:ext cx="1143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30" name="Line 27"/>
          <p:cNvSpPr>
            <a:spLocks noChangeShapeType="1"/>
          </p:cNvSpPr>
          <p:nvPr/>
        </p:nvSpPr>
        <p:spPr bwMode="auto">
          <a:xfrm>
            <a:off x="534045" y="3189283"/>
            <a:ext cx="1143000" cy="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>
            <a:off x="534045" y="3294791"/>
            <a:ext cx="1143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>
            <a:off x="534045" y="3389308"/>
            <a:ext cx="1143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>
            <a:off x="534045" y="2996952"/>
            <a:ext cx="1143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>
            <a:off x="534045" y="2906831"/>
            <a:ext cx="1143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35" name="Line 32"/>
          <p:cNvSpPr>
            <a:spLocks noChangeShapeType="1"/>
          </p:cNvSpPr>
          <p:nvPr/>
        </p:nvSpPr>
        <p:spPr bwMode="auto">
          <a:xfrm>
            <a:off x="534045" y="2820006"/>
            <a:ext cx="1143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>
            <a:off x="534045" y="2714498"/>
            <a:ext cx="1143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37" name="Line 34"/>
          <p:cNvSpPr>
            <a:spLocks noChangeShapeType="1"/>
          </p:cNvSpPr>
          <p:nvPr/>
        </p:nvSpPr>
        <p:spPr bwMode="auto">
          <a:xfrm>
            <a:off x="534045" y="2608991"/>
            <a:ext cx="1143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38" name="Rectangle 35"/>
          <p:cNvSpPr>
            <a:spLocks noChangeArrowheads="1"/>
          </p:cNvSpPr>
          <p:nvPr/>
        </p:nvSpPr>
        <p:spPr bwMode="auto">
          <a:xfrm>
            <a:off x="1562745" y="2756262"/>
            <a:ext cx="114300" cy="896816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247" dirty="0"/>
          </a:p>
        </p:txBody>
      </p:sp>
      <p:sp>
        <p:nvSpPr>
          <p:cNvPr id="39" name="Text Box 36"/>
          <p:cNvSpPr txBox="1">
            <a:spLocks noChangeArrowheads="1"/>
          </p:cNvSpPr>
          <p:nvPr/>
        </p:nvSpPr>
        <p:spPr bwMode="auto">
          <a:xfrm>
            <a:off x="782887" y="3009041"/>
            <a:ext cx="570990" cy="30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85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Core</a:t>
            </a:r>
          </a:p>
        </p:txBody>
      </p:sp>
      <p:sp>
        <p:nvSpPr>
          <p:cNvPr id="40" name="Line 37"/>
          <p:cNvSpPr>
            <a:spLocks noChangeShapeType="1"/>
          </p:cNvSpPr>
          <p:nvPr/>
        </p:nvSpPr>
        <p:spPr bwMode="auto">
          <a:xfrm>
            <a:off x="1791345" y="3558560"/>
            <a:ext cx="0" cy="7385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41" name="Text Box 38"/>
          <p:cNvSpPr txBox="1">
            <a:spLocks noChangeArrowheads="1"/>
          </p:cNvSpPr>
          <p:nvPr/>
        </p:nvSpPr>
        <p:spPr bwMode="auto">
          <a:xfrm>
            <a:off x="1788266" y="3842428"/>
            <a:ext cx="1412566" cy="26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8" i="1" dirty="0"/>
              <a:t>Unavoidable losses</a:t>
            </a:r>
          </a:p>
        </p:txBody>
      </p:sp>
      <p:sp>
        <p:nvSpPr>
          <p:cNvPr id="42" name="Text Box 39"/>
          <p:cNvSpPr txBox="1">
            <a:spLocks noChangeArrowheads="1"/>
          </p:cNvSpPr>
          <p:nvPr/>
        </p:nvSpPr>
        <p:spPr bwMode="auto">
          <a:xfrm>
            <a:off x="2040492" y="5289106"/>
            <a:ext cx="724878" cy="28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47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Shower</a:t>
            </a:r>
          </a:p>
        </p:txBody>
      </p:sp>
      <p:sp>
        <p:nvSpPr>
          <p:cNvPr id="43" name="Line 40"/>
          <p:cNvSpPr>
            <a:spLocks noChangeShapeType="1"/>
          </p:cNvSpPr>
          <p:nvPr/>
        </p:nvSpPr>
        <p:spPr bwMode="auto">
          <a:xfrm>
            <a:off x="1677045" y="3178293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44" name="Text Box 41"/>
          <p:cNvSpPr txBox="1">
            <a:spLocks noChangeArrowheads="1"/>
          </p:cNvSpPr>
          <p:nvPr/>
        </p:nvSpPr>
        <p:spPr bwMode="auto">
          <a:xfrm>
            <a:off x="1780630" y="2850780"/>
            <a:ext cx="1343638" cy="262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108" i="1" dirty="0"/>
              <a:t>Beam propagation</a:t>
            </a:r>
          </a:p>
        </p:txBody>
      </p:sp>
      <p:sp>
        <p:nvSpPr>
          <p:cNvPr id="47" name="Text Box 46"/>
          <p:cNvSpPr txBox="1">
            <a:spLocks noChangeArrowheads="1"/>
          </p:cNvSpPr>
          <p:nvPr/>
        </p:nvSpPr>
        <p:spPr bwMode="auto">
          <a:xfrm>
            <a:off x="648346" y="3811340"/>
            <a:ext cx="898003" cy="518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85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Primary </a:t>
            </a:r>
          </a:p>
          <a:p>
            <a:r>
              <a:rPr lang="en-US" sz="1385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halo (p)</a:t>
            </a:r>
          </a:p>
        </p:txBody>
      </p:sp>
      <p:sp>
        <p:nvSpPr>
          <p:cNvPr id="48" name="Rectangle 47" descr="Dark downward diagonal"/>
          <p:cNvSpPr>
            <a:spLocks noChangeArrowheads="1"/>
          </p:cNvSpPr>
          <p:nvPr/>
        </p:nvSpPr>
        <p:spPr bwMode="auto">
          <a:xfrm>
            <a:off x="2723502" y="4893589"/>
            <a:ext cx="448616" cy="104676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square" anchor="ctr">
            <a:noAutofit/>
          </a:bodyPr>
          <a:lstStyle/>
          <a:p>
            <a:pPr algn="ctr"/>
            <a:r>
              <a:rPr lang="de-DE" sz="1247" dirty="0">
                <a:ln w="0">
                  <a:noFill/>
                </a:ln>
                <a:solidFill>
                  <a:schemeClr val="bg1"/>
                </a:solidFill>
              </a:rPr>
              <a:t>Secondary Collimator</a:t>
            </a:r>
          </a:p>
        </p:txBody>
      </p:sp>
      <p:sp>
        <p:nvSpPr>
          <p:cNvPr id="49" name="Line 48"/>
          <p:cNvSpPr>
            <a:spLocks noChangeShapeType="1"/>
          </p:cNvSpPr>
          <p:nvPr/>
        </p:nvSpPr>
        <p:spPr bwMode="auto">
          <a:xfrm flipV="1">
            <a:off x="3172118" y="4681794"/>
            <a:ext cx="523385" cy="29907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50" name="Line 49"/>
          <p:cNvSpPr>
            <a:spLocks noChangeShapeType="1"/>
          </p:cNvSpPr>
          <p:nvPr/>
        </p:nvSpPr>
        <p:spPr bwMode="auto">
          <a:xfrm>
            <a:off x="3172118" y="5111978"/>
            <a:ext cx="394097" cy="374773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51" name="Text Box 50"/>
          <p:cNvSpPr txBox="1">
            <a:spLocks noChangeArrowheads="1"/>
          </p:cNvSpPr>
          <p:nvPr/>
        </p:nvSpPr>
        <p:spPr bwMode="auto">
          <a:xfrm>
            <a:off x="3516561" y="5446709"/>
            <a:ext cx="284052" cy="30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85" dirty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52" name="Text Box 51"/>
          <p:cNvSpPr txBox="1">
            <a:spLocks noChangeArrowheads="1"/>
          </p:cNvSpPr>
          <p:nvPr/>
        </p:nvSpPr>
        <p:spPr bwMode="auto">
          <a:xfrm>
            <a:off x="3977332" y="4666392"/>
            <a:ext cx="282450" cy="30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85" dirty="0">
                <a:solidFill>
                  <a:srgbClr val="0066FF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53" name="Text Box 52"/>
          <p:cNvSpPr txBox="1">
            <a:spLocks noChangeArrowheads="1"/>
          </p:cNvSpPr>
          <p:nvPr/>
        </p:nvSpPr>
        <p:spPr bwMode="auto">
          <a:xfrm>
            <a:off x="3748733" y="4455377"/>
            <a:ext cx="724878" cy="28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47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Shower</a:t>
            </a:r>
          </a:p>
        </p:txBody>
      </p:sp>
      <p:sp>
        <p:nvSpPr>
          <p:cNvPr id="54" name="Line 53"/>
          <p:cNvSpPr>
            <a:spLocks noChangeShapeType="1"/>
          </p:cNvSpPr>
          <p:nvPr/>
        </p:nvSpPr>
        <p:spPr bwMode="auto">
          <a:xfrm>
            <a:off x="3172118" y="4993289"/>
            <a:ext cx="2186671" cy="233255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55" name="Text Box 54"/>
          <p:cNvSpPr txBox="1">
            <a:spLocks noChangeArrowheads="1"/>
          </p:cNvSpPr>
          <p:nvPr/>
        </p:nvSpPr>
        <p:spPr bwMode="auto">
          <a:xfrm>
            <a:off x="5190888" y="4893590"/>
            <a:ext cx="284052" cy="30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385" dirty="0">
                <a:solidFill>
                  <a:srgbClr val="FF33CC"/>
                </a:solidFill>
              </a:rPr>
              <a:t>p</a:t>
            </a:r>
          </a:p>
        </p:txBody>
      </p:sp>
      <p:sp>
        <p:nvSpPr>
          <p:cNvPr id="56" name="Line 55"/>
          <p:cNvSpPr>
            <a:spLocks noChangeShapeType="1"/>
          </p:cNvSpPr>
          <p:nvPr/>
        </p:nvSpPr>
        <p:spPr bwMode="auto">
          <a:xfrm>
            <a:off x="2025972" y="4594512"/>
            <a:ext cx="1320923" cy="87274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57" name="Line 56"/>
          <p:cNvSpPr>
            <a:spLocks noChangeShapeType="1"/>
          </p:cNvSpPr>
          <p:nvPr/>
        </p:nvSpPr>
        <p:spPr bwMode="auto">
          <a:xfrm>
            <a:off x="2025656" y="4669288"/>
            <a:ext cx="1296000" cy="158261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58" name="Text Box 57"/>
          <p:cNvSpPr txBox="1">
            <a:spLocks noChangeArrowheads="1"/>
          </p:cNvSpPr>
          <p:nvPr/>
        </p:nvSpPr>
        <p:spPr bwMode="auto">
          <a:xfrm>
            <a:off x="4639755" y="4669282"/>
            <a:ext cx="1157240" cy="30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85" dirty="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Tertiary halo</a:t>
            </a:r>
          </a:p>
        </p:txBody>
      </p:sp>
      <p:sp>
        <p:nvSpPr>
          <p:cNvPr id="59" name="Line 60"/>
          <p:cNvSpPr>
            <a:spLocks noChangeShapeType="1"/>
          </p:cNvSpPr>
          <p:nvPr/>
        </p:nvSpPr>
        <p:spPr bwMode="auto">
          <a:xfrm>
            <a:off x="2025656" y="4868673"/>
            <a:ext cx="697847" cy="262282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60" name="Line 61"/>
          <p:cNvSpPr>
            <a:spLocks noChangeShapeType="1"/>
          </p:cNvSpPr>
          <p:nvPr/>
        </p:nvSpPr>
        <p:spPr bwMode="auto">
          <a:xfrm>
            <a:off x="2025970" y="4719128"/>
            <a:ext cx="697847" cy="199340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61" name="Line 62"/>
          <p:cNvSpPr>
            <a:spLocks noChangeShapeType="1"/>
          </p:cNvSpPr>
          <p:nvPr/>
        </p:nvSpPr>
        <p:spPr bwMode="auto">
          <a:xfrm>
            <a:off x="2025656" y="4793897"/>
            <a:ext cx="697847" cy="235759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62" name="Rectangle 64"/>
          <p:cNvSpPr>
            <a:spLocks noChangeArrowheads="1"/>
          </p:cNvSpPr>
          <p:nvPr/>
        </p:nvSpPr>
        <p:spPr bwMode="auto">
          <a:xfrm>
            <a:off x="3705869" y="5242512"/>
            <a:ext cx="448616" cy="69784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square" lIns="0" tIns="0" rIns="0" bIns="0" anchor="ctr">
            <a:noAutofit/>
          </a:bodyPr>
          <a:lstStyle/>
          <a:p>
            <a:pPr algn="ctr"/>
            <a:r>
              <a:rPr lang="de-DE" sz="1247" dirty="0">
                <a:ln w="0">
                  <a:noFill/>
                </a:ln>
                <a:solidFill>
                  <a:schemeClr val="bg1"/>
                </a:solidFill>
              </a:rPr>
              <a:t>Absorber</a:t>
            </a:r>
          </a:p>
        </p:txBody>
      </p:sp>
      <p:sp>
        <p:nvSpPr>
          <p:cNvPr id="63" name="Text Box 67"/>
          <p:cNvSpPr txBox="1">
            <a:spLocks noChangeArrowheads="1"/>
          </p:cNvSpPr>
          <p:nvPr/>
        </p:nvSpPr>
        <p:spPr bwMode="auto">
          <a:xfrm>
            <a:off x="1651810" y="5915439"/>
            <a:ext cx="513896" cy="2842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47" dirty="0"/>
              <a:t>C/C</a:t>
            </a:r>
          </a:p>
        </p:txBody>
      </p:sp>
      <p:sp>
        <p:nvSpPr>
          <p:cNvPr id="64" name="Text Box 68"/>
          <p:cNvSpPr txBox="1">
            <a:spLocks noChangeArrowheads="1"/>
          </p:cNvSpPr>
          <p:nvPr/>
        </p:nvSpPr>
        <p:spPr bwMode="auto">
          <a:xfrm>
            <a:off x="2717619" y="5915436"/>
            <a:ext cx="460383" cy="2842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47" dirty="0"/>
              <a:t>C/C</a:t>
            </a:r>
          </a:p>
        </p:txBody>
      </p:sp>
      <p:sp>
        <p:nvSpPr>
          <p:cNvPr id="65" name="Text Box 69"/>
          <p:cNvSpPr txBox="1">
            <a:spLocks noChangeArrowheads="1"/>
          </p:cNvSpPr>
          <p:nvPr/>
        </p:nvSpPr>
        <p:spPr bwMode="auto">
          <a:xfrm>
            <a:off x="3748003" y="5915436"/>
            <a:ext cx="335349" cy="2842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47" dirty="0"/>
              <a:t>W</a:t>
            </a:r>
          </a:p>
        </p:txBody>
      </p:sp>
      <p:sp>
        <p:nvSpPr>
          <p:cNvPr id="66" name="Text Box 71"/>
          <p:cNvSpPr txBox="1">
            <a:spLocks noChangeArrowheads="1"/>
          </p:cNvSpPr>
          <p:nvPr/>
        </p:nvSpPr>
        <p:spPr bwMode="auto">
          <a:xfrm>
            <a:off x="5250889" y="5915436"/>
            <a:ext cx="423692" cy="2842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47" dirty="0"/>
              <a:t>W</a:t>
            </a:r>
          </a:p>
        </p:txBody>
      </p:sp>
      <p:sp>
        <p:nvSpPr>
          <p:cNvPr id="67" name="Rectangle 73" descr="Small checker board"/>
          <p:cNvSpPr>
            <a:spLocks noChangeArrowheads="1"/>
          </p:cNvSpPr>
          <p:nvPr/>
        </p:nvSpPr>
        <p:spPr bwMode="auto">
          <a:xfrm>
            <a:off x="4204742" y="5292365"/>
            <a:ext cx="770334" cy="658325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247" dirty="0"/>
          </a:p>
        </p:txBody>
      </p:sp>
      <p:sp>
        <p:nvSpPr>
          <p:cNvPr id="68" name="Rectangle 74"/>
          <p:cNvSpPr>
            <a:spLocks noChangeArrowheads="1"/>
          </p:cNvSpPr>
          <p:nvPr/>
        </p:nvSpPr>
        <p:spPr bwMode="auto">
          <a:xfrm>
            <a:off x="4253966" y="5441903"/>
            <a:ext cx="663179" cy="60375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31" i="1" dirty="0"/>
              <a:t>Super-conducting magnets</a:t>
            </a:r>
          </a:p>
        </p:txBody>
      </p:sp>
      <p:sp>
        <p:nvSpPr>
          <p:cNvPr id="69" name="Rectangle 75" descr="Small checker board"/>
          <p:cNvSpPr>
            <a:spLocks noChangeArrowheads="1"/>
          </p:cNvSpPr>
          <p:nvPr/>
        </p:nvSpPr>
        <p:spPr bwMode="auto">
          <a:xfrm>
            <a:off x="5819234" y="5270863"/>
            <a:ext cx="831056" cy="751742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247" dirty="0"/>
          </a:p>
        </p:txBody>
      </p:sp>
      <p:sp>
        <p:nvSpPr>
          <p:cNvPr id="70" name="Rectangle 76"/>
          <p:cNvSpPr>
            <a:spLocks noChangeArrowheads="1"/>
          </p:cNvSpPr>
          <p:nvPr/>
        </p:nvSpPr>
        <p:spPr bwMode="auto">
          <a:xfrm>
            <a:off x="5875193" y="5452211"/>
            <a:ext cx="717947" cy="8594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831" i="1" dirty="0"/>
              <a:t>SC magnets and particle physics exp.</a:t>
            </a:r>
          </a:p>
        </p:txBody>
      </p:sp>
      <p:sp>
        <p:nvSpPr>
          <p:cNvPr id="71" name="Rectangle 64"/>
          <p:cNvSpPr>
            <a:spLocks noChangeArrowheads="1"/>
          </p:cNvSpPr>
          <p:nvPr/>
        </p:nvSpPr>
        <p:spPr bwMode="auto">
          <a:xfrm>
            <a:off x="5250888" y="5241145"/>
            <a:ext cx="448616" cy="69784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square" lIns="0" tIns="0" rIns="0" bIns="0" anchor="ctr">
            <a:noAutofit/>
          </a:bodyPr>
          <a:lstStyle/>
          <a:p>
            <a:pPr algn="ctr"/>
            <a:r>
              <a:rPr lang="de-DE" sz="1247" dirty="0">
                <a:ln w="0">
                  <a:noFill/>
                </a:ln>
                <a:solidFill>
                  <a:schemeClr val="bg1"/>
                </a:solidFill>
              </a:rPr>
              <a:t>Absorber</a:t>
            </a:r>
          </a:p>
        </p:txBody>
      </p:sp>
      <p:sp>
        <p:nvSpPr>
          <p:cNvPr id="72" name="Line 53"/>
          <p:cNvSpPr>
            <a:spLocks noChangeShapeType="1"/>
          </p:cNvSpPr>
          <p:nvPr/>
        </p:nvSpPr>
        <p:spPr bwMode="auto">
          <a:xfrm>
            <a:off x="3172123" y="5054326"/>
            <a:ext cx="977669" cy="211742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73" name="Line 53"/>
          <p:cNvSpPr>
            <a:spLocks noChangeShapeType="1"/>
          </p:cNvSpPr>
          <p:nvPr/>
        </p:nvSpPr>
        <p:spPr bwMode="auto">
          <a:xfrm>
            <a:off x="3172119" y="5092980"/>
            <a:ext cx="538750" cy="253784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sp>
        <p:nvSpPr>
          <p:cNvPr id="74" name="Line 53"/>
          <p:cNvSpPr>
            <a:spLocks noChangeShapeType="1"/>
          </p:cNvSpPr>
          <p:nvPr/>
        </p:nvSpPr>
        <p:spPr bwMode="auto">
          <a:xfrm>
            <a:off x="3172118" y="5026685"/>
            <a:ext cx="2078771" cy="298731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247" dirty="0"/>
          </a:p>
        </p:txBody>
      </p:sp>
      <p:pic>
        <p:nvPicPr>
          <p:cNvPr id="75" name="Picture 2" descr="\\cern.ch\dfs\Users\l\lgentini\Desktop\tctp spaccat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1" t="4966" r="11743" b="2819"/>
          <a:stretch/>
        </p:blipFill>
        <p:spPr bwMode="auto">
          <a:xfrm>
            <a:off x="6565452" y="617644"/>
            <a:ext cx="2952328" cy="240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Rectangle 75"/>
          <p:cNvSpPr/>
          <p:nvPr/>
        </p:nvSpPr>
        <p:spPr>
          <a:xfrm>
            <a:off x="1105545" y="554113"/>
            <a:ext cx="5982385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fr-FR" dirty="0"/>
              <a:t>STANDARD COLLIMITARS:</a:t>
            </a:r>
          </a:p>
          <a:p>
            <a:endParaRPr lang="en-US" dirty="0" smtClean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 smtClean="0"/>
              <a:t>Cleaning </a:t>
            </a:r>
            <a:r>
              <a:rPr lang="en-US" dirty="0"/>
              <a:t>the beam by removing stray particles which would induce quenches in the SC magnets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/>
              <a:t>Protect the downstream machine elements by </a:t>
            </a:r>
            <a:r>
              <a:rPr lang="en-US" dirty="0" smtClean="0"/>
              <a:t>shielding</a:t>
            </a:r>
            <a:endParaRPr lang="en-US" dirty="0"/>
          </a:p>
        </p:txBody>
      </p:sp>
      <p:pic>
        <p:nvPicPr>
          <p:cNvPr id="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973" y="3213361"/>
            <a:ext cx="2640719" cy="250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326805" y="5731439"/>
            <a:ext cx="23538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fr-FR" sz="1200" b="1" dirty="0"/>
              <a:t>Total of 118 collimators</a:t>
            </a:r>
          </a:p>
          <a:p>
            <a:r>
              <a:rPr lang="en-US" altLang="fr-FR" sz="1200" b="1" dirty="0"/>
              <a:t>More than 10 different designs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INTRODUCTION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28464" y="-16170"/>
            <a:ext cx="2322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COLLIMT.</a:t>
            </a:r>
            <a:endParaRPr lang="en-US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8117749" y="250435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Fig. Standard collimator</a:t>
            </a:r>
            <a:endParaRPr lang="en-US" sz="1400" dirty="0"/>
          </a:p>
        </p:txBody>
      </p:sp>
      <p:sp>
        <p:nvSpPr>
          <p:cNvPr id="83" name="TextBox 82"/>
          <p:cNvSpPr txBox="1"/>
          <p:nvPr/>
        </p:nvSpPr>
        <p:spPr>
          <a:xfrm>
            <a:off x="1105545" y="6076904"/>
            <a:ext cx="2949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Scheme of standard collimator</a:t>
            </a:r>
            <a:endParaRPr lang="en-US" sz="1400" dirty="0"/>
          </a:p>
        </p:txBody>
      </p:sp>
      <p:sp>
        <p:nvSpPr>
          <p:cNvPr id="8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8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5172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3240" y="6445051"/>
            <a:ext cx="427130" cy="213483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324444" y="4005064"/>
            <a:ext cx="3168352" cy="1949172"/>
            <a:chOff x="2582183" y="4135408"/>
            <a:chExt cx="4082777" cy="2669252"/>
          </a:xfrm>
        </p:grpSpPr>
        <p:pic>
          <p:nvPicPr>
            <p:cNvPr id="8" name="Picture 7"/>
            <p:cNvPicPr/>
            <p:nvPr/>
          </p:nvPicPr>
          <p:blipFill rotWithShape="1">
            <a:blip r:embed="rId2"/>
            <a:srcRect l="52508" r="4885" b="37379"/>
            <a:stretch/>
          </p:blipFill>
          <p:spPr>
            <a:xfrm>
              <a:off x="2582183" y="4135408"/>
              <a:ext cx="3976457" cy="2669252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533240" y="6449695"/>
              <a:ext cx="131720" cy="32004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1208584" y="908720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 THE CONTEXT OF THE </a:t>
            </a:r>
            <a:r>
              <a:rPr lang="en-GB" dirty="0" smtClean="0"/>
              <a:t>HL-LHC: </a:t>
            </a:r>
            <a:r>
              <a:rPr lang="en-GB" dirty="0" smtClean="0"/>
              <a:t>NEW GENERATION OF </a:t>
            </a:r>
            <a:r>
              <a:rPr lang="en-GB" b="1" dirty="0" smtClean="0"/>
              <a:t>COLLIMATOR BASED ON SILICON CRISTAL</a:t>
            </a:r>
          </a:p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Crystal: bending </a:t>
            </a:r>
            <a:r>
              <a:rPr lang="en-US" dirty="0"/>
              <a:t>of high-energy particles trapped between lattice </a:t>
            </a:r>
            <a:r>
              <a:rPr lang="en-US" dirty="0" smtClean="0"/>
              <a:t>planes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Cleaning </a:t>
            </a:r>
            <a:r>
              <a:rPr lang="en-GB" dirty="0"/>
              <a:t>improvement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Improved cleaning of physics debris close to experiments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/>
              <a:t>Impedance </a:t>
            </a:r>
            <a:r>
              <a:rPr lang="en-GB" b="1" dirty="0" smtClean="0"/>
              <a:t>improvement</a:t>
            </a:r>
            <a:endParaRPr lang="en-GB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1" t="23168" r="20924" b="16107"/>
          <a:stretch/>
        </p:blipFill>
        <p:spPr>
          <a:xfrm>
            <a:off x="4953000" y="2996952"/>
            <a:ext cx="4536504" cy="30963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INTRODUCTION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464" y="-16170"/>
            <a:ext cx="2322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COLLIMT.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20507" y="5928732"/>
            <a:ext cx="3070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Scheme of the crystal collimator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537176" y="6000036"/>
            <a:ext cx="2970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Design of the crystal collimator</a:t>
            </a:r>
            <a:endParaRPr lang="en-US" sz="1400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784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35" y="535567"/>
            <a:ext cx="3964263" cy="375654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3240" y="6445051"/>
            <a:ext cx="427130" cy="213483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20952" y="756573"/>
            <a:ext cx="4825094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ROTATIONAL STAGE: </a:t>
            </a:r>
          </a:p>
          <a:p>
            <a:endParaRPr lang="en-US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For functional requirements, the position/orientation of the silicon crystal must be controlled by a high precision system.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/>
              <a:t>The </a:t>
            </a:r>
            <a:r>
              <a:rPr lang="en-US" sz="1400" dirty="0" smtClean="0"/>
              <a:t>crystal </a:t>
            </a:r>
            <a:r>
              <a:rPr lang="en-US" sz="1400" dirty="0"/>
              <a:t>is allow to rotate about </a:t>
            </a:r>
            <a:r>
              <a:rPr lang="en-US" sz="1400" dirty="0" smtClean="0"/>
              <a:t>its longitudinal axis in </a:t>
            </a:r>
            <a:r>
              <a:rPr lang="en-US" sz="1400" dirty="0"/>
              <a:t>the range between -</a:t>
            </a:r>
            <a:r>
              <a:rPr lang="en-US" sz="1400" dirty="0" smtClean="0"/>
              <a:t>10 and 10 mrad</a:t>
            </a:r>
            <a:r>
              <a:rPr lang="en-US" sz="1400" dirty="0"/>
              <a:t> </a:t>
            </a:r>
            <a:r>
              <a:rPr lang="en-US" sz="1400" dirty="0" smtClean="0"/>
              <a:t>in order to bend the beam trajectory.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The system consists in a rotational stage. The rotor, where is connected the crystal, is moved by the action of a piezoelectric material.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The measure of the current position of the crystal is </a:t>
            </a:r>
            <a:r>
              <a:rPr lang="en-US" sz="1400" dirty="0"/>
              <a:t>indirectly </a:t>
            </a:r>
            <a:r>
              <a:rPr lang="en-US" sz="1400" dirty="0" smtClean="0"/>
              <a:t>done by a mirror system.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400" u="sng" dirty="0" smtClean="0"/>
              <a:t>Because to the high sensitivity and accuracy of the rotational mechanism, the mechanical behavior of this device must be carefully checked</a:t>
            </a:r>
            <a:r>
              <a:rPr lang="en-US" sz="1400" dirty="0" smtClean="0"/>
              <a:t>. </a:t>
            </a:r>
          </a:p>
          <a:p>
            <a:endParaRPr lang="en-US" sz="1400" dirty="0" smtClean="0"/>
          </a:p>
          <a:p>
            <a:endParaRPr lang="en-US" sz="1400" dirty="0" smtClean="0"/>
          </a:p>
        </p:txBody>
      </p:sp>
      <p:sp>
        <p:nvSpPr>
          <p:cNvPr id="12" name="Curved Right Arrow 11"/>
          <p:cNvSpPr/>
          <p:nvPr/>
        </p:nvSpPr>
        <p:spPr>
          <a:xfrm>
            <a:off x="1253392" y="3500394"/>
            <a:ext cx="648072" cy="648072"/>
          </a:xfrm>
          <a:prstGeom prst="curvedRightArrow">
            <a:avLst>
              <a:gd name="adj1" fmla="val 25000"/>
              <a:gd name="adj2" fmla="val 50980"/>
              <a:gd name="adj3" fmla="val 45020"/>
            </a:avLst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240153" y="3410030"/>
            <a:ext cx="503173" cy="293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96849" y="3670542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Crystal</a:t>
            </a:r>
            <a:endParaRPr lang="en-US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2974409" y="2821777"/>
            <a:ext cx="616842" cy="335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939844" y="3102253"/>
            <a:ext cx="1646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Rotational stage</a:t>
            </a:r>
            <a:endParaRPr lang="en-US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491739" y="1376010"/>
            <a:ext cx="947621" cy="3630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68104" y="1124744"/>
            <a:ext cx="1683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Mirrors</a:t>
            </a:r>
            <a:endParaRPr lang="en-US" sz="1400" dirty="0"/>
          </a:p>
        </p:txBody>
      </p:sp>
      <p:sp>
        <p:nvSpPr>
          <p:cNvPr id="24" name="Notched Right Arrow 23"/>
          <p:cNvSpPr/>
          <p:nvPr/>
        </p:nvSpPr>
        <p:spPr>
          <a:xfrm rot="19999741">
            <a:off x="1552120" y="3350193"/>
            <a:ext cx="708348" cy="255771"/>
          </a:xfrm>
          <a:prstGeom prst="notchedRightArrow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10410" y="4040230"/>
            <a:ext cx="19639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Rotation [-10,10] mrad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20001864">
            <a:off x="1579813" y="3318241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beam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445524" y="2013985"/>
            <a:ext cx="16834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Rotational axis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2228565" y="2282450"/>
            <a:ext cx="680055" cy="3208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4" name="Picture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01" y="4489684"/>
            <a:ext cx="3145337" cy="1800278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668342" y="4341132"/>
            <a:ext cx="1646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Rotational stage</a:t>
            </a:r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>
            <a:off x="793401" y="4365104"/>
            <a:ext cx="3583535" cy="1924858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3186280" y="4647999"/>
            <a:ext cx="1646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Piezoelectric</a:t>
            </a:r>
            <a:endParaRPr lang="en-US" sz="1400" dirty="0"/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2696849" y="4958749"/>
            <a:ext cx="1114940" cy="526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59120" y="5954045"/>
            <a:ext cx="1646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rotor</a:t>
            </a:r>
            <a:endParaRPr lang="en-US" sz="1400" dirty="0"/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1208584" y="5229201"/>
            <a:ext cx="504056" cy="7920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ROTATIONAL STAGE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8464" y="-16170"/>
            <a:ext cx="2322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COLLIMT.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89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schemeClr val="bg1">
                <a:shade val="96000"/>
              </a:schemeClr>
              <a:schemeClr val="bg1">
                <a:tint val="98000"/>
              </a:schemeClr>
            </a:duotone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04875" y="836713"/>
            <a:ext cx="8569077" cy="20882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4000" b="1" dirty="0" smtClean="0">
                <a:solidFill>
                  <a:srgbClr val="002060"/>
                </a:solidFill>
              </a:rPr>
              <a:t/>
            </a:r>
            <a:br>
              <a:rPr lang="en-GB" sz="4000" b="1" dirty="0" smtClean="0">
                <a:solidFill>
                  <a:srgbClr val="002060"/>
                </a:solidFill>
              </a:rPr>
            </a:br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OF A NEW PSB ABSORBER/SCRAPER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aseline="30000" dirty="0" smtClean="0">
                <a:solidFill>
                  <a:srgbClr val="002060"/>
                </a:solidFill>
              </a:rPr>
              <a:t/>
            </a:r>
            <a:br>
              <a:rPr lang="en-US" sz="2000" baseline="30000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endParaRPr lang="en-US" sz="1800" b="0" dirty="0" smtClean="0">
              <a:solidFill>
                <a:srgbClr val="00206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352600" y="6455876"/>
            <a:ext cx="2311400" cy="213483"/>
          </a:xfrm>
        </p:spPr>
        <p:txBody>
          <a:bodyPr/>
          <a:lstStyle/>
          <a:p>
            <a:r>
              <a:rPr lang="en-US" dirty="0" smtClean="0"/>
              <a:t>24/02/2018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08620" y="6455876"/>
            <a:ext cx="4348636" cy="213483"/>
          </a:xfrm>
        </p:spPr>
        <p:txBody>
          <a:bodyPr/>
          <a:lstStyle/>
          <a:p>
            <a:r>
              <a:rPr lang="fr-FR" dirty="0" smtClean="0"/>
              <a:t>J. Maestre, I. Lamas and Marco Calviani – EN-STI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113240" y="6455876"/>
            <a:ext cx="439192" cy="213483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2560" y="5301208"/>
            <a:ext cx="4826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Trainee: Jorge Maestre 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Supervisors: Inigo Lamas and Marco Calviani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3240" y="6445051"/>
            <a:ext cx="427130" cy="213483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781" y="2001578"/>
            <a:ext cx="5181851" cy="31556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09999" y="4842739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iston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730162" y="1018114"/>
            <a:ext cx="930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Pre-load spring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956294" y="2008272"/>
            <a:ext cx="930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Rotor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99343" y="5236642"/>
            <a:ext cx="748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Wedge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392428" y="5051733"/>
            <a:ext cx="930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Stopper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8704" y="3104639"/>
            <a:ext cx="930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blades</a:t>
            </a:r>
          </a:p>
        </p:txBody>
      </p:sp>
      <p:cxnSp>
        <p:nvCxnSpPr>
          <p:cNvPr id="18" name="Straight Arrow Connector 17"/>
          <p:cNvCxnSpPr>
            <a:stCxn id="12" idx="2"/>
          </p:cNvCxnSpPr>
          <p:nvPr/>
        </p:nvCxnSpPr>
        <p:spPr>
          <a:xfrm>
            <a:off x="4195496" y="1541334"/>
            <a:ext cx="269000" cy="1383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284212" y="2276872"/>
            <a:ext cx="137415" cy="963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0"/>
          </p:cNvCxnSpPr>
          <p:nvPr/>
        </p:nvCxnSpPr>
        <p:spPr>
          <a:xfrm flipH="1" flipV="1">
            <a:off x="3886961" y="3430173"/>
            <a:ext cx="464638" cy="1412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411886" y="1776643"/>
            <a:ext cx="1284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Piezoelectric material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472608" y="2299863"/>
            <a:ext cx="432048" cy="1201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4" idx="0"/>
          </p:cNvCxnSpPr>
          <p:nvPr/>
        </p:nvCxnSpPr>
        <p:spPr>
          <a:xfrm flipV="1">
            <a:off x="5973773" y="3645024"/>
            <a:ext cx="578955" cy="1591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" idx="0"/>
          </p:cNvCxnSpPr>
          <p:nvPr/>
        </p:nvCxnSpPr>
        <p:spPr>
          <a:xfrm flipV="1">
            <a:off x="2857762" y="4070867"/>
            <a:ext cx="985852" cy="980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934704" y="3240377"/>
            <a:ext cx="431738" cy="258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656873" y="557592"/>
            <a:ext cx="29009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 ensure the contact between the piezo and piston. Moreover, it is responsible of returning the rotor to the initial position. </a:t>
            </a:r>
          </a:p>
        </p:txBody>
      </p:sp>
      <p:sp>
        <p:nvSpPr>
          <p:cNvPr id="41" name="Left Brace 40"/>
          <p:cNvSpPr/>
          <p:nvPr/>
        </p:nvSpPr>
        <p:spPr>
          <a:xfrm>
            <a:off x="4563280" y="613649"/>
            <a:ext cx="129919" cy="87030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696744" y="1685578"/>
            <a:ext cx="30807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Active material that pushes the piston. The stroke of the piezo is controlled via electric field</a:t>
            </a:r>
          </a:p>
        </p:txBody>
      </p:sp>
      <p:sp>
        <p:nvSpPr>
          <p:cNvPr id="44" name="Left Brace 43"/>
          <p:cNvSpPr/>
          <p:nvPr/>
        </p:nvSpPr>
        <p:spPr>
          <a:xfrm>
            <a:off x="6671605" y="1720586"/>
            <a:ext cx="129169" cy="72303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6409907" y="4961164"/>
            <a:ext cx="32236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 avoid possible movements of the piezo during bake out. This part ensures a continuous contact between the rotational stage and piezo.</a:t>
            </a:r>
          </a:p>
        </p:txBody>
      </p:sp>
      <p:sp>
        <p:nvSpPr>
          <p:cNvPr id="46" name="Left Brace 45"/>
          <p:cNvSpPr/>
          <p:nvPr/>
        </p:nvSpPr>
        <p:spPr>
          <a:xfrm>
            <a:off x="6348202" y="4941781"/>
            <a:ext cx="204526" cy="97348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2818878" y="5355425"/>
            <a:ext cx="2900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 limit the maximum rotational movement of the rotor.</a:t>
            </a:r>
          </a:p>
        </p:txBody>
      </p:sp>
      <p:sp>
        <p:nvSpPr>
          <p:cNvPr id="49" name="Left Brace 48"/>
          <p:cNvSpPr/>
          <p:nvPr/>
        </p:nvSpPr>
        <p:spPr>
          <a:xfrm>
            <a:off x="2769009" y="5390531"/>
            <a:ext cx="151847" cy="45846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83489" y="2708920"/>
            <a:ext cx="17148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Part that allows the rotation of the rotor by an elastic deformation of the blades.</a:t>
            </a:r>
          </a:p>
        </p:txBody>
      </p:sp>
      <p:sp>
        <p:nvSpPr>
          <p:cNvPr id="51" name="Right Brace 50"/>
          <p:cNvSpPr/>
          <p:nvPr/>
        </p:nvSpPr>
        <p:spPr>
          <a:xfrm>
            <a:off x="2171920" y="2758624"/>
            <a:ext cx="161436" cy="106003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Curved Up Arrow 51"/>
          <p:cNvSpPr/>
          <p:nvPr/>
        </p:nvSpPr>
        <p:spPr>
          <a:xfrm>
            <a:off x="3582466" y="3275739"/>
            <a:ext cx="360040" cy="214972"/>
          </a:xfrm>
          <a:prstGeom prst="curvedUpArrow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ROTATIONAL STAGE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8464" y="-16170"/>
            <a:ext cx="2322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COLLIMT.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8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3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350688" y="1715466"/>
            <a:ext cx="930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Axis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3558078" y="1961872"/>
            <a:ext cx="81080" cy="6415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0374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3240" y="6445051"/>
            <a:ext cx="427130" cy="213483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13040" y="3059046"/>
            <a:ext cx="4381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Von-Mises stress at -10.5 mrad (Pre-load 70N)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286301" y="5865721"/>
            <a:ext cx="4222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Von-Mises stress at 9.7 mrad (Pre-load 70N)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37737" y="2623685"/>
            <a:ext cx="2655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Fig. Von-Mises stress for different pre-loaded springs</a:t>
            </a:r>
            <a:endParaRPr lang="en-US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6" r="15108"/>
          <a:stretch/>
        </p:blipFill>
        <p:spPr>
          <a:xfrm>
            <a:off x="5169024" y="374086"/>
            <a:ext cx="4104456" cy="255647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09969" y="3910147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Mechanical analysis of the rotational stage for different configuration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Analysis of piezo-electric characteristic and behavior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 smtClean="0"/>
              <a:t>Analysis of the rotation stiffness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51" y="586935"/>
            <a:ext cx="2663226" cy="199742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7545288" y="1916832"/>
            <a:ext cx="216024" cy="432048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7545288" y="4725144"/>
            <a:ext cx="216024" cy="432048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75"/>
          <a:stretch/>
        </p:blipFill>
        <p:spPr>
          <a:xfrm>
            <a:off x="5457056" y="3523224"/>
            <a:ext cx="3875884" cy="221923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958" y="614963"/>
            <a:ext cx="2625855" cy="196939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764070" y="2645453"/>
            <a:ext cx="23257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Fig. 1 Rotational stiffness for different models and spring pre-load. 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MECHANICAL ANALYSIS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8464" y="-16170"/>
            <a:ext cx="2322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COLLIMT.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7694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3240" y="6445051"/>
            <a:ext cx="427130" cy="213483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12" name="Diagram 11"/>
          <p:cNvGraphicFramePr/>
          <p:nvPr>
            <p:extLst/>
          </p:nvPr>
        </p:nvGraphicFramePr>
        <p:xfrm>
          <a:off x="128464" y="-531440"/>
          <a:ext cx="5375080" cy="3538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Left Brace 15"/>
          <p:cNvSpPr/>
          <p:nvPr/>
        </p:nvSpPr>
        <p:spPr>
          <a:xfrm>
            <a:off x="4664968" y="399149"/>
            <a:ext cx="144016" cy="8640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811786" y="427530"/>
                <a:ext cx="4749725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Large displacement is set on.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Gravity is considered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 smtClean="0"/>
                  <a:t>Spring model is used. Most pessimistic case with the lowest stiffness value of the piezo (</a:t>
                </a:r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</a:rPr>
                      <m:t>0.4632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8 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US" sz="1400" dirty="0" smtClean="0"/>
                  <a:t>)  </a:t>
                </a:r>
              </a:p>
              <a:p>
                <a:endParaRPr lang="en-US" sz="1400" dirty="0" smtClean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1786" y="427530"/>
                <a:ext cx="4749725" cy="1169551"/>
              </a:xfrm>
              <a:prstGeom prst="rect">
                <a:avLst/>
              </a:prstGeom>
              <a:blipFill>
                <a:blip r:embed="rId7"/>
                <a:stretch>
                  <a:fillRect l="-128" t="-1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4631767" y="2080523"/>
          <a:ext cx="2448272" cy="140779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680980">
                  <a:extLst>
                    <a:ext uri="{9D8B030D-6E8A-4147-A177-3AD203B41FA5}">
                      <a16:colId xmlns:a16="http://schemas.microsoft.com/office/drawing/2014/main" val="35381009"/>
                    </a:ext>
                  </a:extLst>
                </a:gridCol>
                <a:gridCol w="205941">
                  <a:extLst>
                    <a:ext uri="{9D8B030D-6E8A-4147-A177-3AD203B41FA5}">
                      <a16:colId xmlns:a16="http://schemas.microsoft.com/office/drawing/2014/main" val="2581369374"/>
                    </a:ext>
                  </a:extLst>
                </a:gridCol>
                <a:gridCol w="748340">
                  <a:extLst>
                    <a:ext uri="{9D8B030D-6E8A-4147-A177-3AD203B41FA5}">
                      <a16:colId xmlns:a16="http://schemas.microsoft.com/office/drawing/2014/main" val="43466207"/>
                    </a:ext>
                  </a:extLst>
                </a:gridCol>
                <a:gridCol w="813011">
                  <a:extLst>
                    <a:ext uri="{9D8B030D-6E8A-4147-A177-3AD203B41FA5}">
                      <a16:colId xmlns:a16="http://schemas.microsoft.com/office/drawing/2014/main" val="4020099288"/>
                    </a:ext>
                  </a:extLst>
                </a:gridCol>
              </a:tblGrid>
              <a:tr h="166086">
                <a:tc gridSpan="2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Pre-stress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Non </a:t>
                      </a:r>
                      <a:r>
                        <a:rPr lang="en-US" sz="1100" u="none" strike="noStrike" dirty="0">
                          <a:effectLst/>
                        </a:rPr>
                        <a:t>pre-stress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4777496"/>
                  </a:ext>
                </a:extLst>
              </a:tr>
              <a:tr h="166086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modes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176.97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183.91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675820368"/>
                  </a:ext>
                </a:extLst>
              </a:tr>
              <a:tr h="1660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204.29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210.14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6416284"/>
                  </a:ext>
                </a:extLst>
              </a:tr>
              <a:tr h="1660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245.29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254.55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82552409"/>
                  </a:ext>
                </a:extLst>
              </a:tr>
              <a:tr h="1660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316.06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331.03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07554718"/>
                  </a:ext>
                </a:extLst>
              </a:tr>
              <a:tr h="1660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515.59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537.62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79123537"/>
                  </a:ext>
                </a:extLst>
              </a:tr>
              <a:tr h="1660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u="none" strike="noStrike" dirty="0">
                          <a:effectLst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682.72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692.85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23235"/>
                  </a:ext>
                </a:extLst>
              </a:tr>
            </a:tbl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39"/>
          <a:stretch/>
        </p:blipFill>
        <p:spPr>
          <a:xfrm>
            <a:off x="763476" y="3871227"/>
            <a:ext cx="2692524" cy="219291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500"/>
          <a:stretch/>
        </p:blipFill>
        <p:spPr>
          <a:xfrm>
            <a:off x="3606493" y="3781403"/>
            <a:ext cx="2835914" cy="243801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9944"/>
          <a:stretch/>
        </p:blipFill>
        <p:spPr>
          <a:xfrm>
            <a:off x="6559990" y="3714655"/>
            <a:ext cx="3356179" cy="247423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4" r="26010"/>
          <a:stretch/>
        </p:blipFill>
        <p:spPr>
          <a:xfrm>
            <a:off x="753604" y="2042928"/>
            <a:ext cx="3050950" cy="189012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894950" y="6107763"/>
            <a:ext cx="5614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Fig. 2 First three modes of vibration considering pre-stress effect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466667" y="3141617"/>
            <a:ext cx="1178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Fig. 1 FEM model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814628" y="1704196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Table 1 Natural frequencies 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7185248" y="2104636"/>
            <a:ext cx="272075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 smtClean="0"/>
              <a:t>The first 2 modes is related to the rotation of the crystal and also to the bending of the arm which support the crystal.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 smtClean="0"/>
              <a:t>5% of difference approx. between pre-stress and non pre-stress analysis.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MECHANICAL ANALYSIS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8464" y="-16170"/>
            <a:ext cx="2322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COLLIMT.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0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7284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848544" y="836712"/>
            <a:ext cx="8784976" cy="3168352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44688" y="980728"/>
            <a:ext cx="684076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DESIGN OF THE CRYSTAL COLLIMATOR IS FINISHED</a:t>
            </a:r>
            <a:endParaRPr lang="en-US" sz="16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6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16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1600" dirty="0" smtClean="0"/>
              <a:t>SEVERAL PROTOTYPES IS ALREADY INSTALLED IN LHC</a:t>
            </a:r>
            <a:endParaRPr lang="en-US" sz="16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OPTIMIZATION AND IMPROVEMENT OF THE CRYSTAL COLLIMATORS IN BASE ON PREVIOS EXPERIENCES</a:t>
            </a:r>
          </a:p>
        </p:txBody>
      </p:sp>
      <p:pic>
        <p:nvPicPr>
          <p:cNvPr id="2050" name="Picture 2" descr="Resultado de imagen de tr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842" y="1069171"/>
            <a:ext cx="548953" cy="40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Resultado de imagen de tr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180" y="2075414"/>
            <a:ext cx="548953" cy="40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 r="2312" b="24053"/>
          <a:stretch/>
        </p:blipFill>
        <p:spPr>
          <a:xfrm>
            <a:off x="1280592" y="3279027"/>
            <a:ext cx="792088" cy="419341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SUMMARY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8464" y="-16170"/>
            <a:ext cx="2322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CRYSTAL COLLIMT.</a:t>
            </a:r>
            <a:endParaRPr lang="en-US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27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992560" y="1916832"/>
            <a:ext cx="8569077" cy="237626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fontAlgn="auto">
              <a:spcAft>
                <a:spcPts val="0"/>
              </a:spcAft>
            </a:pPr>
            <a:r>
              <a:rPr lang="en-GB" sz="4000" b="1" dirty="0" smtClean="0">
                <a:solidFill>
                  <a:srgbClr val="002060"/>
                </a:solidFill>
              </a:rPr>
              <a:t/>
            </a:r>
            <a:br>
              <a:rPr lang="en-GB" sz="4000" b="1" dirty="0" smtClean="0">
                <a:solidFill>
                  <a:srgbClr val="002060"/>
                </a:solidFill>
              </a:rPr>
            </a:br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 YOUR ATTENTION</a:t>
            </a: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endParaRPr lang="en-US" sz="1800" dirty="0" smtClean="0">
              <a:solidFill>
                <a:srgbClr val="002060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979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344488" y="579458"/>
            <a:ext cx="934945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100" dirty="0" smtClean="0"/>
              <a:t>IN THE CONTEXT OF THE LHC INYECTOR UPGRADE PROJECT, THE PS BOOSTER KINETIC INJECTION IS PLANED TO INCREASE THE ENERGY FROM 50 MeV TO 160 MeV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100" dirty="0" smtClean="0"/>
              <a:t>NOWADAYS, THERE IS A SO-CALLED WINWDOS BEAM SCOPE (WBS) DEVICE INSTALLED IN THE SECTION 8L2. ITS FUNCTIONS CONSISTS ON CLEANNING THE HALO PARTICLES AND PROTECT DOWNSTREAM DEVICES.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100" dirty="0" smtClean="0"/>
              <a:t>AT THIS LEVEL OF ENERGY THE PROTONS CANNOT BE STOPED AND A NEW DEVICE MUST BE DESIGN TO ACCOMPLIS THE NEW OPERATION REQUIREMENTS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100" dirty="0"/>
              <a:t>THE NEW ABSORBERS/SCRAPERS WILL BE INSTALLED BETWEEN THE DEFOCUSING AND THE SECOND FOCUSING QUADRUPOLE MAGNET IN THE SECTION 8L4.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200" dirty="0" smtClean="0"/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23703" r="13394"/>
          <a:stretch/>
        </p:blipFill>
        <p:spPr>
          <a:xfrm>
            <a:off x="5401438" y="2793415"/>
            <a:ext cx="3046240" cy="2499479"/>
          </a:xfrm>
          <a:prstGeom prst="roundRect">
            <a:avLst>
              <a:gd name="adj" fmla="val 16667"/>
            </a:avLst>
          </a:prstGeom>
          <a:ln>
            <a:solidFill>
              <a:srgbClr val="DEA4EE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Oval 6"/>
          <p:cNvSpPr/>
          <p:nvPr/>
        </p:nvSpPr>
        <p:spPr>
          <a:xfrm>
            <a:off x="6598285" y="2937748"/>
            <a:ext cx="576064" cy="1728192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60936" y="2346754"/>
            <a:ext cx="1248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rgbClr val="000000"/>
                </a:solidFill>
                <a:latin typeface="Verdana" panose="020B0604030504040204" pitchFamily="34" charset="0"/>
              </a:rPr>
              <a:t>BR.DBSV/H8L4 will be removed for the new PSB-absorber/scraper </a:t>
            </a:r>
            <a:endParaRPr lang="en-US" sz="9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886317" y="2487706"/>
            <a:ext cx="1561361" cy="8466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598285" y="4155819"/>
            <a:ext cx="622525" cy="5749"/>
          </a:xfrm>
          <a:prstGeom prst="straightConnector1">
            <a:avLst/>
          </a:prstGeom>
          <a:ln>
            <a:solidFill>
              <a:schemeClr val="tx2">
                <a:lumMod val="50000"/>
                <a:lumOff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300210" y="3962590"/>
            <a:ext cx="124869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rgbClr val="FF0000"/>
                </a:solidFill>
                <a:latin typeface="Verdana" panose="020B0604030504040204" pitchFamily="34" charset="0"/>
              </a:rPr>
              <a:t>522 mm</a:t>
            </a:r>
            <a:endParaRPr lang="en-US" sz="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>
                <a:solidFill>
                  <a:schemeClr val="accent4">
                    <a:lumMod val="50000"/>
                  </a:schemeClr>
                </a:solidFill>
              </a:rPr>
              <a:t>INTRODUCTION</a:t>
            </a:r>
            <a:endParaRPr lang="en-US" sz="2000" u="sng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4" name="Picture 13" descr="C:\Users\hahnel\AppData\Local\Microsoft\Windows\Temporary Internet Files\Content.Outlook\E7WP3XOL\CERN Accelerator Complex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40"/>
          <a:stretch/>
        </p:blipFill>
        <p:spPr bwMode="auto">
          <a:xfrm>
            <a:off x="-18628" y="2487705"/>
            <a:ext cx="5339937" cy="38164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" name="Straight Connector 16"/>
          <p:cNvCxnSpPr>
            <a:endCxn id="12" idx="1"/>
          </p:cNvCxnSpPr>
          <p:nvPr/>
        </p:nvCxnSpPr>
        <p:spPr>
          <a:xfrm flipV="1">
            <a:off x="2953166" y="4043155"/>
            <a:ext cx="2448272" cy="992319"/>
          </a:xfrm>
          <a:prstGeom prst="line">
            <a:avLst/>
          </a:prstGeom>
          <a:ln w="15875">
            <a:solidFill>
              <a:srgbClr val="DEA4E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28464" y="-16170"/>
            <a:ext cx="19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PSB ABSORBER</a:t>
            </a:r>
            <a:endParaRPr lang="en-US" dirty="0"/>
          </a:p>
        </p:txBody>
      </p:sp>
      <p:sp>
        <p:nvSpPr>
          <p:cNvPr id="33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0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51038" y="741401"/>
            <a:ext cx="3515162" cy="4122453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855505" y="1621110"/>
            <a:ext cx="864096" cy="1944216"/>
          </a:xfrm>
          <a:prstGeom prst="round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>
            <a:stCxn id="9" idx="2"/>
            <a:endCxn id="15" idx="0"/>
          </p:cNvCxnSpPr>
          <p:nvPr/>
        </p:nvCxnSpPr>
        <p:spPr>
          <a:xfrm>
            <a:off x="2287553" y="3565326"/>
            <a:ext cx="1086279" cy="403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00013" y="3968549"/>
            <a:ext cx="1947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PSB-absorber/scraper</a:t>
            </a:r>
            <a:endParaRPr lang="en-US" sz="1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709947" y="2896190"/>
            <a:ext cx="1658012" cy="4739857"/>
          </a:xfrm>
          <a:prstGeom prst="rect">
            <a:avLst/>
          </a:prstGeom>
        </p:spPr>
      </p:pic>
      <p:sp>
        <p:nvSpPr>
          <p:cNvPr id="19" name="Left Brace 18"/>
          <p:cNvSpPr/>
          <p:nvPr/>
        </p:nvSpPr>
        <p:spPr>
          <a:xfrm>
            <a:off x="1064568" y="1837134"/>
            <a:ext cx="216024" cy="151216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539794" y="2342163"/>
            <a:ext cx="741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4 rings</a:t>
            </a:r>
            <a:endParaRPr lang="en-US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640632" y="685006"/>
            <a:ext cx="720080" cy="1152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503577" y="684650"/>
            <a:ext cx="433199" cy="838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296031" y="404664"/>
            <a:ext cx="2603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De/focusing quadrupole magnet</a:t>
            </a:r>
            <a:endParaRPr lang="en-US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1496616" y="901030"/>
            <a:ext cx="256304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93177" y="671279"/>
            <a:ext cx="7339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Chassis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595692" y="819714"/>
            <a:ext cx="5064616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200" b="1" dirty="0" smtClean="0"/>
              <a:t>The main function is to protect downstream devices.</a:t>
            </a:r>
          </a:p>
          <a:p>
            <a:pPr marL="285750" indent="-285750">
              <a:buFontTx/>
              <a:buChar char="-"/>
            </a:pPr>
            <a:r>
              <a:rPr lang="en-US" sz="1200" b="1" dirty="0" smtClean="0"/>
              <a:t>Low Z-material</a:t>
            </a:r>
            <a:r>
              <a:rPr lang="en-US" sz="1200" dirty="0" smtClean="0"/>
              <a:t> are considered for the design of the PSB-absorber-scraper (Carbon graphite). Simulations reveal that a block of 130 mm of graphite is enough to </a:t>
            </a:r>
            <a:r>
              <a:rPr lang="en-US" sz="1200" b="1" dirty="0" smtClean="0"/>
              <a:t>stop 160 MeV protons</a:t>
            </a:r>
          </a:p>
          <a:p>
            <a:pPr marL="285750" indent="-285750">
              <a:buFontTx/>
              <a:buChar char="-"/>
            </a:pPr>
            <a:r>
              <a:rPr lang="en-US" sz="1200" dirty="0" smtClean="0"/>
              <a:t>The control of each PSB-absorber/scraper is independent per each rings</a:t>
            </a:r>
          </a:p>
          <a:p>
            <a:pPr marL="285750" indent="-285750">
              <a:buFontTx/>
              <a:buChar char="-"/>
            </a:pPr>
            <a:r>
              <a:rPr lang="en-US" sz="1200" b="1" dirty="0" smtClean="0"/>
              <a:t>2 Mask are installed per ring: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/>
              <a:t>A Fixed mask (mayor aperture limitation): it is always in the beam line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/>
              <a:t>A movable mask (smaller aperture). The mask can be in or out of the beam line depending of the operational requirements</a:t>
            </a:r>
          </a:p>
          <a:p>
            <a:pPr marL="284163" lvl="1" indent="-284163">
              <a:buFontTx/>
              <a:buChar char="-"/>
            </a:pPr>
            <a:r>
              <a:rPr lang="en-US" sz="1200" dirty="0" smtClean="0"/>
              <a:t>One mask is able to stop the 160 MeV protons</a:t>
            </a:r>
          </a:p>
          <a:p>
            <a:pPr marL="284163" lvl="1" indent="-284163">
              <a:buFontTx/>
              <a:buChar char="-"/>
            </a:pPr>
            <a:r>
              <a:rPr lang="en-US" sz="1200" dirty="0" smtClean="0"/>
              <a:t>An extension chamber is introduced instead of the movable mask in order to reduce the impedance  </a:t>
            </a:r>
          </a:p>
          <a:p>
            <a:pPr marL="285750" indent="-285750">
              <a:buFontTx/>
              <a:buChar char="-"/>
            </a:pP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7401272" y="4244978"/>
            <a:ext cx="1194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Fixed mask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557656" y="5818126"/>
            <a:ext cx="1194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Fixed mask</a:t>
            </a:r>
            <a:endParaRPr lang="en-US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761312" y="4509120"/>
            <a:ext cx="72008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7905328" y="5353055"/>
            <a:ext cx="127170" cy="5499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514952" y="5764491"/>
            <a:ext cx="1194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Extension chamber</a:t>
            </a:r>
            <a:endParaRPr lang="en-US" sz="1200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8514952" y="5266118"/>
            <a:ext cx="274046" cy="5686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8841432" y="4138980"/>
            <a:ext cx="1194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Vacuum pump</a:t>
            </a:r>
            <a:endParaRPr lang="en-US" sz="1200" dirty="0"/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9137760" y="4348962"/>
            <a:ext cx="207728" cy="4675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24450" y="4869160"/>
            <a:ext cx="1194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Electric motor </a:t>
            </a:r>
            <a:endParaRPr lang="en-US" sz="1200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5408176" y="5122102"/>
            <a:ext cx="72008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811125" y="4617752"/>
            <a:ext cx="11947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Worm gear</a:t>
            </a:r>
            <a:endParaRPr lang="en-US" sz="12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6309080" y="4876439"/>
            <a:ext cx="72008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710611" y="4319356"/>
            <a:ext cx="1194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Flexible junction</a:t>
            </a:r>
            <a:endParaRPr lang="en-US" sz="12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7128000" y="4756251"/>
            <a:ext cx="215973" cy="5098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200340" y="5956625"/>
            <a:ext cx="2554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 : Beam trajectory</a:t>
            </a:r>
            <a:endParaRPr lang="en-US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5887791" y="6029375"/>
            <a:ext cx="2554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 : movable mask in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9" name="Picture 38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67"/>
          <a:stretch/>
        </p:blipFill>
        <p:spPr bwMode="auto">
          <a:xfrm>
            <a:off x="2010887" y="4509120"/>
            <a:ext cx="2226310" cy="14982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DESIGN PREVIEW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28464" y="-16170"/>
            <a:ext cx="19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PSB ABSORBER</a:t>
            </a:r>
            <a:endParaRPr lang="en-US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6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5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35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r="26739" b="10137"/>
          <a:stretch/>
        </p:blipFill>
        <p:spPr>
          <a:xfrm>
            <a:off x="1045282" y="507063"/>
            <a:ext cx="3012254" cy="3498001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5575323" y="2055217"/>
            <a:ext cx="4227228" cy="4326111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801544" y="2060848"/>
            <a:ext cx="410445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Simplification of the geometrical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Symmetric condition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Vacuum 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Beam load are imported as energy deposited in the jaws.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Heat transfer methods: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Tank-inside </a:t>
            </a:r>
            <a:r>
              <a:rPr lang="en-US" sz="1400" dirty="0" smtClean="0">
                <a:sym typeface="Wingdings" panose="05000000000000000000" pitchFamily="2" charset="2"/>
              </a:rPr>
              <a:t> radiation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Tank-ambient  convection and radiation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Conduction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</a:t>
            </a:r>
            <a:r>
              <a:rPr lang="en-US" sz="1400" dirty="0" smtClean="0"/>
              <a:t>aterial </a:t>
            </a:r>
            <a:r>
              <a:rPr lang="en-US" sz="1400" dirty="0"/>
              <a:t>properties </a:t>
            </a:r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dirty="0"/>
              <a:t>Temperature dependent</a:t>
            </a:r>
          </a:p>
          <a:p>
            <a:pPr marL="284163" lvl="1" indent="-284163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Contact:</a:t>
            </a:r>
          </a:p>
          <a:p>
            <a:pPr marL="741363" lvl="2" indent="-284163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Housing-graphite: frictional</a:t>
            </a:r>
          </a:p>
          <a:p>
            <a:pPr marL="741363" lvl="2" indent="-284163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Tank parts (screw union): bounded</a:t>
            </a:r>
          </a:p>
          <a:p>
            <a:pPr marL="741363" lvl="2" indent="-284163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Thermal contact computed iteratively considering thermal expansion and presfitting.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ym typeface="Wingdings" panose="05000000000000000000" pitchFamily="2" charset="2"/>
              </a:rPr>
              <a:t>Indirect </a:t>
            </a:r>
            <a:r>
              <a:rPr lang="en-US" sz="1400" dirty="0">
                <a:sym typeface="Wingdings" panose="05000000000000000000" pitchFamily="2" charset="2"/>
              </a:rPr>
              <a:t>couple thermo-mechanical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ym typeface="Wingdings" panose="05000000000000000000" pitchFamily="2" charset="2"/>
              </a:rPr>
              <a:t>First order </a:t>
            </a:r>
            <a:r>
              <a:rPr lang="en-US" sz="1400" dirty="0" smtClean="0">
                <a:sym typeface="Wingdings" panose="05000000000000000000" pitchFamily="2" charset="2"/>
              </a:rPr>
              <a:t>elements </a:t>
            </a:r>
            <a:r>
              <a:rPr lang="en-US" sz="1400" dirty="0">
                <a:sym typeface="Wingdings" panose="05000000000000000000" pitchFamily="2" charset="2"/>
              </a:rPr>
              <a:t>for thermal analysis and second order for </a:t>
            </a:r>
            <a:r>
              <a:rPr lang="en-US" sz="1400" dirty="0" smtClean="0">
                <a:sym typeface="Wingdings" panose="05000000000000000000" pitchFamily="2" charset="2"/>
              </a:rPr>
              <a:t>structural model</a:t>
            </a:r>
          </a:p>
          <a:p>
            <a:pPr marL="741363" lvl="2" indent="-284163">
              <a:buFont typeface="Arial" panose="020B0604020202020204" pitchFamily="34" charset="0"/>
              <a:buChar char="•"/>
            </a:pPr>
            <a:endParaRPr lang="en-US" sz="1400" dirty="0" smtClean="0">
              <a:sym typeface="Wingdings" panose="05000000000000000000" pitchFamily="2" charset="2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969551622"/>
              </p:ext>
            </p:extLst>
          </p:nvPr>
        </p:nvGraphicFramePr>
        <p:xfrm>
          <a:off x="972731" y="332655"/>
          <a:ext cx="3761685" cy="390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969224" y="1743267"/>
            <a:ext cx="1383327" cy="3077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 smtClean="0"/>
              <a:t>ASSUMPTIONS</a:t>
            </a:r>
          </a:p>
        </p:txBody>
      </p:sp>
      <p:sp>
        <p:nvSpPr>
          <p:cNvPr id="7" name="Right Arrow 6"/>
          <p:cNvSpPr/>
          <p:nvPr/>
        </p:nvSpPr>
        <p:spPr>
          <a:xfrm rot="21383481">
            <a:off x="991511" y="2509513"/>
            <a:ext cx="445528" cy="63753"/>
          </a:xfrm>
          <a:prstGeom prst="rightArrow">
            <a:avLst/>
          </a:prstGeom>
          <a:solidFill>
            <a:srgbClr val="FFFF00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21308149">
            <a:off x="905728" y="2271036"/>
            <a:ext cx="7572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Beam</a:t>
            </a:r>
            <a:endParaRPr lang="en-US" sz="1200" dirty="0"/>
          </a:p>
        </p:txBody>
      </p:sp>
      <p:sp>
        <p:nvSpPr>
          <p:cNvPr id="12" name="Left-Right Arrow 11"/>
          <p:cNvSpPr/>
          <p:nvPr/>
        </p:nvSpPr>
        <p:spPr>
          <a:xfrm rot="18670447">
            <a:off x="2566581" y="1818610"/>
            <a:ext cx="451975" cy="869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18596995">
            <a:off x="2249798" y="1493990"/>
            <a:ext cx="9835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Radiation</a:t>
            </a:r>
            <a:endParaRPr lang="en-US" sz="1200" dirty="0"/>
          </a:p>
        </p:txBody>
      </p:sp>
      <p:sp>
        <p:nvSpPr>
          <p:cNvPr id="15" name="Curved Up Arrow 14"/>
          <p:cNvSpPr/>
          <p:nvPr/>
        </p:nvSpPr>
        <p:spPr>
          <a:xfrm>
            <a:off x="3315367" y="1886659"/>
            <a:ext cx="353970" cy="12750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1308149">
            <a:off x="3203270" y="1625955"/>
            <a:ext cx="970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Convection</a:t>
            </a:r>
            <a:endParaRPr lang="en-US" sz="1200" dirty="0"/>
          </a:p>
        </p:txBody>
      </p:sp>
      <p:sp>
        <p:nvSpPr>
          <p:cNvPr id="17" name="Right Arrow 16"/>
          <p:cNvSpPr/>
          <p:nvPr/>
        </p:nvSpPr>
        <p:spPr>
          <a:xfrm rot="20175655">
            <a:off x="3006924" y="1227351"/>
            <a:ext cx="275274" cy="63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149978" y="1194057"/>
            <a:ext cx="88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Radiation</a:t>
            </a:r>
            <a:endParaRPr lang="en-US" sz="1200" dirty="0"/>
          </a:p>
        </p:txBody>
      </p:sp>
      <p:sp>
        <p:nvSpPr>
          <p:cNvPr id="19" name="Right Arrow 18"/>
          <p:cNvSpPr/>
          <p:nvPr/>
        </p:nvSpPr>
        <p:spPr>
          <a:xfrm rot="12053632">
            <a:off x="3010999" y="1408107"/>
            <a:ext cx="275274" cy="63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179569" y="556183"/>
            <a:ext cx="10279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Amb. Temp 20C</a:t>
            </a:r>
            <a:endParaRPr lang="en-US" sz="1100" dirty="0"/>
          </a:p>
        </p:txBody>
      </p:sp>
      <p:sp>
        <p:nvSpPr>
          <p:cNvPr id="21" name="Oval 20"/>
          <p:cNvSpPr/>
          <p:nvPr/>
        </p:nvSpPr>
        <p:spPr>
          <a:xfrm>
            <a:off x="3195550" y="2066526"/>
            <a:ext cx="489132" cy="63753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74814" y="1837982"/>
            <a:ext cx="7511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Contact</a:t>
            </a:r>
            <a:endParaRPr lang="en-US" sz="1200" dirty="0"/>
          </a:p>
        </p:txBody>
      </p:sp>
      <p:cxnSp>
        <p:nvCxnSpPr>
          <p:cNvPr id="24" name="Straight Arrow Connector 23"/>
          <p:cNvCxnSpPr>
            <a:endCxn id="21" idx="6"/>
          </p:cNvCxnSpPr>
          <p:nvPr/>
        </p:nvCxnSpPr>
        <p:spPr>
          <a:xfrm flipH="1">
            <a:off x="3684682" y="2049779"/>
            <a:ext cx="435466" cy="486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453448207"/>
              </p:ext>
            </p:extLst>
          </p:nvPr>
        </p:nvGraphicFramePr>
        <p:xfrm>
          <a:off x="5345741" y="507063"/>
          <a:ext cx="4374763" cy="13309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8" t="5890" r="27466"/>
          <a:stretch/>
        </p:blipFill>
        <p:spPr>
          <a:xfrm>
            <a:off x="3171924" y="4076032"/>
            <a:ext cx="2070252" cy="18738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396046" y="5954656"/>
            <a:ext cx="2410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 : Detail of the mesh of the fixed mask</a:t>
            </a:r>
            <a:endParaRPr lang="en-US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0" r="32833"/>
          <a:stretch/>
        </p:blipFill>
        <p:spPr>
          <a:xfrm>
            <a:off x="632520" y="4197374"/>
            <a:ext cx="2333939" cy="1936339"/>
          </a:xfrm>
          <a:prstGeom prst="rect">
            <a:avLst/>
          </a:prstGeom>
        </p:spPr>
      </p:pic>
      <p:sp>
        <p:nvSpPr>
          <p:cNvPr id="28" name="Oval 27"/>
          <p:cNvSpPr/>
          <p:nvPr/>
        </p:nvSpPr>
        <p:spPr>
          <a:xfrm>
            <a:off x="3080792" y="4475966"/>
            <a:ext cx="1126258" cy="726996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407135" y="4720954"/>
            <a:ext cx="586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Finer mesh</a:t>
            </a:r>
            <a:endParaRPr lang="en-US" sz="9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4171792" y="5081798"/>
            <a:ext cx="368547" cy="6395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323854" y="5144659"/>
            <a:ext cx="670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more coarse</a:t>
            </a:r>
            <a:endParaRPr lang="en-US" sz="9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THERMO-MECHANICAL DESIGN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8464" y="-16170"/>
            <a:ext cx="19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PSB ABSORBER</a:t>
            </a:r>
            <a:endParaRPr lang="en-US" dirty="0"/>
          </a:p>
        </p:txBody>
      </p:sp>
      <p:cxnSp>
        <p:nvCxnSpPr>
          <p:cNvPr id="36" name="Straight Connector 35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9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4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21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70" b="16577"/>
          <a:stretch/>
        </p:blipFill>
        <p:spPr>
          <a:xfrm>
            <a:off x="348207" y="2977344"/>
            <a:ext cx="3024336" cy="18017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72" b="32579"/>
          <a:stretch/>
        </p:blipFill>
        <p:spPr>
          <a:xfrm>
            <a:off x="6360721" y="3171943"/>
            <a:ext cx="3041007" cy="14641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6" r="33082" b="30228"/>
          <a:stretch/>
        </p:blipFill>
        <p:spPr>
          <a:xfrm>
            <a:off x="3407654" y="3166871"/>
            <a:ext cx="2946244" cy="14472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5377" y="4649860"/>
            <a:ext cx="374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Fig: Eq. Von-Mises Stress of the housing considering Movable mask in 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498503" y="4636131"/>
            <a:ext cx="45336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Fig: Evaluation of failure criterion considering Movable mask in 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08711" y="5227601"/>
            <a:ext cx="9797289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200" b="1" dirty="0" smtClean="0"/>
              <a:t>Steady analysis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200" b="1" dirty="0" smtClean="0"/>
              <a:t>Initial presfitting is take into account. T</a:t>
            </a:r>
            <a:r>
              <a:rPr lang="en-US" sz="1200" b="1" u="sng" dirty="0" smtClean="0"/>
              <a:t>he maximum interference case between the mask and housing is the worst scenario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200" b="1" dirty="0" smtClean="0"/>
              <a:t>The scenario </a:t>
            </a:r>
            <a:r>
              <a:rPr lang="en-US" sz="1200" b="1" dirty="0" smtClean="0"/>
              <a:t>1 </a:t>
            </a:r>
            <a:r>
              <a:rPr lang="en-US" sz="1200" b="1" dirty="0"/>
              <a:t>(</a:t>
            </a:r>
            <a:r>
              <a:rPr lang="en-US" sz="1200" b="1" dirty="0"/>
              <a:t>Scraping at low </a:t>
            </a:r>
            <a:r>
              <a:rPr lang="en-US" sz="1200" b="1" dirty="0"/>
              <a:t>energy) </a:t>
            </a:r>
            <a:r>
              <a:rPr lang="en-US" sz="1200" b="1" dirty="0" smtClean="0"/>
              <a:t>is more critical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200" b="1" dirty="0" smtClean="0"/>
              <a:t>Stress of the housing is lower than the yield limit (safety factor greater than 2)</a:t>
            </a: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200" b="1" dirty="0" smtClean="0"/>
              <a:t>Graphite are evaluated as a brittle material and have a safety factor greater than 3.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222869197"/>
              </p:ext>
            </p:extLst>
          </p:nvPr>
        </p:nvGraphicFramePr>
        <p:xfrm>
          <a:off x="488288" y="2708920"/>
          <a:ext cx="8913440" cy="401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386481915"/>
              </p:ext>
            </p:extLst>
          </p:nvPr>
        </p:nvGraphicFramePr>
        <p:xfrm>
          <a:off x="481465" y="303108"/>
          <a:ext cx="8913440" cy="401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123" b="33722"/>
          <a:stretch/>
        </p:blipFill>
        <p:spPr>
          <a:xfrm>
            <a:off x="85193" y="555612"/>
            <a:ext cx="856320" cy="168589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6" r="19943"/>
          <a:stretch/>
        </p:blipFill>
        <p:spPr>
          <a:xfrm>
            <a:off x="4322144" y="800343"/>
            <a:ext cx="2376264" cy="176779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42" r="20040"/>
          <a:stretch/>
        </p:blipFill>
        <p:spPr>
          <a:xfrm>
            <a:off x="869622" y="759216"/>
            <a:ext cx="2313237" cy="16183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84211" b="51912"/>
          <a:stretch/>
        </p:blipFill>
        <p:spPr>
          <a:xfrm>
            <a:off x="3399927" y="636074"/>
            <a:ext cx="980131" cy="145674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582" y="703528"/>
            <a:ext cx="2407786" cy="1625583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101855" y="2390536"/>
            <a:ext cx="2380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Fig: Energy deposition in the movable mask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408612" y="2404008"/>
            <a:ext cx="2380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Fig: Temperature distribution with mobile mask out 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818377" y="2366196"/>
            <a:ext cx="2380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Fig: Temperature distribution with mobile mask in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THERMO-MECHANICAL DESIGN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8464" y="-16170"/>
            <a:ext cx="19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PSB ABSORBER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3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11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061" y="4066597"/>
            <a:ext cx="3461026" cy="2232248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6536506"/>
              </p:ext>
            </p:extLst>
          </p:nvPr>
        </p:nvGraphicFramePr>
        <p:xfrm>
          <a:off x="5934685" y="532834"/>
          <a:ext cx="3528932" cy="31812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9709" y="3101197"/>
            <a:ext cx="4681557" cy="3247043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100" dirty="0" smtClean="0">
                <a:sym typeface="Wingdings" panose="05000000000000000000" pitchFamily="2" charset="2"/>
              </a:rPr>
              <a:t>Size of the Gr. masks: To be able to absorb all the primary particles.</a:t>
            </a:r>
          </a:p>
          <a:p>
            <a:endParaRPr lang="en-US" sz="1100" dirty="0" smtClean="0">
              <a:sym typeface="Wingdings" panose="05000000000000000000" pitchFamily="2" charset="2"/>
            </a:endParaRPr>
          </a:p>
          <a:p>
            <a:pPr marL="171450" indent="-171450">
              <a:buFont typeface="Wingdings" panose="05000000000000000000" pitchFamily="2" charset="2"/>
              <a:buChar char="à"/>
            </a:pPr>
            <a:r>
              <a:rPr lang="en-US" sz="1100" dirty="0" smtClean="0">
                <a:sym typeface="Wingdings" panose="05000000000000000000" pitchFamily="2" charset="2"/>
              </a:rPr>
              <a:t>Thermo-mechanical optimization:</a:t>
            </a:r>
            <a:endParaRPr lang="en-US" sz="1100" dirty="0" smtClean="0">
              <a:sym typeface="Wingdings" panose="05000000000000000000" pitchFamily="2" charset="2"/>
            </a:endParaRP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100" dirty="0" smtClean="0">
                <a:sym typeface="Wingdings" panose="05000000000000000000" pitchFamily="2" charset="2"/>
              </a:rPr>
              <a:t>Check different material for the housings: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en-US" sz="1100" dirty="0" smtClean="0">
                <a:sym typeface="Wingdings" panose="05000000000000000000" pitchFamily="2" charset="2"/>
              </a:rPr>
              <a:t>Stainless steel 316L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en-US" sz="1100" b="1" dirty="0" smtClean="0">
                <a:solidFill>
                  <a:schemeClr val="accent3"/>
                </a:solidFill>
                <a:sym typeface="Wingdings" panose="05000000000000000000" pitchFamily="2" charset="2"/>
              </a:rPr>
              <a:t>Ti6-Al4-V (low thermal expansion coeff.)</a:t>
            </a:r>
          </a:p>
          <a:p>
            <a:pPr marL="628650" lvl="1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Check different configurations of the graphite block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en-US" sz="1100" b="1" dirty="0" smtClean="0">
                <a:solidFill>
                  <a:schemeClr val="accent3"/>
                </a:solidFill>
              </a:rPr>
              <a:t>Quadrilateral apertures</a:t>
            </a:r>
          </a:p>
          <a:p>
            <a:pPr marL="1085850" lvl="2" indent="-171450">
              <a:buFont typeface="Wingdings" panose="05000000000000000000" pitchFamily="2" charset="2"/>
              <a:buChar char="§"/>
            </a:pPr>
            <a:r>
              <a:rPr lang="en-US" sz="1100" dirty="0" smtClean="0"/>
              <a:t>Octagonal apertures (better distribution of stress</a:t>
            </a:r>
            <a:r>
              <a:rPr lang="en-US" sz="1100" dirty="0" smtClean="0"/>
              <a:t>)</a:t>
            </a:r>
          </a:p>
          <a:p>
            <a:pPr marL="630238" lvl="2" indent="-171450">
              <a:buFont typeface="Wingdings" panose="05000000000000000000" pitchFamily="2" charset="2"/>
              <a:buChar char="Ø"/>
            </a:pPr>
            <a:r>
              <a:rPr lang="en-US" sz="1100" dirty="0"/>
              <a:t>Check different thickness</a:t>
            </a:r>
          </a:p>
          <a:p>
            <a:pPr marL="171450" lvl="1" indent="-171450">
              <a:buFont typeface="Wingdings" panose="05000000000000000000" pitchFamily="2" charset="2"/>
              <a:buChar char="à"/>
            </a:pPr>
            <a:r>
              <a:rPr lang="en-US" sz="1100" b="1" dirty="0" smtClean="0">
                <a:sym typeface="Wingdings" panose="05000000000000000000" pitchFamily="2" charset="2"/>
              </a:rPr>
              <a:t>Degassing of the graphite blocks </a:t>
            </a:r>
            <a:r>
              <a:rPr lang="en-US" sz="1100" b="1" dirty="0" smtClean="0">
                <a:sym typeface="Wingdings" panose="05000000000000000000" pitchFamily="2" charset="2"/>
              </a:rPr>
              <a:t>is important for </a:t>
            </a:r>
            <a:r>
              <a:rPr lang="en-US" sz="1100" b="1" dirty="0" smtClean="0">
                <a:sym typeface="Wingdings" panose="05000000000000000000" pitchFamily="2" charset="2"/>
              </a:rPr>
              <a:t>temperatures higher than 70°C</a:t>
            </a:r>
          </a:p>
          <a:p>
            <a:pPr marL="628650" lvl="2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Surface treatment to increase the emissivity</a:t>
            </a:r>
          </a:p>
          <a:p>
            <a:pPr marL="1085850" lvl="3" indent="-171450">
              <a:buFont typeface="Arial" panose="020B0604020202020204" pitchFamily="34" charset="0"/>
              <a:buChar char="•"/>
            </a:pPr>
            <a:r>
              <a:rPr lang="en-US" sz="1000" dirty="0" smtClean="0"/>
              <a:t>Laser </a:t>
            </a:r>
            <a:r>
              <a:rPr lang="en-US" sz="1000" dirty="0"/>
              <a:t>Engineering </a:t>
            </a:r>
            <a:r>
              <a:rPr lang="en-US" sz="1000" dirty="0" smtClean="0"/>
              <a:t>Surface</a:t>
            </a:r>
          </a:p>
          <a:p>
            <a:pPr marL="1085850" lvl="3" indent="-171450">
              <a:buFont typeface="Arial" panose="020B0604020202020204" pitchFamily="34" charset="0"/>
              <a:buChar char="•"/>
            </a:pPr>
            <a:r>
              <a:rPr lang="en-US" sz="1000" dirty="0"/>
              <a:t>Optical Coating-Politeknik </a:t>
            </a:r>
            <a:endParaRPr lang="en-US" sz="1000" dirty="0" smtClean="0"/>
          </a:p>
          <a:p>
            <a:pPr marL="1085850" lvl="3" indent="-171450">
              <a:buFont typeface="Arial" panose="020B0604020202020204" pitchFamily="34" charset="0"/>
              <a:buChar char="•"/>
            </a:pPr>
            <a:r>
              <a:rPr lang="en-US" sz="1000" dirty="0"/>
              <a:t>Ion </a:t>
            </a:r>
            <a:r>
              <a:rPr lang="en-US" sz="1000" dirty="0" smtClean="0"/>
              <a:t>bombardment-Bodycote</a:t>
            </a:r>
          </a:p>
          <a:p>
            <a:pPr marL="1085850" lvl="3" indent="-171450">
              <a:buFont typeface="Arial" panose="020B0604020202020204" pitchFamily="34" charset="0"/>
              <a:buChar char="•"/>
            </a:pPr>
            <a:r>
              <a:rPr lang="en-US" sz="1000" dirty="0"/>
              <a:t>T</a:t>
            </a:r>
            <a:r>
              <a:rPr lang="en-US" sz="1000" dirty="0" smtClean="0"/>
              <a:t>hermal </a:t>
            </a:r>
            <a:r>
              <a:rPr lang="en-US" sz="1000" dirty="0"/>
              <a:t>superficial oxidation</a:t>
            </a:r>
          </a:p>
          <a:p>
            <a:pPr marL="628650" lvl="2" indent="-171450">
              <a:buFont typeface="Wingdings" panose="05000000000000000000" pitchFamily="2" charset="2"/>
              <a:buChar char="Ø"/>
            </a:pPr>
            <a:r>
              <a:rPr lang="en-US" sz="1100" dirty="0" smtClean="0"/>
              <a:t>Water cooling system</a:t>
            </a:r>
          </a:p>
          <a:p>
            <a:pPr marL="628650" lvl="2" indent="-171450">
              <a:buFont typeface="Wingdings" panose="05000000000000000000" pitchFamily="2" charset="2"/>
              <a:buChar char="Ø"/>
            </a:pPr>
            <a:r>
              <a:rPr lang="en-US" sz="1100" b="1" dirty="0" smtClean="0">
                <a:solidFill>
                  <a:schemeClr val="accent3"/>
                </a:solidFill>
              </a:rPr>
              <a:t>Braided copper connector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4" t="28817" r="727" b="23167"/>
          <a:stretch/>
        </p:blipFill>
        <p:spPr>
          <a:xfrm>
            <a:off x="416496" y="872071"/>
            <a:ext cx="5180231" cy="16808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17096" y="3614197"/>
            <a:ext cx="4088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Fig. Maximum thermal deformation of the Gr mask for different configuration of the housing-Gr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8265368" y="4546725"/>
            <a:ext cx="171264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Fig. Maximum temperature in Gr mask for different values of the Emissivity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04528" y="2473270"/>
            <a:ext cx="4320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Fig. PSB absorber/scraper. Thermal braided copper connector details</a:t>
            </a:r>
            <a:endParaRPr lang="en-US" sz="1400" dirty="0"/>
          </a:p>
        </p:txBody>
      </p:sp>
      <p:cxnSp>
        <p:nvCxnSpPr>
          <p:cNvPr id="15" name="Straight Arrow Connector 14"/>
          <p:cNvCxnSpPr>
            <a:stCxn id="16" idx="2"/>
          </p:cNvCxnSpPr>
          <p:nvPr/>
        </p:nvCxnSpPr>
        <p:spPr>
          <a:xfrm>
            <a:off x="2901681" y="789396"/>
            <a:ext cx="277995" cy="780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68624" y="512397"/>
            <a:ext cx="2666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Copper connector to evacuated heat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THERMO-MECHANICAL DESIGN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8464" y="-16170"/>
            <a:ext cx="19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PSB ABSORBER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086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2490540909"/>
              </p:ext>
            </p:extLst>
          </p:nvPr>
        </p:nvGraphicFramePr>
        <p:xfrm>
          <a:off x="1651000" y="1227666"/>
          <a:ext cx="6604000" cy="4402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3510" y="4195652"/>
            <a:ext cx="2990850" cy="20955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8504" y="1668471"/>
            <a:ext cx="3179593" cy="170212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0571" y="491491"/>
            <a:ext cx="3312909" cy="233100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08584" y="3747487"/>
            <a:ext cx="2776201" cy="2400016"/>
          </a:xfrm>
          <a:prstGeom prst="rect">
            <a:avLst/>
          </a:prstGeom>
        </p:spPr>
      </p:pic>
      <p:pic>
        <p:nvPicPr>
          <p:cNvPr id="1043" name="Picture 19" descr="Resultado de imagen de procuring supplies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510" y="2888414"/>
            <a:ext cx="2312588" cy="124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 r="2312" b="24053"/>
          <a:stretch/>
        </p:blipFill>
        <p:spPr>
          <a:xfrm>
            <a:off x="4977904" y="3141869"/>
            <a:ext cx="432048" cy="22873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 r="2312" b="24053"/>
          <a:stretch/>
        </p:blipFill>
        <p:spPr>
          <a:xfrm>
            <a:off x="4545856" y="3959321"/>
            <a:ext cx="432048" cy="22873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66" r="2312" b="24053"/>
          <a:stretch/>
        </p:blipFill>
        <p:spPr>
          <a:xfrm>
            <a:off x="4924580" y="4794827"/>
            <a:ext cx="432048" cy="2287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-29280"/>
            <a:ext cx="990600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SUMMARY</a:t>
            </a:r>
            <a:endParaRPr lang="en-US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464" y="-16170"/>
            <a:ext cx="19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PSB ABSORBER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2720752" y="-29280"/>
            <a:ext cx="0" cy="400110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737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904875" y="836713"/>
            <a:ext cx="8569077" cy="208823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GB" sz="4000" b="1" dirty="0" smtClean="0">
                <a:solidFill>
                  <a:srgbClr val="002060"/>
                </a:solidFill>
              </a:rPr>
              <a:t/>
            </a:r>
            <a:br>
              <a:rPr lang="en-GB" sz="4000" b="1" dirty="0" smtClean="0">
                <a:solidFill>
                  <a:srgbClr val="002060"/>
                </a:solidFill>
              </a:rPr>
            </a:br>
            <a:r>
              <a:rPr lang="en-US" sz="40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HRMT-35</a:t>
            </a: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r>
              <a:rPr lang="en-US" sz="2000" baseline="30000" dirty="0" smtClean="0">
                <a:solidFill>
                  <a:srgbClr val="002060"/>
                </a:solidFill>
              </a:rPr>
              <a:t/>
            </a:r>
            <a:br>
              <a:rPr lang="en-US" sz="2000" baseline="30000" dirty="0" smtClean="0">
                <a:solidFill>
                  <a:srgbClr val="002060"/>
                </a:solidFill>
              </a:rPr>
            </a:br>
            <a:r>
              <a:rPr lang="en-US" sz="2000" b="1" dirty="0" smtClean="0">
                <a:solidFill>
                  <a:srgbClr val="002060"/>
                </a:solidFill>
              </a:rPr>
              <a:t/>
            </a:r>
            <a:br>
              <a:rPr lang="en-US" sz="2000" b="1" dirty="0" smtClean="0">
                <a:solidFill>
                  <a:srgbClr val="002060"/>
                </a:solidFill>
              </a:rPr>
            </a:br>
            <a:endParaRPr lang="en-US" sz="1800" b="0" dirty="0" smtClean="0">
              <a:solidFill>
                <a:srgbClr val="00206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113240" y="6455876"/>
            <a:ext cx="439192" cy="213483"/>
          </a:xfrm>
        </p:spPr>
        <p:txBody>
          <a:bodyPr/>
          <a:lstStyle/>
          <a:p>
            <a:fld id="{AC5B1FEA-406A-7749-A5C3-DDCB5F67A4C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2560" y="5301208"/>
            <a:ext cx="4826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Trainee: Jorge Maestre 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Supervisors: Inigo Lamas and Marco Calviani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280592" y="6454412"/>
            <a:ext cx="2311400" cy="213483"/>
          </a:xfrm>
        </p:spPr>
        <p:txBody>
          <a:bodyPr/>
          <a:lstStyle/>
          <a:p>
            <a:r>
              <a:rPr lang="en-US" dirty="0" smtClean="0"/>
              <a:t>29/05/2018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6000" y="6455877"/>
            <a:ext cx="3369208" cy="213483"/>
          </a:xfrm>
        </p:spPr>
        <p:txBody>
          <a:bodyPr/>
          <a:lstStyle/>
          <a:p>
            <a:r>
              <a:rPr lang="es-ES" dirty="0" smtClean="0"/>
              <a:t>J. Maestre, I. Lamas and Marco Calviani – EN-STI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26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_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AA7C2E11D63E48AB9100305E5D58AE" ma:contentTypeVersion="0" ma:contentTypeDescription="Create a new document." ma:contentTypeScope="" ma:versionID="a9cc6ef55b87e7614d9e014655348e8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5ED393C-399A-4ECA-9A0A-849B1E59EE29}">
  <ds:schemaRefs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D540674-CA37-4896-A58A-5F7F090692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B3F7AB5-2B3B-44EE-B7D7-12906E5411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197785</TotalTime>
  <Words>2285</Words>
  <Application>Microsoft Office PowerPoint</Application>
  <PresentationFormat>A4 Paper (210x297 mm)</PresentationFormat>
  <Paragraphs>430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ＭＳ Ｐゴシック</vt:lpstr>
      <vt:lpstr>Arial</vt:lpstr>
      <vt:lpstr>Calibri</vt:lpstr>
      <vt:lpstr>Cambria</vt:lpstr>
      <vt:lpstr>Cambria Math</vt:lpstr>
      <vt:lpstr>Courier New</vt:lpstr>
      <vt:lpstr>Rage Italic</vt:lpstr>
      <vt:lpstr>Symbol</vt:lpstr>
      <vt:lpstr>Verdana</vt:lpstr>
      <vt:lpstr>Wingdings</vt:lpstr>
      <vt:lpstr>2_Sketchbook</vt:lpstr>
      <vt:lpstr>PowerPoint Presentation</vt:lpstr>
      <vt:lpstr> DESIGN OF A NEW PSB ABSORBER/SCRAPER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HRMT-35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Author  Date</dc:title>
  <dc:creator>Inigo Lamas Garcia</dc:creator>
  <cp:lastModifiedBy>Jorge Maestre Heredia</cp:lastModifiedBy>
  <cp:revision>3841</cp:revision>
  <dcterms:created xsi:type="dcterms:W3CDTF">2009-09-14T15:56:01Z</dcterms:created>
  <dcterms:modified xsi:type="dcterms:W3CDTF">2018-05-28T15:19:09Z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0x010100F9AA7C2E11D63E48AB9100305E5D58AE</vt:lpwstr>
  </property>
  <property fmtid="{D5CDD505-2E9C-101B-9397-08002B2CF9AE}" pid="3" name="Enregistré le:">
    <vt:lpwstr>2010-12-04T23:00:00+00:00</vt:lpwstr>
  </property>
</Properties>
</file>