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9" r:id="rId4"/>
    <p:sldId id="305" r:id="rId5"/>
    <p:sldId id="260" r:id="rId6"/>
    <p:sldId id="283" r:id="rId7"/>
    <p:sldId id="262" r:id="rId8"/>
    <p:sldId id="272" r:id="rId9"/>
    <p:sldId id="275" r:id="rId10"/>
    <p:sldId id="285" r:id="rId11"/>
    <p:sldId id="264" r:id="rId12"/>
    <p:sldId id="277" r:id="rId13"/>
    <p:sldId id="265" r:id="rId14"/>
    <p:sldId id="267" r:id="rId15"/>
    <p:sldId id="286" r:id="rId16"/>
    <p:sldId id="298" r:id="rId17"/>
    <p:sldId id="303" r:id="rId18"/>
    <p:sldId id="308" r:id="rId19"/>
    <p:sldId id="307" r:id="rId20"/>
    <p:sldId id="287" r:id="rId21"/>
    <p:sldId id="300" r:id="rId22"/>
    <p:sldId id="301" r:id="rId23"/>
    <p:sldId id="302" r:id="rId24"/>
    <p:sldId id="304" r:id="rId25"/>
    <p:sldId id="263" r:id="rId26"/>
    <p:sldId id="310" r:id="rId27"/>
    <p:sldId id="31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300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8775963328143063E-2"/>
          <c:y val="7.1742012759701212E-2"/>
          <c:w val="0.87190920922880144"/>
          <c:h val="0.80133131824117254"/>
        </c:manualLayout>
      </c:layout>
      <c:scatterChart>
        <c:scatterStyle val="lineMarker"/>
        <c:varyColors val="0"/>
        <c:ser>
          <c:idx val="0"/>
          <c:order val="0"/>
          <c:tx>
            <c:v>Fr=35Hz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'[result IPUL fr 37.5 total.xlsx]fr'!$J$4:$J$9,'[result IPUL fr 37.5 total.xlsx]fr'!$AI$4:$AI$7</c:f>
              <c:numCache>
                <c:formatCode>General</c:formatCode>
                <c:ptCount val="10"/>
                <c:pt idx="0">
                  <c:v>0.16397026130653261</c:v>
                </c:pt>
                <c:pt idx="1">
                  <c:v>0.14077780952380953</c:v>
                </c:pt>
                <c:pt idx="2">
                  <c:v>7.4813848837209346E-2</c:v>
                </c:pt>
                <c:pt idx="3">
                  <c:v>9.5961096999999995E-2</c:v>
                </c:pt>
                <c:pt idx="4">
                  <c:v>0.14644663699999999</c:v>
                </c:pt>
                <c:pt idx="5">
                  <c:v>0.176223504</c:v>
                </c:pt>
                <c:pt idx="6">
                  <c:v>0.18054993388429749</c:v>
                </c:pt>
                <c:pt idx="7">
                  <c:v>0.17549747692307691</c:v>
                </c:pt>
                <c:pt idx="8">
                  <c:v>0.1199654117647059</c:v>
                </c:pt>
                <c:pt idx="9">
                  <c:v>8.938005468750003E-2</c:v>
                </c:pt>
              </c:numCache>
            </c:numRef>
          </c:xVal>
          <c:yVal>
            <c:numRef>
              <c:f>'[result IPUL fr 37.5 total.xlsx]fr'!$I$4:$I$9,'[result IPUL fr 37.5 total.xlsx]fr'!$AH$4:$AH$7</c:f>
              <c:numCache>
                <c:formatCode>General</c:formatCode>
                <c:ptCount val="10"/>
                <c:pt idx="0">
                  <c:v>1.4917776381909542</c:v>
                </c:pt>
                <c:pt idx="1">
                  <c:v>1.8272238571428572</c:v>
                </c:pt>
                <c:pt idx="2">
                  <c:v>2.3767288953488377</c:v>
                </c:pt>
                <c:pt idx="3">
                  <c:v>2.3386711289999997</c:v>
                </c:pt>
                <c:pt idx="4">
                  <c:v>1.8979551109999999</c:v>
                </c:pt>
                <c:pt idx="5">
                  <c:v>1.5695004350000001</c:v>
                </c:pt>
                <c:pt idx="6">
                  <c:v>1.8346004958677682</c:v>
                </c:pt>
                <c:pt idx="7">
                  <c:v>1.8715631538461537</c:v>
                </c:pt>
                <c:pt idx="8">
                  <c:v>2.264154967320263</c:v>
                </c:pt>
                <c:pt idx="9">
                  <c:v>2.4279853124999997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821-40AE-8636-FF0FE362B4CD}"/>
            </c:ext>
          </c:extLst>
        </c:ser>
        <c:ser>
          <c:idx val="1"/>
          <c:order val="1"/>
          <c:tx>
            <c:v>Fr=37.5Hz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'[result IPUL fr 37.5 total.xlsx]fr'!$Z$4:$Z$8,'[result IPUL fr 37.5 total.xlsx]fr'!$G$4:$G$9</c:f>
              <c:numCache>
                <c:formatCode>General</c:formatCode>
                <c:ptCount val="11"/>
                <c:pt idx="0">
                  <c:v>0.1849469256198347</c:v>
                </c:pt>
                <c:pt idx="1">
                  <c:v>0.1731213499999999</c:v>
                </c:pt>
                <c:pt idx="2">
                  <c:v>0.12270377500000001</c:v>
                </c:pt>
                <c:pt idx="3">
                  <c:v>0.17036844715447161</c:v>
                </c:pt>
                <c:pt idx="4">
                  <c:v>9.0552483333333295E-2</c:v>
                </c:pt>
                <c:pt idx="5">
                  <c:v>0.16913187234042554</c:v>
                </c:pt>
                <c:pt idx="6">
                  <c:v>0.15047499999999991</c:v>
                </c:pt>
                <c:pt idx="7">
                  <c:v>8.7561472440944879E-2</c:v>
                </c:pt>
                <c:pt idx="8">
                  <c:v>0.18227063900000001</c:v>
                </c:pt>
                <c:pt idx="9">
                  <c:v>9.5255468999999995E-2</c:v>
                </c:pt>
                <c:pt idx="10">
                  <c:v>0.16699554899999999</c:v>
                </c:pt>
              </c:numCache>
            </c:numRef>
          </c:xVal>
          <c:yVal>
            <c:numRef>
              <c:f>'[result IPUL fr 37.5 total.xlsx]fr'!$Y$4:$Y$8,'[result IPUL fr 37.5 total.xlsx]fr'!$F$4:$F$9</c:f>
              <c:numCache>
                <c:formatCode>General</c:formatCode>
                <c:ptCount val="11"/>
                <c:pt idx="0">
                  <c:v>1.933761652892561</c:v>
                </c:pt>
                <c:pt idx="1">
                  <c:v>2.0525390000000003</c:v>
                </c:pt>
                <c:pt idx="2">
                  <c:v>2.4129590000000003</c:v>
                </c:pt>
                <c:pt idx="3">
                  <c:v>2.0880788617886172</c:v>
                </c:pt>
                <c:pt idx="4">
                  <c:v>2.6055697499999995</c:v>
                </c:pt>
                <c:pt idx="5">
                  <c:v>1.6028259574468082</c:v>
                </c:pt>
                <c:pt idx="6">
                  <c:v>1.9005750588235291</c:v>
                </c:pt>
                <c:pt idx="7">
                  <c:v>2.4675551968503933</c:v>
                </c:pt>
                <c:pt idx="8">
                  <c:v>1.6888940339999998</c:v>
                </c:pt>
                <c:pt idx="9">
                  <c:v>2.5357873979999996</c:v>
                </c:pt>
                <c:pt idx="10">
                  <c:v>1.8530016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821-40AE-8636-FF0FE362B4CD}"/>
            </c:ext>
          </c:extLst>
        </c:ser>
        <c:ser>
          <c:idx val="2"/>
          <c:order val="2"/>
          <c:tx>
            <c:v>Fr=40Hz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'[result IPUL fr 37.5 total.xlsx]fr'!$M$4:$M$9,'[result IPUL fr 37.5 total.xlsx]fr'!$AL$4:$AL$6</c:f>
              <c:numCache>
                <c:formatCode>General</c:formatCode>
                <c:ptCount val="9"/>
                <c:pt idx="0">
                  <c:v>0.16919984659090903</c:v>
                </c:pt>
                <c:pt idx="1">
                  <c:v>0.1318988764940239</c:v>
                </c:pt>
                <c:pt idx="2">
                  <c:v>9.4706360248447155E-2</c:v>
                </c:pt>
                <c:pt idx="3">
                  <c:v>0.180365674</c:v>
                </c:pt>
                <c:pt idx="4">
                  <c:v>0.14852300900000001</c:v>
                </c:pt>
                <c:pt idx="5">
                  <c:v>9.2875321999999996E-2</c:v>
                </c:pt>
                <c:pt idx="6">
                  <c:v>0.18009826966292145</c:v>
                </c:pt>
                <c:pt idx="7">
                  <c:v>0.17905596527777778</c:v>
                </c:pt>
                <c:pt idx="8">
                  <c:v>0.10895772185430463</c:v>
                </c:pt>
              </c:numCache>
            </c:numRef>
          </c:xVal>
          <c:yVal>
            <c:numRef>
              <c:f>'[result IPUL fr 37.5 total.xlsx]fr'!$L$4:$L$9,'[result IPUL fr 37.5 total.xlsx]fr'!$AK$4:$AK$6</c:f>
              <c:numCache>
                <c:formatCode>General</c:formatCode>
                <c:ptCount val="9"/>
                <c:pt idx="0">
                  <c:v>1.8232640340909114</c:v>
                </c:pt>
                <c:pt idx="1">
                  <c:v>2.3373909561753017</c:v>
                </c:pt>
                <c:pt idx="2">
                  <c:v>2.6553508695652148</c:v>
                </c:pt>
                <c:pt idx="3">
                  <c:v>1.8832507860000001</c:v>
                </c:pt>
                <c:pt idx="4">
                  <c:v>2.2683524560000001</c:v>
                </c:pt>
                <c:pt idx="5">
                  <c:v>2.7341263210000002</c:v>
                </c:pt>
                <c:pt idx="6">
                  <c:v>2.1984352808988792</c:v>
                </c:pt>
                <c:pt idx="7">
                  <c:v>2.1976618055555561</c:v>
                </c:pt>
                <c:pt idx="8">
                  <c:v>2.6886834437086078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821-40AE-8636-FF0FE362B4CD}"/>
            </c:ext>
          </c:extLst>
        </c:ser>
        <c:ser>
          <c:idx val="3"/>
          <c:order val="3"/>
          <c:spPr>
            <a:ln w="25400" cap="rnd">
              <a:solidFill>
                <a:srgbClr val="00B050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'[result IPUL fr 37.5 total.xlsx]fr'!$D$4:$D$5</c:f>
              <c:numCache>
                <c:formatCode>General</c:formatCode>
                <c:ptCount val="2"/>
                <c:pt idx="0">
                  <c:v>0.13</c:v>
                </c:pt>
                <c:pt idx="1">
                  <c:v>0.13</c:v>
                </c:pt>
              </c:numCache>
            </c:numRef>
          </c:xVal>
          <c:yVal>
            <c:numRef>
              <c:f>'[result IPUL fr 37.5 total.xlsx]fr'!$C$4:$C$5</c:f>
              <c:numCache>
                <c:formatCode>General</c:formatCode>
                <c:ptCount val="2"/>
                <c:pt idx="0">
                  <c:v>-0.5</c:v>
                </c:pt>
                <c:pt idx="1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821-40AE-8636-FF0FE362B4CD}"/>
            </c:ext>
          </c:extLst>
        </c:ser>
        <c:ser>
          <c:idx val="4"/>
          <c:order val="4"/>
          <c:tx>
            <c:strRef>
              <c:f>'[result IPUL fr 37.5 total.xlsx]fr'!$O$2</c:f>
              <c:strCache>
                <c:ptCount val="1"/>
                <c:pt idx="0">
                  <c:v>Fr=42.5Hz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'[result IPUL fr 37.5 total.xlsx]fr'!$P$5:$P$9</c:f>
              <c:numCache>
                <c:formatCode>General</c:formatCode>
                <c:ptCount val="5"/>
                <c:pt idx="0">
                  <c:v>9.5326688000000007E-2</c:v>
                </c:pt>
                <c:pt idx="1">
                  <c:v>0.144322809</c:v>
                </c:pt>
                <c:pt idx="2">
                  <c:v>0.16725674731182785</c:v>
                </c:pt>
                <c:pt idx="3">
                  <c:v>0.17309781868131868</c:v>
                </c:pt>
                <c:pt idx="4">
                  <c:v>0.17359843661971835</c:v>
                </c:pt>
              </c:numCache>
            </c:numRef>
          </c:xVal>
          <c:yVal>
            <c:numRef>
              <c:f>'[result IPUL fr 37.5 total.xlsx]fr'!$O$5:$O$9</c:f>
              <c:numCache>
                <c:formatCode>General</c:formatCode>
                <c:ptCount val="5"/>
                <c:pt idx="0">
                  <c:v>2.8925501139999996</c:v>
                </c:pt>
                <c:pt idx="1">
                  <c:v>2.4324521280000004</c:v>
                </c:pt>
                <c:pt idx="2">
                  <c:v>2.2506209677419351</c:v>
                </c:pt>
                <c:pt idx="3">
                  <c:v>1.9192658241758254</c:v>
                </c:pt>
                <c:pt idx="4">
                  <c:v>1.7433660093896735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F821-40AE-8636-FF0FE362B4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5487032"/>
        <c:axId val="931117576"/>
      </c:scatterChart>
      <c:valAx>
        <c:axId val="875487032"/>
        <c:scaling>
          <c:orientation val="minMax"/>
          <c:max val="0.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0" i="0" baseline="0">
                    <a:effectLst/>
                  </a:rPr>
                  <a:t>Q[L/s]</a:t>
                </a:r>
                <a:endParaRPr lang="es-ES" sz="14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1117576"/>
        <c:crosses val="autoZero"/>
        <c:crossBetween val="midCat"/>
        <c:majorUnit val="2.0000000000000004E-2"/>
      </c:valAx>
      <c:valAx>
        <c:axId val="931117576"/>
        <c:scaling>
          <c:orientation val="minMax"/>
          <c:max val="3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1800" b="0" i="0" baseline="0">
                    <a:effectLst/>
                  </a:rPr>
                  <a:t>Δ</a:t>
                </a:r>
                <a:r>
                  <a:rPr lang="en-US" sz="1800" b="0" i="0" baseline="0">
                    <a:effectLst/>
                  </a:rPr>
                  <a:t>P[bar]</a:t>
                </a:r>
                <a:endParaRPr lang="es-ES" sz="14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 cap="sq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5487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16117651402590524"/>
          <c:y val="0.35136381571454139"/>
          <c:w val="0.1974087161733411"/>
          <c:h val="0.370715992365772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Sheet1!$I$2</c:f>
              <c:strCache>
                <c:ptCount val="1"/>
                <c:pt idx="0">
                  <c:v>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Sheet1!$H$3:$H$7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cat>
          <c:val>
            <c:numRef>
              <c:f>Sheet1!$I$3:$I$7</c:f>
              <c:numCache>
                <c:formatCode>General</c:formatCode>
                <c:ptCount val="5"/>
                <c:pt idx="0">
                  <c:v>467.959</c:v>
                </c:pt>
                <c:pt idx="1">
                  <c:v>760.45479999999998</c:v>
                </c:pt>
                <c:pt idx="2">
                  <c:v>1082.7639999999999</c:v>
                </c:pt>
                <c:pt idx="3">
                  <c:v>1419.076</c:v>
                </c:pt>
                <c:pt idx="4">
                  <c:v>1773.9110000000001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130-4B5E-8CEF-2B978EB26F4B}"/>
            </c:ext>
          </c:extLst>
        </c:ser>
        <c:ser>
          <c:idx val="1"/>
          <c:order val="1"/>
          <c:tx>
            <c:strRef>
              <c:f>Sheet1!$J$2</c:f>
              <c:strCache>
                <c:ptCount val="1"/>
                <c:pt idx="0">
                  <c:v>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Sheet1!$H$3:$H$7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cat>
          <c:val>
            <c:numRef>
              <c:f>Sheet1!$J$3:$J$7</c:f>
              <c:numCache>
                <c:formatCode>General</c:formatCode>
                <c:ptCount val="5"/>
                <c:pt idx="0">
                  <c:v>576.40700000000004</c:v>
                </c:pt>
                <c:pt idx="1">
                  <c:v>926.50699999999995</c:v>
                </c:pt>
                <c:pt idx="2">
                  <c:v>1288.058</c:v>
                </c:pt>
                <c:pt idx="3">
                  <c:v>1661.4269999999999</c:v>
                </c:pt>
                <c:pt idx="4">
                  <c:v>2042.951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130-4B5E-8CEF-2B978EB26F4B}"/>
            </c:ext>
          </c:extLst>
        </c:ser>
        <c:ser>
          <c:idx val="2"/>
          <c:order val="2"/>
          <c:tx>
            <c:strRef>
              <c:f>Sheet1!$K$2</c:f>
              <c:strCache>
                <c:ptCount val="1"/>
                <c:pt idx="0">
                  <c:v>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Sheet1!$H$3:$H$7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cat>
          <c:val>
            <c:numRef>
              <c:f>Sheet1!$K$3:$K$7</c:f>
              <c:numCache>
                <c:formatCode>General</c:formatCode>
                <c:ptCount val="5"/>
                <c:pt idx="0">
                  <c:v>633.84709999999995</c:v>
                </c:pt>
                <c:pt idx="1">
                  <c:v>1040.662</c:v>
                </c:pt>
                <c:pt idx="2">
                  <c:v>1467.3230000000001</c:v>
                </c:pt>
                <c:pt idx="3">
                  <c:v>1921.356</c:v>
                </c:pt>
                <c:pt idx="4">
                  <c:v>2399.828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130-4B5E-8CEF-2B978EB26F4B}"/>
            </c:ext>
          </c:extLst>
        </c:ser>
        <c:ser>
          <c:idx val="3"/>
          <c:order val="3"/>
          <c:tx>
            <c:strRef>
              <c:f>Sheet1!$L$2</c:f>
              <c:strCache>
                <c:ptCount val="1"/>
                <c:pt idx="0">
                  <c:v>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Sheet1!$H$3:$H$7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cat>
          <c:val>
            <c:numRef>
              <c:f>Sheet1!$L$3:$L$7</c:f>
              <c:numCache>
                <c:formatCode>General</c:formatCode>
                <c:ptCount val="5"/>
                <c:pt idx="0">
                  <c:v>1183.309</c:v>
                </c:pt>
                <c:pt idx="1">
                  <c:v>1971.556</c:v>
                </c:pt>
                <c:pt idx="2">
                  <c:v>2778.174</c:v>
                </c:pt>
                <c:pt idx="3">
                  <c:v>3559.6260000000002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130-4B5E-8CEF-2B978EB26F4B}"/>
            </c:ext>
          </c:extLst>
        </c:ser>
        <c:ser>
          <c:idx val="4"/>
          <c:order val="4"/>
          <c:tx>
            <c:strRef>
              <c:f>Sheet1!$M$2</c:f>
              <c:strCache>
                <c:ptCount val="1"/>
                <c:pt idx="0">
                  <c:v>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Sheet1!$H$3:$H$7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cat>
          <c:val>
            <c:numRef>
              <c:f>Sheet1!$M$3:$M$7</c:f>
              <c:numCache>
                <c:formatCode>General</c:formatCode>
                <c:ptCount val="5"/>
                <c:pt idx="0">
                  <c:v>2409.721</c:v>
                </c:pt>
                <c:pt idx="1">
                  <c:v>3955.2539999999999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130-4B5E-8CEF-2B978EB26F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821224"/>
        <c:axId val="240447424"/>
      </c:lineChart>
      <c:catAx>
        <c:axId val="198821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Temperature</a:t>
                </a:r>
                <a:r>
                  <a:rPr lang="en-US" baseline="0"/>
                  <a:t> of LBE [</a:t>
                </a:r>
                <a:r>
                  <a:rPr lang="en-US" sz="1000" b="0" i="0" u="none" strike="noStrike" baseline="0">
                    <a:effectLst/>
                  </a:rPr>
                  <a:t>°</a:t>
                </a:r>
                <a:r>
                  <a:rPr lang="en-US" baseline="0"/>
                  <a:t>C]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1776549503539789"/>
              <c:y val="0.881294614053234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0447424"/>
        <c:crosses val="autoZero"/>
        <c:auto val="1"/>
        <c:lblAlgn val="ctr"/>
        <c:lblOffset val="100"/>
        <c:noMultiLvlLbl val="0"/>
      </c:catAx>
      <c:valAx>
        <c:axId val="240447424"/>
        <c:scaling>
          <c:orientation val="minMax"/>
          <c:max val="3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Power extracted [W]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12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span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'[result IPUL fr 37.5 total.xlsx]fr'!$I$2</c:f>
              <c:strCache>
                <c:ptCount val="1"/>
                <c:pt idx="0">
                  <c:v>Fr=35Hz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'[result IPUL fr 37.5 total.xlsx]fr'!$I$4:$I$6</c:f>
              <c:numCache>
                <c:formatCode>General</c:formatCode>
                <c:ptCount val="3"/>
                <c:pt idx="0">
                  <c:v>1.4917776381909542</c:v>
                </c:pt>
                <c:pt idx="1">
                  <c:v>1.8272238571428572</c:v>
                </c:pt>
                <c:pt idx="2">
                  <c:v>2.3767288953488377</c:v>
                </c:pt>
              </c:numCache>
            </c:numRef>
          </c:xVal>
          <c:yVal>
            <c:numRef>
              <c:f>'[result IPUL fr 37.5 total.xlsx]fr'!$J$4:$J$6</c:f>
              <c:numCache>
                <c:formatCode>General</c:formatCode>
                <c:ptCount val="3"/>
                <c:pt idx="0">
                  <c:v>0.16397026130653261</c:v>
                </c:pt>
                <c:pt idx="1">
                  <c:v>0.14077780952380953</c:v>
                </c:pt>
                <c:pt idx="2">
                  <c:v>7.4813848837209346E-2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6CD-4DA2-8D5D-BF1DDEAF353B}"/>
            </c:ext>
          </c:extLst>
        </c:ser>
        <c:ser>
          <c:idx val="1"/>
          <c:order val="1"/>
          <c:tx>
            <c:strRef>
              <c:f>'[result IPUL fr 37.5 total.xlsx]fr'!$E$2</c:f>
              <c:strCache>
                <c:ptCount val="1"/>
                <c:pt idx="0">
                  <c:v>Fr=37.5Hz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'[result IPUL fr 37.5 total.xlsx]fr'!$F$4:$F$6</c:f>
              <c:numCache>
                <c:formatCode>General</c:formatCode>
                <c:ptCount val="3"/>
                <c:pt idx="0">
                  <c:v>1.6028259574468082</c:v>
                </c:pt>
                <c:pt idx="1">
                  <c:v>1.9005750588235291</c:v>
                </c:pt>
                <c:pt idx="2">
                  <c:v>2.4675551968503933</c:v>
                </c:pt>
              </c:numCache>
            </c:numRef>
          </c:xVal>
          <c:yVal>
            <c:numRef>
              <c:f>'[result IPUL fr 37.5 total.xlsx]fr'!$G$4:$G$6</c:f>
              <c:numCache>
                <c:formatCode>General</c:formatCode>
                <c:ptCount val="3"/>
                <c:pt idx="0">
                  <c:v>0.16913187234042554</c:v>
                </c:pt>
                <c:pt idx="1">
                  <c:v>0.15047499999999991</c:v>
                </c:pt>
                <c:pt idx="2">
                  <c:v>8.7561472440944879E-2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6CD-4DA2-8D5D-BF1DDEAF353B}"/>
            </c:ext>
          </c:extLst>
        </c:ser>
        <c:ser>
          <c:idx val="2"/>
          <c:order val="2"/>
          <c:tx>
            <c:strRef>
              <c:f>'[result IPUL fr 37.5 total.xlsx]fr'!$L$2</c:f>
              <c:strCache>
                <c:ptCount val="1"/>
                <c:pt idx="0">
                  <c:v>Fr=40Hz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'[result IPUL fr 37.5 total.xlsx]fr'!$L$4:$L$6</c:f>
              <c:numCache>
                <c:formatCode>General</c:formatCode>
                <c:ptCount val="3"/>
                <c:pt idx="0">
                  <c:v>1.8232640340909114</c:v>
                </c:pt>
                <c:pt idx="1">
                  <c:v>2.3373909561753017</c:v>
                </c:pt>
                <c:pt idx="2">
                  <c:v>2.6553508695652148</c:v>
                </c:pt>
              </c:numCache>
            </c:numRef>
          </c:xVal>
          <c:yVal>
            <c:numRef>
              <c:f>'[result IPUL fr 37.5 total.xlsx]fr'!$M$4:$M$6</c:f>
              <c:numCache>
                <c:formatCode>General</c:formatCode>
                <c:ptCount val="3"/>
                <c:pt idx="0">
                  <c:v>0.16919984659090903</c:v>
                </c:pt>
                <c:pt idx="1">
                  <c:v>0.1318988764940239</c:v>
                </c:pt>
                <c:pt idx="2">
                  <c:v>9.4706360248447155E-2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6CD-4DA2-8D5D-BF1DDEAF353B}"/>
            </c:ext>
          </c:extLst>
        </c:ser>
        <c:ser>
          <c:idx val="3"/>
          <c:order val="3"/>
          <c:tx>
            <c:strRef>
              <c:f>'[result IPUL fr 37.5 total.xlsx]fr'!$O$2</c:f>
              <c:strCache>
                <c:ptCount val="1"/>
                <c:pt idx="0">
                  <c:v>Fr=42.5Hz</c:v>
                </c:pt>
              </c:strCache>
            </c:strRef>
          </c:tx>
          <c:spPr>
            <a:ln w="254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'[result IPUL fr 37.5 total.xlsx]fr'!$O$4:$O$7</c:f>
              <c:numCache>
                <c:formatCode>General</c:formatCode>
                <c:ptCount val="4"/>
                <c:pt idx="0">
                  <c:v>3.148391626</c:v>
                </c:pt>
                <c:pt idx="1">
                  <c:v>2.2506209677419351</c:v>
                </c:pt>
                <c:pt idx="2">
                  <c:v>1.9192658241758254</c:v>
                </c:pt>
                <c:pt idx="3">
                  <c:v>1.7433660093896735</c:v>
                </c:pt>
              </c:numCache>
            </c:numRef>
          </c:xVal>
          <c:yVal>
            <c:numRef>
              <c:f>'[result IPUL fr 37.5 total.xlsx]fr'!$P$4:$P$7</c:f>
              <c:numCache>
                <c:formatCode>General</c:formatCode>
                <c:ptCount val="4"/>
                <c:pt idx="0">
                  <c:v>8.4072915999999998E-2</c:v>
                </c:pt>
                <c:pt idx="1">
                  <c:v>0.16725674731182785</c:v>
                </c:pt>
                <c:pt idx="2">
                  <c:v>0.17309781868131868</c:v>
                </c:pt>
                <c:pt idx="3">
                  <c:v>0.17359843661971835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36CD-4DA2-8D5D-BF1DDEAF353B}"/>
            </c:ext>
          </c:extLst>
        </c:ser>
        <c:ser>
          <c:idx val="4"/>
          <c:order val="4"/>
          <c:spPr>
            <a:ln w="25400" cap="rnd">
              <a:solidFill>
                <a:srgbClr val="00B050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'[result IPUL fr 37.5 total.xlsx]fr'!$C$4:$C$5</c:f>
              <c:numCache>
                <c:formatCode>General</c:formatCode>
                <c:ptCount val="2"/>
                <c:pt idx="0">
                  <c:v>-0.5</c:v>
                </c:pt>
                <c:pt idx="1">
                  <c:v>100</c:v>
                </c:pt>
              </c:numCache>
            </c:numRef>
          </c:xVal>
          <c:yVal>
            <c:numRef>
              <c:f>'[result IPUL fr 37.5 total.xlsx]fr'!$D$4:$D$5</c:f>
              <c:numCache>
                <c:formatCode>General</c:formatCode>
                <c:ptCount val="2"/>
                <c:pt idx="0">
                  <c:v>0.13</c:v>
                </c:pt>
                <c:pt idx="1">
                  <c:v>0.13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36CD-4DA2-8D5D-BF1DDEAF35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9865000"/>
        <c:axId val="249865784"/>
      </c:scatterChart>
      <c:valAx>
        <c:axId val="249865000"/>
        <c:scaling>
          <c:orientation val="minMax"/>
          <c:max val="3.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1400">
                    <a:latin typeface="Calibri" panose="020F0502020204030204" pitchFamily="34" charset="0"/>
                  </a:rPr>
                  <a:t>Δ</a:t>
                </a:r>
                <a:r>
                  <a:rPr lang="en-US" sz="1400"/>
                  <a:t>P[bar]</a:t>
                </a:r>
              </a:p>
            </c:rich>
          </c:tx>
          <c:overlay val="0"/>
          <c:spPr>
            <a:noFill/>
            <a:ln>
              <a:solidFill>
                <a:schemeClr val="bg1"/>
              </a:solidFill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865784"/>
        <c:crosses val="autoZero"/>
        <c:crossBetween val="midCat"/>
        <c:majorUnit val="0.5"/>
      </c:valAx>
      <c:valAx>
        <c:axId val="249865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Q[L/s]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865000"/>
        <c:crosses val="autoZero"/>
        <c:crossBetween val="midCat"/>
        <c:majorUnit val="2.0000000000000004E-2"/>
      </c:valAx>
      <c:spPr>
        <a:noFill/>
        <a:ln>
          <a:noFill/>
        </a:ln>
        <a:effectLst/>
      </c:spPr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23204644008257408"/>
          <c:y val="0.39505569127153173"/>
          <c:w val="0.22570587767438161"/>
          <c:h val="0.33089794708888987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844235720621405E-2"/>
          <c:y val="0.11385726279395587"/>
          <c:w val="0.90341466983139818"/>
          <c:h val="0.7976508768418461"/>
        </c:manualLayout>
      </c:layout>
      <c:scatterChart>
        <c:scatterStyle val="lineMarker"/>
        <c:varyColors val="0"/>
        <c:ser>
          <c:idx val="2"/>
          <c:order val="0"/>
          <c:tx>
            <c:v>Fr=30Hz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forward val="0.2"/>
            <c:backward val="0.2"/>
            <c:dispRSqr val="0"/>
            <c:dispEq val="0"/>
          </c:trendline>
          <c:xVal>
            <c:numRef>
              <c:f>'[result IPUL fr 37.5 total.xlsx]fr'!$AE$4:$AE$7</c:f>
              <c:numCache>
                <c:formatCode>General</c:formatCode>
                <c:ptCount val="4"/>
                <c:pt idx="0">
                  <c:v>1.5478623770491802</c:v>
                </c:pt>
                <c:pt idx="1">
                  <c:v>1.6999733333333331</c:v>
                </c:pt>
                <c:pt idx="2">
                  <c:v>1.8441103333333337</c:v>
                </c:pt>
                <c:pt idx="3">
                  <c:v>2.0844937671232873</c:v>
                </c:pt>
              </c:numCache>
            </c:numRef>
          </c:xVal>
          <c:yVal>
            <c:numRef>
              <c:f>'[result IPUL fr 37.5 total.xlsx]fr'!$AF$4:$AF$7</c:f>
              <c:numCache>
                <c:formatCode>General</c:formatCode>
                <c:ptCount val="4"/>
                <c:pt idx="0">
                  <c:v>0.16780838524590161</c:v>
                </c:pt>
                <c:pt idx="1">
                  <c:v>0.14622458974358971</c:v>
                </c:pt>
                <c:pt idx="2">
                  <c:v>0.12313051666666666</c:v>
                </c:pt>
                <c:pt idx="3">
                  <c:v>8.2230513698630187E-2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C8E-4E64-81BD-02C1E8964C90}"/>
            </c:ext>
          </c:extLst>
        </c:ser>
        <c:ser>
          <c:idx val="1"/>
          <c:order val="1"/>
          <c:tx>
            <c:v>Fr=32.5Hz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forward val="0.2"/>
            <c:backward val="0.2"/>
            <c:dispRSqr val="0"/>
            <c:dispEq val="0"/>
          </c:trendline>
          <c:xVal>
            <c:numRef>
              <c:f>'[result IPUL fr 37.5 total.xlsx]fr'!$AB$4:$AB$7</c:f>
              <c:numCache>
                <c:formatCode>General</c:formatCode>
                <c:ptCount val="4"/>
                <c:pt idx="0">
                  <c:v>1.714371360544217</c:v>
                </c:pt>
                <c:pt idx="1">
                  <c:v>1.7933342148760332</c:v>
                </c:pt>
                <c:pt idx="2">
                  <c:v>1.9129157499999998</c:v>
                </c:pt>
                <c:pt idx="3">
                  <c:v>2.282740896551724</c:v>
                </c:pt>
              </c:numCache>
            </c:numRef>
          </c:xVal>
          <c:yVal>
            <c:numRef>
              <c:f>'[result IPUL fr 37.5 total.xlsx]fr'!$AC$4:$AC$7</c:f>
              <c:numCache>
                <c:formatCode>General</c:formatCode>
                <c:ptCount val="4"/>
                <c:pt idx="0">
                  <c:v>0.1743361632653061</c:v>
                </c:pt>
                <c:pt idx="1">
                  <c:v>0.1664590247933885</c:v>
                </c:pt>
                <c:pt idx="2">
                  <c:v>0.1466840083333332</c:v>
                </c:pt>
                <c:pt idx="3">
                  <c:v>8.4435248275862129E-2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C8E-4E64-81BD-02C1E8964C90}"/>
            </c:ext>
          </c:extLst>
        </c:ser>
        <c:ser>
          <c:idx val="3"/>
          <c:order val="2"/>
          <c:tx>
            <c:v>Fr=35Hz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ysDot"/>
              </a:ln>
              <a:effectLst/>
            </c:spPr>
            <c:trendlineType val="linear"/>
            <c:forward val="0.2"/>
            <c:backward val="0.2"/>
            <c:dispRSqr val="0"/>
            <c:dispEq val="0"/>
          </c:trendline>
          <c:xVal>
            <c:numRef>
              <c:f>'[result IPUL fr 37.5 total.xlsx]fr'!$AH$4:$AH$7</c:f>
              <c:numCache>
                <c:formatCode>General</c:formatCode>
                <c:ptCount val="4"/>
                <c:pt idx="0">
                  <c:v>1.8346004958677682</c:v>
                </c:pt>
                <c:pt idx="1">
                  <c:v>1.8715631538461537</c:v>
                </c:pt>
                <c:pt idx="2">
                  <c:v>2.264154967320263</c:v>
                </c:pt>
                <c:pt idx="3">
                  <c:v>2.4279853124999997</c:v>
                </c:pt>
              </c:numCache>
            </c:numRef>
          </c:xVal>
          <c:yVal>
            <c:numRef>
              <c:f>'[result IPUL fr 37.5 total.xlsx]fr'!$AI$4:$AI$7</c:f>
              <c:numCache>
                <c:formatCode>General</c:formatCode>
                <c:ptCount val="4"/>
                <c:pt idx="0">
                  <c:v>0.18054993388429749</c:v>
                </c:pt>
                <c:pt idx="1">
                  <c:v>0.17549747692307691</c:v>
                </c:pt>
                <c:pt idx="2">
                  <c:v>0.1199654117647059</c:v>
                </c:pt>
                <c:pt idx="3">
                  <c:v>8.938005468750003E-2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C8E-4E64-81BD-02C1E8964C90}"/>
            </c:ext>
          </c:extLst>
        </c:ser>
        <c:ser>
          <c:idx val="0"/>
          <c:order val="3"/>
          <c:tx>
            <c:v>Fr=37.5Hz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forward val="0.2"/>
            <c:backward val="0.2"/>
            <c:dispRSqr val="0"/>
            <c:dispEq val="0"/>
          </c:trendline>
          <c:xVal>
            <c:numRef>
              <c:f>'[result IPUL fr 37.5 total.xlsx]fr'!$Y$4:$Y$8</c:f>
              <c:numCache>
                <c:formatCode>General</c:formatCode>
                <c:ptCount val="5"/>
                <c:pt idx="0">
                  <c:v>1.933761652892561</c:v>
                </c:pt>
                <c:pt idx="1">
                  <c:v>2.0525390000000003</c:v>
                </c:pt>
                <c:pt idx="2">
                  <c:v>2.4129590000000003</c:v>
                </c:pt>
                <c:pt idx="3">
                  <c:v>2.0880788617886172</c:v>
                </c:pt>
                <c:pt idx="4">
                  <c:v>2.6055697499999995</c:v>
                </c:pt>
              </c:numCache>
            </c:numRef>
          </c:xVal>
          <c:yVal>
            <c:numRef>
              <c:f>'[result IPUL fr 37.5 total.xlsx]fr'!$Z$4:$Z$8</c:f>
              <c:numCache>
                <c:formatCode>General</c:formatCode>
                <c:ptCount val="5"/>
                <c:pt idx="0">
                  <c:v>0.1849469256198347</c:v>
                </c:pt>
                <c:pt idx="1">
                  <c:v>0.1731213499999999</c:v>
                </c:pt>
                <c:pt idx="2">
                  <c:v>0.12270377500000001</c:v>
                </c:pt>
                <c:pt idx="3">
                  <c:v>0.17036844715447161</c:v>
                </c:pt>
                <c:pt idx="4">
                  <c:v>9.0552483333333295E-2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EC8E-4E64-81BD-02C1E8964C90}"/>
            </c:ext>
          </c:extLst>
        </c:ser>
        <c:ser>
          <c:idx val="4"/>
          <c:order val="4"/>
          <c:tx>
            <c:v>Fr=40Hz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5"/>
                </a:solidFill>
                <a:prstDash val="sysDot"/>
              </a:ln>
              <a:effectLst/>
            </c:spPr>
            <c:trendlineType val="linear"/>
            <c:forward val="0.30000000000000004"/>
            <c:backward val="0.30000000000000004"/>
            <c:dispRSqr val="0"/>
            <c:dispEq val="0"/>
          </c:trendline>
          <c:xVal>
            <c:numRef>
              <c:f>'[result IPUL fr 37.5 total.xlsx]fr'!$AK$4:$AK$6</c:f>
              <c:numCache>
                <c:formatCode>General</c:formatCode>
                <c:ptCount val="3"/>
                <c:pt idx="0">
                  <c:v>2.1984352808988792</c:v>
                </c:pt>
                <c:pt idx="1">
                  <c:v>2.1976618055555561</c:v>
                </c:pt>
                <c:pt idx="2">
                  <c:v>2.6886834437086078</c:v>
                </c:pt>
              </c:numCache>
            </c:numRef>
          </c:xVal>
          <c:yVal>
            <c:numRef>
              <c:f>'[result IPUL fr 37.5 total.xlsx]fr'!$AL$4:$AL$6</c:f>
              <c:numCache>
                <c:formatCode>General</c:formatCode>
                <c:ptCount val="3"/>
                <c:pt idx="0">
                  <c:v>0.18009826966292145</c:v>
                </c:pt>
                <c:pt idx="1">
                  <c:v>0.17905596527777778</c:v>
                </c:pt>
                <c:pt idx="2">
                  <c:v>0.10895772185430463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EC8E-4E64-81BD-02C1E8964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5734864"/>
        <c:axId val="111361664"/>
      </c:scatterChart>
      <c:valAx>
        <c:axId val="49573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1200" baseline="0"/>
                  <a:t>Δ</a:t>
                </a:r>
                <a:r>
                  <a:rPr lang="en-US" sz="1200" baseline="0"/>
                  <a:t>P[bar]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50210254235100982"/>
              <c:y val="0.951756490561379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61664"/>
        <c:crosses val="autoZero"/>
        <c:crossBetween val="midCat"/>
      </c:valAx>
      <c:valAx>
        <c:axId val="111361664"/>
        <c:scaling>
          <c:orientation val="minMax"/>
          <c:max val="0.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aseline="0"/>
                  <a:t>Q[l/s]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6.2282979799029078E-3"/>
              <c:y val="0.470002002761702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57348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23288388971888993"/>
          <c:y val="0.30441648735460625"/>
          <c:w val="0.20184477763612083"/>
          <c:h val="0.48942960622204557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B90D0-B0CB-4F07-9E51-1193CC58153E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D84A6-2540-408A-87C0-2CFC93AD2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714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D84A6-2540-408A-87C0-2CFC93AD20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87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>
              <a:defRPr baseline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 sz="2400" baseline="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png"/><Relationship Id="rId7" Type="http://schemas.openxmlformats.org/officeDocument/2006/relationships/image" Target="../media/image31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2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The LIEBE high-power target: Offline commissioning 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Ferran Boix Pamies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92" y="622287"/>
            <a:ext cx="7330420" cy="102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\\psf\Home\Downloads\CERN-LogoPack\Outline\PNG\BLUE\LogoOutline-Blue-0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" y="753088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16320" t="24477" r="50214" b="15372"/>
          <a:stretch/>
        </p:blipFill>
        <p:spPr>
          <a:xfrm>
            <a:off x="-143654" y="2182232"/>
            <a:ext cx="5153890" cy="347380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Offline commissioning: Alignment/vibration tests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6300" y="979660"/>
            <a:ext cx="77890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Vibration tests: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Check vibration transmission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Evaluate the level of vibration for each rotational frequency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23338" y="4538676"/>
            <a:ext cx="3644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Empirically measured maximum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distances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in case of perfect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alingment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8E5E148-83C5-46EB-B78A-ACFFB6270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8A9C9F8-7D88-4FFC-AED9-65628FE669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273" t="33210" r="14395" b="32222"/>
          <a:stretch/>
        </p:blipFill>
        <p:spPr>
          <a:xfrm>
            <a:off x="5146545" y="2117983"/>
            <a:ext cx="3798579" cy="2357345"/>
          </a:xfrm>
          <a:prstGeom prst="rect">
            <a:avLst/>
          </a:prstGeom>
        </p:spPr>
      </p:pic>
      <p:sp>
        <p:nvSpPr>
          <p:cNvPr id="13" name="TextBox 10">
            <a:extLst>
              <a:ext uri="{FF2B5EF4-FFF2-40B4-BE49-F238E27FC236}">
                <a16:creationId xmlns:a16="http://schemas.microsoft.com/office/drawing/2014/main" id="{F1A50E14-E045-493D-BF6E-99214818D42F}"/>
              </a:ext>
            </a:extLst>
          </p:cNvPr>
          <p:cNvSpPr txBox="1"/>
          <p:nvPr/>
        </p:nvSpPr>
        <p:spPr>
          <a:xfrm>
            <a:off x="1802035" y="5810796"/>
            <a:ext cx="3710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Test setup after alignment</a:t>
            </a:r>
          </a:p>
        </p:txBody>
      </p:sp>
    </p:spTree>
    <p:extLst>
      <p:ext uri="{BB962C8B-B14F-4D97-AF65-F5344CB8AC3E}">
        <p14:creationId xmlns:p14="http://schemas.microsoft.com/office/powerpoint/2010/main" val="34441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573" y="108064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dirty="0"/>
              <a:t>Offline commissioning: Alignment/vibration tests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729D038-3800-4657-B16C-E1BC560DB773}"/>
              </a:ext>
            </a:extLst>
          </p:cNvPr>
          <p:cNvSpPr txBox="1"/>
          <p:nvPr/>
        </p:nvSpPr>
        <p:spPr>
          <a:xfrm>
            <a:off x="233692" y="5798206"/>
            <a:ext cx="4123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Rotor Fr= 20Hz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744B74B-69DA-4B6A-9B9B-57A31690E4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611" t="23482" r="28240" b="16255"/>
          <a:stretch/>
        </p:blipFill>
        <p:spPr>
          <a:xfrm>
            <a:off x="2703384" y="2031411"/>
            <a:ext cx="2673387" cy="3914928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8E07452A-49D7-4092-8282-00975E092A4B}"/>
              </a:ext>
            </a:extLst>
          </p:cNvPr>
          <p:cNvSpPr txBox="1"/>
          <p:nvPr/>
        </p:nvSpPr>
        <p:spPr>
          <a:xfrm>
            <a:off x="2980880" y="5798206"/>
            <a:ext cx="4123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Rotor Fr= 40Hz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F51A823A-7955-45CB-8530-F794E0DB63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611" t="22448" r="27963" b="18967"/>
          <a:stretch/>
        </p:blipFill>
        <p:spPr>
          <a:xfrm>
            <a:off x="65513" y="2031411"/>
            <a:ext cx="2677687" cy="3766795"/>
          </a:xfrm>
          <a:prstGeom prst="rect">
            <a:avLst/>
          </a:prstGeom>
        </p:spPr>
      </p:pic>
      <p:sp>
        <p:nvSpPr>
          <p:cNvPr id="19" name="Marcador de número de diapositiva 18">
            <a:extLst>
              <a:ext uri="{FF2B5EF4-FFF2-40B4-BE49-F238E27FC236}">
                <a16:creationId xmlns:a16="http://schemas.microsoft.com/office/drawing/2014/main" id="{33737F3D-CBF2-488F-8B1C-9915ADC2F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1" name="Picture 5">
            <a:extLst>
              <a:ext uri="{FF2B5EF4-FFF2-40B4-BE49-F238E27FC236}">
                <a16:creationId xmlns:a16="http://schemas.microsoft.com/office/drawing/2014/main" id="{619B9A92-AB0D-420B-A96E-9128CCEBEA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693" t="33708" r="11357" b="34086"/>
          <a:stretch/>
        </p:blipFill>
        <p:spPr>
          <a:xfrm>
            <a:off x="5252912" y="1380067"/>
            <a:ext cx="3825576" cy="2574029"/>
          </a:xfrm>
          <a:prstGeom prst="rect">
            <a:avLst/>
          </a:prstGeom>
        </p:spPr>
      </p:pic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6118C8FC-2D1F-433C-8052-240D79B8B954}"/>
              </a:ext>
            </a:extLst>
          </p:cNvPr>
          <p:cNvSpPr txBox="1">
            <a:spLocks/>
          </p:cNvSpPr>
          <p:nvPr/>
        </p:nvSpPr>
        <p:spPr>
          <a:xfrm>
            <a:off x="5175951" y="4206861"/>
            <a:ext cx="3968049" cy="239265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dirty="0">
                <a:latin typeface="Calibri Light" panose="020F0302020204030204" pitchFamily="34" charset="0"/>
              </a:rPr>
              <a:t>Good/satisfactory levels for operational frequencies of LIEBE</a:t>
            </a:r>
          </a:p>
          <a:p>
            <a:pPr lvl="1"/>
            <a:r>
              <a:rPr lang="en-US" sz="1800" dirty="0">
                <a:latin typeface="Calibri Light" panose="020F0302020204030204" pitchFamily="34" charset="0"/>
              </a:rPr>
              <a:t>Addition of an accelerometer to monitor the vibration throughout operation with LBE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78226" y="796049"/>
            <a:ext cx="6122574" cy="2167566"/>
          </a:xfrm>
        </p:spPr>
        <p:txBody>
          <a:bodyPr>
            <a:normAutofit/>
          </a:bodyPr>
          <a:lstStyle/>
          <a:p>
            <a:r>
              <a:rPr lang="en-US" dirty="0"/>
              <a:t>Results:</a:t>
            </a:r>
          </a:p>
          <a:p>
            <a:pPr lvl="1"/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Sudden vibration increase due to natural resonant frequencies</a:t>
            </a:r>
          </a:p>
        </p:txBody>
      </p:sp>
    </p:spTree>
    <p:extLst>
      <p:ext uri="{BB962C8B-B14F-4D97-AF65-F5344CB8AC3E}">
        <p14:creationId xmlns:p14="http://schemas.microsoft.com/office/powerpoint/2010/main" val="273369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9866" t="8283" r="58468" b="9450"/>
          <a:stretch/>
        </p:blipFill>
        <p:spPr>
          <a:xfrm>
            <a:off x="668866" y="2862500"/>
            <a:ext cx="3466456" cy="3377113"/>
          </a:xfrm>
          <a:prstGeom prst="rect">
            <a:avLst/>
          </a:prstGeom>
        </p:spPr>
      </p:pic>
      <p:sp>
        <p:nvSpPr>
          <p:cNvPr id="7" name="Content Placeholder 4"/>
          <p:cNvSpPr>
            <a:spLocks noGrp="1"/>
          </p:cNvSpPr>
          <p:nvPr>
            <p:ph sz="quarter" idx="13"/>
          </p:nvPr>
        </p:nvSpPr>
        <p:spPr>
          <a:xfrm>
            <a:off x="212777" y="1029123"/>
            <a:ext cx="4165097" cy="2174113"/>
          </a:xfrm>
        </p:spPr>
        <p:txBody>
          <a:bodyPr>
            <a:normAutofit fontScale="85000" lnSpcReduction="10000"/>
          </a:bodyPr>
          <a:lstStyle/>
          <a:p>
            <a:r>
              <a:rPr lang="en-US" sz="4800" dirty="0"/>
              <a:t>Leak emergence:</a:t>
            </a:r>
          </a:p>
          <a:p>
            <a:pPr lvl="1"/>
            <a:r>
              <a:rPr lang="en-US" sz="2100" dirty="0">
                <a:latin typeface="Calibri Light" panose="020F0302020204030204" pitchFamily="34" charset="0"/>
                <a:cs typeface="Calibri Light" panose="020F0302020204030204" pitchFamily="34" charset="0"/>
              </a:rPr>
              <a:t>Appropriate vacuum level with cold target</a:t>
            </a:r>
          </a:p>
          <a:p>
            <a:pPr lvl="1"/>
            <a:r>
              <a:rPr lang="en-US" sz="2100" dirty="0">
                <a:latin typeface="Calibri Light" panose="020F0302020204030204" pitchFamily="34" charset="0"/>
                <a:cs typeface="Calibri Light" panose="020F0302020204030204" pitchFamily="34" charset="0"/>
              </a:rPr>
              <a:t>Leak appearing when heating up the ion source to 1700 ºC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6979" t="12318" r="61423" b="34748"/>
          <a:stretch/>
        </p:blipFill>
        <p:spPr>
          <a:xfrm>
            <a:off x="4493740" y="1186744"/>
            <a:ext cx="4067975" cy="3738774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Offline commissioning: Leak issue</a:t>
            </a:r>
          </a:p>
        </p:txBody>
      </p:sp>
      <p:cxnSp>
        <p:nvCxnSpPr>
          <p:cNvPr id="12" name="Straight Arrow Connector 8">
            <a:extLst>
              <a:ext uri="{FF2B5EF4-FFF2-40B4-BE49-F238E27FC236}">
                <a16:creationId xmlns:a16="http://schemas.microsoft.com/office/drawing/2014/main" id="{F4ECA6A0-6458-4B5A-BDDD-5331334E7C1C}"/>
              </a:ext>
            </a:extLst>
          </p:cNvPr>
          <p:cNvCxnSpPr>
            <a:cxnSpLocks/>
          </p:cNvCxnSpPr>
          <p:nvPr/>
        </p:nvCxnSpPr>
        <p:spPr>
          <a:xfrm>
            <a:off x="2809933" y="2722436"/>
            <a:ext cx="553435" cy="17593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8">
            <a:extLst>
              <a:ext uri="{FF2B5EF4-FFF2-40B4-BE49-F238E27FC236}">
                <a16:creationId xmlns:a16="http://schemas.microsoft.com/office/drawing/2014/main" id="{525A1E4B-43B2-4FF7-8394-5CDE236372A4}"/>
              </a:ext>
            </a:extLst>
          </p:cNvPr>
          <p:cNvCxnSpPr>
            <a:cxnSpLocks/>
          </p:cNvCxnSpPr>
          <p:nvPr/>
        </p:nvCxnSpPr>
        <p:spPr>
          <a:xfrm flipH="1">
            <a:off x="1823473" y="2745763"/>
            <a:ext cx="986460" cy="17855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Marcador de número de diapositiva 15">
            <a:extLst>
              <a:ext uri="{FF2B5EF4-FFF2-40B4-BE49-F238E27FC236}">
                <a16:creationId xmlns:a16="http://schemas.microsoft.com/office/drawing/2014/main" id="{FDF4C044-3F5E-44F5-8FB1-83F22A39C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E1B144B-86FB-42EA-B035-8A989B1CA5BA}"/>
              </a:ext>
            </a:extLst>
          </p:cNvPr>
          <p:cNvSpPr txBox="1"/>
          <p:nvPr/>
        </p:nvSpPr>
        <p:spPr>
          <a:xfrm>
            <a:off x="4654752" y="4872978"/>
            <a:ext cx="38203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Ansys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mechanical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static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structural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simulation</a:t>
            </a:r>
            <a:endParaRPr lang="es-ES" sz="1600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1" name="Content Placeholder 5">
            <a:extLst>
              <a:ext uri="{FF2B5EF4-FFF2-40B4-BE49-F238E27FC236}">
                <a16:creationId xmlns:a16="http://schemas.microsoft.com/office/drawing/2014/main" id="{E766DE78-8610-4BF6-8F65-BEE2B1698E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561" t="8957" r="56828" b="11368"/>
          <a:stretch/>
        </p:blipFill>
        <p:spPr>
          <a:xfrm>
            <a:off x="1352703" y="1870576"/>
            <a:ext cx="3766746" cy="3800680"/>
          </a:xfrm>
          <a:prstGeom prst="rect">
            <a:avLst/>
          </a:prstGeom>
        </p:spPr>
      </p:pic>
      <p:pic>
        <p:nvPicPr>
          <p:cNvPr id="22" name="Picture 6">
            <a:extLst>
              <a:ext uri="{FF2B5EF4-FFF2-40B4-BE49-F238E27FC236}">
                <a16:creationId xmlns:a16="http://schemas.microsoft.com/office/drawing/2014/main" id="{7C3644CD-D434-4A39-943E-AA55B78231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775" t="13199" r="58759" b="14817"/>
          <a:stretch/>
        </p:blipFill>
        <p:spPr>
          <a:xfrm>
            <a:off x="5108129" y="1870576"/>
            <a:ext cx="2881559" cy="38006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77" y="859283"/>
            <a:ext cx="3026436" cy="53803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907" y="3458861"/>
            <a:ext cx="4914547" cy="27644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907" y="841203"/>
            <a:ext cx="4651584" cy="261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17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Offline commissioning: Remaining tests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07787" y="970484"/>
            <a:ext cx="8226425" cy="5016068"/>
          </a:xfrm>
        </p:spPr>
        <p:txBody>
          <a:bodyPr/>
          <a:lstStyle/>
          <a:p>
            <a:r>
              <a:rPr lang="en-US" dirty="0"/>
              <a:t>Full operation of the loop with molten LBE in an offline mass separator:</a:t>
            </a:r>
          </a:p>
          <a:p>
            <a:pPr lvl="1"/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Thermal control (Heat exchanger)</a:t>
            </a:r>
          </a:p>
          <a:p>
            <a:pPr lvl="1"/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Safety measures:</a:t>
            </a:r>
          </a:p>
          <a:p>
            <a:pPr lvl="2"/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Pressure sensor</a:t>
            </a:r>
          </a:p>
          <a:p>
            <a:pPr lvl="2"/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Accelerometer</a:t>
            </a:r>
          </a:p>
          <a:p>
            <a:pPr lvl="1"/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Mass scans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06BB1E2-D5CD-4EFB-B48F-5025EC65F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8D732CAE-835B-4A5F-9E80-0A3E6A79E5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78" t="11644" r="63055" b="43253"/>
          <a:stretch/>
        </p:blipFill>
        <p:spPr>
          <a:xfrm>
            <a:off x="4220999" y="1526417"/>
            <a:ext cx="4840630" cy="3594391"/>
          </a:xfrm>
          <a:prstGeom prst="rect">
            <a:avLst/>
          </a:prstGeom>
        </p:spPr>
      </p:pic>
      <p:pic>
        <p:nvPicPr>
          <p:cNvPr id="12" name="Picture 4" descr="Resultado de imagen de online mass separator">
            <a:extLst>
              <a:ext uri="{FF2B5EF4-FFF2-40B4-BE49-F238E27FC236}">
                <a16:creationId xmlns:a16="http://schemas.microsoft.com/office/drawing/2014/main" id="{6915AE3D-6D67-417F-ACE7-C6D54CEDA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79" y="3900096"/>
            <a:ext cx="3878449" cy="237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9">
            <a:extLst>
              <a:ext uri="{FF2B5EF4-FFF2-40B4-BE49-F238E27FC236}">
                <a16:creationId xmlns:a16="http://schemas.microsoft.com/office/drawing/2014/main" id="{EE410210-E445-43E6-B714-C318FCEA7415}"/>
              </a:ext>
            </a:extLst>
          </p:cNvPr>
          <p:cNvSpPr txBox="1"/>
          <p:nvPr/>
        </p:nvSpPr>
        <p:spPr>
          <a:xfrm>
            <a:off x="4956715" y="5136430"/>
            <a:ext cx="39271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LIEBE target coupled to offline separator</a:t>
            </a:r>
          </a:p>
        </p:txBody>
      </p:sp>
    </p:spTree>
    <p:extLst>
      <p:ext uri="{BB962C8B-B14F-4D97-AF65-F5344CB8AC3E}">
        <p14:creationId xmlns:p14="http://schemas.microsoft.com/office/powerpoint/2010/main" val="25203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144807"/>
            <a:ext cx="8226854" cy="5016068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Flow developed by the EM pump within the calculated values for isotope release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Satisfactory vibration levels </a:t>
            </a:r>
          </a:p>
          <a:p>
            <a:endParaRPr lang="en-US" sz="2800" dirty="0"/>
          </a:p>
          <a:p>
            <a:r>
              <a:rPr lang="en-US" sz="2800" dirty="0"/>
              <a:t>New base design coping with the leak issue at high temperature</a:t>
            </a:r>
          </a:p>
          <a:p>
            <a:endParaRPr lang="en-US" sz="2800" dirty="0"/>
          </a:p>
          <a:p>
            <a:r>
              <a:rPr lang="en-US" sz="2800" dirty="0"/>
              <a:t>Remaining full operational tests in an offline separator before final online test with proton beam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7th High Power </a:t>
            </a:r>
            <a:r>
              <a:rPr lang="en-US" dirty="0" err="1"/>
              <a:t>Targetry</a:t>
            </a:r>
            <a:r>
              <a:rPr lang="en-US" dirty="0"/>
              <a:t> Workshop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C5D2AE4-3E51-4C83-B819-1F77B4DBC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5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45522"/>
            <a:ext cx="8226425" cy="1133406"/>
          </a:xfrm>
        </p:spPr>
        <p:txBody>
          <a:bodyPr/>
          <a:lstStyle/>
          <a:p>
            <a:r>
              <a:rPr lang="en-US" dirty="0"/>
              <a:t>Contribution of many people from different disciplines: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1219" y="2945616"/>
            <a:ext cx="7173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Melanie </a:t>
            </a:r>
            <a:r>
              <a:rPr lang="en-US" dirty="0" err="1"/>
              <a:t>Delonca</a:t>
            </a:r>
            <a:r>
              <a:rPr lang="en-US" dirty="0"/>
              <a:t>, Thierry </a:t>
            </a:r>
            <a:r>
              <a:rPr lang="en-US" dirty="0" err="1"/>
              <a:t>Stora</a:t>
            </a:r>
            <a:r>
              <a:rPr lang="en-US" dirty="0"/>
              <a:t>, TISD group, Laurent </a:t>
            </a:r>
            <a:r>
              <a:rPr lang="en-US" dirty="0" err="1"/>
              <a:t>Prever-Loiri</a:t>
            </a:r>
            <a:r>
              <a:rPr lang="en-US" dirty="0"/>
              <a:t>, Thierry </a:t>
            </a:r>
            <a:r>
              <a:rPr lang="en-US" dirty="0" err="1"/>
              <a:t>Feniet</a:t>
            </a:r>
            <a:r>
              <a:rPr lang="en-US" dirty="0"/>
              <a:t>, </a:t>
            </a:r>
            <a:r>
              <a:rPr lang="en-US" dirty="0" err="1"/>
              <a:t>Kalvis</a:t>
            </a:r>
            <a:r>
              <a:rPr lang="en-US" dirty="0"/>
              <a:t> </a:t>
            </a:r>
            <a:r>
              <a:rPr lang="en-US" dirty="0" err="1"/>
              <a:t>Kravalis</a:t>
            </a:r>
            <a:r>
              <a:rPr lang="en-US" dirty="0"/>
              <a:t>, Donald </a:t>
            </a:r>
            <a:r>
              <a:rPr lang="en-US" dirty="0" err="1"/>
              <a:t>Houngbo</a:t>
            </a:r>
            <a:r>
              <a:rPr lang="en-US" dirty="0"/>
              <a:t>, Vincent </a:t>
            </a:r>
            <a:r>
              <a:rPr lang="en-US" dirty="0" err="1"/>
              <a:t>Barozier</a:t>
            </a:r>
            <a:r>
              <a:rPr lang="en-US" dirty="0"/>
              <a:t>, Edouard </a:t>
            </a:r>
            <a:r>
              <a:rPr lang="en-US" dirty="0" err="1"/>
              <a:t>Grenier</a:t>
            </a:r>
            <a:r>
              <a:rPr lang="en-US" dirty="0"/>
              <a:t> </a:t>
            </a:r>
            <a:r>
              <a:rPr lang="en-US" dirty="0" err="1"/>
              <a:t>Boley</a:t>
            </a:r>
            <a:r>
              <a:rPr lang="en-US" dirty="0"/>
              <a:t>, Ana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–</a:t>
            </a:r>
            <a:r>
              <a:rPr lang="en-US" dirty="0"/>
              <a:t>Paula </a:t>
            </a:r>
            <a:r>
              <a:rPr lang="en-US" dirty="0" err="1"/>
              <a:t>Bernardes</a:t>
            </a:r>
            <a:r>
              <a:rPr lang="en-US" dirty="0"/>
              <a:t>, Antje Behrens, Alexandre </a:t>
            </a:r>
            <a:r>
              <a:rPr lang="en-US" dirty="0" err="1"/>
              <a:t>Beynel</a:t>
            </a:r>
            <a:r>
              <a:rPr lang="en-US" dirty="0"/>
              <a:t>, Lukasz Jerzy, EN/STI/RBS</a:t>
            </a:r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38188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7th High Power </a:t>
            </a:r>
            <a:r>
              <a:rPr lang="en-US" dirty="0" err="1"/>
              <a:t>Targetry</a:t>
            </a:r>
            <a:r>
              <a:rPr lang="en-US" dirty="0"/>
              <a:t> Workshop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4D74298-D65E-4327-9975-1CB9269A1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6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2C812A43-7B02-48EA-A1D7-3ED47985C3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 err="1"/>
              <a:t>Backup</a:t>
            </a:r>
            <a:r>
              <a:rPr lang="es-ES" dirty="0"/>
              <a:t> </a:t>
            </a:r>
            <a:r>
              <a:rPr lang="es-ES" dirty="0" err="1"/>
              <a:t>slides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62119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main loop part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2" r="19813"/>
          <a:stretch/>
        </p:blipFill>
        <p:spPr>
          <a:xfrm>
            <a:off x="175969" y="1247686"/>
            <a:ext cx="3332525" cy="39731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1" r="12243"/>
          <a:stretch/>
        </p:blipFill>
        <p:spPr>
          <a:xfrm>
            <a:off x="73036" y="1215945"/>
            <a:ext cx="5262963" cy="403662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11024" y="5317326"/>
            <a:ext cx="2897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Filling tank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Heat Exchanger (HEX)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Irradiation &amp; diffusion chamber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Hypertaks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/feedthroughs</a:t>
            </a:r>
          </a:p>
        </p:txBody>
      </p:sp>
      <p:sp>
        <p:nvSpPr>
          <p:cNvPr id="9" name="Rectangle 8"/>
          <p:cNvSpPr/>
          <p:nvPr/>
        </p:nvSpPr>
        <p:spPr>
          <a:xfrm>
            <a:off x="3508493" y="5317326"/>
            <a:ext cx="50202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Water connectors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Electrovalves</a:t>
            </a:r>
            <a:endParaRPr lang="en-US" sz="12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Bellows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Extraction line and ion source -&gt; standard VADIS ion source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32658" y="1487971"/>
            <a:ext cx="5608620" cy="309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275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LIEBE: Heat Exchanger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3953" t="30885" r="52733" b="26431"/>
          <a:stretch/>
        </p:blipFill>
        <p:spPr>
          <a:xfrm>
            <a:off x="3125993" y="1400177"/>
            <a:ext cx="3137984" cy="150770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206791" y="1400176"/>
            <a:ext cx="2724150" cy="1507703"/>
            <a:chOff x="8763560" y="1336603"/>
            <a:chExt cx="2724150" cy="168592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17347" t="30612" r="58333" b="29252"/>
            <a:stretch/>
          </p:blipFill>
          <p:spPr>
            <a:xfrm>
              <a:off x="8763560" y="1336603"/>
              <a:ext cx="2724150" cy="168592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1171558" y="1618318"/>
              <a:ext cx="312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175342" y="1863409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2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175342" y="2559028"/>
              <a:ext cx="312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3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175342" y="2118879"/>
              <a:ext cx="312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5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175342" y="2323292"/>
              <a:ext cx="312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4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96259" y="1405778"/>
            <a:ext cx="27297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 LBE temperatures (200-600degC)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CFX Calculations of the heat exchanged for every channel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25993" y="2874279"/>
            <a:ext cx="3855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3D printed steel Heat Exchanger</a:t>
            </a:r>
          </a:p>
        </p:txBody>
      </p:sp>
      <p:pic>
        <p:nvPicPr>
          <p:cNvPr id="22" name="Picture 21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2" t="12229" r="48613" b="16589"/>
          <a:stretch/>
        </p:blipFill>
        <p:spPr bwMode="auto">
          <a:xfrm>
            <a:off x="722573" y="3358724"/>
            <a:ext cx="2943861" cy="27953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3" name="Chart 18">
            <a:extLst>
              <a:ext uri="{FF2B5EF4-FFF2-40B4-BE49-F238E27FC236}">
                <a16:creationId xmlns:a16="http://schemas.microsoft.com/office/drawing/2014/main" id="{1BE68C4D-6C66-4B40-95A3-415A3C4FFD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049764"/>
              </p:ext>
            </p:extLst>
          </p:nvPr>
        </p:nvGraphicFramePr>
        <p:xfrm>
          <a:off x="3726782" y="3252030"/>
          <a:ext cx="4960018" cy="2984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49487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Introduction/Context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LIEBE prototype design &amp; finished assembly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Offline commissioning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Conclusion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2ADF2FF-6F37-4EC7-8F65-D2C829F27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1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Offline commissioning: Alignment/vibration tests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1365" t="13931" r="54260" b="16544"/>
          <a:stretch/>
        </p:blipFill>
        <p:spPr>
          <a:xfrm>
            <a:off x="1637300" y="1584447"/>
            <a:ext cx="5660967" cy="429376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A9432F6-BFDD-4598-A3B3-927E16B18FEB}"/>
              </a:ext>
            </a:extLst>
          </p:cNvPr>
          <p:cNvSpPr txBox="1"/>
          <p:nvPr/>
        </p:nvSpPr>
        <p:spPr>
          <a:xfrm>
            <a:off x="457200" y="5878213"/>
            <a:ext cx="883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Displacement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Power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Spectral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Density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comparison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Rotor Fr=30Hz, EM Wheel Fr= 4,11Hz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direction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+Y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9876EF6-20E8-4FDD-94AE-995585832508}"/>
              </a:ext>
            </a:extLst>
          </p:cNvPr>
          <p:cNvSpPr txBox="1"/>
          <p:nvPr/>
        </p:nvSpPr>
        <p:spPr>
          <a:xfrm>
            <a:off x="589046" y="1072979"/>
            <a:ext cx="47836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3000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es-ES" sz="3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D2DE7B8-9AD3-41EA-AADC-CE9FCD2C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344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A861E1-D836-4936-89E0-8D4472795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Offline commissioning: Alignment/vibration tests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1C5A6B3-C5BC-4CBA-87E1-97428818B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79A0CD9-ED23-4E52-A93A-A73216012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CBAAE0B-E1B9-4ACA-9887-2949C622AF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16" t="28792" r="30309" b="18921"/>
          <a:stretch/>
        </p:blipFill>
        <p:spPr>
          <a:xfrm>
            <a:off x="1415960" y="1147426"/>
            <a:ext cx="6309334" cy="4452759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A64B338-7E51-4C21-A018-CBC073827A40}"/>
              </a:ext>
            </a:extLst>
          </p:cNvPr>
          <p:cNvSpPr txBox="1"/>
          <p:nvPr/>
        </p:nvSpPr>
        <p:spPr>
          <a:xfrm>
            <a:off x="457200" y="5739389"/>
            <a:ext cx="883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Displacement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Power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Spectral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Density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comparison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Rotor Fr=20Hz, EM Wheel Fr= 2,75Hz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direction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+Z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FECF3850-0AB4-42EA-B671-770557E83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33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8058DA-D39A-4394-97D3-D9D54250E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Offline commissioning: Alignment/vibration tests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72CA246-4478-4DCB-84A2-1691FCA46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3A4A7F8-31A8-40C5-B404-D49224680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8AF1689B-0BB8-4068-AB48-DEFCD7A77F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50" t="11720" r="51616" b="13021"/>
          <a:stretch/>
        </p:blipFill>
        <p:spPr>
          <a:xfrm>
            <a:off x="1496725" y="1122748"/>
            <a:ext cx="6150549" cy="4458334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16CA197-9D82-4491-BEF7-55A71190B11A}"/>
              </a:ext>
            </a:extLst>
          </p:cNvPr>
          <p:cNvSpPr txBox="1"/>
          <p:nvPr/>
        </p:nvSpPr>
        <p:spPr>
          <a:xfrm>
            <a:off x="457200" y="5640425"/>
            <a:ext cx="883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Displacement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Power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Spectral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Density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comparison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Rotor Fr=30Hz, EM Wheel Fr= 4,11Hz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direction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+Z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16EE77AE-4A30-4164-A91C-6319AC1BB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26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035FF5-A6CC-44EC-8C7E-24F670207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Offline commissioning: Alignment/vibration tests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464473-335B-49E9-9BDC-9F25E51D0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F6171DB-4405-4D4C-8FFE-0381DEEA0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A831C7E-46D7-401D-9605-2AD8A6ED6B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40" t="21852" r="30556" b="26790"/>
          <a:stretch/>
        </p:blipFill>
        <p:spPr>
          <a:xfrm>
            <a:off x="1481665" y="1246897"/>
            <a:ext cx="6112935" cy="428592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7C917F6-BD2F-4807-B3F3-59EA78F50DB7}"/>
              </a:ext>
            </a:extLst>
          </p:cNvPr>
          <p:cNvSpPr txBox="1"/>
          <p:nvPr/>
        </p:nvSpPr>
        <p:spPr>
          <a:xfrm>
            <a:off x="457200" y="5640425"/>
            <a:ext cx="883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Displacement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Power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Spectral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Density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comparison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Rotor Fr=40Hz, EM Wheel Fr= 5,48Hz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direction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+Z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FBD10E54-6317-4B4E-B329-9A2299724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656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Offline commissioning: Leak issue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30568" y="920966"/>
            <a:ext cx="8226425" cy="5016068"/>
          </a:xfrm>
        </p:spPr>
        <p:txBody>
          <a:bodyPr/>
          <a:lstStyle/>
          <a:p>
            <a:r>
              <a:rPr lang="en-US" dirty="0"/>
              <a:t>Attempts to solve it:</a:t>
            </a:r>
          </a:p>
          <a:p>
            <a:pPr lvl="1"/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Increasing sealing pressure</a:t>
            </a:r>
          </a:p>
          <a:p>
            <a:pPr lvl="1"/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Shielding the ion source</a:t>
            </a:r>
          </a:p>
          <a:p>
            <a:pPr lvl="1"/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Only able to operate the source up to 1900 ºC</a:t>
            </a:r>
          </a:p>
          <a:p>
            <a:pPr lvl="1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70" t="13505" r="55232" b="42309"/>
          <a:stretch/>
        </p:blipFill>
        <p:spPr>
          <a:xfrm>
            <a:off x="1096349" y="2776860"/>
            <a:ext cx="3192471" cy="336983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9D5C161-C111-4D0E-A5D0-40856A4D2C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771" t="13127" r="32315" b="14774"/>
          <a:stretch/>
        </p:blipFill>
        <p:spPr>
          <a:xfrm>
            <a:off x="5054600" y="2755212"/>
            <a:ext cx="3075484" cy="3391480"/>
          </a:xfrm>
          <a:prstGeom prst="rect">
            <a:avLst/>
          </a:prstGeom>
        </p:spPr>
      </p:pic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7035ABC3-2B49-4EB7-8778-E65FFC75F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5834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Offline commissioning: Alignment/vibration tests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95386" y="738027"/>
            <a:ext cx="83391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Alignment tests: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Cylinder axis and pump axis are on the same line within 0.1mm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/>
          <a:srcRect l="39100" t="21168" r="40848" b="31916"/>
          <a:stretch/>
        </p:blipFill>
        <p:spPr>
          <a:xfrm>
            <a:off x="692018" y="1999602"/>
            <a:ext cx="2790326" cy="367235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E04EB3A-3B02-44FD-BA66-DA51BFD70A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273" t="33210" r="14395" b="32222"/>
          <a:stretch/>
        </p:blipFill>
        <p:spPr>
          <a:xfrm>
            <a:off x="3878976" y="2453313"/>
            <a:ext cx="4455360" cy="276493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C8A5D88-79C8-4E63-842C-1B91BEACFC46}"/>
              </a:ext>
            </a:extLst>
          </p:cNvPr>
          <p:cNvSpPr txBox="1"/>
          <p:nvPr/>
        </p:nvSpPr>
        <p:spPr>
          <a:xfrm>
            <a:off x="3927110" y="5221591"/>
            <a:ext cx="4359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Best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fit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distances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between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EM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pump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target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F7738CE-1522-4885-8ABA-D9053C454387}"/>
              </a:ext>
            </a:extLst>
          </p:cNvPr>
          <p:cNvSpPr txBox="1"/>
          <p:nvPr/>
        </p:nvSpPr>
        <p:spPr>
          <a:xfrm>
            <a:off x="565018" y="5691621"/>
            <a:ext cx="4359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Measurement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EM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pump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axis</a:t>
            </a:r>
          </a:p>
        </p:txBody>
      </p:sp>
      <p:sp>
        <p:nvSpPr>
          <p:cNvPr id="12" name="Marcador de número de diapositiva 11">
            <a:extLst>
              <a:ext uri="{FF2B5EF4-FFF2-40B4-BE49-F238E27FC236}">
                <a16:creationId xmlns:a16="http://schemas.microsoft.com/office/drawing/2014/main" id="{B40B2680-14C6-4A53-935D-138FB9524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8436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8BC10E8-275C-4BE7-8E24-5AB346E3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C9AAD5F-6E8B-4A67-8617-749448A64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097C641-CE2B-403C-8AF0-64304995C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7" name="Chart 1">
            <a:extLst>
              <a:ext uri="{FF2B5EF4-FFF2-40B4-BE49-F238E27FC236}">
                <a16:creationId xmlns:a16="http://schemas.microsoft.com/office/drawing/2014/main" id="{98ABFFB2-CEE8-486B-8EFA-F78961BF673D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91630830"/>
              </p:ext>
            </p:extLst>
          </p:nvPr>
        </p:nvGraphicFramePr>
        <p:xfrm>
          <a:off x="86775" y="2092783"/>
          <a:ext cx="4561426" cy="3114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3">
            <a:extLst>
              <a:ext uri="{FF2B5EF4-FFF2-40B4-BE49-F238E27FC236}">
                <a16:creationId xmlns:a16="http://schemas.microsoft.com/office/drawing/2014/main" id="{00000000-0008-0000-0A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1124883"/>
              </p:ext>
            </p:extLst>
          </p:nvPr>
        </p:nvGraphicFramePr>
        <p:xfrm>
          <a:off x="4707468" y="2092783"/>
          <a:ext cx="4290490" cy="3114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0B1840D2-0888-41C6-BEFA-769734E2D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/>
          <a:lstStyle/>
          <a:p>
            <a:r>
              <a:rPr lang="en-US" dirty="0"/>
              <a:t>Offline commissioning: Flow assessment</a:t>
            </a:r>
          </a:p>
        </p:txBody>
      </p:sp>
    </p:spTree>
    <p:extLst>
      <p:ext uri="{BB962C8B-B14F-4D97-AF65-F5344CB8AC3E}">
        <p14:creationId xmlns:p14="http://schemas.microsoft.com/office/powerpoint/2010/main" val="27348005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7EF09AC-9ED6-4090-B1BD-F5B55708B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1A8E3BA-31CD-4D71-8BAF-B7D06BDAB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F072A2D-93F3-41B1-AB73-0191CEF39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BB95E33-D5F9-450D-8C95-F7661B8AF0C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70669" t="33599" r="11302" b="29921"/>
          <a:stretch/>
        </p:blipFill>
        <p:spPr>
          <a:xfrm>
            <a:off x="1822793" y="1683099"/>
            <a:ext cx="5495239" cy="416966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57976FA-15C0-4F6F-9CDD-5C332FAED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Offline commissioning: Alignment/vibration tests</a:t>
            </a:r>
          </a:p>
        </p:txBody>
      </p:sp>
    </p:spTree>
    <p:extLst>
      <p:ext uri="{BB962C8B-B14F-4D97-AF65-F5344CB8AC3E}">
        <p14:creationId xmlns:p14="http://schemas.microsoft.com/office/powerpoint/2010/main" val="2307799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Introduction/Context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63529" y="1094035"/>
            <a:ext cx="8226425" cy="5016068"/>
          </a:xfrm>
        </p:spPr>
        <p:txBody>
          <a:bodyPr/>
          <a:lstStyle/>
          <a:p>
            <a:r>
              <a:rPr lang="en-US" dirty="0"/>
              <a:t>High power target for exotic species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1857"/>
          <a:stretch/>
        </p:blipFill>
        <p:spPr>
          <a:xfrm>
            <a:off x="387447" y="1960669"/>
            <a:ext cx="4228209" cy="29366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42010" y="1821226"/>
            <a:ext cx="42282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Enhance the release of short-lived isotopes through:</a:t>
            </a:r>
          </a:p>
          <a:p>
            <a:endParaRPr lang="en-US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Droplet formation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Lower density of the liquid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Primary beam heat deposition dissipation: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Custom-made heat exchanger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endParaRPr lang="en-US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4046" y="4873778"/>
            <a:ext cx="4060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Concept scheme,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E. Noah et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EURISOL-DS</a:t>
            </a:r>
          </a:p>
          <a:p>
            <a:endParaRPr lang="en-US" sz="1600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C357EF3-5305-467A-AC51-D80BCF682360}"/>
              </a:ext>
            </a:extLst>
          </p:cNvPr>
          <p:cNvSpPr txBox="1"/>
          <p:nvPr/>
        </p:nvSpPr>
        <p:spPr>
          <a:xfrm>
            <a:off x="457200" y="5682026"/>
            <a:ext cx="1062567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Concept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CB94D5E-C4CA-4030-ADEE-D4994D977C7B}"/>
              </a:ext>
            </a:extLst>
          </p:cNvPr>
          <p:cNvSpPr txBox="1"/>
          <p:nvPr/>
        </p:nvSpPr>
        <p:spPr>
          <a:xfrm>
            <a:off x="2080294" y="5681301"/>
            <a:ext cx="1163388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Prototype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A83C037-509C-4CF8-B42C-D7BDBE0D107E}"/>
              </a:ext>
            </a:extLst>
          </p:cNvPr>
          <p:cNvSpPr txBox="1"/>
          <p:nvPr/>
        </p:nvSpPr>
        <p:spPr>
          <a:xfrm>
            <a:off x="3856458" y="5679229"/>
            <a:ext cx="2485744" cy="3693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Offline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commissioning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41A39A8-6FFB-4C12-B391-5DB0C8CB67F0}"/>
              </a:ext>
            </a:extLst>
          </p:cNvPr>
          <p:cNvSpPr txBox="1"/>
          <p:nvPr/>
        </p:nvSpPr>
        <p:spPr>
          <a:xfrm>
            <a:off x="6851092" y="5679229"/>
            <a:ext cx="1415568" cy="3693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Online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tests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7F7DF2C4-4FF3-44D3-8936-ABDFE9E3378C}"/>
              </a:ext>
            </a:extLst>
          </p:cNvPr>
          <p:cNvCxnSpPr>
            <a:cxnSpLocks/>
            <a:stCxn id="3" idx="3"/>
            <a:endCxn id="16" idx="1"/>
          </p:cNvCxnSpPr>
          <p:nvPr/>
        </p:nvCxnSpPr>
        <p:spPr>
          <a:xfrm flipV="1">
            <a:off x="1519767" y="5865967"/>
            <a:ext cx="560527" cy="72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6946FD52-55DB-4EEE-B480-DDA878CA1563}"/>
              </a:ext>
            </a:extLst>
          </p:cNvPr>
          <p:cNvCxnSpPr>
            <a:cxnSpLocks/>
            <a:stCxn id="16" idx="3"/>
            <a:endCxn id="17" idx="1"/>
          </p:cNvCxnSpPr>
          <p:nvPr/>
        </p:nvCxnSpPr>
        <p:spPr>
          <a:xfrm flipV="1">
            <a:off x="3243682" y="5863895"/>
            <a:ext cx="612776" cy="207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DE545408-0FD9-45D3-B1D6-6813D4C4F814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6342202" y="5863895"/>
            <a:ext cx="508890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Marcador de número de diapositiva 27">
            <a:extLst>
              <a:ext uri="{FF2B5EF4-FFF2-40B4-BE49-F238E27FC236}">
                <a16:creationId xmlns:a16="http://schemas.microsoft.com/office/drawing/2014/main" id="{76AE11E1-C057-4C37-8AC3-EEF1EBB22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0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8E3680-E06D-4FEC-8E9C-658E2FEC9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533" y="966219"/>
            <a:ext cx="8226854" cy="715840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ES" dirty="0"/>
              <a:t>LIEBE: </a:t>
            </a:r>
            <a:r>
              <a:rPr lang="es-ES" dirty="0" err="1"/>
              <a:t>LIquid</a:t>
            </a:r>
            <a:r>
              <a:rPr lang="es-ES" dirty="0"/>
              <a:t> </a:t>
            </a:r>
            <a:r>
              <a:rPr lang="es-ES" dirty="0" err="1"/>
              <a:t>Eutectic</a:t>
            </a:r>
            <a:r>
              <a:rPr lang="es-ES" dirty="0"/>
              <a:t> lead </a:t>
            </a:r>
            <a:r>
              <a:rPr lang="es-ES" dirty="0" err="1"/>
              <a:t>Bismuth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Eurisol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0B9DB01-9C79-45FC-B898-6237F6FEC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65223E5-C27A-4AEC-8A90-2FDC58AE0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ACE81101-D602-4626-9032-6ADDAED7D7E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0383" y="1682059"/>
            <a:ext cx="4810320" cy="2101857"/>
          </a:xfrm>
        </p:spPr>
        <p:txBody>
          <a:bodyPr>
            <a:normAutofit/>
          </a:bodyPr>
          <a:lstStyle/>
          <a:p>
            <a:r>
              <a:rPr lang="es-E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Target material: LBE</a:t>
            </a:r>
          </a:p>
          <a:p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Operational temperature [200-600]°C</a:t>
            </a:r>
          </a:p>
          <a:p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Targeted isotope: </a:t>
            </a:r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177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Hg (130ms half-life)</a:t>
            </a:r>
          </a:p>
          <a:p>
            <a:endParaRPr lang="en-US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endParaRPr lang="es-E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5ED3C11-BBBD-4C4F-A202-D653A704038C}"/>
              </a:ext>
            </a:extLst>
          </p:cNvPr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Ubuntu Light"/>
              </a:defRPr>
            </a:lvl1pPr>
          </a:lstStyle>
          <a:p>
            <a:r>
              <a:rPr lang="en-US"/>
              <a:t>Introduction/Context</a:t>
            </a:r>
            <a:endParaRPr lang="en-US" dirty="0"/>
          </a:p>
        </p:txBody>
      </p:sp>
      <p:cxnSp>
        <p:nvCxnSpPr>
          <p:cNvPr id="9" name="Straight Arrow Connector 10">
            <a:extLst>
              <a:ext uri="{FF2B5EF4-FFF2-40B4-BE49-F238E27FC236}">
                <a16:creationId xmlns:a16="http://schemas.microsoft.com/office/drawing/2014/main" id="{18D5F840-51A7-4068-9FDE-361D2D1781AB}"/>
              </a:ext>
            </a:extLst>
          </p:cNvPr>
          <p:cNvCxnSpPr>
            <a:cxnSpLocks/>
          </p:cNvCxnSpPr>
          <p:nvPr/>
        </p:nvCxnSpPr>
        <p:spPr>
          <a:xfrm>
            <a:off x="6653975" y="2238433"/>
            <a:ext cx="270014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id="{2C31E82C-3917-401F-81C9-314CC0843041}"/>
              </a:ext>
            </a:extLst>
          </p:cNvPr>
          <p:cNvSpPr txBox="1"/>
          <p:nvPr/>
        </p:nvSpPr>
        <p:spPr>
          <a:xfrm>
            <a:off x="581891" y="5938424"/>
            <a:ext cx="7448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Images from Melanie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Delonca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CERN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Ph.D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 thesis</a:t>
            </a:r>
          </a:p>
        </p:txBody>
      </p:sp>
      <p:sp>
        <p:nvSpPr>
          <p:cNvPr id="16" name="Marcador de contenido 4">
            <a:extLst>
              <a:ext uri="{FF2B5EF4-FFF2-40B4-BE49-F238E27FC236}">
                <a16:creationId xmlns:a16="http://schemas.microsoft.com/office/drawing/2014/main" id="{ED62E3C4-1CA8-4422-89C3-A07EC9204A2F}"/>
              </a:ext>
            </a:extLst>
          </p:cNvPr>
          <p:cNvSpPr txBox="1">
            <a:spLocks/>
          </p:cNvSpPr>
          <p:nvPr/>
        </p:nvSpPr>
        <p:spPr>
          <a:xfrm>
            <a:off x="4518829" y="1639255"/>
            <a:ext cx="4625171" cy="9357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 Light" panose="020F0302020204030204" pitchFamily="34" charset="0"/>
              </a:rPr>
              <a:t>LBE Velocity preferred: </a:t>
            </a:r>
            <a:r>
              <a:rPr lang="en-US" sz="1800" b="1" dirty="0">
                <a:cs typeface="Calibri" panose="020F0502020204030204" pitchFamily="34" charset="0"/>
              </a:rPr>
              <a:t>2 m/s        Q=0.13 l/s</a:t>
            </a:r>
          </a:p>
          <a:p>
            <a:r>
              <a:rPr lang="en-US" sz="1800" b="1" dirty="0">
                <a:cs typeface="Calibri" panose="020F0502020204030204" pitchFamily="34" charset="0"/>
              </a:rPr>
              <a:t>Ø0.4 mm </a:t>
            </a: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droplets          factor </a:t>
            </a:r>
            <a:r>
              <a:rPr lang="en-US" sz="1800" b="1" dirty="0">
                <a:cs typeface="Calibri" panose="020F0502020204030204" pitchFamily="34" charset="0"/>
              </a:rPr>
              <a:t>5</a:t>
            </a: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 more release</a:t>
            </a:r>
          </a:p>
        </p:txBody>
      </p:sp>
      <p:cxnSp>
        <p:nvCxnSpPr>
          <p:cNvPr id="17" name="Straight Arrow Connector 10">
            <a:extLst>
              <a:ext uri="{FF2B5EF4-FFF2-40B4-BE49-F238E27FC236}">
                <a16:creationId xmlns:a16="http://schemas.microsoft.com/office/drawing/2014/main" id="{D0B5A7E7-39A3-4E53-B924-654D4FFB5128}"/>
              </a:ext>
            </a:extLst>
          </p:cNvPr>
          <p:cNvCxnSpPr>
            <a:cxnSpLocks/>
          </p:cNvCxnSpPr>
          <p:nvPr/>
        </p:nvCxnSpPr>
        <p:spPr>
          <a:xfrm>
            <a:off x="7585308" y="1823567"/>
            <a:ext cx="270014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Marcador de número de diapositiva 19">
            <a:extLst>
              <a:ext uri="{FF2B5EF4-FFF2-40B4-BE49-F238E27FC236}">
                <a16:creationId xmlns:a16="http://schemas.microsoft.com/office/drawing/2014/main" id="{70A7B175-BB91-4F0B-A1F8-A54CA98D5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2" name="Picture 10">
            <a:extLst>
              <a:ext uri="{FF2B5EF4-FFF2-40B4-BE49-F238E27FC236}">
                <a16:creationId xmlns:a16="http://schemas.microsoft.com/office/drawing/2014/main" id="{E521C258-60AC-43D1-8065-15820AC61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6135" y="3033375"/>
            <a:ext cx="3505270" cy="3034042"/>
          </a:xfrm>
          <a:prstGeom prst="rect">
            <a:avLst/>
          </a:prstGeom>
        </p:spPr>
      </p:pic>
      <p:pic>
        <p:nvPicPr>
          <p:cNvPr id="23" name="Picture 8">
            <a:extLst>
              <a:ext uri="{FF2B5EF4-FFF2-40B4-BE49-F238E27FC236}">
                <a16:creationId xmlns:a16="http://schemas.microsoft.com/office/drawing/2014/main" id="{45BFE71C-4E3C-458F-934B-B3684DA2B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76" y="3013205"/>
            <a:ext cx="3671012" cy="29731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ángulo 23">
                <a:extLst>
                  <a:ext uri="{FF2B5EF4-FFF2-40B4-BE49-F238E27FC236}">
                    <a16:creationId xmlns:a16="http://schemas.microsoft.com/office/drawing/2014/main" id="{5C6CD243-A9C8-47CD-BDB7-5E0C8367CD2A}"/>
                  </a:ext>
                </a:extLst>
              </p:cNvPr>
              <p:cNvSpPr/>
              <p:nvPr/>
            </p:nvSpPr>
            <p:spPr>
              <a:xfrm>
                <a:off x="4630859" y="2447737"/>
                <a:ext cx="4316246" cy="3919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n-US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𝑡𝑎𝑟𝑔𝑒𝑡</m:t>
                          </m:r>
                        </m:sub>
                      </m:sSub>
                      <m:r>
                        <a:rPr lang="en-US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en-US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𝑠𝑒𝑝</m:t>
                          </m:r>
                        </m:sub>
                      </m:sSub>
                      <m:r>
                        <a:rPr lang="en-US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𝑡𝑟𝑎𝑛𝑠𝑝𝑜𝑟𝑡</m:t>
                          </m:r>
                        </m:sub>
                      </m:sSub>
                    </m:oMath>
                  </m:oMathPara>
                </a14:m>
                <a:endParaRPr lang="es-ES" dirty="0">
                  <a:solidFill>
                    <a:schemeClr val="accent1">
                      <a:lumMod val="7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24" name="Rectángulo 23">
                <a:extLst>
                  <a:ext uri="{FF2B5EF4-FFF2-40B4-BE49-F238E27FC236}">
                    <a16:creationId xmlns:a16="http://schemas.microsoft.com/office/drawing/2014/main" id="{5C6CD243-A9C8-47CD-BDB7-5E0C8367CD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0859" y="2447737"/>
                <a:ext cx="4316246" cy="391902"/>
              </a:xfrm>
              <a:prstGeom prst="rect">
                <a:avLst/>
              </a:prstGeom>
              <a:blipFill>
                <a:blip r:embed="rId4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agen 20">
            <a:extLst>
              <a:ext uri="{FF2B5EF4-FFF2-40B4-BE49-F238E27FC236}">
                <a16:creationId xmlns:a16="http://schemas.microsoft.com/office/drawing/2014/main" id="{BB5CB6B1-C7F7-4C95-B1B3-938D0A62DFE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092" t="13622" r="38242" b="32223"/>
          <a:stretch/>
        </p:blipFill>
        <p:spPr>
          <a:xfrm>
            <a:off x="306504" y="3033375"/>
            <a:ext cx="4358589" cy="2785531"/>
          </a:xfrm>
          <a:prstGeom prst="rect">
            <a:avLst/>
          </a:prstGeom>
        </p:spPr>
      </p:pic>
      <p:pic>
        <p:nvPicPr>
          <p:cNvPr id="8" name="Picture 12">
            <a:extLst>
              <a:ext uri="{FF2B5EF4-FFF2-40B4-BE49-F238E27FC236}">
                <a16:creationId xmlns:a16="http://schemas.microsoft.com/office/drawing/2014/main" id="{F3B171EF-FD38-49B1-9EA4-6431A365279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1360" t="17086" r="7326" b="30547"/>
          <a:stretch/>
        </p:blipFill>
        <p:spPr>
          <a:xfrm>
            <a:off x="4790699" y="2928504"/>
            <a:ext cx="3539044" cy="326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44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LIEBE prototype design &amp; completed assembly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782" y="1112575"/>
            <a:ext cx="84580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The target: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Compatible with existing target handling at ISOLDE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38439" t="35242" r="8822" b="20293"/>
          <a:stretch/>
        </p:blipFill>
        <p:spPr>
          <a:xfrm>
            <a:off x="161049" y="1981980"/>
            <a:ext cx="8693981" cy="412311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26B2E37-6C5F-4BD3-8AFA-AC1BB1A6F3FA}"/>
              </a:ext>
            </a:extLst>
          </p:cNvPr>
          <p:cNvSpPr txBox="1"/>
          <p:nvPr/>
        </p:nvSpPr>
        <p:spPr>
          <a:xfrm>
            <a:off x="7145866" y="5566935"/>
            <a:ext cx="1016001" cy="3231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" dirty="0" err="1"/>
              <a:t>Chimney</a:t>
            </a:r>
            <a:endParaRPr lang="es-ES" sz="150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CC414A-D514-4B7A-AE43-B76F89A6F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659796A-C290-4147-A78C-7822CB7723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69" t="4623" r="38046" b="16228"/>
          <a:stretch/>
        </p:blipFill>
        <p:spPr>
          <a:xfrm>
            <a:off x="2179736" y="1612051"/>
            <a:ext cx="5050797" cy="449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0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LIEBE prototype design &amp; finished assembly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9" r="14034"/>
          <a:stretch/>
        </p:blipFill>
        <p:spPr>
          <a:xfrm>
            <a:off x="5758256" y="1728851"/>
            <a:ext cx="3297794" cy="361408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6" r="8224"/>
          <a:stretch/>
        </p:blipFill>
        <p:spPr>
          <a:xfrm rot="5400000">
            <a:off x="2012927" y="1750016"/>
            <a:ext cx="3614083" cy="35432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967" y="897163"/>
            <a:ext cx="429048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The EM pump: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81567" y="5561500"/>
            <a:ext cx="1718160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Dedicated trolley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95519" y="5586132"/>
            <a:ext cx="1611915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Magnetic wheel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56488" y="5591077"/>
            <a:ext cx="1718160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Alignment table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87850" y="5577616"/>
            <a:ext cx="1440970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Coupling rails</a:t>
            </a:r>
          </a:p>
        </p:txBody>
      </p:sp>
      <p:cxnSp>
        <p:nvCxnSpPr>
          <p:cNvPr id="17" name="Straight Arrow Connector 16"/>
          <p:cNvCxnSpPr>
            <a:cxnSpLocks/>
            <a:stCxn id="13" idx="0"/>
          </p:cNvCxnSpPr>
          <p:nvPr/>
        </p:nvCxnSpPr>
        <p:spPr>
          <a:xfrm flipV="1">
            <a:off x="2901477" y="3073400"/>
            <a:ext cx="984057" cy="25127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  <a:stCxn id="15" idx="0"/>
          </p:cNvCxnSpPr>
          <p:nvPr/>
        </p:nvCxnSpPr>
        <p:spPr>
          <a:xfrm flipH="1" flipV="1">
            <a:off x="4168655" y="3505200"/>
            <a:ext cx="339680" cy="20724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  <a:stCxn id="14" idx="0"/>
          </p:cNvCxnSpPr>
          <p:nvPr/>
        </p:nvCxnSpPr>
        <p:spPr>
          <a:xfrm flipV="1">
            <a:off x="6215568" y="3429000"/>
            <a:ext cx="914401" cy="21620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/>
            <a:stCxn id="10" idx="0"/>
          </p:cNvCxnSpPr>
          <p:nvPr/>
        </p:nvCxnSpPr>
        <p:spPr>
          <a:xfrm flipH="1" flipV="1">
            <a:off x="7587281" y="4425696"/>
            <a:ext cx="553366" cy="113580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C066FB3-B7C7-40EE-AC09-59622729F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51E2F99B-6F6C-442A-960C-B7DAE0450D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28" t="14533" r="15278" b="15491"/>
          <a:stretch/>
        </p:blipFill>
        <p:spPr bwMode="auto">
          <a:xfrm>
            <a:off x="6378416" y="938579"/>
            <a:ext cx="2264617" cy="71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C80D3D8-BDE5-4C96-ACA6-49B0F1DB06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541" t="36805" r="38692" b="16815"/>
          <a:stretch/>
        </p:blipFill>
        <p:spPr>
          <a:xfrm>
            <a:off x="201452" y="1714606"/>
            <a:ext cx="2264617" cy="2385528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3D167CE1-FECD-4652-A2C9-AF3A9501E209}"/>
              </a:ext>
            </a:extLst>
          </p:cNvPr>
          <p:cNvSpPr txBox="1"/>
          <p:nvPr/>
        </p:nvSpPr>
        <p:spPr>
          <a:xfrm>
            <a:off x="234544" y="4231138"/>
            <a:ext cx="251717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Double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Hallbach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array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axisymmetric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P=2,2kW , B=1,1T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797DF57C-3D49-401D-BF35-4246DF7E34C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796" t="13066" r="54411" b="14478"/>
          <a:stretch/>
        </p:blipFill>
        <p:spPr>
          <a:xfrm>
            <a:off x="405597" y="1376052"/>
            <a:ext cx="3400498" cy="5172786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E2E94229-4A37-473E-A020-D347DE12D39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3850" t="25871" r="13618" b="16619"/>
          <a:stretch/>
        </p:blipFill>
        <p:spPr>
          <a:xfrm>
            <a:off x="3806095" y="2284063"/>
            <a:ext cx="5236082" cy="322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Offline commissioning: Flow assessment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31902" t="29713" r="44240" b="5923"/>
          <a:stretch/>
        </p:blipFill>
        <p:spPr>
          <a:xfrm>
            <a:off x="4793645" y="1193428"/>
            <a:ext cx="4138687" cy="4187000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384157" y="1122567"/>
            <a:ext cx="4860950" cy="1908711"/>
          </a:xfrm>
        </p:spPr>
        <p:txBody>
          <a:bodyPr>
            <a:normAutofit/>
          </a:bodyPr>
          <a:lstStyle/>
          <a:p>
            <a:r>
              <a:rPr lang="en-US" dirty="0"/>
              <a:t>Test objectives:</a:t>
            </a:r>
          </a:p>
          <a:p>
            <a:pPr lvl="1"/>
            <a:r>
              <a:rPr lang="en-US" sz="1600" dirty="0">
                <a:latin typeface="Calibri Light" panose="020F0302020204030204" pitchFamily="34" charset="0"/>
              </a:rPr>
              <a:t>Operate in the absence of cavitation</a:t>
            </a:r>
          </a:p>
          <a:p>
            <a:pPr lvl="1"/>
            <a:r>
              <a:rPr lang="en-US" sz="1600" dirty="0">
                <a:latin typeface="Calibri Light" panose="020F0302020204030204" pitchFamily="34" charset="0"/>
              </a:rPr>
              <a:t>Reach the desired flow for release optimization (0,13L/s)</a:t>
            </a:r>
            <a:r>
              <a:rPr lang="en-US" sz="1600" dirty="0"/>
              <a:t>	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4865" t="6648" r="49167" b="10723"/>
          <a:stretch/>
        </p:blipFill>
        <p:spPr>
          <a:xfrm>
            <a:off x="887356" y="2771249"/>
            <a:ext cx="3463000" cy="2983360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cxnSpLocks/>
            <a:stCxn id="17" idx="1"/>
          </p:cNvCxnSpPr>
          <p:nvPr/>
        </p:nvCxnSpPr>
        <p:spPr>
          <a:xfrm flipV="1">
            <a:off x="763758" y="3899774"/>
            <a:ext cx="1461331" cy="215773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3758" y="5903615"/>
            <a:ext cx="3710196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Increased diameter: Ø</a:t>
            </a:r>
            <a:r>
              <a:rPr lang="en-US" sz="1400" dirty="0"/>
              <a:t>10mm           </a:t>
            </a:r>
            <a:r>
              <a:rPr lang="en-US" sz="1400" b="1" dirty="0"/>
              <a:t>Ø</a:t>
            </a:r>
            <a:r>
              <a:rPr lang="en-US" sz="1400" dirty="0"/>
              <a:t>16mm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3373825" y="6014259"/>
            <a:ext cx="292609" cy="11064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245107" y="5326018"/>
            <a:ext cx="37924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Flow assessment in previous tests at IPUL</a:t>
            </a:r>
          </a:p>
        </p:txBody>
      </p:sp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F52EDDAC-4E90-4502-A222-C77817FC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0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Offline commissioning: Flow assessment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pic>
        <p:nvPicPr>
          <p:cNvPr id="6" name="Content Placehold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9106" t="24449" r="45155" b="9939"/>
          <a:stretch/>
        </p:blipFill>
        <p:spPr>
          <a:xfrm>
            <a:off x="770388" y="1761338"/>
            <a:ext cx="7600478" cy="40885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3737" y="1284674"/>
            <a:ext cx="4879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Tests done with a LIEBE loop replica at IPUL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83356" y="5849882"/>
            <a:ext cx="35678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Screenshot of the tests setup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279D6DA-01E3-4BEB-B577-56A59E4C2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6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5/06/2018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7th High Power Targetry Workshop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54000" y="998600"/>
            <a:ext cx="8226425" cy="5016068"/>
          </a:xfrm>
        </p:spPr>
        <p:txBody>
          <a:bodyPr/>
          <a:lstStyle/>
          <a:p>
            <a:r>
              <a:rPr lang="en-US" dirty="0"/>
              <a:t>Results:</a:t>
            </a:r>
          </a:p>
          <a:p>
            <a:pPr lvl="1"/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Drift observed between measurements due to clogging of the sensors</a:t>
            </a:r>
          </a:p>
          <a:p>
            <a:pPr lvl="1"/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LBE oxide formation in contact with air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Offline commissioning: Flow assessment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0881BB1B-419B-4FE0-A08A-D67A039C8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28" name="Chart 4">
            <a:extLst>
              <a:ext uri="{FF2B5EF4-FFF2-40B4-BE49-F238E27FC236}">
                <a16:creationId xmlns:a16="http://schemas.microsoft.com/office/drawing/2014/main" id="{00000000-0008-0000-0A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5785758"/>
              </p:ext>
            </p:extLst>
          </p:nvPr>
        </p:nvGraphicFramePr>
        <p:xfrm>
          <a:off x="1820333" y="2272151"/>
          <a:ext cx="5714747" cy="393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CuadroTexto 22">
            <a:extLst>
              <a:ext uri="{FF2B5EF4-FFF2-40B4-BE49-F238E27FC236}">
                <a16:creationId xmlns:a16="http://schemas.microsoft.com/office/drawing/2014/main" id="{650A51BD-AECE-4EAB-B977-46E6E0B61EDB}"/>
              </a:ext>
            </a:extLst>
          </p:cNvPr>
          <p:cNvSpPr txBox="1"/>
          <p:nvPr/>
        </p:nvSpPr>
        <p:spPr>
          <a:xfrm>
            <a:off x="5377560" y="5833098"/>
            <a:ext cx="50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0,13</a:t>
            </a:r>
          </a:p>
        </p:txBody>
      </p:sp>
    </p:spTree>
    <p:extLst>
      <p:ext uri="{BB962C8B-B14F-4D97-AF65-F5344CB8AC3E}">
        <p14:creationId xmlns:p14="http://schemas.microsoft.com/office/powerpoint/2010/main" val="230980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ERN">
    <a:dk1>
      <a:srgbClr val="0C377B"/>
    </a:dk1>
    <a:lt1>
      <a:srgbClr val="FFFFFF"/>
    </a:lt1>
    <a:dk2>
      <a:srgbClr val="333333"/>
    </a:dk2>
    <a:lt2>
      <a:srgbClr val="999999"/>
    </a:lt2>
    <a:accent1>
      <a:srgbClr val="0C377B"/>
    </a:accent1>
    <a:accent2>
      <a:srgbClr val="A40000"/>
    </a:accent2>
    <a:accent3>
      <a:srgbClr val="4F9A06"/>
    </a:accent3>
    <a:accent4>
      <a:srgbClr val="5197CC"/>
    </a:accent4>
    <a:accent5>
      <a:srgbClr val="EF2929"/>
    </a:accent5>
    <a:accent6>
      <a:srgbClr val="8AE234"/>
    </a:accent6>
    <a:hlink>
      <a:srgbClr val="3465A4"/>
    </a:hlink>
    <a:folHlink>
      <a:srgbClr val="3465A4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33395</TotalTime>
  <Words>915</Words>
  <Application>Microsoft Office PowerPoint</Application>
  <PresentationFormat>On-screen Show (4:3)</PresentationFormat>
  <Paragraphs>237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Ubuntu Light</vt:lpstr>
      <vt:lpstr>CERN_ENdept_Presentation_ArialFont copy</vt:lpstr>
      <vt:lpstr>The LIEBE high-power target: Offline commissioning results</vt:lpstr>
      <vt:lpstr>Outline</vt:lpstr>
      <vt:lpstr>Introduction/Context</vt:lpstr>
      <vt:lpstr>LIEBE: LIquid Eutectic lead Bismuth for Eurisol</vt:lpstr>
      <vt:lpstr>LIEBE prototype design &amp; completed assembly</vt:lpstr>
      <vt:lpstr>LIEBE prototype design &amp; finished assembly</vt:lpstr>
      <vt:lpstr>Offline commissioning: Flow assessment</vt:lpstr>
      <vt:lpstr>Offline commissioning: Flow assessment</vt:lpstr>
      <vt:lpstr>Offline commissioning: Flow assessment</vt:lpstr>
      <vt:lpstr>Offline commissioning: Alignment/vibration tests</vt:lpstr>
      <vt:lpstr>Offline commissioning: Alignment/vibration tests</vt:lpstr>
      <vt:lpstr>Offline commissioning: Leak issue</vt:lpstr>
      <vt:lpstr>Offline commissioning: Remaining tests</vt:lpstr>
      <vt:lpstr>Conclusions</vt:lpstr>
      <vt:lpstr>Acknowledgements</vt:lpstr>
      <vt:lpstr>PowerPoint Presentation</vt:lpstr>
      <vt:lpstr>PowerPoint Presentation</vt:lpstr>
      <vt:lpstr>The main loop part</vt:lpstr>
      <vt:lpstr>LIEBE: Heat Exchanger</vt:lpstr>
      <vt:lpstr>Offline commissioning: Alignment/vibration tests</vt:lpstr>
      <vt:lpstr>Offline commissioning: Alignment/vibration tests</vt:lpstr>
      <vt:lpstr>Offline commissioning: Alignment/vibration tests</vt:lpstr>
      <vt:lpstr>Offline commissioning: Alignment/vibration tests</vt:lpstr>
      <vt:lpstr>Offline commissioning: Leak issue</vt:lpstr>
      <vt:lpstr>Offline commissioning: Alignment/vibration tests</vt:lpstr>
      <vt:lpstr>Offline commissioning: Flow assessment</vt:lpstr>
      <vt:lpstr>Offline commissioning: Alignment/vibration tests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LIEBE target: a step toward exotic species</dc:title>
  <dc:creator>Melanie Delonca</dc:creator>
  <cp:lastModifiedBy>Ferran Boix Pamies</cp:lastModifiedBy>
  <cp:revision>181</cp:revision>
  <dcterms:created xsi:type="dcterms:W3CDTF">2016-04-04T08:42:33Z</dcterms:created>
  <dcterms:modified xsi:type="dcterms:W3CDTF">2018-06-22T13:55:52Z</dcterms:modified>
</cp:coreProperties>
</file>