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A3"/>
    <a:srgbClr val="0152A1"/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57" autoAdjust="0"/>
    <p:restoredTop sz="95405" autoAdjust="0"/>
  </p:normalViewPr>
  <p:slideViewPr>
    <p:cSldViewPr>
      <p:cViewPr varScale="1">
        <p:scale>
          <a:sx n="80" d="100"/>
          <a:sy n="80" d="100"/>
        </p:scale>
        <p:origin x="157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Users\e\edenicol\Desktop\Test%20Saleve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971715903886808E-2"/>
          <c:y val="0.10319478908188585"/>
          <c:w val="0.89019685039370078"/>
          <c:h val="0.77099057845332852"/>
        </c:manualLayout>
      </c:layout>
      <c:lineChart>
        <c:grouping val="standard"/>
        <c:varyColors val="0"/>
        <c:ser>
          <c:idx val="0"/>
          <c:order val="0"/>
          <c:tx>
            <c:v>Rise time (ns)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6350">
                <a:solidFill>
                  <a:srgbClr val="0070C0"/>
                </a:solidFill>
              </a:ln>
              <a:effectLst/>
            </c:spPr>
          </c:marker>
          <c:trendline>
            <c:spPr>
              <a:ln w="12700" cap="rnd">
                <a:solidFill>
                  <a:srgbClr val="0070C0"/>
                </a:solidFill>
                <a:prstDash val="solid"/>
              </a:ln>
              <a:effectLst/>
            </c:spPr>
            <c:trendlineType val="power"/>
            <c:dispRSqr val="0"/>
            <c:dispEq val="0"/>
          </c:trendline>
          <c:cat>
            <c:strRef>
              <c:f>Sheet1!$A$38:$A$44</c:f>
              <c:strCache>
                <c:ptCount val="7"/>
                <c:pt idx="0">
                  <c:v>1.4kV</c:v>
                </c:pt>
                <c:pt idx="1">
                  <c:v>1.6kV</c:v>
                </c:pt>
                <c:pt idx="2">
                  <c:v>1.8kV</c:v>
                </c:pt>
                <c:pt idx="3">
                  <c:v>2kV</c:v>
                </c:pt>
                <c:pt idx="4">
                  <c:v>2.2kV</c:v>
                </c:pt>
                <c:pt idx="5">
                  <c:v>2.4kV</c:v>
                </c:pt>
                <c:pt idx="6">
                  <c:v>2.6kV</c:v>
                </c:pt>
              </c:strCache>
            </c:strRef>
          </c:cat>
          <c:val>
            <c:numRef>
              <c:f>Sheet1!$F$38:$F$44</c:f>
              <c:numCache>
                <c:formatCode>General</c:formatCode>
                <c:ptCount val="7"/>
                <c:pt idx="0">
                  <c:v>718</c:v>
                </c:pt>
                <c:pt idx="1">
                  <c:v>714</c:v>
                </c:pt>
                <c:pt idx="2">
                  <c:v>712</c:v>
                </c:pt>
                <c:pt idx="3">
                  <c:v>711</c:v>
                </c:pt>
                <c:pt idx="4">
                  <c:v>709</c:v>
                </c:pt>
                <c:pt idx="5">
                  <c:v>707</c:v>
                </c:pt>
                <c:pt idx="6">
                  <c:v>706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974-4727-AE85-E5B413DBEEB3}"/>
            </c:ext>
          </c:extLst>
        </c:ser>
        <c:ser>
          <c:idx val="1"/>
          <c:order val="1"/>
          <c:tx>
            <c:v>Delay time (ns)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175">
                <a:solidFill>
                  <a:srgbClr val="C00000"/>
                </a:solidFill>
              </a:ln>
              <a:effectLst/>
            </c:spPr>
          </c:marker>
          <c:trendline>
            <c:spPr>
              <a:ln w="12700" cap="rnd">
                <a:solidFill>
                  <a:srgbClr val="C00000"/>
                </a:solidFill>
                <a:prstDash val="solid"/>
              </a:ln>
              <a:effectLst/>
            </c:spPr>
            <c:trendlineType val="power"/>
            <c:dispRSqr val="0"/>
            <c:dispEq val="0"/>
          </c:trendline>
          <c:val>
            <c:numRef>
              <c:f>Sheet1!$H$38:$H$44</c:f>
              <c:numCache>
                <c:formatCode>General</c:formatCode>
                <c:ptCount val="7"/>
                <c:pt idx="0">
                  <c:v>872</c:v>
                </c:pt>
                <c:pt idx="1">
                  <c:v>842</c:v>
                </c:pt>
                <c:pt idx="2">
                  <c:v>831</c:v>
                </c:pt>
                <c:pt idx="3">
                  <c:v>815</c:v>
                </c:pt>
                <c:pt idx="4">
                  <c:v>808</c:v>
                </c:pt>
                <c:pt idx="5">
                  <c:v>800</c:v>
                </c:pt>
                <c:pt idx="6">
                  <c:v>790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974-4727-AE85-E5B413DBEE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299664"/>
        <c:axId val="121300056"/>
        <c:extLst/>
      </c:lineChart>
      <c:catAx>
        <c:axId val="121299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300056"/>
        <c:crosses val="autoZero"/>
        <c:auto val="1"/>
        <c:lblAlgn val="ctr"/>
        <c:lblOffset val="100"/>
        <c:noMultiLvlLbl val="0"/>
      </c:catAx>
      <c:valAx>
        <c:axId val="121300056"/>
        <c:scaling>
          <c:orientation val="minMax"/>
          <c:min val="7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29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3761369996931507"/>
          <c:y val="4.5019496632399861E-2"/>
          <c:w val="0.45159774895005661"/>
          <c:h val="0.46977135767458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84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803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chart" Target="../charts/chart1.xml"/><Relationship Id="rId10" Type="http://schemas.openxmlformats.org/officeDocument/2006/relationships/image" Target="../media/image7.png"/><Relationship Id="rId4" Type="http://schemas.openxmlformats.org/officeDocument/2006/relationships/image" Target="../media/image2.jpe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ounded Rectangle 51"/>
          <p:cNvSpPr/>
          <p:nvPr/>
        </p:nvSpPr>
        <p:spPr>
          <a:xfrm>
            <a:off x="4591438" y="987265"/>
            <a:ext cx="4447835" cy="2540411"/>
          </a:xfrm>
          <a:prstGeom prst="roundRect">
            <a:avLst/>
          </a:prstGeom>
          <a:ln>
            <a:solidFill>
              <a:srgbClr val="0053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4573403" y="3575681"/>
            <a:ext cx="4453674" cy="2540411"/>
          </a:xfrm>
          <a:prstGeom prst="roundRect">
            <a:avLst/>
          </a:prstGeom>
          <a:ln>
            <a:solidFill>
              <a:srgbClr val="0053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ounded Rectangle 52"/>
          <p:cNvSpPr/>
          <p:nvPr/>
        </p:nvSpPr>
        <p:spPr>
          <a:xfrm>
            <a:off x="89999" y="3575681"/>
            <a:ext cx="4447835" cy="2540411"/>
          </a:xfrm>
          <a:prstGeom prst="roundRect">
            <a:avLst/>
          </a:prstGeom>
          <a:ln>
            <a:solidFill>
              <a:srgbClr val="0053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/>
          <p:cNvSpPr/>
          <p:nvPr/>
        </p:nvSpPr>
        <p:spPr>
          <a:xfrm>
            <a:off x="100018" y="981739"/>
            <a:ext cx="4447835" cy="2540411"/>
          </a:xfrm>
          <a:prstGeom prst="roundRect">
            <a:avLst/>
          </a:prstGeom>
          <a:ln>
            <a:solidFill>
              <a:srgbClr val="0053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2" y="6177131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6" y="6176947"/>
            <a:ext cx="3466030" cy="5762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955295"/>
          </a:xfrm>
          <a:prstGeom prst="rect">
            <a:avLst/>
          </a:prstGeom>
          <a:solidFill>
            <a:srgbClr val="005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89999" y="6162235"/>
            <a:ext cx="8958635" cy="605856"/>
          </a:xfrm>
          <a:prstGeom prst="rect">
            <a:avLst/>
          </a:prstGeom>
          <a:noFill/>
          <a:ln w="25400" cmpd="dbl"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150456" y="6162142"/>
            <a:ext cx="4898178" cy="605856"/>
          </a:xfrm>
          <a:prstGeom prst="rect">
            <a:avLst/>
          </a:prstGeom>
          <a:noFill/>
          <a:ln w="25400" cmpd="dbl"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14803" y="688922"/>
            <a:ext cx="2173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Enrique de </a:t>
            </a:r>
            <a:r>
              <a:rPr lang="en-GB" sz="12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Nicolás</a:t>
            </a:r>
            <a:r>
              <a:rPr lang="en-GB" sz="1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Lumbreras</a:t>
            </a:r>
            <a:endParaRPr lang="en-GB" sz="1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02147" y="703171"/>
            <a:ext cx="1876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TE-ABT-EC CERN- </a:t>
            </a:r>
            <a:r>
              <a:rPr lang="en-GB" sz="12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Ciemat</a:t>
            </a:r>
            <a:endParaRPr lang="en-GB" sz="1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8558" y="116735"/>
            <a:ext cx="8723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Thyratron Power Trigger Consolidation at CERN</a:t>
            </a:r>
            <a:endParaRPr lang="en-GB" sz="28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737644"/>
              </p:ext>
            </p:extLst>
          </p:nvPr>
        </p:nvGraphicFramePr>
        <p:xfrm>
          <a:off x="2477345" y="2280291"/>
          <a:ext cx="1945581" cy="112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763399" y="1014698"/>
            <a:ext cx="1489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mbria" panose="02040503050406030204" pitchFamily="18" charset="0"/>
              </a:rPr>
              <a:t>Analysis </a:t>
            </a:r>
            <a:r>
              <a:rPr lang="en-GB" sz="1600" dirty="0" smtClean="0">
                <a:latin typeface="Cambria" panose="02040503050406030204" pitchFamily="18" charset="0"/>
              </a:rPr>
              <a:t>Stage</a:t>
            </a:r>
            <a:endParaRPr lang="en-GB" sz="1600" dirty="0">
              <a:latin typeface="Cambria" panose="020405030504060302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31202" y="1025732"/>
            <a:ext cx="1298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mbria" panose="02040503050406030204" pitchFamily="18" charset="0"/>
              </a:rPr>
              <a:t>Design</a:t>
            </a:r>
            <a:r>
              <a:rPr lang="es-ES" sz="1600" dirty="0" smtClean="0">
                <a:latin typeface="Cambria" panose="02040503050406030204" pitchFamily="18" charset="0"/>
              </a:rPr>
              <a:t> </a:t>
            </a:r>
            <a:r>
              <a:rPr lang="en-GB" sz="1600" dirty="0" smtClean="0">
                <a:latin typeface="Cambria" panose="02040503050406030204" pitchFamily="18" charset="0"/>
              </a:rPr>
              <a:t>Stage</a:t>
            </a:r>
            <a:endParaRPr lang="en-GB" sz="1600" dirty="0">
              <a:latin typeface="Cambria" panose="020405030504060302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18463" y="3574440"/>
            <a:ext cx="3166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mbria" panose="02040503050406030204" pitchFamily="18" charset="0"/>
              </a:rPr>
              <a:t>Design Stage </a:t>
            </a:r>
          </a:p>
          <a:p>
            <a:r>
              <a:rPr lang="en-GB" sz="1600" dirty="0" smtClean="0">
                <a:latin typeface="Cambria" panose="02040503050406030204" pitchFamily="18" charset="0"/>
              </a:rPr>
              <a:t> </a:t>
            </a:r>
            <a:endParaRPr lang="en-GB" sz="1600" dirty="0">
              <a:latin typeface="Cambria" panose="020405030504060302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99362" y="3614742"/>
            <a:ext cx="22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mbria" panose="02040503050406030204" pitchFamily="18" charset="0"/>
              </a:rPr>
              <a:t>Mechanical Integration</a:t>
            </a:r>
            <a:endParaRPr lang="en-GB" sz="1600" dirty="0">
              <a:latin typeface="Cambria" panose="02040503050406030204" pitchFamily="18" charset="0"/>
            </a:endParaRPr>
          </a:p>
        </p:txBody>
      </p:sp>
      <p:sp>
        <p:nvSpPr>
          <p:cNvPr id="50" name="Content Placeholder 2"/>
          <p:cNvSpPr txBox="1">
            <a:spLocks/>
          </p:cNvSpPr>
          <p:nvPr/>
        </p:nvSpPr>
        <p:spPr>
          <a:xfrm>
            <a:off x="150474" y="1435532"/>
            <a:ext cx="2289995" cy="1921460"/>
          </a:xfrm>
          <a:prstGeom prst="rect">
            <a:avLst/>
          </a:prstGeom>
        </p:spPr>
        <p:txBody>
          <a:bodyPr vert="horz" lIns="45720" tIns="0" rIns="45720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1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Analysis the different thyratron triggering system currently working at CERN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1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Simulation of the current systems with </a:t>
            </a:r>
            <a:r>
              <a:rPr lang="en-GB" sz="1100" dirty="0" err="1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Pspice</a:t>
            </a:r>
            <a:endParaRPr lang="en-GB" sz="11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1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Tests with Thyratrons to check the critical parameters of the triggers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1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Analysis of advantages and drawbacks of every system</a:t>
            </a:r>
          </a:p>
          <a:p>
            <a:pPr defTabSz="457200">
              <a:buClrTx/>
              <a:buSzTx/>
            </a:pPr>
            <a:endParaRPr lang="es-ES" sz="18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</p:txBody>
      </p:sp>
      <p:pic>
        <p:nvPicPr>
          <p:cNvPr id="55" name="Picture 54" descr="D:\coaxial_compression_2xW1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483" y="1388877"/>
            <a:ext cx="1354126" cy="907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Resultado de imagen de te department cern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32" t="-8404" b="-1"/>
          <a:stretch/>
        </p:blipFill>
        <p:spPr bwMode="auto">
          <a:xfrm>
            <a:off x="4148513" y="6130172"/>
            <a:ext cx="1716082" cy="60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2553" r="16926" b="3948"/>
          <a:stretch/>
        </p:blipFill>
        <p:spPr>
          <a:xfrm>
            <a:off x="6325808" y="3873608"/>
            <a:ext cx="2701269" cy="190510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408" y="5030626"/>
            <a:ext cx="1794207" cy="879662"/>
          </a:xfrm>
          <a:prstGeom prst="rect">
            <a:avLst/>
          </a:prstGeom>
        </p:spPr>
      </p:pic>
      <p:pic>
        <p:nvPicPr>
          <p:cNvPr id="49" name="Picture 48"/>
          <p:cNvPicPr/>
          <p:nvPr/>
        </p:nvPicPr>
        <p:blipFill>
          <a:blip r:embed="rId10"/>
          <a:stretch>
            <a:fillRect/>
          </a:stretch>
        </p:blipFill>
        <p:spPr>
          <a:xfrm>
            <a:off x="2628930" y="3951081"/>
            <a:ext cx="1743250" cy="912904"/>
          </a:xfrm>
          <a:prstGeom prst="rect">
            <a:avLst/>
          </a:prstGeom>
        </p:spPr>
      </p:pic>
      <p:sp>
        <p:nvSpPr>
          <p:cNvPr id="56" name="Content Placeholder 2"/>
          <p:cNvSpPr txBox="1">
            <a:spLocks/>
          </p:cNvSpPr>
          <p:nvPr/>
        </p:nvSpPr>
        <p:spPr>
          <a:xfrm>
            <a:off x="245684" y="3973638"/>
            <a:ext cx="2262653" cy="1602243"/>
          </a:xfrm>
          <a:prstGeom prst="rect">
            <a:avLst/>
          </a:prstGeom>
        </p:spPr>
        <p:txBody>
          <a:bodyPr vert="horz" lIns="45720" tIns="0" rIns="45720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Design of the trigger unit.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Selection of AC/DC Power Supply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Specify a HVPS 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HVPS Control PCB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endParaRPr lang="es-ES" sz="1200" dirty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algn="just" defTabSz="457200">
              <a:buClrTx/>
              <a:buSzTx/>
            </a:pPr>
            <a:endParaRPr lang="es-ES" sz="12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marL="171450" indent="-171450" defTabSz="457200">
              <a:buClrTx/>
              <a:buSzTx/>
              <a:buFontTx/>
              <a:buChar char="-"/>
            </a:pPr>
            <a:endParaRPr lang="es-ES" sz="11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defTabSz="457200">
              <a:buClrTx/>
              <a:buSzTx/>
            </a:pPr>
            <a:endParaRPr lang="es-ES" sz="1800" dirty="0" smtClean="0">
              <a:latin typeface="Cambria" panose="02040503050406030204" pitchFamily="18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4598539" y="4036629"/>
            <a:ext cx="2262653" cy="1602243"/>
          </a:xfrm>
          <a:prstGeom prst="rect">
            <a:avLst/>
          </a:prstGeom>
        </p:spPr>
        <p:txBody>
          <a:bodyPr vert="horz" lIns="45720" tIns="0" rIns="45720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Collaborate with the mechanical team in the mechanical integration 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Back panel </a:t>
            </a:r>
            <a:r>
              <a:rPr lang="en-GB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design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Specify the connectors</a:t>
            </a:r>
          </a:p>
          <a:p>
            <a:pPr algn="just" defTabSz="457200">
              <a:buClrTx/>
              <a:buSzTx/>
            </a:pPr>
            <a:endParaRPr lang="es-ES" sz="12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marL="171450" indent="-171450" defTabSz="457200">
              <a:buClrTx/>
              <a:buSzTx/>
              <a:buFontTx/>
              <a:buChar char="-"/>
            </a:pPr>
            <a:endParaRPr lang="es-ES" sz="11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defTabSz="457200">
              <a:buClrTx/>
              <a:buSzTx/>
            </a:pPr>
            <a:endParaRPr lang="es-ES" sz="1800" dirty="0" smtClean="0">
              <a:latin typeface="Cambria" panose="02040503050406030204" pitchFamily="18" charset="0"/>
            </a:endParaRPr>
          </a:p>
        </p:txBody>
      </p:sp>
      <p:pic>
        <p:nvPicPr>
          <p:cNvPr id="58" name="Imagen 11" descr="https://www.instrumentcenter.se/20.0.0.0/8326/cache/8326_bd3ab01524eba1d8c8871160f238cce7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61" b="1432"/>
          <a:stretch/>
        </p:blipFill>
        <p:spPr bwMode="auto">
          <a:xfrm>
            <a:off x="816375" y="5060697"/>
            <a:ext cx="1483105" cy="943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4" name="Oval 73"/>
          <p:cNvSpPr/>
          <p:nvPr/>
        </p:nvSpPr>
        <p:spPr>
          <a:xfrm>
            <a:off x="4684542" y="1892002"/>
            <a:ext cx="525780" cy="4495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5370632" y="1873568"/>
            <a:ext cx="664248" cy="494727"/>
          </a:xfrm>
          <a:prstGeom prst="rect">
            <a:avLst/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AC/DC Power Supply</a:t>
            </a:r>
            <a:endParaRPr kumimoji="0" lang="en-US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55"/>
          <p:cNvSpPr>
            <a:spLocks noChangeArrowheads="1"/>
          </p:cNvSpPr>
          <p:nvPr/>
        </p:nvSpPr>
        <p:spPr bwMode="auto">
          <a:xfrm>
            <a:off x="6205448" y="1870584"/>
            <a:ext cx="662447" cy="505336"/>
          </a:xfrm>
          <a:prstGeom prst="rect">
            <a:avLst/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HV Power Supply</a:t>
            </a:r>
            <a:endParaRPr kumimoji="0" lang="en-US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54"/>
          <p:cNvSpPr>
            <a:spLocks noChangeArrowheads="1"/>
          </p:cNvSpPr>
          <p:nvPr/>
        </p:nvSpPr>
        <p:spPr bwMode="auto">
          <a:xfrm>
            <a:off x="7015600" y="1868612"/>
            <a:ext cx="882371" cy="507308"/>
          </a:xfrm>
          <a:prstGeom prst="rect">
            <a:avLst/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4000V IGBT Trigger</a:t>
            </a:r>
            <a:endParaRPr kumimoji="0" lang="en-US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53"/>
          <p:cNvSpPr>
            <a:spLocks noChangeArrowheads="1"/>
          </p:cNvSpPr>
          <p:nvPr/>
        </p:nvSpPr>
        <p:spPr bwMode="auto">
          <a:xfrm>
            <a:off x="6206171" y="2589390"/>
            <a:ext cx="735330" cy="317832"/>
          </a:xfrm>
          <a:prstGeom prst="rect">
            <a:avLst/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HVPS Control</a:t>
            </a:r>
            <a:endParaRPr kumimoji="0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2" name="Straight Connector 81"/>
          <p:cNvCxnSpPr>
            <a:stCxn id="77" idx="3"/>
          </p:cNvCxnSpPr>
          <p:nvPr/>
        </p:nvCxnSpPr>
        <p:spPr>
          <a:xfrm flipV="1">
            <a:off x="5154510" y="2264588"/>
            <a:ext cx="20574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55"/>
          <p:cNvSpPr txBox="1">
            <a:spLocks noChangeArrowheads="1"/>
          </p:cNvSpPr>
          <p:nvPr/>
        </p:nvSpPr>
        <p:spPr bwMode="auto">
          <a:xfrm>
            <a:off x="7296354" y="2738852"/>
            <a:ext cx="417513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SCR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Text Box 40"/>
          <p:cNvSpPr txBox="1">
            <a:spLocks noChangeArrowheads="1"/>
          </p:cNvSpPr>
          <p:nvPr/>
        </p:nvSpPr>
        <p:spPr bwMode="auto">
          <a:xfrm>
            <a:off x="7305769" y="2506988"/>
            <a:ext cx="692150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Trigg_IN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7505110" y="2389018"/>
            <a:ext cx="0" cy="1678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 Box 38"/>
          <p:cNvSpPr txBox="1">
            <a:spLocks noChangeArrowheads="1"/>
          </p:cNvSpPr>
          <p:nvPr/>
        </p:nvSpPr>
        <p:spPr bwMode="auto">
          <a:xfrm>
            <a:off x="4751836" y="2018367"/>
            <a:ext cx="40267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LINE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4" name="Straight Arrow Connector 93"/>
          <p:cNvCxnSpPr>
            <a:stCxn id="76" idx="1"/>
          </p:cNvCxnSpPr>
          <p:nvPr/>
        </p:nvCxnSpPr>
        <p:spPr>
          <a:xfrm flipH="1" flipV="1">
            <a:off x="6986364" y="2639544"/>
            <a:ext cx="319405" cy="1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8053816" y="1867046"/>
            <a:ext cx="726503" cy="4994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Thyratron </a:t>
            </a:r>
          </a:p>
        </p:txBody>
      </p:sp>
      <p:cxnSp>
        <p:nvCxnSpPr>
          <p:cNvPr id="100" name="Straight Arrow Connector 99"/>
          <p:cNvCxnSpPr/>
          <p:nvPr/>
        </p:nvCxnSpPr>
        <p:spPr>
          <a:xfrm flipH="1" flipV="1">
            <a:off x="6986364" y="2883930"/>
            <a:ext cx="319405" cy="1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6608480" y="2389018"/>
            <a:ext cx="0" cy="1678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6034878" y="2293767"/>
            <a:ext cx="16726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6034879" y="1949533"/>
            <a:ext cx="16726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857868" y="1938154"/>
            <a:ext cx="16726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857867" y="2293767"/>
            <a:ext cx="16726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7886551" y="1938154"/>
            <a:ext cx="16726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7896376" y="2293767"/>
            <a:ext cx="16726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5150169" y="1961570"/>
            <a:ext cx="20574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45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  <p:bldP spid="38" grpId="0"/>
      <p:bldP spid="45" grpId="0"/>
      <p:bldP spid="47" grpId="0"/>
      <p:bldP spid="48" grpId="0"/>
      <p:bldP spid="50" grpId="0"/>
      <p:bldP spid="56" grpId="0"/>
      <p:bldP spid="57" grpId="0"/>
      <p:bldP spid="74" grpId="0" animBg="1"/>
      <p:bldP spid="26" grpId="0" animBg="1"/>
      <p:bldP spid="27" grpId="0" animBg="1"/>
      <p:bldP spid="33" grpId="0" animBg="1"/>
      <p:bldP spid="35" grpId="0" animBg="1"/>
      <p:bldP spid="75" grpId="0"/>
      <p:bldP spid="76" grpId="0"/>
      <p:bldP spid="77" grpId="0"/>
      <p:bldP spid="9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2" y="6177131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6" y="6176947"/>
            <a:ext cx="3466030" cy="5762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005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89999" y="6162235"/>
            <a:ext cx="8958635" cy="605856"/>
          </a:xfrm>
          <a:prstGeom prst="rect">
            <a:avLst/>
          </a:prstGeom>
          <a:noFill/>
          <a:ln w="25400" cmpd="dbl"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150456" y="6162142"/>
            <a:ext cx="4898178" cy="605856"/>
          </a:xfrm>
          <a:prstGeom prst="rect">
            <a:avLst/>
          </a:prstGeom>
          <a:noFill/>
          <a:ln w="25400" cmpd="dbl"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44524" y="538983"/>
            <a:ext cx="2173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Enrique de </a:t>
            </a:r>
            <a:r>
              <a:rPr lang="en-GB" sz="12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Nicolás</a:t>
            </a:r>
            <a:r>
              <a:rPr lang="en-GB" sz="1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Lumbreras</a:t>
            </a:r>
            <a:endParaRPr lang="en-GB" sz="1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28184" y="541690"/>
            <a:ext cx="1876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TE-ABT-EC CERN- </a:t>
            </a:r>
            <a:r>
              <a:rPr lang="en-GB" sz="12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Ciemat</a:t>
            </a:r>
            <a:endParaRPr lang="en-GB" sz="1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43982" y="63528"/>
            <a:ext cx="8723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About the program </a:t>
            </a:r>
            <a:endParaRPr lang="en-GB" sz="28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3" name="Picture 2" descr="Resultado de imagen de te department cern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32" t="-8404" b="-1"/>
          <a:stretch/>
        </p:blipFill>
        <p:spPr bwMode="auto">
          <a:xfrm>
            <a:off x="4148513" y="6130172"/>
            <a:ext cx="1716082" cy="60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Content Placeholder 2"/>
          <p:cNvSpPr txBox="1">
            <a:spLocks/>
          </p:cNvSpPr>
          <p:nvPr/>
        </p:nvSpPr>
        <p:spPr>
          <a:xfrm>
            <a:off x="315173" y="1341232"/>
            <a:ext cx="7661886" cy="2425516"/>
          </a:xfrm>
          <a:prstGeom prst="rect">
            <a:avLst/>
          </a:prstGeom>
        </p:spPr>
        <p:txBody>
          <a:bodyPr vert="horz" lIns="45720" tIns="0" rIns="45720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If you are graduate is a </a:t>
            </a:r>
            <a:r>
              <a:rPr lang="en-GB" sz="14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g</a:t>
            </a: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ood boost of your career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Good Human resources Selection (Project related with my past an future)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Learn about accelerator technology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Training opportunities depending on your section/department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Reasonable working conditions (between fellow and Project associate)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Good Salary, long paid holydays, good work-life balance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Good work opportunities after the program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International working environment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Possibility to use your time for learning 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endParaRPr lang="es-ES" sz="1400" dirty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marL="171450" indent="-171450" algn="just" defTabSz="457200">
              <a:buClrTx/>
              <a:buSzTx/>
              <a:buFontTx/>
              <a:buChar char="-"/>
            </a:pPr>
            <a:endParaRPr lang="en-GB" sz="11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01873" y="803300"/>
            <a:ext cx="8723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Cambria" panose="02040503050406030204" pitchFamily="18" charset="0"/>
              </a:rPr>
              <a:t>Advantages</a:t>
            </a:r>
            <a:r>
              <a:rPr lang="en-GB" sz="2800" b="1" dirty="0" smtClean="0">
                <a:latin typeface="Cambria" panose="02040503050406030204" pitchFamily="18" charset="0"/>
              </a:rPr>
              <a:t> </a:t>
            </a:r>
            <a:endParaRPr lang="en-GB" sz="2800" b="1" dirty="0">
              <a:latin typeface="Cambria" panose="020405030504060302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736" y="3800693"/>
            <a:ext cx="8723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Cambria" panose="02040503050406030204" pitchFamily="18" charset="0"/>
              </a:rPr>
              <a:t>Drawbacks </a:t>
            </a:r>
            <a:endParaRPr lang="en-GB" sz="2000" b="1" dirty="0">
              <a:latin typeface="Cambria" panose="02040503050406030204" pitchFamily="18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249220" y="3982503"/>
            <a:ext cx="7923180" cy="2425516"/>
          </a:xfrm>
          <a:prstGeom prst="rect">
            <a:avLst/>
          </a:prstGeom>
        </p:spPr>
        <p:txBody>
          <a:bodyPr vert="horz" lIns="45720" tIns="0" rIns="45720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7200">
              <a:buClrTx/>
              <a:buSzTx/>
            </a:pPr>
            <a:endParaRPr lang="es-ES" sz="14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P</a:t>
            </a: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ossibility of continuing your job depending on internal politics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No long term career prospect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Short term thinking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Lack of management from </a:t>
            </a: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supervisors </a:t>
            </a:r>
            <a:r>
              <a:rPr lang="en-GB" sz="14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due to his high work load 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endParaRPr lang="en-GB" sz="11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173431" y="5445224"/>
            <a:ext cx="8840948" cy="2425516"/>
          </a:xfrm>
          <a:prstGeom prst="rect">
            <a:avLst/>
          </a:prstGeom>
        </p:spPr>
        <p:txBody>
          <a:bodyPr vert="horz" lIns="45720" tIns="0" rIns="45720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7200">
              <a:buClrTx/>
              <a:buSzTx/>
            </a:pPr>
            <a:r>
              <a:rPr lang="en-GB" sz="1400" b="1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Problems of this program are not related with the management of the program, that is related with the CERN structure</a:t>
            </a:r>
          </a:p>
        </p:txBody>
      </p:sp>
    </p:spTree>
    <p:extLst>
      <p:ext uri="{BB962C8B-B14F-4D97-AF65-F5344CB8AC3E}">
        <p14:creationId xmlns:p14="http://schemas.microsoft.com/office/powerpoint/2010/main" val="270893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3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2056</TotalTime>
  <Words>238</Words>
  <Application>Microsoft Office PowerPoint</Application>
  <PresentationFormat>On-screen Show (4:3)</PresentationFormat>
  <Paragraphs>53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MS Mincho</vt:lpstr>
      <vt:lpstr>ＭＳ Ｐゴシック</vt:lpstr>
      <vt:lpstr>Arial</vt:lpstr>
      <vt:lpstr>Calibri</vt:lpstr>
      <vt:lpstr>Cambria</vt:lpstr>
      <vt:lpstr>Times New Roman</vt:lpstr>
      <vt:lpstr>Verdana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Enrique De Nicolas Lumbreras</cp:lastModifiedBy>
  <cp:revision>110</cp:revision>
  <cp:lastPrinted>2017-03-02T18:07:47Z</cp:lastPrinted>
  <dcterms:created xsi:type="dcterms:W3CDTF">2017-02-14T12:01:31Z</dcterms:created>
  <dcterms:modified xsi:type="dcterms:W3CDTF">2018-05-29T07:07:10Z</dcterms:modified>
</cp:coreProperties>
</file>