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5854" autoAdjust="0"/>
  </p:normalViewPr>
  <p:slideViewPr>
    <p:cSldViewPr>
      <p:cViewPr varScale="1">
        <p:scale>
          <a:sx n="110" d="100"/>
          <a:sy n="110" d="100"/>
        </p:scale>
        <p:origin x="18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28/05/2018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648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01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6466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6814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9437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6177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1918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3591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750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811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7834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88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098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7623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29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51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4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28/05/2018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0051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940152" y="6337190"/>
            <a:ext cx="3113848" cy="175061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Programa </a:t>
            </a:r>
            <a:r>
              <a:rPr lang="es-ES" sz="1000" b="1" dirty="0" smtClean="0">
                <a:latin typeface="+mj-lt"/>
              </a:rPr>
              <a:t>FTEC </a:t>
            </a:r>
            <a:r>
              <a:rPr lang="es-ES" sz="1000" b="1" dirty="0" smtClean="0">
                <a:latin typeface="+mj-lt"/>
              </a:rPr>
              <a:t>2016</a:t>
            </a:r>
            <a:endParaRPr lang="es-ES" sz="1000" b="1" dirty="0" smtClean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921347"/>
              </p:ext>
            </p:extLst>
          </p:nvPr>
        </p:nvGraphicFramePr>
        <p:xfrm>
          <a:off x="810405" y="181605"/>
          <a:ext cx="7844089" cy="5893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9387">
                  <a:extLst>
                    <a:ext uri="{9D8B030D-6E8A-4147-A177-3AD203B41FA5}">
                      <a16:colId xmlns:a16="http://schemas.microsoft.com/office/drawing/2014/main" val="3476842879"/>
                    </a:ext>
                  </a:extLst>
                </a:gridCol>
                <a:gridCol w="1999045">
                  <a:extLst>
                    <a:ext uri="{9D8B030D-6E8A-4147-A177-3AD203B41FA5}">
                      <a16:colId xmlns:a16="http://schemas.microsoft.com/office/drawing/2014/main" val="1201584808"/>
                    </a:ext>
                  </a:extLst>
                </a:gridCol>
                <a:gridCol w="1313323">
                  <a:extLst>
                    <a:ext uri="{9D8B030D-6E8A-4147-A177-3AD203B41FA5}">
                      <a16:colId xmlns:a16="http://schemas.microsoft.com/office/drawing/2014/main" val="745258023"/>
                    </a:ext>
                  </a:extLst>
                </a:gridCol>
                <a:gridCol w="2642334">
                  <a:extLst>
                    <a:ext uri="{9D8B030D-6E8A-4147-A177-3AD203B41FA5}">
                      <a16:colId xmlns:a16="http://schemas.microsoft.com/office/drawing/2014/main" val="247412263"/>
                    </a:ext>
                  </a:extLst>
                </a:gridCol>
              </a:tblGrid>
              <a:tr h="332657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Pablo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Pinés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León </a:t>
                      </a:r>
                      <a:endParaRPr lang="en-GB" sz="18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BEams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/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COntrol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/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INfrastructure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</a:t>
                      </a:r>
                      <a:endParaRPr lang="en-GB" sz="18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pablo.pines.leon@cern.ch</a:t>
                      </a:r>
                      <a:endParaRPr lang="en-GB" sz="18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7330539"/>
                  </a:ext>
                </a:extLst>
              </a:tr>
              <a:tr h="782407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Investigación de tecnologías redundantes para el sistema de ficheros en red (NFS) en los servidores del Sistema de Control de Aceleradores</a:t>
                      </a:r>
                      <a:endParaRPr lang="en-GB" sz="2000" b="1" u="sng" kern="12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844387"/>
                  </a:ext>
                </a:extLst>
              </a:tr>
              <a:tr h="2043038">
                <a:tc gridSpan="2"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Servidores NFS para cada subsistema</a:t>
                      </a:r>
                    </a:p>
                    <a:p>
                      <a:pPr marL="7429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subsistemas, sobre 1500 ordenadores </a:t>
                      </a:r>
                    </a:p>
                    <a:p>
                      <a:pPr marL="7429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Indisponibilidad provoca problemas serios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Solución escogida: pila de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Pacemaker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sobre Red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Hat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7</a:t>
                      </a:r>
                    </a:p>
                    <a:p>
                      <a:pPr marL="285750" lvl="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Configuración: 2 nodos Activo-Pasivo </a:t>
                      </a:r>
                    </a:p>
                    <a:p>
                      <a:pPr marL="285750" lvl="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Implementación con dos roles de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Ansible</a:t>
                      </a:r>
                      <a:endParaRPr lang="en-GB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677109"/>
                  </a:ext>
                </a:extLst>
              </a:tr>
              <a:tr h="44223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Servicio</a:t>
                      </a: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Computadoras</a:t>
                      </a: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Virtuales</a:t>
                      </a: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Personales</a:t>
                      </a: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 Terminal Servers</a:t>
                      </a:r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8993"/>
                  </a:ext>
                </a:extLst>
              </a:tr>
              <a:tr h="2259725">
                <a:tc gridSpan="2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s-ES_tradnl" baseline="0" dirty="0" smtClean="0">
                        <a:latin typeface="Gill Sans MT" panose="020B05020201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Más de 750 máquinas virtuales y sobre 100 Terminal Servers: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Desarrolladores de software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Operadores del centro de control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centros de datos virtuales en CERN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Openstack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Sistemas operativos: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Linux: Red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Hat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6 / 7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Windows 7 / 10, Server 2012 / 2016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20235232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340768"/>
            <a:ext cx="3759301" cy="1844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725" y="3825829"/>
            <a:ext cx="816034" cy="100413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60" y="3763768"/>
            <a:ext cx="973037" cy="1152958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331" y="3884865"/>
            <a:ext cx="1772118" cy="886059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14" y="5241123"/>
            <a:ext cx="1397566" cy="635257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982196"/>
            <a:ext cx="977280" cy="97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358631"/>
              </p:ext>
            </p:extLst>
          </p:nvPr>
        </p:nvGraphicFramePr>
        <p:xfrm>
          <a:off x="855663" y="908721"/>
          <a:ext cx="7532762" cy="52036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532762">
                  <a:extLst>
                    <a:ext uri="{9D8B030D-6E8A-4147-A177-3AD203B41FA5}">
                      <a16:colId xmlns:a16="http://schemas.microsoft.com/office/drawing/2014/main" val="3185042117"/>
                    </a:ext>
                  </a:extLst>
                </a:gridCol>
              </a:tblGrid>
              <a:tr h="414825">
                <a:tc>
                  <a:txBody>
                    <a:bodyPr/>
                    <a:lstStyle/>
                    <a:p>
                      <a:r>
                        <a:rPr lang="es-ES_tradnl" sz="2000" b="1" u="sng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Comentarios</a:t>
                      </a:r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3332653115"/>
                  </a:ext>
                </a:extLst>
              </a:tr>
              <a:tr h="4009994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_tradnl" sz="2000" b="0" u="none" dirty="0" smtClean="0">
                          <a:solidFill>
                            <a:schemeClr val="tx1"/>
                          </a:solidFill>
                        </a:rPr>
                        <a:t>El</a:t>
                      </a:r>
                      <a:r>
                        <a:rPr lang="es-ES_tradnl" sz="2000" b="0" u="none" baseline="0" dirty="0" smtClean="0">
                          <a:solidFill>
                            <a:schemeClr val="tx1"/>
                          </a:solidFill>
                        </a:rPr>
                        <a:t> programa y su gestión por CIEMAT, bien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_tradnl" sz="2000" b="0" u="none" baseline="0" dirty="0" smtClean="0">
                          <a:solidFill>
                            <a:schemeClr val="tx1"/>
                          </a:solidFill>
                        </a:rPr>
                        <a:t>Preferiblemente avisar con más antelación del inicio del puesto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ES_tradnl" sz="2000" b="0" u="none" dirty="0" smtClean="0">
                          <a:solidFill>
                            <a:schemeClr val="tx1"/>
                          </a:solidFill>
                        </a:rPr>
                        <a:t>CERN al inicio es abrumador, una guía estaría bien</a:t>
                      </a:r>
                      <a:endParaRPr lang="es-ES_tradnl" sz="2000" b="0" u="none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_tradnl" sz="2000" b="0" u="none" baseline="0" dirty="0" smtClean="0">
                          <a:solidFill>
                            <a:schemeClr val="tx1"/>
                          </a:solidFill>
                        </a:rPr>
                        <a:t>Desconocimiento significativo en CERN del programa (viaje, objetivos)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_tradnl" sz="2000" b="0" u="none" baseline="0" dirty="0" smtClean="0">
                          <a:solidFill>
                            <a:schemeClr val="tx1"/>
                          </a:solidFill>
                        </a:rPr>
                        <a:t>Falta de información sobre qué se hará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_tradnl" sz="2000" b="0" u="none" baseline="0" dirty="0" smtClean="0">
                          <a:solidFill>
                            <a:schemeClr val="tx1"/>
                          </a:solidFill>
                        </a:rPr>
                        <a:t>CERN tiene una posición más fuerte una vez se ha empezado en el puesto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_tradnl" sz="2000" b="0" u="none" baseline="0" dirty="0" smtClean="0">
                          <a:solidFill>
                            <a:schemeClr val="tx1"/>
                          </a:solidFill>
                        </a:rPr>
                        <a:t>Recomendable hacer una entrevista antes de contratar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_tradnl" sz="2000" b="0" u="none" baseline="0" dirty="0" smtClean="0">
                          <a:solidFill>
                            <a:schemeClr val="tx1"/>
                          </a:solidFill>
                        </a:rPr>
                        <a:t>No queda nada claro el tema sanitario en Francia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_tradnl" sz="2000" b="0" u="none" baseline="0" dirty="0" smtClean="0">
                          <a:solidFill>
                            <a:schemeClr val="tx1"/>
                          </a:solidFill>
                        </a:rPr>
                        <a:t>Dudas fiscales a priori aclaradas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s-ES_tradnl" sz="2000" b="0" u="none" dirty="0" smtClean="0">
                          <a:solidFill>
                            <a:schemeClr val="tx1"/>
                          </a:solidFill>
                        </a:rPr>
                        <a:t>Recomiendo ser guía del CERN para conocer</a:t>
                      </a:r>
                      <a:r>
                        <a:rPr lang="es-ES_tradnl" sz="2000" b="0" u="none" baseline="0" dirty="0" smtClean="0">
                          <a:solidFill>
                            <a:schemeClr val="tx1"/>
                          </a:solidFill>
                        </a:rPr>
                        <a:t> mejor el organismo</a:t>
                      </a:r>
                      <a:endParaRPr lang="es-ES_tradnl" sz="2000" b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4287289852"/>
                  </a:ext>
                </a:extLst>
              </a:tr>
              <a:tr h="778818">
                <a:tc>
                  <a:txBody>
                    <a:bodyPr/>
                    <a:lstStyle/>
                    <a:p>
                      <a:r>
                        <a:rPr lang="es-ES_tradnl" sz="2000" b="1" u="sng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Futuro:</a:t>
                      </a:r>
                      <a:r>
                        <a:rPr lang="es-ES_tradnl" sz="2000" b="1" u="sng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Ingeniero de Sistemas Cloud en el departamento IT de </a:t>
                      </a:r>
                      <a:r>
                        <a:rPr lang="es-ES_tradnl" sz="2000" b="1" u="sng" baseline="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Tamedia</a:t>
                      </a:r>
                      <a:r>
                        <a:rPr lang="es-ES_tradnl" sz="2000" b="1" u="sng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 (</a:t>
                      </a:r>
                      <a:r>
                        <a:rPr lang="es-ES_tradnl" sz="2000" b="1" u="sng" baseline="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Lausanne</a:t>
                      </a:r>
                      <a:r>
                        <a:rPr lang="es-ES_tradnl" sz="2000" b="1" u="sng" baseline="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)</a:t>
                      </a:r>
                      <a:endParaRPr lang="es-ES_tradnl" sz="2000" b="1" u="sng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2952390693"/>
                  </a:ext>
                </a:extLst>
              </a:tr>
            </a:tbl>
          </a:graphicData>
        </a:graphic>
      </p:graphicFrame>
      <p:pic>
        <p:nvPicPr>
          <p:cNvPr id="4" name="Picture 2" descr="C:\temp\Rar$DIa0.801\LogoBadge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2 CuadroTexto"/>
          <p:cNvSpPr txBox="1"/>
          <p:nvPr/>
        </p:nvSpPr>
        <p:spPr>
          <a:xfrm>
            <a:off x="5940152" y="6325340"/>
            <a:ext cx="3113848" cy="175061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Programa </a:t>
            </a:r>
            <a:r>
              <a:rPr lang="es-ES" sz="1000" b="1" dirty="0" smtClean="0">
                <a:latin typeface="+mj-lt"/>
              </a:rPr>
              <a:t>FTEC </a:t>
            </a:r>
            <a:r>
              <a:rPr lang="es-ES" sz="1000" b="1" dirty="0" smtClean="0">
                <a:latin typeface="+mj-lt"/>
              </a:rPr>
              <a:t>2016</a:t>
            </a:r>
            <a:endParaRPr lang="es-ES" sz="1000" b="1" dirty="0" smtClean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95736" y="23901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Pablo </a:t>
            </a:r>
            <a:r>
              <a:rPr lang="es-ES_tradnl" dirty="0" err="1" smtClean="0"/>
              <a:t>Pinés</a:t>
            </a:r>
            <a:r>
              <a:rPr lang="es-ES_tradnl" dirty="0" smtClean="0"/>
              <a:t> </a:t>
            </a:r>
            <a:r>
              <a:rPr lang="es-ES_tradnl" dirty="0" smtClean="0"/>
              <a:t>León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5445224"/>
            <a:ext cx="576064" cy="3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65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16914</TotalTime>
  <Words>239</Words>
  <Application>Microsoft Office PowerPoint</Application>
  <PresentationFormat>On-screen Show (4:3)</PresentationFormat>
  <Paragraphs>34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ＭＳ Ｐゴシック</vt:lpstr>
      <vt:lpstr>Arial</vt:lpstr>
      <vt:lpstr>Calibri</vt:lpstr>
      <vt:lpstr>Gill Sans MT</vt:lpstr>
      <vt:lpstr>Segoe UI</vt:lpstr>
      <vt:lpstr>Trebuchet MS</vt:lpstr>
      <vt:lpstr>Tw Cen MT</vt:lpstr>
      <vt:lpstr>Circuit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Pablo Pines Leon</cp:lastModifiedBy>
  <cp:revision>93</cp:revision>
  <cp:lastPrinted>2017-03-02T18:07:47Z</cp:lastPrinted>
  <dcterms:created xsi:type="dcterms:W3CDTF">2017-02-14T12:01:31Z</dcterms:created>
  <dcterms:modified xsi:type="dcterms:W3CDTF">2018-05-28T09:59:33Z</dcterms:modified>
</cp:coreProperties>
</file>