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8" r:id="rId2"/>
    <p:sldId id="259" r:id="rId3"/>
    <p:sldId id="265" r:id="rId4"/>
    <p:sldId id="284" r:id="rId5"/>
    <p:sldId id="285" r:id="rId6"/>
    <p:sldId id="287" r:id="rId7"/>
    <p:sldId id="286" r:id="rId8"/>
    <p:sldId id="288" r:id="rId9"/>
    <p:sldId id="290" r:id="rId10"/>
    <p:sldId id="289" r:id="rId11"/>
    <p:sldId id="291" r:id="rId12"/>
    <p:sldId id="292" r:id="rId13"/>
    <p:sldId id="282" r:id="rId14"/>
    <p:sldId id="283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B9DEFF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2" d="100"/>
          <a:sy n="162" d="100"/>
        </p:scale>
        <p:origin x="144" y="16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24" d="100"/>
          <a:sy n="124" d="100"/>
        </p:scale>
        <p:origin x="495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74704-84AE-41E6-8FB7-5E6A7D4145C5}" type="datetimeFigureOut">
              <a:rPr lang="en-GB" smtClean="0"/>
              <a:t>28/05/2018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EC1D0-F9E6-4A18-B7CE-87902C0AE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54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28/05/2018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</a:t>
            </a:r>
            <a:r>
              <a:rPr lang="en-US" baseline="0" dirty="0" smtClean="0"/>
              <a:t> morning everybody, my name is Manuel Jesus and I’m going to show you the project were I been working for this six months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96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01/24/2018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EP-DT-DI EP6823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4" y="4775627"/>
            <a:ext cx="1175510" cy="27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565" y="4774874"/>
            <a:ext cx="1458750" cy="2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EP6823: </a:t>
            </a:r>
            <a:r>
              <a:rPr lang="en-GB" dirty="0"/>
              <a:t>Control and Data Acquisition for Particle Physics Experiments</a:t>
            </a:r>
          </a:p>
        </p:txBody>
      </p:sp>
    </p:spTree>
    <p:extLst>
      <p:ext uri="{BB962C8B-B14F-4D97-AF65-F5344CB8AC3E}">
        <p14:creationId xmlns:p14="http://schemas.microsoft.com/office/powerpoint/2010/main" val="25376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</a:t>
            </a:r>
            <a:r>
              <a:rPr lang="en-US" dirty="0" smtClean="0"/>
              <a:t>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Power Supply</a:t>
            </a:r>
          </a:p>
          <a:p>
            <a:pPr lvl="2"/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Commissioning purposes</a:t>
            </a:r>
          </a:p>
          <a:p>
            <a:pPr lvl="2"/>
            <a:endParaRPr lang="en-US" dirty="0"/>
          </a:p>
          <a:p>
            <a:r>
              <a:rPr lang="en-US" b="1" dirty="0" smtClean="0"/>
              <a:t>Photon Detectors</a:t>
            </a:r>
          </a:p>
          <a:p>
            <a:pPr lvl="1"/>
            <a:r>
              <a:rPr lang="en-US" dirty="0" smtClean="0"/>
              <a:t>Status via DIM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311" y="461708"/>
            <a:ext cx="4515434" cy="386841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5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six months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1996445" cy="5042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DCS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049851" y="1946787"/>
            <a:ext cx="2041177" cy="1227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DCS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555236" y="812868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Ground Planes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324546" y="1045825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Beamline Info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761589" y="2322379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Purity Monitor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888722" y="2068707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Cryogenics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433790" y="3578477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Beam Plug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07752" y="1163305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Gradient Monitor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042851" y="3340084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4"/>
                </a:solidFill>
              </a:rPr>
              <a:t>APA Control</a:t>
            </a:r>
            <a:endParaRPr lang="en-GB" sz="1000" dirty="0">
              <a:solidFill>
                <a:schemeClr val="accent4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075476" y="3217799"/>
            <a:ext cx="1186754" cy="6617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accent4"/>
                </a:solidFill>
              </a:rPr>
              <a:t>Heizinger</a:t>
            </a:r>
            <a:r>
              <a:rPr lang="en-US" sz="1000" dirty="0" smtClean="0">
                <a:solidFill>
                  <a:schemeClr val="accent4"/>
                </a:solidFill>
              </a:rPr>
              <a:t> HV</a:t>
            </a:r>
            <a:endParaRPr lang="en-GB" sz="1000" dirty="0">
              <a:solidFill>
                <a:schemeClr val="accent4"/>
              </a:solidFill>
            </a:endParaRPr>
          </a:p>
        </p:txBody>
      </p:sp>
      <p:cxnSp>
        <p:nvCxnSpPr>
          <p:cNvPr id="18" name="Straight Arrow Connector 17"/>
          <p:cNvCxnSpPr>
            <a:stCxn id="7" idx="1"/>
            <a:endCxn id="13" idx="5"/>
          </p:cNvCxnSpPr>
          <p:nvPr/>
        </p:nvCxnSpPr>
        <p:spPr>
          <a:xfrm flipH="1" flipV="1">
            <a:off x="4720710" y="1728111"/>
            <a:ext cx="628064" cy="3983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  <a:endCxn id="11" idx="6"/>
          </p:cNvCxnSpPr>
          <p:nvPr/>
        </p:nvCxnSpPr>
        <p:spPr>
          <a:xfrm flipH="1" flipV="1">
            <a:off x="4075476" y="2399563"/>
            <a:ext cx="974375" cy="1607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3"/>
            <a:endCxn id="15" idx="7"/>
          </p:cNvCxnSpPr>
          <p:nvPr/>
        </p:nvCxnSpPr>
        <p:spPr>
          <a:xfrm flipH="1">
            <a:off x="5088434" y="2994153"/>
            <a:ext cx="260340" cy="3205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" idx="4"/>
            <a:endCxn id="12" idx="0"/>
          </p:cNvCxnSpPr>
          <p:nvPr/>
        </p:nvCxnSpPr>
        <p:spPr>
          <a:xfrm flipH="1">
            <a:off x="6027167" y="3173853"/>
            <a:ext cx="43273" cy="404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5"/>
            <a:endCxn id="14" idx="1"/>
          </p:cNvCxnSpPr>
          <p:nvPr/>
        </p:nvCxnSpPr>
        <p:spPr>
          <a:xfrm>
            <a:off x="6792105" y="2994153"/>
            <a:ext cx="424542" cy="4428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6"/>
            <a:endCxn id="10" idx="2"/>
          </p:cNvCxnSpPr>
          <p:nvPr/>
        </p:nvCxnSpPr>
        <p:spPr>
          <a:xfrm>
            <a:off x="7091028" y="2560320"/>
            <a:ext cx="670561" cy="92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7"/>
            <a:endCxn id="9" idx="3"/>
          </p:cNvCxnSpPr>
          <p:nvPr/>
        </p:nvCxnSpPr>
        <p:spPr>
          <a:xfrm flipV="1">
            <a:off x="6792105" y="1610631"/>
            <a:ext cx="706237" cy="5158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" idx="0"/>
            <a:endCxn id="8" idx="4"/>
          </p:cNvCxnSpPr>
          <p:nvPr/>
        </p:nvCxnSpPr>
        <p:spPr>
          <a:xfrm flipV="1">
            <a:off x="6070440" y="1474579"/>
            <a:ext cx="78173" cy="472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2188" y="2294469"/>
            <a:ext cx="1466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Subsystems integration </a:t>
            </a:r>
            <a:endParaRPr lang="en-GB" dirty="0"/>
          </a:p>
          <a:p>
            <a:endParaRPr lang="en-GB" dirty="0"/>
          </a:p>
        </p:txBody>
      </p:sp>
      <p:sp>
        <p:nvSpPr>
          <p:cNvPr id="34" name="Down Arrow 33"/>
          <p:cNvSpPr/>
          <p:nvPr/>
        </p:nvSpPr>
        <p:spPr>
          <a:xfrm>
            <a:off x="1316787" y="1713927"/>
            <a:ext cx="277269" cy="3308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7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six months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232787" cy="340081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Summer Student Program</a:t>
            </a:r>
          </a:p>
          <a:p>
            <a:pPr lvl="1"/>
            <a:r>
              <a:rPr lang="en-US" sz="2000" dirty="0" smtClean="0"/>
              <a:t>Supervisor of a Summer Student for 2 months</a:t>
            </a:r>
          </a:p>
          <a:p>
            <a:r>
              <a:rPr lang="en-US" sz="2400" dirty="0" smtClean="0"/>
              <a:t>CHEP Conference</a:t>
            </a:r>
          </a:p>
          <a:p>
            <a:pPr lvl="1"/>
            <a:r>
              <a:rPr lang="en-US" sz="2000" dirty="0" smtClean="0"/>
              <a:t>9-13 July on Sofia</a:t>
            </a:r>
          </a:p>
          <a:p>
            <a:r>
              <a:rPr lang="en-US" sz="2400" dirty="0" smtClean="0"/>
              <a:t>NP04 Data Taking </a:t>
            </a:r>
          </a:p>
          <a:p>
            <a:pPr lvl="1"/>
            <a:r>
              <a:rPr lang="en-US" sz="2000" dirty="0" smtClean="0"/>
              <a:t>Expert On Call &amp; Shifter</a:t>
            </a:r>
          </a:p>
          <a:p>
            <a:pPr lvl="1"/>
            <a:endParaRPr lang="en-US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601" y="2319286"/>
            <a:ext cx="3567199" cy="20123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661" y="1356651"/>
            <a:ext cx="1510413" cy="115546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37" y="720225"/>
            <a:ext cx="914400" cy="119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9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7890"/>
            <a:ext cx="8226854" cy="226402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428892" cy="705332"/>
          </a:xfrm>
        </p:spPr>
        <p:txBody>
          <a:bodyPr>
            <a:noAutofit/>
          </a:bodyPr>
          <a:lstStyle/>
          <a:p>
            <a:r>
              <a:rPr lang="en-GB" sz="2400" dirty="0"/>
              <a:t>Control and Data Acquisition for Particle Physics Experiments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Manuel J. Rodriguez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5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protoDUNE SP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081975" cy="3203145"/>
          </a:xfrm>
        </p:spPr>
        <p:txBody>
          <a:bodyPr anchor="ctr">
            <a:normAutofit/>
          </a:bodyPr>
          <a:lstStyle/>
          <a:p>
            <a:r>
              <a:rPr lang="en-US" sz="2800" dirty="0" smtClean="0"/>
              <a:t>Interface Supervisor</a:t>
            </a:r>
          </a:p>
          <a:p>
            <a:pPr lvl="1"/>
            <a:r>
              <a:rPr lang="en-US" sz="2000" dirty="0" smtClean="0"/>
              <a:t>Design Graphical Interfaces</a:t>
            </a:r>
          </a:p>
          <a:p>
            <a:pPr lvl="1"/>
            <a:r>
              <a:rPr lang="en-US" sz="2000" dirty="0" smtClean="0"/>
              <a:t>Operation &amp; Monitoring</a:t>
            </a:r>
          </a:p>
          <a:p>
            <a:pPr marL="448056" lvl="1" indent="0">
              <a:buNone/>
            </a:pP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pPr algn="l"/>
            <a:r>
              <a:rPr lang="en-US" dirty="0"/>
              <a:t>EP6823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665985" y="1180166"/>
            <a:ext cx="4130812" cy="2831221"/>
            <a:chOff x="1031831" y="1651084"/>
            <a:chExt cx="4130812" cy="2831221"/>
          </a:xfrm>
        </p:grpSpPr>
        <p:sp>
          <p:nvSpPr>
            <p:cNvPr id="12" name="Freeform 11"/>
            <p:cNvSpPr/>
            <p:nvPr/>
          </p:nvSpPr>
          <p:spPr>
            <a:xfrm>
              <a:off x="1569761" y="3066695"/>
              <a:ext cx="352883" cy="336207"/>
            </a:xfrm>
            <a:custGeom>
              <a:avLst/>
              <a:gdLst>
                <a:gd name="connsiteX0" fmla="*/ 0 w 352883"/>
                <a:gd name="connsiteY0" fmla="*/ 0 h 336207"/>
                <a:gd name="connsiteX1" fmla="*/ 176441 w 352883"/>
                <a:gd name="connsiteY1" fmla="*/ 0 h 336207"/>
                <a:gd name="connsiteX2" fmla="*/ 176441 w 352883"/>
                <a:gd name="connsiteY2" fmla="*/ 336207 h 336207"/>
                <a:gd name="connsiteX3" fmla="*/ 352883 w 352883"/>
                <a:gd name="connsiteY3" fmla="*/ 336207 h 33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883" h="336207">
                  <a:moveTo>
                    <a:pt x="0" y="0"/>
                  </a:moveTo>
                  <a:lnTo>
                    <a:pt x="176441" y="0"/>
                  </a:lnTo>
                  <a:lnTo>
                    <a:pt x="176441" y="336207"/>
                  </a:lnTo>
                  <a:lnTo>
                    <a:pt x="352883" y="33620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957" tIns="155919" rIns="176956" bIns="15591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569761" y="2730488"/>
              <a:ext cx="352883" cy="336207"/>
            </a:xfrm>
            <a:custGeom>
              <a:avLst/>
              <a:gdLst>
                <a:gd name="connsiteX0" fmla="*/ 0 w 352883"/>
                <a:gd name="connsiteY0" fmla="*/ 336207 h 336207"/>
                <a:gd name="connsiteX1" fmla="*/ 176441 w 352883"/>
                <a:gd name="connsiteY1" fmla="*/ 336207 h 336207"/>
                <a:gd name="connsiteX2" fmla="*/ 176441 w 352883"/>
                <a:gd name="connsiteY2" fmla="*/ 0 h 336207"/>
                <a:gd name="connsiteX3" fmla="*/ 352883 w 352883"/>
                <a:gd name="connsiteY3" fmla="*/ 0 h 33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2883" h="336207">
                  <a:moveTo>
                    <a:pt x="0" y="336207"/>
                  </a:moveTo>
                  <a:lnTo>
                    <a:pt x="176441" y="336207"/>
                  </a:lnTo>
                  <a:lnTo>
                    <a:pt x="176441" y="0"/>
                  </a:lnTo>
                  <a:lnTo>
                    <a:pt x="352883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957" tIns="155918" rIns="176956" bIns="155919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  <p:sp>
          <p:nvSpPr>
            <p:cNvPr id="14" name="Freeform 13"/>
            <p:cNvSpPr/>
            <p:nvPr/>
          </p:nvSpPr>
          <p:spPr>
            <a:xfrm rot="16200000">
              <a:off x="-114814" y="2797729"/>
              <a:ext cx="2831221" cy="537931"/>
            </a:xfrm>
            <a:custGeom>
              <a:avLst/>
              <a:gdLst>
                <a:gd name="connsiteX0" fmla="*/ 0 w 2831221"/>
                <a:gd name="connsiteY0" fmla="*/ 0 h 537931"/>
                <a:gd name="connsiteX1" fmla="*/ 2831221 w 2831221"/>
                <a:gd name="connsiteY1" fmla="*/ 0 h 537931"/>
                <a:gd name="connsiteX2" fmla="*/ 2831221 w 2831221"/>
                <a:gd name="connsiteY2" fmla="*/ 537931 h 537931"/>
                <a:gd name="connsiteX3" fmla="*/ 0 w 2831221"/>
                <a:gd name="connsiteY3" fmla="*/ 537931 h 537931"/>
                <a:gd name="connsiteX4" fmla="*/ 0 w 2831221"/>
                <a:gd name="connsiteY4" fmla="*/ 0 h 53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1221" h="537931">
                  <a:moveTo>
                    <a:pt x="0" y="0"/>
                  </a:moveTo>
                  <a:lnTo>
                    <a:pt x="2831221" y="0"/>
                  </a:lnTo>
                  <a:lnTo>
                    <a:pt x="2831221" y="537931"/>
                  </a:lnTo>
                  <a:lnTo>
                    <a:pt x="0" y="537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144" tIns="17145" rIns="17145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Detector Systems</a:t>
              </a:r>
              <a:endParaRPr lang="en-US" sz="2700" kern="12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917956" y="1651084"/>
              <a:ext cx="3239998" cy="1348370"/>
            </a:xfrm>
            <a:custGeom>
              <a:avLst/>
              <a:gdLst>
                <a:gd name="connsiteX0" fmla="*/ 0 w 3239998"/>
                <a:gd name="connsiteY0" fmla="*/ 0 h 537931"/>
                <a:gd name="connsiteX1" fmla="*/ 3239998 w 3239998"/>
                <a:gd name="connsiteY1" fmla="*/ 0 h 537931"/>
                <a:gd name="connsiteX2" fmla="*/ 3239998 w 3239998"/>
                <a:gd name="connsiteY2" fmla="*/ 537931 h 537931"/>
                <a:gd name="connsiteX3" fmla="*/ 0 w 3239998"/>
                <a:gd name="connsiteY3" fmla="*/ 537931 h 537931"/>
                <a:gd name="connsiteX4" fmla="*/ 0 w 3239998"/>
                <a:gd name="connsiteY4" fmla="*/ 0 h 53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9998" h="537931">
                  <a:moveTo>
                    <a:pt x="0" y="0"/>
                  </a:moveTo>
                  <a:lnTo>
                    <a:pt x="3239998" y="0"/>
                  </a:lnTo>
                  <a:lnTo>
                    <a:pt x="3239998" y="537931"/>
                  </a:lnTo>
                  <a:lnTo>
                    <a:pt x="0" y="537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Slow Control</a:t>
              </a:r>
            </a:p>
            <a:p>
              <a:pPr marL="742950" lvl="1" indent="-2857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200" kern="1200" dirty="0" smtClean="0"/>
                <a:t>Low-rate signals</a:t>
              </a:r>
            </a:p>
            <a:p>
              <a:pPr marL="742950" lvl="1" indent="-2857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200" dirty="0" smtClean="0"/>
                <a:t>Managed by PLC</a:t>
              </a:r>
            </a:p>
            <a:p>
              <a:pPr marL="742950" lvl="1" indent="-2857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200" kern="1200" dirty="0" smtClean="0"/>
                <a:t>Control Status &amp; Conditions</a:t>
              </a:r>
              <a:endParaRPr lang="en-US" sz="1200" kern="1200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922645" y="3133936"/>
              <a:ext cx="3239998" cy="1348369"/>
            </a:xfrm>
            <a:custGeom>
              <a:avLst/>
              <a:gdLst>
                <a:gd name="connsiteX0" fmla="*/ 0 w 3239998"/>
                <a:gd name="connsiteY0" fmla="*/ 0 h 537931"/>
                <a:gd name="connsiteX1" fmla="*/ 3239998 w 3239998"/>
                <a:gd name="connsiteY1" fmla="*/ 0 h 537931"/>
                <a:gd name="connsiteX2" fmla="*/ 3239998 w 3239998"/>
                <a:gd name="connsiteY2" fmla="*/ 537931 h 537931"/>
                <a:gd name="connsiteX3" fmla="*/ 0 w 3239998"/>
                <a:gd name="connsiteY3" fmla="*/ 537931 h 537931"/>
                <a:gd name="connsiteX4" fmla="*/ 0 w 3239998"/>
                <a:gd name="connsiteY4" fmla="*/ 0 h 53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9998" h="537931">
                  <a:moveTo>
                    <a:pt x="0" y="0"/>
                  </a:moveTo>
                  <a:lnTo>
                    <a:pt x="3239998" y="0"/>
                  </a:lnTo>
                  <a:lnTo>
                    <a:pt x="3239998" y="537931"/>
                  </a:lnTo>
                  <a:lnTo>
                    <a:pt x="0" y="537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Run Control</a:t>
              </a:r>
            </a:p>
            <a:p>
              <a:pPr marL="7429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200" dirty="0" smtClean="0"/>
                <a:t>Control during the operation</a:t>
              </a:r>
            </a:p>
            <a:p>
              <a:pPr marL="7429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200" kern="1200" dirty="0" smtClean="0"/>
                <a:t>High rate signal</a:t>
              </a:r>
            </a:p>
            <a:p>
              <a:pPr marL="742950" lvl="1" indent="-28575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n-US" sz="1200" dirty="0" smtClean="0"/>
                <a:t>DAQ</a:t>
              </a:r>
              <a:endParaRPr lang="en-US" sz="1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489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2687156" cy="3262788"/>
          </a:xfrm>
        </p:spPr>
        <p:txBody>
          <a:bodyPr/>
          <a:lstStyle/>
          <a:p>
            <a:r>
              <a:rPr lang="en-US" dirty="0" smtClean="0"/>
              <a:t>Partitioning</a:t>
            </a:r>
          </a:p>
          <a:p>
            <a:pPr lvl="1"/>
            <a:r>
              <a:rPr lang="en-US" sz="1600" dirty="0" smtClean="0"/>
              <a:t>Simultaneous data-taking</a:t>
            </a:r>
          </a:p>
          <a:p>
            <a:pPr lvl="1"/>
            <a:r>
              <a:rPr lang="en-US" sz="1600" dirty="0" smtClean="0"/>
              <a:t>Component Selection</a:t>
            </a:r>
          </a:p>
          <a:p>
            <a:pPr lvl="1"/>
            <a:r>
              <a:rPr lang="en-US" sz="1600" dirty="0" smtClean="0"/>
              <a:t>Runs completely independent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9" name="Shape 67"/>
          <p:cNvPicPr preferRelativeResize="0">
            <a:picLocks noGrp="1"/>
          </p:cNvPicPr>
          <p:nvPr>
            <p:ph sz="half" idx="2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86525" y="1001191"/>
            <a:ext cx="5776562" cy="3227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67"/>
          <p:cNvPicPr preferRelativeResize="0"/>
          <p:nvPr/>
        </p:nvPicPr>
        <p:blipFill rotWithShape="1">
          <a:blip r:embed="rId2">
            <a:alphaModFix/>
          </a:blip>
          <a:srcRect r="67871" b="88343"/>
          <a:stretch/>
        </p:blipFill>
        <p:spPr>
          <a:xfrm>
            <a:off x="5162918" y="171933"/>
            <a:ext cx="2937879" cy="5956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Oval 20"/>
          <p:cNvSpPr/>
          <p:nvPr/>
        </p:nvSpPr>
        <p:spPr>
          <a:xfrm>
            <a:off x="5039031" y="119558"/>
            <a:ext cx="3185652" cy="78461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4191000" y="511865"/>
            <a:ext cx="848031" cy="74540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2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2687156" cy="3262788"/>
          </a:xfrm>
        </p:spPr>
        <p:txBody>
          <a:bodyPr/>
          <a:lstStyle/>
          <a:p>
            <a:r>
              <a:rPr lang="en-US" dirty="0" smtClean="0"/>
              <a:t>Dashboard</a:t>
            </a:r>
          </a:p>
          <a:p>
            <a:pPr lvl="1"/>
            <a:r>
              <a:rPr lang="en-US" sz="1600" dirty="0" smtClean="0"/>
              <a:t>Main metrics</a:t>
            </a:r>
          </a:p>
          <a:p>
            <a:pPr lvl="1"/>
            <a:r>
              <a:rPr lang="en-US" sz="1600" dirty="0" smtClean="0"/>
              <a:t>Other tools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Shape 160"/>
          <p:cNvPicPr preferRelativeResize="0">
            <a:picLocks noGrp="1"/>
          </p:cNvPicPr>
          <p:nvPr>
            <p:ph sz="half" idx="2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56874" y="672267"/>
            <a:ext cx="4485476" cy="3645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732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2687156" cy="3262788"/>
          </a:xfrm>
        </p:spPr>
        <p:txBody>
          <a:bodyPr/>
          <a:lstStyle/>
          <a:p>
            <a:r>
              <a:rPr lang="en-US" dirty="0" smtClean="0"/>
              <a:t>Dashboard</a:t>
            </a:r>
          </a:p>
          <a:p>
            <a:pPr lvl="1"/>
            <a:r>
              <a:rPr lang="en-US" sz="1600" dirty="0" smtClean="0"/>
              <a:t>Main metrics</a:t>
            </a:r>
          </a:p>
          <a:p>
            <a:pPr lvl="1"/>
            <a:r>
              <a:rPr lang="en-US" sz="1600" dirty="0" smtClean="0"/>
              <a:t>Other tools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Shape 160"/>
          <p:cNvPicPr preferRelativeResize="0"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74" y="885164"/>
            <a:ext cx="4485476" cy="32194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8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2687156" cy="3262788"/>
          </a:xfrm>
        </p:spPr>
        <p:txBody>
          <a:bodyPr/>
          <a:lstStyle/>
          <a:p>
            <a:r>
              <a:rPr lang="en-US" dirty="0" smtClean="0"/>
              <a:t>Dashboard</a:t>
            </a:r>
          </a:p>
          <a:p>
            <a:pPr lvl="1"/>
            <a:r>
              <a:rPr lang="en-US" sz="1600" dirty="0" smtClean="0"/>
              <a:t>Main metrics</a:t>
            </a:r>
          </a:p>
          <a:p>
            <a:pPr lvl="1"/>
            <a:r>
              <a:rPr lang="en-US" sz="1600" dirty="0" smtClean="0"/>
              <a:t>Other tools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Shape 160"/>
          <p:cNvPicPr preferRelativeResize="0"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74" y="938522"/>
            <a:ext cx="4485476" cy="3112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50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</a:t>
            </a:r>
            <a:r>
              <a:rPr lang="en-US" dirty="0" smtClean="0"/>
              <a:t>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Power Supply</a:t>
            </a:r>
          </a:p>
          <a:p>
            <a:pPr lvl="2"/>
            <a:r>
              <a:rPr lang="en-US" dirty="0" smtClean="0"/>
              <a:t>Commissioning purposes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Photon Detectors</a:t>
            </a:r>
          </a:p>
          <a:p>
            <a:pPr lvl="1"/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Status via DIM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054" y="407934"/>
            <a:ext cx="3964519" cy="4054529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7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</a:t>
            </a:r>
            <a:r>
              <a:rPr lang="en-US" dirty="0" smtClean="0"/>
              <a:t>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Power Supply</a:t>
            </a:r>
          </a:p>
          <a:p>
            <a:pPr lvl="2"/>
            <a:r>
              <a:rPr lang="en-US" dirty="0" smtClean="0"/>
              <a:t>Commissioning purposes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Photon Detectors</a:t>
            </a:r>
          </a:p>
          <a:p>
            <a:pPr lvl="1"/>
            <a:r>
              <a:rPr lang="en-US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Status via DIM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EP6823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587" y="839094"/>
            <a:ext cx="5163902" cy="3212520"/>
          </a:xfrm>
        </p:spPr>
      </p:pic>
    </p:spTree>
    <p:extLst>
      <p:ext uri="{BB962C8B-B14F-4D97-AF65-F5344CB8AC3E}">
        <p14:creationId xmlns:p14="http://schemas.microsoft.com/office/powerpoint/2010/main" val="424664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930</TotalTime>
  <Words>228</Words>
  <Application>Microsoft Office PowerPoint</Application>
  <PresentationFormat>On-screen Show (16:9)</PresentationFormat>
  <Paragraphs>104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Optima</vt:lpstr>
      <vt:lpstr>CERNcobrandi16-9</vt:lpstr>
      <vt:lpstr>EP6823: Control and Data Acquisition for Particle Physics Experiments</vt:lpstr>
      <vt:lpstr>Control and Data Acquisition for Particle Physics Experiments</vt:lpstr>
      <vt:lpstr>protoDUNE SP</vt:lpstr>
      <vt:lpstr>Run Control</vt:lpstr>
      <vt:lpstr>Data Monitor</vt:lpstr>
      <vt:lpstr>Data Monitor</vt:lpstr>
      <vt:lpstr>Data Monitor</vt:lpstr>
      <vt:lpstr>Slow Control</vt:lpstr>
      <vt:lpstr>Slow Control</vt:lpstr>
      <vt:lpstr>Slow Control</vt:lpstr>
      <vt:lpstr>Next six months</vt:lpstr>
      <vt:lpstr>Next six months</vt:lpstr>
      <vt:lpstr>PowerPoint Presentation</vt:lpstr>
      <vt:lpstr>Any 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Manuel Jesus Rodriguez Alonso</cp:lastModifiedBy>
  <cp:revision>69</cp:revision>
  <dcterms:created xsi:type="dcterms:W3CDTF">2012-11-30T11:04:26Z</dcterms:created>
  <dcterms:modified xsi:type="dcterms:W3CDTF">2018-05-28T13:24:44Z</dcterms:modified>
</cp:coreProperties>
</file>