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notesMasterIdLst>
    <p:notesMasterId r:id="rId13"/>
  </p:notesMasterIdLst>
  <p:sldIdLst>
    <p:sldId id="256" r:id="rId2"/>
    <p:sldId id="257" r:id="rId3"/>
    <p:sldId id="263" r:id="rId4"/>
    <p:sldId id="261" r:id="rId5"/>
    <p:sldId id="258" r:id="rId6"/>
    <p:sldId id="260" r:id="rId7"/>
    <p:sldId id="259" r:id="rId8"/>
    <p:sldId id="267" r:id="rId9"/>
    <p:sldId id="266" r:id="rId10"/>
    <p:sldId id="265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5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79898" autoAdjust="0"/>
  </p:normalViewPr>
  <p:slideViewPr>
    <p:cSldViewPr snapToGrid="0">
      <p:cViewPr varScale="1">
        <p:scale>
          <a:sx n="105" d="100"/>
          <a:sy n="105" d="100"/>
        </p:scale>
        <p:origin x="10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26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EB68D-2680-4024-A3C3-E130F1F8ECD8}" type="datetimeFigureOut">
              <a:rPr lang="en-GB" smtClean="0"/>
              <a:t>28/05/2018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DB22D-0E6C-46DD-8F76-AF1A8A9206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825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Good </a:t>
            </a:r>
            <a:r>
              <a:rPr lang="fr-CH" dirty="0" err="1" smtClean="0"/>
              <a:t>morning</a:t>
            </a:r>
            <a:r>
              <a:rPr lang="fr-CH" dirty="0" smtClean="0"/>
              <a:t>, </a:t>
            </a:r>
            <a:r>
              <a:rPr lang="fr-CH" dirty="0" err="1" smtClean="0"/>
              <a:t>my</a:t>
            </a:r>
            <a:r>
              <a:rPr lang="fr-CH" dirty="0" smtClean="0"/>
              <a:t> </a:t>
            </a:r>
            <a:r>
              <a:rPr lang="fr-CH" dirty="0" err="1" smtClean="0"/>
              <a:t>name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Franisco</a:t>
            </a:r>
            <a:r>
              <a:rPr lang="fr-CH" dirty="0" smtClean="0"/>
              <a:t> Javier Saura, </a:t>
            </a:r>
            <a:r>
              <a:rPr lang="fr-CH" baseline="0" dirty="0" smtClean="0"/>
              <a:t>I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mechanical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engineer</a:t>
            </a:r>
            <a:r>
              <a:rPr lang="fr-CH" baseline="0" dirty="0" smtClean="0"/>
              <a:t> in the section: </a:t>
            </a:r>
            <a:r>
              <a:rPr lang="fr-CH" baseline="0" dirty="0" err="1" smtClean="0"/>
              <a:t>Beams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Radiofrequency</a:t>
            </a:r>
            <a:r>
              <a:rPr lang="fr-CH" baseline="0" dirty="0" smtClean="0"/>
              <a:t>, Power Modules and </a:t>
            </a:r>
            <a:r>
              <a:rPr lang="fr-CH" baseline="0" dirty="0" err="1" smtClean="0"/>
              <a:t>Amplifiers</a:t>
            </a:r>
            <a:r>
              <a:rPr lang="fr-CH" baseline="0" dirty="0" smtClean="0"/>
              <a:t>. And I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Sebastien Jerome Calvo, and </a:t>
            </a:r>
            <a:r>
              <a:rPr lang="fr-CH" baseline="0" dirty="0" err="1" smtClean="0"/>
              <a:t>my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supervisor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Eric Montesinos.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presentation</a:t>
            </a:r>
            <a:r>
              <a:rPr lang="fr-CH" baseline="0" dirty="0" smtClean="0"/>
              <a:t> I </a:t>
            </a:r>
            <a:r>
              <a:rPr lang="fr-CH" baseline="0" dirty="0" err="1" smtClean="0"/>
              <a:t>am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going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try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explain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whole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I have </a:t>
            </a:r>
            <a:r>
              <a:rPr lang="fr-CH" baseline="0" dirty="0" err="1" smtClean="0"/>
              <a:t>developped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period</a:t>
            </a:r>
            <a:r>
              <a:rPr lang="fr-CH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278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cooling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piping</a:t>
            </a:r>
            <a:r>
              <a:rPr lang="fr-CH" baseline="0" dirty="0" smtClean="0"/>
              <a:t> system of the new LS3. </a:t>
            </a:r>
          </a:p>
          <a:p>
            <a:r>
              <a:rPr lang="fr-CH" baseline="0" dirty="0" err="1" smtClean="0"/>
              <a:t>With</a:t>
            </a:r>
            <a:r>
              <a:rPr lang="fr-CH" baseline="0" dirty="0" smtClean="0"/>
              <a:t> the new disposition of </a:t>
            </a:r>
            <a:r>
              <a:rPr lang="fr-CH" baseline="0" dirty="0" err="1" smtClean="0"/>
              <a:t>cavities</a:t>
            </a:r>
            <a:r>
              <a:rPr lang="fr-CH" baseline="0" dirty="0" smtClean="0"/>
              <a:t>, the </a:t>
            </a:r>
            <a:r>
              <a:rPr lang="fr-CH" baseline="0" dirty="0" err="1" smtClean="0"/>
              <a:t>feeding</a:t>
            </a:r>
            <a:r>
              <a:rPr lang="fr-CH" baseline="0" dirty="0" smtClean="0"/>
              <a:t> water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change and Im in charge of design, </a:t>
            </a:r>
            <a:r>
              <a:rPr lang="fr-CH" baseline="0" dirty="0" err="1" smtClean="0"/>
              <a:t>supply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install</a:t>
            </a:r>
            <a:r>
              <a:rPr lang="fr-CH" baseline="0" dirty="0" smtClean="0"/>
              <a:t> the pipes and components of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747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So,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has been all.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any</a:t>
            </a:r>
            <a:r>
              <a:rPr lang="fr-CH" baseline="0" dirty="0" smtClean="0"/>
              <a:t> question… </a:t>
            </a:r>
          </a:p>
          <a:p>
            <a:r>
              <a:rPr lang="fr-CH" baseline="0" dirty="0" err="1" smtClean="0"/>
              <a:t>Thank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45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context</a:t>
            </a:r>
            <a:r>
              <a:rPr lang="fr-CH" dirty="0" smtClean="0"/>
              <a:t> of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project</a:t>
            </a:r>
            <a:r>
              <a:rPr lang="fr-CH" baseline="0" dirty="0" smtClean="0"/>
              <a:t> LIU-SPS 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LHC </a:t>
            </a:r>
            <a:r>
              <a:rPr lang="fr-CH" baseline="0" dirty="0" err="1" smtClean="0"/>
              <a:t>Injector</a:t>
            </a:r>
            <a:r>
              <a:rPr lang="fr-CH" baseline="0" dirty="0" smtClean="0"/>
              <a:t> upgrade. This </a:t>
            </a:r>
            <a:r>
              <a:rPr lang="fr-CH" baseline="0" dirty="0" err="1" smtClean="0"/>
              <a:t>project</a:t>
            </a:r>
            <a:r>
              <a:rPr lang="fr-CH" baseline="0" dirty="0" smtClean="0"/>
              <a:t> has the objective of </a:t>
            </a:r>
            <a:r>
              <a:rPr lang="fr-CH" baseline="0" dirty="0" err="1" smtClean="0"/>
              <a:t>increasing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luminosity</a:t>
            </a:r>
            <a:r>
              <a:rPr lang="fr-CH" baseline="0" dirty="0" smtClean="0"/>
              <a:t> of LHC by </a:t>
            </a:r>
            <a:r>
              <a:rPr lang="fr-CH" baseline="0" dirty="0" err="1" smtClean="0"/>
              <a:t>increasing</a:t>
            </a:r>
            <a:r>
              <a:rPr lang="fr-CH" baseline="0" dirty="0" smtClean="0"/>
              <a:t> the injection of RF power and the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 and disposition of RF </a:t>
            </a:r>
            <a:r>
              <a:rPr lang="fr-CH" baseline="0" dirty="0" err="1" smtClean="0"/>
              <a:t>cavities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actually</a:t>
            </a:r>
            <a:r>
              <a:rPr lang="fr-CH" baseline="0" dirty="0" smtClean="0"/>
              <a:t> have 3 </a:t>
            </a:r>
            <a:r>
              <a:rPr lang="fr-CH" baseline="0" dirty="0" err="1" smtClean="0"/>
              <a:t>Mw</a:t>
            </a:r>
            <a:r>
              <a:rPr lang="fr-CH" baseline="0" dirty="0" smtClean="0"/>
              <a:t> of RF power and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finish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the 8 </a:t>
            </a:r>
            <a:r>
              <a:rPr lang="fr-CH" baseline="0" dirty="0" err="1" smtClean="0"/>
              <a:t>Mw</a:t>
            </a:r>
            <a:r>
              <a:rPr lang="fr-CH" baseline="0" dirty="0" smtClean="0"/>
              <a:t>. For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purpose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install</a:t>
            </a:r>
            <a:r>
              <a:rPr lang="fr-CH" baseline="0" dirty="0" smtClean="0"/>
              <a:t> 32 new RF </a:t>
            </a:r>
            <a:r>
              <a:rPr lang="fr-CH" baseline="0" dirty="0" err="1" smtClean="0"/>
              <a:t>towers</a:t>
            </a:r>
            <a:r>
              <a:rPr lang="fr-CH" baseline="0" dirty="0" smtClean="0"/>
              <a:t> on the mezzanine of BAF3. This 32 new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two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hybrid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combinors</a:t>
            </a:r>
            <a:r>
              <a:rPr lang="fr-CH" baseline="0" dirty="0" smtClean="0"/>
              <a:t>, and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two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combinors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the tunnel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shaft</a:t>
            </a:r>
            <a:r>
              <a:rPr lang="fr-CH" baseline="0" dirty="0" smtClean="0"/>
              <a:t>. 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My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project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divided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two</a:t>
            </a:r>
            <a:r>
              <a:rPr lang="fr-CH" baseline="0" dirty="0" smtClean="0"/>
              <a:t> main parts: </a:t>
            </a:r>
          </a:p>
          <a:p>
            <a:r>
              <a:rPr lang="fr-CH" baseline="0" dirty="0" smtClean="0"/>
              <a:t>First one, the </a:t>
            </a:r>
            <a:r>
              <a:rPr lang="fr-CH" baseline="0" dirty="0" err="1" smtClean="0"/>
              <a:t>elaboration</a:t>
            </a:r>
            <a:r>
              <a:rPr lang="fr-CH" baseline="0" dirty="0" smtClean="0"/>
              <a:t> of flip books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resume</a:t>
            </a:r>
            <a:r>
              <a:rPr lang="fr-CH" baseline="0" dirty="0" smtClean="0"/>
              <a:t> the planification of timing, </a:t>
            </a:r>
            <a:r>
              <a:rPr lang="fr-CH" baseline="0" dirty="0" err="1" smtClean="0"/>
              <a:t>material</a:t>
            </a:r>
            <a:r>
              <a:rPr lang="fr-CH" baseline="0" dirty="0" smtClean="0"/>
              <a:t> , </a:t>
            </a:r>
            <a:r>
              <a:rPr lang="fr-CH" baseline="0" dirty="0" err="1" smtClean="0"/>
              <a:t>human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resources</a:t>
            </a:r>
            <a:r>
              <a:rPr lang="fr-CH" baseline="0" dirty="0" smtClean="0"/>
              <a:t>, for the </a:t>
            </a:r>
            <a:r>
              <a:rPr lang="fr-CH" baseline="0" dirty="0" err="1" smtClean="0"/>
              <a:t>project</a:t>
            </a:r>
            <a:r>
              <a:rPr lang="fr-CH" baseline="0" dirty="0" smtClean="0"/>
              <a:t> management.</a:t>
            </a:r>
          </a:p>
          <a:p>
            <a:r>
              <a:rPr lang="fr-CH" baseline="0" dirty="0" smtClean="0"/>
              <a:t>And a second one,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design of the </a:t>
            </a:r>
            <a:r>
              <a:rPr lang="fr-CH" baseline="0" dirty="0" err="1" smtClean="0"/>
              <a:t>tooling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necessary</a:t>
            </a:r>
            <a:r>
              <a:rPr lang="fr-CH" baseline="0" dirty="0" smtClean="0"/>
              <a:t> for carry on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project</a:t>
            </a:r>
            <a:r>
              <a:rPr lang="fr-CH" baseline="0" dirty="0" smtClean="0"/>
              <a:t>, as </a:t>
            </a:r>
            <a:r>
              <a:rPr lang="fr-CH" baseline="0" dirty="0" err="1" smtClean="0"/>
              <a:t>well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comissioning</a:t>
            </a:r>
            <a:r>
              <a:rPr lang="fr-CH" baseline="0" dirty="0" smtClean="0"/>
              <a:t>, tests and maintenances of RF installation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already</a:t>
            </a:r>
            <a:r>
              <a:rPr lang="fr-CH" baseline="0" dirty="0" smtClean="0"/>
              <a:t> have.</a:t>
            </a:r>
          </a:p>
          <a:p>
            <a:endParaRPr lang="fr-CH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813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foresee</a:t>
            </a:r>
            <a:r>
              <a:rPr lang="fr-CH" baseline="0" dirty="0" smtClean="0"/>
              <a:t> the time, </a:t>
            </a:r>
            <a:r>
              <a:rPr lang="fr-CH" baseline="0" dirty="0" err="1" smtClean="0"/>
              <a:t>material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human</a:t>
            </a:r>
            <a:r>
              <a:rPr lang="fr-CH" baseline="0" dirty="0" smtClean="0"/>
              <a:t> ressources for </a:t>
            </a:r>
            <a:r>
              <a:rPr lang="fr-CH" baseline="0" dirty="0" err="1" smtClean="0"/>
              <a:t>this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this project it is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necessary to detail each one of the steps. I had to estimate mounting or unmounting time, people we need, tooling, transport,  where to storage,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</a:t>
            </a: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Until now I have worked in different phases: 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future unmounting process of the actual cavities.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Storage of these ones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Update and maintenance.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Mounting of the new  cavities. 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Mounting of the new RF lines.  </a:t>
            </a:r>
          </a:p>
          <a:p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 though it is all more o less resumed in one slide but I guarantee it has been almost the 50% of my work as I previously told.</a:t>
            </a:r>
            <a:endParaRPr lang="en-GB" dirty="0" smtClean="0">
              <a:effectLst/>
            </a:endParaRPr>
          </a:p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861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had</a:t>
            </a:r>
            <a:r>
              <a:rPr lang="fr-CH" baseline="0" dirty="0" smtClean="0"/>
              <a:t> to know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storage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cavities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going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unmount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the long straight section </a:t>
            </a:r>
            <a:r>
              <a:rPr lang="fr-CH" baseline="0" dirty="0" err="1" smtClean="0"/>
              <a:t>three</a:t>
            </a:r>
            <a:r>
              <a:rPr lang="fr-CH" baseline="0" dirty="0" smtClean="0"/>
              <a:t>.. The options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the TT20 and TT60 </a:t>
            </a:r>
            <a:r>
              <a:rPr lang="fr-CH" baseline="0" dirty="0" err="1" smtClean="0"/>
              <a:t>inside</a:t>
            </a:r>
            <a:r>
              <a:rPr lang="fr-CH" baseline="0" dirty="0" smtClean="0"/>
              <a:t> SPS and 867 building in </a:t>
            </a:r>
            <a:r>
              <a:rPr lang="fr-CH" baseline="0" dirty="0" err="1" smtClean="0"/>
              <a:t>Prevessin</a:t>
            </a:r>
            <a:r>
              <a:rPr lang="fr-CH" baseline="0" dirty="0" smtClean="0"/>
              <a:t>. </a:t>
            </a:r>
            <a:br>
              <a:rPr lang="fr-CH" baseline="0" dirty="0" smtClean="0"/>
            </a:br>
            <a:r>
              <a:rPr lang="fr-CH" baseline="0" dirty="0" err="1" smtClean="0"/>
              <a:t>After</a:t>
            </a:r>
            <a:r>
              <a:rPr lang="fr-CH" baseline="0" dirty="0" smtClean="0"/>
              <a:t> analyse the possible options, the </a:t>
            </a:r>
            <a:r>
              <a:rPr lang="fr-CH" baseline="0" dirty="0" err="1" smtClean="0"/>
              <a:t>chosen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the 867 building,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enough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storage</a:t>
            </a:r>
            <a:r>
              <a:rPr lang="fr-CH" baseline="0" dirty="0" smtClean="0"/>
              <a:t>, and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at the </a:t>
            </a:r>
            <a:r>
              <a:rPr lang="fr-CH" baseline="0" dirty="0" err="1" smtClean="0"/>
              <a:t>same</a:t>
            </a:r>
            <a:r>
              <a:rPr lang="fr-CH" baseline="0" dirty="0" smtClean="0"/>
              <a:t> time, in </a:t>
            </a:r>
            <a:r>
              <a:rPr lang="fr-CH" baseline="0" dirty="0" err="1" smtClean="0"/>
              <a:t>mechanics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electrical</a:t>
            </a:r>
            <a:r>
              <a:rPr lang="fr-CH" baseline="0" dirty="0" smtClean="0"/>
              <a:t> machines.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31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As I </a:t>
            </a:r>
            <a:r>
              <a:rPr lang="fr-CH" dirty="0" err="1" smtClean="0"/>
              <a:t>explained</a:t>
            </a:r>
            <a:r>
              <a:rPr lang="fr-CH" dirty="0" smtClean="0"/>
              <a:t>, the second </a:t>
            </a:r>
            <a:r>
              <a:rPr lang="fr-CH" dirty="0" err="1" smtClean="0"/>
              <a:t>half</a:t>
            </a:r>
            <a:r>
              <a:rPr lang="fr-CH" dirty="0" smtClean="0"/>
              <a:t> of </a:t>
            </a:r>
            <a:r>
              <a:rPr lang="fr-CH" dirty="0" err="1" smtClean="0"/>
              <a:t>my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baseline="0" dirty="0" smtClean="0"/>
              <a:t> has been the design of </a:t>
            </a:r>
            <a:r>
              <a:rPr lang="fr-CH" baseline="0" dirty="0" err="1" smtClean="0"/>
              <a:t>tooling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necessary</a:t>
            </a:r>
            <a:r>
              <a:rPr lang="fr-CH" baseline="0" dirty="0" smtClean="0"/>
              <a:t> for the </a:t>
            </a:r>
            <a:r>
              <a:rPr lang="fr-CH" baseline="0" dirty="0" err="1" smtClean="0"/>
              <a:t>project</a:t>
            </a:r>
            <a:r>
              <a:rPr lang="fr-CH" baseline="0" dirty="0" smtClean="0"/>
              <a:t> .</a:t>
            </a:r>
          </a:p>
          <a:p>
            <a:r>
              <a:rPr lang="fr-CH" baseline="0" dirty="0" smtClean="0"/>
              <a:t/>
            </a:r>
            <a:br>
              <a:rPr lang="fr-CH" baseline="0" dirty="0" smtClean="0"/>
            </a:br>
            <a:r>
              <a:rPr lang="fr-CH" baseline="0" dirty="0" smtClean="0"/>
              <a:t>As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dont have a lot of time I </a:t>
            </a:r>
            <a:r>
              <a:rPr lang="fr-CH" baseline="0" dirty="0" err="1" smtClean="0"/>
              <a:t>am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going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try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explain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roughly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 </a:t>
            </a:r>
            <a:br>
              <a:rPr lang="fr-CH" baseline="0" dirty="0" smtClean="0"/>
            </a:br>
            <a:r>
              <a:rPr lang="fr-CH" baseline="0" dirty="0" smtClean="0"/>
              <a:t>The first one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lifting </a:t>
            </a:r>
            <a:r>
              <a:rPr lang="fr-CH" baseline="0" dirty="0" err="1" smtClean="0"/>
              <a:t>device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help to lift and put in vertical position on the mezzanine of BAF3, as </a:t>
            </a:r>
            <a:r>
              <a:rPr lang="fr-CH" baseline="0" dirty="0" err="1" smtClean="0"/>
              <a:t>well</a:t>
            </a:r>
            <a:r>
              <a:rPr lang="fr-CH" baseline="0" dirty="0" smtClean="0"/>
              <a:t> as the </a:t>
            </a:r>
            <a:r>
              <a:rPr lang="fr-CH" baseline="0" dirty="0" err="1" smtClean="0"/>
              <a:t>redaction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safety</a:t>
            </a:r>
            <a:r>
              <a:rPr lang="fr-CH" baseline="0" dirty="0" smtClean="0"/>
              <a:t> file.</a:t>
            </a:r>
          </a:p>
          <a:p>
            <a:r>
              <a:rPr lang="fr-CH" baseline="0" dirty="0" smtClean="0"/>
              <a:t/>
            </a:r>
            <a:br>
              <a:rPr lang="fr-CH" baseline="0" dirty="0" smtClean="0"/>
            </a:br>
            <a:r>
              <a:rPr lang="fr-CH" baseline="0" dirty="0" err="1" smtClean="0"/>
              <a:t>Other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tooling</a:t>
            </a:r>
            <a:r>
              <a:rPr lang="fr-CH" baseline="0" dirty="0" smtClean="0"/>
              <a:t> has been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RF </a:t>
            </a:r>
            <a:r>
              <a:rPr lang="fr-CH" baseline="0" dirty="0" err="1" smtClean="0"/>
              <a:t>Flange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used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attach</a:t>
            </a:r>
            <a:r>
              <a:rPr lang="fr-CH" baseline="0" dirty="0" smtClean="0"/>
              <a:t> RF pipes </a:t>
            </a:r>
            <a:r>
              <a:rPr lang="fr-CH" baseline="0" dirty="0" err="1" smtClean="0"/>
              <a:t>por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purposes</a:t>
            </a:r>
            <a:r>
              <a:rPr lang="fr-CH" baseline="0" dirty="0" smtClean="0"/>
              <a:t> (as tests, </a:t>
            </a:r>
            <a:r>
              <a:rPr lang="fr-CH" baseline="0" dirty="0" err="1" smtClean="0"/>
              <a:t>coupling</a:t>
            </a:r>
            <a:r>
              <a:rPr lang="fr-CH" baseline="0" dirty="0" smtClean="0"/>
              <a:t> pipes, etc.. )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Before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installing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coax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necessary</a:t>
            </a:r>
            <a:r>
              <a:rPr lang="fr-CH" baseline="0" dirty="0" smtClean="0"/>
              <a:t> to clean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well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inner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. For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problem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designed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trolley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foam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nose</a:t>
            </a:r>
            <a:r>
              <a:rPr lang="fr-CH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977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main</a:t>
            </a:r>
            <a:r>
              <a:rPr lang="fr-CH" baseline="0" dirty="0" smtClean="0"/>
              <a:t> RF </a:t>
            </a:r>
            <a:r>
              <a:rPr lang="fr-CH" baseline="0" dirty="0" err="1" smtClean="0"/>
              <a:t>coax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 are 5.5 </a:t>
            </a:r>
            <a:r>
              <a:rPr lang="fr-CH" baseline="0" dirty="0" err="1" smtClean="0"/>
              <a:t>meters</a:t>
            </a:r>
            <a:r>
              <a:rPr lang="fr-CH" baseline="0" dirty="0" smtClean="0"/>
              <a:t> long and </a:t>
            </a:r>
            <a:r>
              <a:rPr lang="fr-CH" baseline="0" dirty="0" err="1" smtClean="0"/>
              <a:t>weigh</a:t>
            </a:r>
            <a:r>
              <a:rPr lang="fr-CH" baseline="0" dirty="0" smtClean="0"/>
              <a:t> 165 kg. For transport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along</a:t>
            </a:r>
            <a:r>
              <a:rPr lang="fr-CH" baseline="0" dirty="0" smtClean="0"/>
              <a:t> the tunnel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 has been </a:t>
            </a:r>
            <a:r>
              <a:rPr lang="fr-CH" baseline="0" dirty="0" err="1" smtClean="0"/>
              <a:t>necessary</a:t>
            </a:r>
            <a:r>
              <a:rPr lang="fr-CH" baseline="0" dirty="0" smtClean="0"/>
              <a:t> to design a trolley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rolling</a:t>
            </a:r>
            <a:r>
              <a:rPr lang="fr-CH" baseline="0" dirty="0" smtClean="0"/>
              <a:t> of the pipe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different</a:t>
            </a:r>
            <a:r>
              <a:rPr lang="fr-CH" baseline="0" dirty="0" smtClean="0"/>
              <a:t> positions.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actually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mounting</a:t>
            </a:r>
            <a:r>
              <a:rPr lang="fr-CH" baseline="0" dirty="0" smtClean="0"/>
              <a:t> the 10 trolleys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send</a:t>
            </a:r>
            <a:r>
              <a:rPr lang="fr-CH" baseline="0" dirty="0" smtClean="0"/>
              <a:t> to manufacture.</a:t>
            </a:r>
          </a:p>
          <a:p>
            <a:endParaRPr lang="fr-CH" baseline="0" dirty="0" smtClean="0"/>
          </a:p>
          <a:p>
            <a:r>
              <a:rPr lang="fr-CH" baseline="0" dirty="0" smtClean="0"/>
              <a:t>Inside the tunnel,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have to </a:t>
            </a:r>
            <a:r>
              <a:rPr lang="fr-CH" baseline="0" dirty="0" err="1" smtClean="0"/>
              <a:t>elevate</a:t>
            </a:r>
            <a:r>
              <a:rPr lang="fr-CH" baseline="0" dirty="0" smtClean="0"/>
              <a:t> to 3 m </a:t>
            </a:r>
            <a:r>
              <a:rPr lang="fr-CH" baseline="0" dirty="0" err="1" smtClean="0"/>
              <a:t>height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pipes, for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use an </a:t>
            </a:r>
            <a:r>
              <a:rPr lang="fr-CH" baseline="0" dirty="0" err="1" smtClean="0"/>
              <a:t>electrical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forklift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designed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special</a:t>
            </a:r>
            <a:r>
              <a:rPr lang="fr-CH" baseline="0" dirty="0" smtClean="0"/>
              <a:t> support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height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problems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circular</a:t>
            </a:r>
            <a:r>
              <a:rPr lang="fr-CH" baseline="0" dirty="0" smtClean="0"/>
              <a:t> roof.</a:t>
            </a:r>
          </a:p>
          <a:p>
            <a:endParaRPr lang="fr-CH" baseline="0" dirty="0" smtClean="0"/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parallel</a:t>
            </a:r>
            <a:r>
              <a:rPr lang="fr-CH" baseline="0" dirty="0" smtClean="0"/>
              <a:t> I have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helped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colleague</a:t>
            </a:r>
            <a:r>
              <a:rPr lang="fr-CH" baseline="0" dirty="0" smtClean="0"/>
              <a:t> Frida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inverse engineering of the </a:t>
            </a:r>
            <a:r>
              <a:rPr lang="fr-CH" baseline="0" dirty="0" err="1" smtClean="0"/>
              <a:t>inner</a:t>
            </a:r>
            <a:r>
              <a:rPr lang="fr-CH" baseline="0" dirty="0" smtClean="0"/>
              <a:t> line of the </a:t>
            </a:r>
            <a:r>
              <a:rPr lang="fr-CH" baseline="0" dirty="0" err="1" smtClean="0"/>
              <a:t>hybrid</a:t>
            </a:r>
            <a:r>
              <a:rPr lang="fr-CH" baseline="0" dirty="0" smtClean="0"/>
              <a:t> combiner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to manufacture.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57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One of the </a:t>
            </a:r>
            <a:r>
              <a:rPr lang="fr-CH" dirty="0" err="1" smtClean="0"/>
              <a:t>work</a:t>
            </a:r>
            <a:r>
              <a:rPr lang="fr-CH" dirty="0" smtClean="0"/>
              <a:t>  </a:t>
            </a:r>
            <a:r>
              <a:rPr lang="fr-CH" dirty="0" err="1" smtClean="0"/>
              <a:t>which</a:t>
            </a:r>
            <a:r>
              <a:rPr lang="fr-CH" dirty="0" smtClean="0"/>
              <a:t> have </a:t>
            </a:r>
            <a:r>
              <a:rPr lang="fr-CH" dirty="0" err="1" smtClean="0"/>
              <a:t>occupied</a:t>
            </a:r>
            <a:r>
              <a:rPr lang="fr-CH" dirty="0" smtClean="0"/>
              <a:t> lot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my</a:t>
            </a:r>
            <a:r>
              <a:rPr lang="fr-CH" baseline="0" dirty="0" smtClean="0"/>
              <a:t> time has been</a:t>
            </a:r>
            <a:r>
              <a:rPr lang="fr-CH" dirty="0" smtClean="0"/>
              <a:t> the design of 7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cavity</a:t>
            </a:r>
            <a:r>
              <a:rPr lang="fr-CH" baseline="0" dirty="0" smtClean="0"/>
              <a:t> joint </a:t>
            </a:r>
            <a:r>
              <a:rPr lang="fr-CH" baseline="0" dirty="0" err="1" smtClean="0"/>
              <a:t>cleaners</a:t>
            </a:r>
            <a:r>
              <a:rPr lang="fr-CH" baseline="0" dirty="0" smtClean="0"/>
              <a:t>. 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achieve</a:t>
            </a:r>
            <a:r>
              <a:rPr lang="fr-CH" baseline="0" dirty="0" smtClean="0"/>
              <a:t> a good vacuum, </a:t>
            </a:r>
            <a:r>
              <a:rPr lang="fr-CH" baseline="0" dirty="0" err="1" smtClean="0"/>
              <a:t>without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dust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necesary</a:t>
            </a:r>
            <a:r>
              <a:rPr lang="fr-CH" baseline="0" dirty="0" smtClean="0"/>
              <a:t> to clean </a:t>
            </a:r>
            <a:r>
              <a:rPr lang="fr-CH" baseline="0" dirty="0" err="1" smtClean="0"/>
              <a:t>properly</a:t>
            </a:r>
            <a:r>
              <a:rPr lang="fr-CH" baseline="0" dirty="0" smtClean="0"/>
              <a:t> the joints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rotary </a:t>
            </a:r>
            <a:r>
              <a:rPr lang="fr-CH" baseline="0" dirty="0" err="1" smtClean="0"/>
              <a:t>cleaners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designed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already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being</a:t>
            </a:r>
            <a:r>
              <a:rPr lang="fr-CH" baseline="0" dirty="0" smtClean="0"/>
              <a:t> manufacture </a:t>
            </a:r>
            <a:r>
              <a:rPr lang="fr-CH" baseline="0" dirty="0" err="1" smtClean="0"/>
              <a:t>inside</a:t>
            </a:r>
            <a:r>
              <a:rPr lang="fr-CH" baseline="0" dirty="0" smtClean="0"/>
              <a:t> CERN and the </a:t>
            </a:r>
            <a:r>
              <a:rPr lang="fr-CH" baseline="0" dirty="0" err="1" smtClean="0"/>
              <a:t>biggest</a:t>
            </a:r>
            <a:r>
              <a:rPr lang="fr-CH" baseline="0" dirty="0" smtClean="0"/>
              <a:t> have been </a:t>
            </a:r>
            <a:r>
              <a:rPr lang="fr-CH" baseline="0" dirty="0" err="1" smtClean="0"/>
              <a:t>outsourced</a:t>
            </a:r>
            <a:r>
              <a:rPr lang="fr-CH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527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</a:t>
            </a:r>
            <a:r>
              <a:rPr lang="fr-CH" dirty="0" err="1" smtClean="0"/>
              <a:t>many</a:t>
            </a:r>
            <a:r>
              <a:rPr lang="fr-CH" dirty="0" smtClean="0"/>
              <a:t> of </a:t>
            </a:r>
            <a:r>
              <a:rPr lang="fr-CH" dirty="0" err="1" smtClean="0"/>
              <a:t>my</a:t>
            </a:r>
            <a:r>
              <a:rPr lang="fr-CH" dirty="0" smtClean="0"/>
              <a:t> designs I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perform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finite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analysis</a:t>
            </a:r>
            <a:r>
              <a:rPr lang="fr-CH" baseline="0" dirty="0" smtClean="0"/>
              <a:t> to check </a:t>
            </a:r>
            <a:r>
              <a:rPr lang="fr-CH" baseline="0" dirty="0" err="1" smtClean="0"/>
              <a:t>deflection</a:t>
            </a:r>
            <a:r>
              <a:rPr lang="fr-CH" baseline="0" dirty="0" smtClean="0"/>
              <a:t>, structural </a:t>
            </a:r>
            <a:r>
              <a:rPr lang="fr-CH" baseline="0" dirty="0" err="1" smtClean="0"/>
              <a:t>resistance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bolt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resistance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different</a:t>
            </a:r>
            <a:r>
              <a:rPr lang="fr-CH" baseline="0" dirty="0" smtClean="0"/>
              <a:t> parts of </a:t>
            </a:r>
            <a:r>
              <a:rPr lang="fr-CH" baseline="0" dirty="0" err="1" smtClean="0"/>
              <a:t>my</a:t>
            </a:r>
            <a:r>
              <a:rPr lang="fr-CH" baseline="0" dirty="0" smtClean="0"/>
              <a:t> designs. I </a:t>
            </a:r>
            <a:r>
              <a:rPr lang="fr-CH" baseline="0" dirty="0" err="1" smtClean="0"/>
              <a:t>am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in the flow </a:t>
            </a:r>
            <a:r>
              <a:rPr lang="fr-CH" baseline="0" dirty="0" err="1" smtClean="0"/>
              <a:t>analysis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two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heat</a:t>
            </a:r>
            <a:r>
              <a:rPr lang="fr-CH" baseline="0" dirty="0" smtClean="0"/>
              <a:t> exchange </a:t>
            </a:r>
            <a:r>
              <a:rPr lang="fr-CH" baseline="0" dirty="0" err="1" smtClean="0"/>
              <a:t>systems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determine</a:t>
            </a:r>
            <a:r>
              <a:rPr lang="fr-CH" baseline="0" dirty="0" smtClean="0"/>
              <a:t> the best for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RF </a:t>
            </a:r>
            <a:r>
              <a:rPr lang="fr-CH" baseline="0" dirty="0" err="1" smtClean="0"/>
              <a:t>tower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electronics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coooling</a:t>
            </a:r>
            <a:r>
              <a:rPr lang="fr-CH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786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</a:t>
            </a:r>
            <a:r>
              <a:rPr lang="fr-CH" dirty="0" err="1" smtClean="0"/>
              <a:t>parallel</a:t>
            </a:r>
            <a:r>
              <a:rPr lang="fr-CH" dirty="0" smtClean="0"/>
              <a:t> to all </a:t>
            </a:r>
            <a:r>
              <a:rPr lang="fr-CH" dirty="0" err="1" smtClean="0"/>
              <a:t>my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, I have </a:t>
            </a:r>
            <a:r>
              <a:rPr lang="fr-CH" dirty="0" err="1" smtClean="0"/>
              <a:t>spent</a:t>
            </a:r>
            <a:r>
              <a:rPr lang="fr-CH" dirty="0" smtClean="0"/>
              <a:t> a lot</a:t>
            </a:r>
            <a:r>
              <a:rPr lang="fr-CH" baseline="0" dirty="0" smtClean="0"/>
              <a:t> of time hands on, </a:t>
            </a:r>
            <a:r>
              <a:rPr lang="fr-CH" baseline="0" dirty="0" err="1" smtClean="0"/>
              <a:t>helping</a:t>
            </a:r>
            <a:r>
              <a:rPr lang="fr-CH" dirty="0" smtClean="0"/>
              <a:t> in the maintenances of the RF </a:t>
            </a:r>
            <a:r>
              <a:rPr lang="fr-CH" dirty="0" err="1" smtClean="0"/>
              <a:t>lines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have. </a:t>
            </a:r>
            <a:r>
              <a:rPr lang="fr-CH" dirty="0" err="1" smtClean="0"/>
              <a:t>Mounting</a:t>
            </a:r>
            <a:r>
              <a:rPr lang="fr-CH" dirty="0" smtClean="0"/>
              <a:t>, </a:t>
            </a:r>
            <a:r>
              <a:rPr lang="fr-CH" dirty="0" err="1" smtClean="0"/>
              <a:t>unmounting</a:t>
            </a:r>
            <a:r>
              <a:rPr lang="fr-CH" dirty="0" smtClean="0"/>
              <a:t>,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performing</a:t>
            </a:r>
            <a:r>
              <a:rPr lang="fr-CH" baseline="0" dirty="0" smtClean="0"/>
              <a:t> tests, </a:t>
            </a:r>
            <a:r>
              <a:rPr lang="fr-CH" baseline="0" dirty="0" err="1" smtClean="0"/>
              <a:t>cleaning</a:t>
            </a:r>
            <a:r>
              <a:rPr lang="fr-CH" baseline="0" dirty="0" smtClean="0"/>
              <a:t> in white room, etc…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DB22D-0E6C-46DD-8F76-AF1A8A9206C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6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52584" y="6019981"/>
            <a:ext cx="839416" cy="8380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614" y="6429903"/>
            <a:ext cx="2754677" cy="447148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97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43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017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668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687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164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078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955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33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52584" y="6019981"/>
            <a:ext cx="839416" cy="838019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390501" y="6410399"/>
            <a:ext cx="1143000" cy="365125"/>
          </a:xfrm>
        </p:spPr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1171" y="6410398"/>
            <a:ext cx="6529909" cy="365125"/>
          </a:xfrm>
        </p:spPr>
        <p:txBody>
          <a:bodyPr/>
          <a:lstStyle/>
          <a:p>
            <a:r>
              <a:rPr lang="en-US" dirty="0" smtClean="0"/>
              <a:t>francisco.javier.saura.esteban@cern.ch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7459" y="6402411"/>
            <a:ext cx="5511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r>
              <a:rPr lang="en-US" dirty="0" smtClean="0"/>
              <a:t>/12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614" y="6429903"/>
            <a:ext cx="2754677" cy="44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22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915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474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99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44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750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247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011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4000">
              <a:schemeClr val="bg1"/>
            </a:gs>
            <a:gs pos="83000">
              <a:schemeClr val="bg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francisco.javier.saura.esteban@cern.ch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r>
              <a:rPr lang="en-US" dirty="0" smtClean="0"/>
              <a:t>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2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5.jp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2119" y="3102034"/>
            <a:ext cx="8673427" cy="2514995"/>
          </a:xfrm>
        </p:spPr>
        <p:txBody>
          <a:bodyPr>
            <a:normAutofit/>
          </a:bodyPr>
          <a:lstStyle/>
          <a:p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Francisco Javier Saura Esteban  </a:t>
            </a:r>
          </a:p>
          <a:p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Eric Montesinos</a:t>
            </a:r>
          </a:p>
          <a:p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Sebastien Jerome Calvo</a:t>
            </a:r>
            <a:b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BE-RF-PM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390501" y="6410399"/>
            <a:ext cx="1143000" cy="365125"/>
          </a:xfrm>
        </p:spPr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28485" y="6410398"/>
            <a:ext cx="3842595" cy="365125"/>
          </a:xfrm>
        </p:spPr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01417" y="6429903"/>
            <a:ext cx="5511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491949" y="1470092"/>
            <a:ext cx="10117934" cy="83857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CH" sz="5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Workshop CIEMAT FTEC-2017</a:t>
            </a:r>
            <a:endParaRPr lang="en-GB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4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2812" t="14721" r="51501" b="13937"/>
          <a:stretch/>
        </p:blipFill>
        <p:spPr>
          <a:xfrm>
            <a:off x="1588193" y="1923372"/>
            <a:ext cx="5000961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970" y="1920999"/>
            <a:ext cx="4679180" cy="3119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151057" y="720670"/>
            <a:ext cx="7248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LS3 200 MHz / 800 MHz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Cavities</a:t>
            </a:r>
            <a:r>
              <a:rPr lang="fr-CH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Cooling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Pipe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Diagram</a:t>
            </a:r>
            <a:endParaRPr lang="fr-CH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pic>
        <p:nvPicPr>
          <p:cNvPr id="12" name="Picture 11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066" y="1311638"/>
            <a:ext cx="10538380" cy="4057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9222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Thank</a:t>
            </a:r>
            <a:r>
              <a:rPr lang="fr-CH" sz="3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3600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fr-CH" sz="3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3600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very</a:t>
            </a:r>
            <a:r>
              <a:rPr lang="fr-CH" sz="3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3600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much</a:t>
            </a:r>
            <a:r>
              <a:rPr lang="fr-CH" sz="3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for </a:t>
            </a:r>
            <a:r>
              <a:rPr lang="fr-CH" sz="3600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fr-CH" sz="3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attention</a:t>
            </a:r>
            <a:endParaRPr lang="en-GB" sz="3600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876"/>
          <a:stretch/>
        </p:blipFill>
        <p:spPr>
          <a:xfrm>
            <a:off x="4942670" y="2085975"/>
            <a:ext cx="3101993" cy="31242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62249" y="5657671"/>
            <a:ext cx="7248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Any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question?</a:t>
            </a: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68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1"/>
          <a:stretch/>
        </p:blipFill>
        <p:spPr>
          <a:xfrm>
            <a:off x="5069712" y="623420"/>
            <a:ext cx="6628075" cy="4634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smtClean="0"/>
              <a:t>francisco.javier.saura.esteban@cern.ch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4770" y="385153"/>
            <a:ext cx="3624942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 LIU – SPS</a:t>
            </a:r>
          </a:p>
          <a:p>
            <a:endParaRPr lang="fr-CH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Injectors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Upgrade in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order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increase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the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luminosity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of LHC</a:t>
            </a:r>
          </a:p>
          <a:p>
            <a:endParaRPr lang="fr-CH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RF power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from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4x 0,75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Mw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Actual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 to 4x1 + 2x2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Mw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(LSS2)</a:t>
            </a:r>
          </a:p>
          <a:p>
            <a:endParaRPr lang="fr-CH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New Building BAF3, 32 RF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generation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towers</a:t>
            </a:r>
            <a:r>
              <a:rPr lang="fr-CH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2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combinors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directed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through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coaxials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waveguides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to LSS3 LS2</a:t>
            </a:r>
          </a:p>
          <a:p>
            <a:endParaRPr lang="fr-CH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Helvetica" panose="020B0604020202020204" pitchFamily="34" charset="0"/>
                <a:cs typeface="Helvetica" panose="020B0604020202020204" pitchFamily="34" charset="0"/>
              </a:rPr>
              <a:t>50% Planification, ressources </a:t>
            </a:r>
            <a:r>
              <a:rPr lang="fr-CH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prevission</a:t>
            </a:r>
            <a:r>
              <a:rPr lang="fr-CH" sz="1600" dirty="0">
                <a:latin typeface="Helvetica" panose="020B0604020202020204" pitchFamily="34" charset="0"/>
                <a:cs typeface="Helvetica" panose="020B0604020202020204" pitchFamily="34" charset="0"/>
              </a:rPr>
              <a:t> and time management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50 % Design of the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necessary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tooling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install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towers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coaxials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cavities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fr-CH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Comissioning</a:t>
            </a:r>
            <a:r>
              <a:rPr lang="fr-CH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tests and maintenance.</a:t>
            </a:r>
          </a:p>
          <a:p>
            <a:r>
              <a:rPr lang="fr-CH" sz="1600" dirty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fr-CH" sz="16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pic>
        <p:nvPicPr>
          <p:cNvPr id="7" name="Picture 6"/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797" y="5437929"/>
            <a:ext cx="10538380" cy="4057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382654" y="745954"/>
            <a:ext cx="876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BAF3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533501" y="2654954"/>
            <a:ext cx="876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Shaft</a:t>
            </a:r>
            <a:endParaRPr lang="fr-CH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225758" y="3931617"/>
            <a:ext cx="1386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LS2 /LSS3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90037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 preferRelativeResize="0">
            <a:picLocks/>
          </p:cNvPicPr>
          <p:nvPr/>
        </p:nvPicPr>
        <p:blipFill rotWithShape="1">
          <a:blip r:embed="rId3"/>
          <a:srcRect l="9597" t="19355" r="51129" b="10968"/>
          <a:stretch/>
        </p:blipFill>
        <p:spPr>
          <a:xfrm>
            <a:off x="1600040" y="740260"/>
            <a:ext cx="5040000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" name="Content Placeholder 3"/>
          <p:cNvPicPr preferRelativeResize="0"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040" y="3403702"/>
            <a:ext cx="5040000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080" y="3403702"/>
            <a:ext cx="5040000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6"/>
          <p:cNvPicPr preferRelativeResize="0">
            <a:picLocks/>
          </p:cNvPicPr>
          <p:nvPr/>
        </p:nvPicPr>
        <p:blipFill rotWithShape="1">
          <a:blip r:embed="rId6"/>
          <a:srcRect l="10208" t="19333" r="51564" b="12333"/>
          <a:stretch/>
        </p:blipFill>
        <p:spPr>
          <a:xfrm>
            <a:off x="6870501" y="745017"/>
            <a:ext cx="5040000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209593" y="220218"/>
            <a:ext cx="7248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Planification RF Lines installation / LS2 </a:t>
            </a:r>
            <a:r>
              <a:rPr lang="fr-CH" dirty="0" err="1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Unmounting</a:t>
            </a:r>
            <a:r>
              <a:rPr lang="fr-CH" dirty="0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/ LS3 </a:t>
            </a:r>
            <a:r>
              <a:rPr lang="fr-CH" dirty="0" err="1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Mounting</a:t>
            </a:r>
            <a:endParaRPr lang="fr-CH" dirty="0" smtClean="0">
              <a:solidFill>
                <a:srgbClr val="22529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886" y="3135765"/>
            <a:ext cx="5536276" cy="31228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01"/>
          <a:stretch/>
        </p:blipFill>
        <p:spPr>
          <a:xfrm>
            <a:off x="6934199" y="647868"/>
            <a:ext cx="4733926" cy="2487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196028" y="167753"/>
            <a:ext cx="7248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LS2/LS3 Storage Options and Arrangement</a:t>
            </a: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198" y="682356"/>
            <a:ext cx="4302730" cy="22887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856568" y="843643"/>
            <a:ext cx="1386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TT20</a:t>
            </a:r>
            <a:endParaRPr lang="fr-CH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492994" y="3354378"/>
            <a:ext cx="1386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>867</a:t>
            </a:r>
            <a:endParaRPr lang="fr-CH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875774" y="1033401"/>
            <a:ext cx="1386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TT60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8617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1" r="15468"/>
          <a:stretch/>
        </p:blipFill>
        <p:spPr>
          <a:xfrm>
            <a:off x="2374429" y="1306291"/>
            <a:ext cx="2628900" cy="2500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6" r="13457"/>
          <a:stretch/>
        </p:blipFill>
        <p:spPr>
          <a:xfrm>
            <a:off x="5706995" y="1326706"/>
            <a:ext cx="2588079" cy="2139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4" t="6391" r="13720" b="6892"/>
          <a:stretch/>
        </p:blipFill>
        <p:spPr>
          <a:xfrm>
            <a:off x="5535544" y="4185633"/>
            <a:ext cx="2930979" cy="1883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Content Placeholder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750" y="3838816"/>
            <a:ext cx="1837421" cy="25910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6" r="13432"/>
          <a:stretch/>
        </p:blipFill>
        <p:spPr>
          <a:xfrm>
            <a:off x="9360603" y="1426950"/>
            <a:ext cx="2551129" cy="212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502620" y="671691"/>
            <a:ext cx="27266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 Towers Lifting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Device</a:t>
            </a:r>
            <a:r>
              <a:rPr lang="fr-CH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algn="ctr"/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file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redaction</a:t>
            </a:r>
            <a:endParaRPr lang="fr-CH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71667" y="706126"/>
            <a:ext cx="2726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Flange</a:t>
            </a:r>
            <a:endParaRPr lang="fr-CH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651837" y="895398"/>
            <a:ext cx="2197888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Pipe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Inner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Cleaner</a:t>
            </a:r>
            <a:endParaRPr lang="fr-CH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13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06" y="592487"/>
            <a:ext cx="3222389" cy="2211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9" r="4091"/>
          <a:stretch/>
        </p:blipFill>
        <p:spPr>
          <a:xfrm>
            <a:off x="1698171" y="605520"/>
            <a:ext cx="3224893" cy="2185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2" r="18647"/>
          <a:stretch/>
        </p:blipFill>
        <p:spPr>
          <a:xfrm>
            <a:off x="1802946" y="3142613"/>
            <a:ext cx="3592286" cy="3081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57636" t="15355" r="6511" b="3097"/>
          <a:stretch/>
        </p:blipFill>
        <p:spPr>
          <a:xfrm>
            <a:off x="8765937" y="592487"/>
            <a:ext cx="3333181" cy="23691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641" y="3070695"/>
            <a:ext cx="3378571" cy="1907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742810" y="139093"/>
            <a:ext cx="2726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Pipe Transport Trolley</a:t>
            </a: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78515" y="2826031"/>
            <a:ext cx="2726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Forklift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Support</a:t>
            </a: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491393" y="3767248"/>
            <a:ext cx="27266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Hybrid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Combiner –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Inner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Line</a:t>
            </a: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954" y="4781128"/>
            <a:ext cx="3103069" cy="1745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2445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078" y="622212"/>
            <a:ext cx="4533900" cy="2559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6" r="15082"/>
          <a:stretch/>
        </p:blipFill>
        <p:spPr>
          <a:xfrm>
            <a:off x="1625016" y="3565948"/>
            <a:ext cx="1861457" cy="2266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0" r="25803"/>
          <a:stretch/>
        </p:blipFill>
        <p:spPr>
          <a:xfrm>
            <a:off x="3486473" y="3565948"/>
            <a:ext cx="2081893" cy="2348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53" y="676013"/>
            <a:ext cx="4358733" cy="2451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3062" y="3632623"/>
            <a:ext cx="3333797" cy="2346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5" r="19271"/>
          <a:stretch/>
        </p:blipFill>
        <p:spPr>
          <a:xfrm>
            <a:off x="9291555" y="3624392"/>
            <a:ext cx="2759529" cy="2343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5083895" y="171188"/>
            <a:ext cx="2726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Cavity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Joints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Cleaners</a:t>
            </a:r>
            <a:endParaRPr lang="fr-CH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07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456" y="646097"/>
            <a:ext cx="3680853" cy="25106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847" y="646097"/>
            <a:ext cx="3643865" cy="25106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10710"/>
          <a:stretch/>
        </p:blipFill>
        <p:spPr>
          <a:xfrm>
            <a:off x="1821305" y="3658360"/>
            <a:ext cx="2488367" cy="2297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6511" y="3693790"/>
            <a:ext cx="3322228" cy="2291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5579" y="3629925"/>
            <a:ext cx="2774272" cy="2291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284976" y="191148"/>
            <a:ext cx="7248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Heat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Exchanger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Analysis</a:t>
            </a:r>
            <a:endParaRPr lang="fr-CH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100565" y="3253694"/>
            <a:ext cx="2981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Trolley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Shaft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Resistance</a:t>
            </a:r>
            <a:endParaRPr lang="fr-CH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522298" y="3253695"/>
            <a:ext cx="3378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Cleaner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Plate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Deflection</a:t>
            </a:r>
            <a:endParaRPr lang="fr-CH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327055" y="3253693"/>
            <a:ext cx="3786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Lifting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device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/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Bolts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Static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Analysis</a:t>
            </a:r>
            <a:endParaRPr lang="fr-CH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2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382" y="1298192"/>
            <a:ext cx="3700758" cy="2081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55" y="1422725"/>
            <a:ext cx="3257971" cy="18326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216" y="4035621"/>
            <a:ext cx="3789358" cy="2131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04" t="13201" r="3813" b="24916"/>
          <a:stretch/>
        </p:blipFill>
        <p:spPr>
          <a:xfrm>
            <a:off x="1952996" y="1008046"/>
            <a:ext cx="2156771" cy="27985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545" y="3305684"/>
            <a:ext cx="1739069" cy="30916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131329" y="286250"/>
            <a:ext cx="71092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General RF installations </a:t>
            </a:r>
            <a:r>
              <a:rPr lang="fr-CH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commissioning</a:t>
            </a:r>
            <a:r>
              <a:rPr lang="fr-CH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tests and maintenance</a:t>
            </a:r>
          </a:p>
          <a:p>
            <a:endParaRPr lang="fr-CH" dirty="0"/>
          </a:p>
          <a:p>
            <a:r>
              <a:rPr lang="fr-CH" dirty="0" smtClean="0"/>
              <a:t> </a:t>
            </a:r>
          </a:p>
          <a:p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smtClean="0"/>
              <a:t>francisco.javier.saura.esteban@cern.ch</a:t>
            </a:r>
            <a:endParaRPr lang="en-US" sz="12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71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1307</TotalTime>
  <Words>1008</Words>
  <Application>Microsoft Office PowerPoint</Application>
  <PresentationFormat>Widescreen</PresentationFormat>
  <Paragraphs>156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Helvetica</vt:lpstr>
      <vt:lpstr>Parallax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very much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CIEMAT FTEC-2017</dc:title>
  <dc:creator>Francisco Javier Saura Esteban</dc:creator>
  <cp:lastModifiedBy>Francisco Javier Saura Esteban</cp:lastModifiedBy>
  <cp:revision>55</cp:revision>
  <dcterms:created xsi:type="dcterms:W3CDTF">2018-05-23T07:16:50Z</dcterms:created>
  <dcterms:modified xsi:type="dcterms:W3CDTF">2018-05-28T15:06:13Z</dcterms:modified>
</cp:coreProperties>
</file>