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6" r:id="rId2"/>
    <p:sldId id="257" r:id="rId3"/>
    <p:sldId id="277" r:id="rId4"/>
    <p:sldId id="276" r:id="rId5"/>
    <p:sldId id="260" r:id="rId6"/>
    <p:sldId id="287" r:id="rId7"/>
    <p:sldId id="283" r:id="rId8"/>
    <p:sldId id="280" r:id="rId9"/>
    <p:sldId id="281" r:id="rId10"/>
    <p:sldId id="285" r:id="rId11"/>
    <p:sldId id="286" r:id="rId12"/>
    <p:sldId id="284" r:id="rId13"/>
    <p:sldId id="282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3A648A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109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19388" y="5446528"/>
            <a:ext cx="3705225" cy="685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6634768" y="6356358"/>
            <a:ext cx="13390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18014" y="6172200"/>
            <a:ext cx="3705225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6634768" y="6356358"/>
            <a:ext cx="13390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18014" y="6172200"/>
            <a:ext cx="3705225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9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2663942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962" y="2344969"/>
            <a:ext cx="1545657" cy="15301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19388" y="5446528"/>
            <a:ext cx="370522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2" y="2765972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22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30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6634768" y="6356358"/>
            <a:ext cx="13390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18014" y="6172200"/>
            <a:ext cx="370522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22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30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634768" y="6356358"/>
            <a:ext cx="13390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79968" y="6244534"/>
            <a:ext cx="2961581" cy="54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7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6634768" y="6356358"/>
            <a:ext cx="13390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18014" y="6172200"/>
            <a:ext cx="3705225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8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5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269785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6634768" y="6356358"/>
            <a:ext cx="13390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18014" y="6172200"/>
            <a:ext cx="3705225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50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14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06488" y="1033454"/>
            <a:ext cx="8229600" cy="42319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>
              <a:buNone/>
            </a:pPr>
            <a:endParaRPr lang="es-ES_tradnl" sz="500" dirty="0"/>
          </a:p>
          <a:p>
            <a:pPr marL="448045" lvl="1" indent="0">
              <a:buNone/>
            </a:pPr>
            <a:endParaRPr lang="es-ES_tradnl" sz="1800" dirty="0"/>
          </a:p>
          <a:p>
            <a:pPr marL="448045" lvl="1" indent="0">
              <a:buNone/>
            </a:pPr>
            <a:endParaRPr lang="es-ES_tradnl" sz="1800" dirty="0"/>
          </a:p>
          <a:p>
            <a:pPr lvl="1">
              <a:buFont typeface="Courier New" panose="02070309020205020404" pitchFamily="49" charset="0"/>
              <a:buChar char="o"/>
            </a:pPr>
            <a:endParaRPr lang="en-GB" sz="28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25120" y="787917"/>
            <a:ext cx="5542280" cy="487163"/>
          </a:xfrm>
          <a:prstGeom prst="rect">
            <a:avLst/>
          </a:prstGeom>
        </p:spPr>
        <p:txBody>
          <a:bodyPr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buNone/>
            </a:pPr>
            <a:r>
              <a:rPr lang="en-GB" sz="2800" u="sng" dirty="0" smtClean="0"/>
              <a:t>LabVIEW:</a:t>
            </a:r>
            <a:r>
              <a:rPr lang="en-GB" sz="2800" dirty="0" smtClean="0"/>
              <a:t> Interface board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43" y="4374738"/>
            <a:ext cx="3683113" cy="1481963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033664" y="5843612"/>
            <a:ext cx="2452664" cy="3570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dirty="0" smtClean="0"/>
              <a:t>Single PWM Generation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699" y="2525850"/>
            <a:ext cx="3330597" cy="1481963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5390459" y="2824377"/>
            <a:ext cx="2221773" cy="3570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dirty="0" smtClean="0"/>
              <a:t>Analog signals readout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164" y="1374811"/>
            <a:ext cx="2801664" cy="784114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1004137" y="2140938"/>
            <a:ext cx="2511719" cy="33682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dirty="0" smtClean="0"/>
              <a:t>Digital outputs command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973" y="1374812"/>
            <a:ext cx="3846746" cy="1486232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7973" y="3150942"/>
            <a:ext cx="3858115" cy="269267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5046163" y="5843612"/>
            <a:ext cx="2910363" cy="3570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dirty="0" smtClean="0"/>
              <a:t>Full H-Bridge PWM Generation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68512" y="3998495"/>
            <a:ext cx="2448676" cy="33682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dirty="0" smtClean="0"/>
              <a:t>Digital inputs status readout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342901" y="273006"/>
            <a:ext cx="7505700" cy="41076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b="1" dirty="0" smtClean="0"/>
              <a:t>Test </a:t>
            </a:r>
            <a:r>
              <a:rPr lang="en-GB" sz="3200" b="1" dirty="0" smtClean="0"/>
              <a:t>implementation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4916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06488" y="1033454"/>
            <a:ext cx="8229600" cy="42319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>
              <a:buNone/>
            </a:pPr>
            <a:endParaRPr lang="es-ES_tradnl" sz="500" dirty="0"/>
          </a:p>
          <a:p>
            <a:pPr marL="448045" lvl="1" indent="0">
              <a:buNone/>
            </a:pPr>
            <a:endParaRPr lang="es-ES_tradnl" sz="1800" dirty="0"/>
          </a:p>
          <a:p>
            <a:pPr marL="448045" lvl="1" indent="0">
              <a:buNone/>
            </a:pPr>
            <a:endParaRPr lang="es-ES_tradnl" sz="1800" dirty="0"/>
          </a:p>
          <a:p>
            <a:pPr lvl="1">
              <a:buFont typeface="Courier New" panose="02070309020205020404" pitchFamily="49" charset="0"/>
              <a:buChar char="o"/>
            </a:pPr>
            <a:endParaRPr lang="en-GB" sz="28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25119" y="787917"/>
            <a:ext cx="8622913" cy="487163"/>
          </a:xfrm>
          <a:prstGeom prst="rect">
            <a:avLst/>
          </a:prstGeom>
        </p:spPr>
        <p:txBody>
          <a:bodyPr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buNone/>
            </a:pPr>
            <a:r>
              <a:rPr lang="en-GB" sz="2800" u="sng" dirty="0" smtClean="0"/>
              <a:t>LabVIEW:</a:t>
            </a:r>
            <a:r>
              <a:rPr lang="en-GB" sz="2800" dirty="0" smtClean="0"/>
              <a:t> Power Source </a:t>
            </a:r>
            <a:r>
              <a:rPr lang="en-GB" sz="2400" b="1" dirty="0" smtClean="0"/>
              <a:t>(ActiveX controls)</a:t>
            </a:r>
            <a:endParaRPr lang="en-GB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994" y="4927592"/>
            <a:ext cx="4592955" cy="885489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1244176" y="5813081"/>
            <a:ext cx="2852589" cy="33682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dirty="0" smtClean="0"/>
              <a:t>Three/Single-phase configuration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994" y="1461634"/>
            <a:ext cx="4592955" cy="1646577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1244176" y="3101840"/>
            <a:ext cx="2852589" cy="33682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dirty="0" smtClean="0"/>
              <a:t>Power source initialisation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994" y="3479979"/>
            <a:ext cx="4592955" cy="97214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1264967" y="4489620"/>
            <a:ext cx="2852589" cy="33682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dirty="0" smtClean="0"/>
              <a:t>Current level setup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4455" y="1460299"/>
            <a:ext cx="3813578" cy="95702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5614949" y="2429201"/>
            <a:ext cx="2852589" cy="33682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dirty="0" smtClean="0"/>
              <a:t>Output activation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4453" y="2900091"/>
            <a:ext cx="3813580" cy="82859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5709421" y="3734337"/>
            <a:ext cx="2852589" cy="33682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dirty="0" smtClean="0"/>
              <a:t>Output protection configuration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4455" y="4139409"/>
            <a:ext cx="3813577" cy="1035115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655688" y="5185285"/>
            <a:ext cx="2852589" cy="33682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dirty="0" smtClean="0"/>
              <a:t>Output Voltage Mode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342901" y="273006"/>
            <a:ext cx="7505700" cy="41076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b="1" dirty="0" smtClean="0"/>
              <a:t>Test implementation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75384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06488" y="1033454"/>
            <a:ext cx="8229600" cy="42319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>
              <a:buNone/>
            </a:pPr>
            <a:endParaRPr lang="es-ES_tradnl" sz="500" dirty="0"/>
          </a:p>
          <a:p>
            <a:pPr marL="448045" lvl="1" indent="0">
              <a:buNone/>
            </a:pPr>
            <a:endParaRPr lang="es-ES_tradnl" sz="1800" dirty="0"/>
          </a:p>
          <a:p>
            <a:pPr marL="448045" lvl="1" indent="0">
              <a:buNone/>
            </a:pPr>
            <a:endParaRPr lang="es-ES_tradnl" sz="1800" dirty="0"/>
          </a:p>
          <a:p>
            <a:pPr lvl="1">
              <a:buFont typeface="Courier New" panose="02070309020205020404" pitchFamily="49" charset="0"/>
              <a:buChar char="o"/>
            </a:pPr>
            <a:endParaRPr lang="en-GB" sz="28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73188" y="4193700"/>
            <a:ext cx="4439760" cy="1644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268" y="1569332"/>
            <a:ext cx="5934062" cy="2006918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373994" y="1416254"/>
            <a:ext cx="2730634" cy="208848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u="sng" dirty="0" smtClean="0"/>
              <a:t>Main sequence: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dirty="0" smtClean="0"/>
              <a:t>· Main configuration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dirty="0" smtClean="0"/>
              <a:t>· Calls every test.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dirty="0" smtClean="0"/>
              <a:t>· Clean up.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dirty="0" smtClean="0"/>
              <a:t>· Main GUI call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373994" y="3843405"/>
            <a:ext cx="2730634" cy="208848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u="sng" dirty="0" smtClean="0"/>
              <a:t>Test sequences: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dirty="0" smtClean="0"/>
              <a:t>· One per test.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dirty="0" smtClean="0"/>
              <a:t>· Calls every VI.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dirty="0" smtClean="0"/>
              <a:t>· Test GUI.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5268" y="3984835"/>
            <a:ext cx="5934062" cy="1992977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325120" y="787917"/>
            <a:ext cx="1915160" cy="487163"/>
          </a:xfrm>
          <a:prstGeom prst="rect">
            <a:avLst/>
          </a:prstGeom>
        </p:spPr>
        <p:txBody>
          <a:bodyPr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buNone/>
            </a:pPr>
            <a:r>
              <a:rPr lang="en-GB" sz="2800" u="sng" dirty="0" smtClean="0"/>
              <a:t>TestStand</a:t>
            </a:r>
            <a:endParaRPr lang="en-GB" sz="2800" u="sng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42901" y="273006"/>
            <a:ext cx="7505700" cy="41076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b="1" dirty="0" smtClean="0"/>
              <a:t>Test implementation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8563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06488" y="1033454"/>
            <a:ext cx="8480312" cy="445294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99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/>
              <a:t>Current status</a:t>
            </a:r>
          </a:p>
          <a:p>
            <a:pPr lvl="1" indent="-287993">
              <a:buFont typeface="Wingdings" panose="05000000000000000000" pitchFamily="2" charset="2"/>
              <a:buChar char="§"/>
            </a:pPr>
            <a:r>
              <a:rPr lang="en-GB" sz="1800" dirty="0" smtClean="0"/>
              <a:t>Hardware assembled.</a:t>
            </a:r>
          </a:p>
          <a:p>
            <a:pPr lvl="1" indent="-287993">
              <a:buFont typeface="Wingdings" panose="05000000000000000000" pitchFamily="2" charset="2"/>
              <a:buChar char="§"/>
            </a:pPr>
            <a:r>
              <a:rPr lang="en-GB" sz="1800" dirty="0" smtClean="0"/>
              <a:t>Correct operation of Converter – Tester verified.</a:t>
            </a:r>
          </a:p>
          <a:p>
            <a:pPr lvl="1" indent="-287993">
              <a:buFont typeface="Wingdings" panose="05000000000000000000" pitchFamily="2" charset="2"/>
              <a:buChar char="§"/>
            </a:pPr>
            <a:r>
              <a:rPr lang="en-GB" sz="1800" dirty="0" smtClean="0"/>
              <a:t>Developing test sequences.</a:t>
            </a:r>
          </a:p>
          <a:p>
            <a:pPr lvl="1" indent="-287993">
              <a:buFont typeface="Wingdings" panose="05000000000000000000" pitchFamily="2" charset="2"/>
              <a:buChar char="§"/>
            </a:pPr>
            <a:r>
              <a:rPr lang="en-GB" sz="1800" dirty="0" smtClean="0"/>
              <a:t>Validating test platform with power converter in the workshop</a:t>
            </a:r>
            <a:r>
              <a:rPr lang="es-ES_tradnl" sz="1800" dirty="0" smtClean="0"/>
              <a:t>.</a:t>
            </a:r>
            <a:endParaRPr lang="es-ES_tradnl" sz="1800" dirty="0"/>
          </a:p>
          <a:p>
            <a:pPr lvl="1" indent="-288000">
              <a:buFont typeface="Wingdings" panose="05000000000000000000" pitchFamily="2" charset="2"/>
              <a:buChar char="§"/>
            </a:pPr>
            <a:endParaRPr lang="es-ES_tradnl" sz="1800" dirty="0" smtClean="0"/>
          </a:p>
          <a:p>
            <a:pPr indent="-28799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/>
              <a:t>What’s next?</a:t>
            </a:r>
          </a:p>
          <a:p>
            <a:pPr lvl="1" indent="-28799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Finishing the implementation and integration software.</a:t>
            </a:r>
            <a:endParaRPr lang="en-GB" sz="1800" dirty="0"/>
          </a:p>
          <a:p>
            <a:pPr lvl="1" indent="-28799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Preparation of the performance qualification </a:t>
            </a:r>
            <a:r>
              <a:rPr lang="en-GB" sz="1800" dirty="0" smtClean="0"/>
              <a:t>tests.</a:t>
            </a:r>
            <a:endParaRPr lang="en-GB" sz="1800" dirty="0"/>
          </a:p>
          <a:p>
            <a:pPr lvl="1" indent="-28799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Factory </a:t>
            </a:r>
            <a:r>
              <a:rPr lang="en-GB" sz="1800" dirty="0"/>
              <a:t>visit and training of test personnel in Romania</a:t>
            </a:r>
            <a:r>
              <a:rPr lang="en-GB" sz="1800" dirty="0" smtClean="0"/>
              <a:t>. </a:t>
            </a:r>
            <a:endParaRPr lang="en-GB" sz="1800" dirty="0"/>
          </a:p>
          <a:p>
            <a:pPr lvl="1" indent="-28799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Coordination of the teams in the test platform.</a:t>
            </a:r>
          </a:p>
          <a:p>
            <a:pPr marL="36575" indent="0">
              <a:buNone/>
            </a:pPr>
            <a:endParaRPr lang="es-ES_tradnl" sz="500" dirty="0"/>
          </a:p>
          <a:p>
            <a:pPr marL="448045" lvl="1" indent="0">
              <a:buNone/>
            </a:pPr>
            <a:endParaRPr lang="es-ES_tradnl" sz="1800" dirty="0"/>
          </a:p>
          <a:p>
            <a:pPr marL="448045" lvl="1" indent="0">
              <a:buNone/>
            </a:pPr>
            <a:endParaRPr lang="es-ES_tradnl" sz="1800" dirty="0"/>
          </a:p>
          <a:p>
            <a:pPr lvl="1">
              <a:buFont typeface="Courier New" panose="02070309020205020404" pitchFamily="49" charset="0"/>
              <a:buChar char="o"/>
            </a:pP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42901" y="273006"/>
            <a:ext cx="7505700" cy="41076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Conclusion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89265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8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116" y="1881056"/>
            <a:ext cx="7328263" cy="188738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800" dirty="0"/>
              <a:t>Power Electronics System Testing and Commissioning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117772" y="6356356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24/01/2018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637433" y="4101740"/>
            <a:ext cx="3384653" cy="1637215"/>
          </a:xfrm>
        </p:spPr>
        <p:txBody>
          <a:bodyPr>
            <a:normAutofit/>
          </a:bodyPr>
          <a:lstStyle/>
          <a:p>
            <a:pPr algn="r"/>
            <a:r>
              <a:rPr lang="en-GB" dirty="0" smtClean="0"/>
              <a:t>Guillermo Navarro Patrón</a:t>
            </a:r>
          </a:p>
          <a:p>
            <a:pPr algn="r"/>
            <a:r>
              <a:rPr lang="en-GB" dirty="0" smtClean="0"/>
              <a:t>Konstantinos Papastergiou</a:t>
            </a:r>
            <a:endParaRPr lang="en-GB" dirty="0"/>
          </a:p>
          <a:p>
            <a:pPr algn="r"/>
            <a:endParaRPr lang="en-GB" dirty="0" smtClean="0"/>
          </a:p>
          <a:p>
            <a:r>
              <a:rPr lang="en-GB" dirty="0" smtClean="0">
                <a:solidFill>
                  <a:schemeClr val="accent6"/>
                </a:solidFill>
              </a:rPr>
              <a:t>Technology Department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    - Electric Power Conversion Group</a:t>
            </a:r>
          </a:p>
          <a:p>
            <a:r>
              <a:rPr lang="en-GB" dirty="0">
                <a:solidFill>
                  <a:schemeClr val="accent6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</a:rPr>
              <a:t>        - Medium Power Converters Section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722818" y="4101742"/>
            <a:ext cx="2028403" cy="343987"/>
          </a:xfrm>
          <a:prstGeom prst="rect">
            <a:avLst/>
          </a:prstGeom>
        </p:spPr>
        <p:txBody>
          <a:bodyPr vert="horz" lIns="45720" tIns="0" rIns="45720" bIns="0" anchor="b">
            <a:normAutofit fontScale="925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/>
              <a:t>FTEC 2017 </a:t>
            </a: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dirty="0"/>
              <a:t>Workshop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88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7671" y="237711"/>
            <a:ext cx="3815976" cy="54768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6488" y="911534"/>
            <a:ext cx="8229600" cy="423197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993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800" dirty="0" smtClean="0"/>
              <a:t>Introduction </a:t>
            </a:r>
          </a:p>
          <a:p>
            <a:pPr indent="-287993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800" dirty="0" smtClean="0"/>
              <a:t>Power converter</a:t>
            </a:r>
          </a:p>
          <a:p>
            <a:pPr indent="-287993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800" dirty="0" smtClean="0"/>
              <a:t>Tester </a:t>
            </a:r>
            <a:r>
              <a:rPr lang="en-GB" sz="2800" dirty="0"/>
              <a:t>features</a:t>
            </a:r>
          </a:p>
          <a:p>
            <a:pPr indent="-287993"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s-ES_tradnl" sz="2800" dirty="0" smtClean="0"/>
              <a:t>Hardware integration</a:t>
            </a:r>
            <a:endParaRPr lang="es-ES_tradnl" sz="2800" dirty="0"/>
          </a:p>
          <a:p>
            <a:pPr indent="-287993"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s-ES_tradnl" sz="2800" dirty="0" smtClean="0"/>
              <a:t>Software </a:t>
            </a:r>
            <a:r>
              <a:rPr lang="en-GB" sz="2800" dirty="0" smtClean="0"/>
              <a:t>implementation</a:t>
            </a:r>
          </a:p>
          <a:p>
            <a:pPr indent="-287993"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800" dirty="0" smtClean="0"/>
              <a:t>Conclusion</a:t>
            </a:r>
            <a:endParaRPr lang="es-ES_tradnl" sz="2800" dirty="0"/>
          </a:p>
          <a:p>
            <a:pPr marL="448045" lvl="1" indent="0">
              <a:buNone/>
            </a:pPr>
            <a:endParaRPr lang="es-ES_tradnl" sz="2000" dirty="0"/>
          </a:p>
          <a:p>
            <a:pPr marL="448045" lvl="1" indent="0">
              <a:buNone/>
            </a:pPr>
            <a:endParaRPr lang="es-ES_tradnl" sz="2000" dirty="0"/>
          </a:p>
          <a:p>
            <a:pPr lvl="1">
              <a:buFont typeface="Courier New" panose="02070309020205020404" pitchFamily="49" charset="0"/>
              <a:buChar char="o"/>
            </a:pP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42906" y="273006"/>
            <a:ext cx="3978911" cy="41076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Outline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30179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http://www.stfc.ac.uk/stfc/includes/themes/MuraSTFC/assets/legacy/LHCinteractive/LHC_defaul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6" r="4097" b="4496"/>
          <a:stretch/>
        </p:blipFill>
        <p:spPr bwMode="auto">
          <a:xfrm>
            <a:off x="2189460" y="393669"/>
            <a:ext cx="6779283" cy="479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42906" y="273006"/>
            <a:ext cx="3978911" cy="41076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b="1" dirty="0" err="1"/>
              <a:t>Introduction</a:t>
            </a:r>
            <a:endParaRPr lang="en-GB" sz="32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2189" y="2454239"/>
            <a:ext cx="3976892" cy="237684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99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150 Converters</a:t>
            </a:r>
          </a:p>
          <a:p>
            <a:pPr lvl="1" indent="-28799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TT2</a:t>
            </a:r>
          </a:p>
          <a:p>
            <a:pPr lvl="1" indent="-28799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Booster Transfer Line</a:t>
            </a:r>
          </a:p>
          <a:p>
            <a:pPr lvl="1" indent="-28799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East Area</a:t>
            </a:r>
          </a:p>
          <a:p>
            <a:pPr lvl="1" indent="-287993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5370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6488" y="911534"/>
            <a:ext cx="8229600" cy="42319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5783" indent="0">
              <a:spcAft>
                <a:spcPts val="600"/>
              </a:spcAft>
              <a:buNone/>
            </a:pPr>
            <a:r>
              <a:rPr lang="es-ES_tradnl" sz="2400" dirty="0"/>
              <a:t>SIRIUS </a:t>
            </a:r>
            <a:r>
              <a:rPr lang="es-ES_tradnl" sz="2400" dirty="0" err="1"/>
              <a:t>main</a:t>
            </a:r>
            <a:r>
              <a:rPr lang="es-ES_tradnl" sz="2400" dirty="0"/>
              <a:t> </a:t>
            </a:r>
            <a:r>
              <a:rPr lang="es-ES_tradnl" sz="2400" dirty="0" err="1"/>
              <a:t>configurations</a:t>
            </a:r>
            <a:endParaRPr lang="es-ES_tradnl" sz="2400" dirty="0"/>
          </a:p>
          <a:p>
            <a:pPr marL="448045" lvl="1" indent="0">
              <a:buNone/>
            </a:pPr>
            <a:r>
              <a:rPr lang="es-ES_tradnl" sz="1800" dirty="0"/>
              <a:t>SIRIUS – S		   SIRIUS – 2P		            SIRIUS – 4P</a:t>
            </a:r>
          </a:p>
          <a:p>
            <a:pPr marL="448045" lvl="1" indent="0">
              <a:buNone/>
            </a:pPr>
            <a:endParaRPr lang="es-ES_tradnl" sz="1800" dirty="0"/>
          </a:p>
          <a:p>
            <a:pPr lvl="1">
              <a:buFont typeface="Courier New" panose="02070309020205020404" pitchFamily="49" charset="0"/>
              <a:buChar char="o"/>
            </a:pPr>
            <a:endParaRPr lang="en-GB" sz="28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42906" y="273006"/>
            <a:ext cx="3978911" cy="41076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b="1" dirty="0" err="1" smtClean="0"/>
              <a:t>Power</a:t>
            </a:r>
            <a:r>
              <a:rPr lang="es-ES_tradnl" sz="3200" b="1" dirty="0" smtClean="0"/>
              <a:t> </a:t>
            </a:r>
            <a:r>
              <a:rPr lang="es-ES_tradnl" sz="3200" b="1" dirty="0" err="1" smtClean="0"/>
              <a:t>converter</a:t>
            </a:r>
            <a:endParaRPr lang="en-GB" sz="3200" b="1" dirty="0"/>
          </a:p>
        </p:txBody>
      </p:sp>
      <p:pic>
        <p:nvPicPr>
          <p:cNvPr id="8194" name="Picture 2" descr="http://section-mpc.web.cern.ch/sites/section-mpc.web.cern.ch/files/Converters/Sirius/SIRIUS_Single_rack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" y="1775460"/>
            <a:ext cx="1586376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section-mpc.web.cern.ch/sites/section-mpc.web.cern.ch/files/Converters/Sirius/SIRIUS_2p_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895" y="1775460"/>
            <a:ext cx="2028407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section-mpc.web.cern.ch/sites/section-mpc.web.cern.ch/files/Converters/Sirius/SIRIUS_4P_racks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953" y="1775461"/>
            <a:ext cx="2983267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284702"/>
              </p:ext>
            </p:extLst>
          </p:nvPr>
        </p:nvGraphicFramePr>
        <p:xfrm>
          <a:off x="342901" y="4188467"/>
          <a:ext cx="8618220" cy="18922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5460">
                  <a:extLst>
                    <a:ext uri="{9D8B030D-6E8A-4147-A177-3AD203B41FA5}">
                      <a16:colId xmlns:a16="http://schemas.microsoft.com/office/drawing/2014/main" val="3086180073"/>
                    </a:ext>
                  </a:extLst>
                </a:gridCol>
                <a:gridCol w="2280920">
                  <a:extLst>
                    <a:ext uri="{9D8B030D-6E8A-4147-A177-3AD203B41FA5}">
                      <a16:colId xmlns:a16="http://schemas.microsoft.com/office/drawing/2014/main" val="3822850928"/>
                    </a:ext>
                  </a:extLst>
                </a:gridCol>
                <a:gridCol w="2199640">
                  <a:extLst>
                    <a:ext uri="{9D8B030D-6E8A-4147-A177-3AD203B41FA5}">
                      <a16:colId xmlns:a16="http://schemas.microsoft.com/office/drawing/2014/main" val="355358296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156262901"/>
                    </a:ext>
                  </a:extLst>
                </a:gridCol>
              </a:tblGrid>
              <a:tr h="395008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Parameter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SIRIUS – S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SIRIUS – 2P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SIRIUS - 4P</a:t>
                      </a:r>
                      <a:endParaRPr lang="en-GB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8517044"/>
                  </a:ext>
                </a:extLst>
              </a:tr>
              <a:tr h="384324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600" b="1" dirty="0" smtClean="0"/>
                        <a:t>Output Current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600" dirty="0" smtClean="0"/>
                        <a:t>200A</a:t>
                      </a:r>
                      <a:r>
                        <a:rPr lang="en-GB" sz="1600" baseline="-25000" dirty="0" smtClean="0"/>
                        <a:t>RMS</a:t>
                      </a:r>
                      <a:r>
                        <a:rPr lang="en-GB" sz="1600" baseline="0" dirty="0" smtClean="0"/>
                        <a:t> / 450A</a:t>
                      </a:r>
                      <a:r>
                        <a:rPr lang="en-GB" sz="1600" baseline="-25000" dirty="0" smtClean="0"/>
                        <a:t>PEAK</a:t>
                      </a:r>
                      <a:endParaRPr lang="en-GB" sz="16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400A</a:t>
                      </a:r>
                      <a:r>
                        <a:rPr lang="en-GB" sz="1600" baseline="-25000" dirty="0" smtClean="0"/>
                        <a:t>RMS</a:t>
                      </a:r>
                      <a:r>
                        <a:rPr lang="en-GB" sz="1600" baseline="0" dirty="0" smtClean="0"/>
                        <a:t> / 900A</a:t>
                      </a:r>
                      <a:r>
                        <a:rPr lang="en-GB" sz="1600" baseline="-25000" dirty="0" smtClean="0"/>
                        <a:t>PEAK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800A</a:t>
                      </a:r>
                      <a:r>
                        <a:rPr lang="en-GB" sz="1600" baseline="-25000" dirty="0" smtClean="0"/>
                        <a:t>RMS</a:t>
                      </a:r>
                      <a:r>
                        <a:rPr lang="en-GB" sz="1600" baseline="0" dirty="0" smtClean="0"/>
                        <a:t> / 1800A</a:t>
                      </a:r>
                      <a:r>
                        <a:rPr lang="en-GB" sz="1600" baseline="-25000" dirty="0" smtClean="0"/>
                        <a:t>PEAK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8774842"/>
                  </a:ext>
                </a:extLst>
              </a:tr>
              <a:tr h="395008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600" b="1" dirty="0" smtClean="0"/>
                        <a:t>Output Voltage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600" dirty="0" smtClean="0"/>
                        <a:t>450V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600" dirty="0" smtClean="0"/>
                        <a:t>450V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600" dirty="0" smtClean="0"/>
                        <a:t>450V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4359099"/>
                  </a:ext>
                </a:extLst>
              </a:tr>
              <a:tr h="717953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600" b="1" dirty="0" smtClean="0"/>
                        <a:t>Input Power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600" dirty="0" smtClean="0"/>
                        <a:t>3x400V / 50Hz. 32A</a:t>
                      </a:r>
                      <a:r>
                        <a:rPr lang="en-GB" sz="1600" baseline="-25000" dirty="0" smtClean="0"/>
                        <a:t>RMS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3x400V / 50Hz. 63A</a:t>
                      </a:r>
                      <a:r>
                        <a:rPr lang="en-GB" sz="1600" baseline="-25000" dirty="0" smtClean="0"/>
                        <a:t>RMS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3x400V / 50Hz. 125A</a:t>
                      </a:r>
                      <a:r>
                        <a:rPr lang="en-GB" sz="1600" baseline="-25000" dirty="0" smtClean="0"/>
                        <a:t>RMS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2261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97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42906" y="273006"/>
            <a:ext cx="3978911" cy="41076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Power converter</a:t>
            </a:r>
            <a:endParaRPr lang="en-GB" sz="3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59"/>
          <a:stretch/>
        </p:blipFill>
        <p:spPr>
          <a:xfrm>
            <a:off x="851288" y="1737972"/>
            <a:ext cx="2193507" cy="4379495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86"/>
          <a:stretch/>
        </p:blipFill>
        <p:spPr>
          <a:xfrm>
            <a:off x="3432008" y="1737972"/>
            <a:ext cx="2153401" cy="4379495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622" y="1737972"/>
            <a:ext cx="2463466" cy="4379495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698359" y="1362146"/>
            <a:ext cx="2499363" cy="36923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buNone/>
            </a:pPr>
            <a:r>
              <a:rPr lang="en-GB" sz="1800" u="sng" dirty="0" smtClean="0"/>
              <a:t>Power</a:t>
            </a:r>
            <a:r>
              <a:rPr lang="es-ES_tradnl" sz="1800" u="sng" dirty="0" smtClean="0"/>
              <a:t> </a:t>
            </a:r>
            <a:r>
              <a:rPr lang="en-GB" sz="1800" u="sng" dirty="0" smtClean="0"/>
              <a:t>brick front side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sz="2800" u="sng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06488" y="911534"/>
            <a:ext cx="4566038" cy="39446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5783" indent="0">
              <a:spcAft>
                <a:spcPts val="600"/>
              </a:spcAft>
              <a:buNone/>
            </a:pPr>
            <a:r>
              <a:rPr lang="es-ES_tradnl" sz="2400" dirty="0" smtClean="0"/>
              <a:t>SIRIUS 2P </a:t>
            </a:r>
            <a:r>
              <a:rPr lang="en-GB" sz="2400" dirty="0" smtClean="0"/>
              <a:t>prototype</a:t>
            </a:r>
            <a:endParaRPr lang="en-GB" sz="2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280985" y="1368734"/>
            <a:ext cx="2455445" cy="36923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buNone/>
            </a:pPr>
            <a:r>
              <a:rPr lang="en-GB" sz="1800" u="sng" dirty="0" smtClean="0"/>
              <a:t>Power brick rear side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sz="2800" u="sng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972623" y="1362146"/>
            <a:ext cx="2463466" cy="36923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buNone/>
            </a:pPr>
            <a:r>
              <a:rPr lang="en-GB" sz="1800" u="sng" dirty="0" smtClean="0"/>
              <a:t>Main</a:t>
            </a:r>
            <a:r>
              <a:rPr lang="es-ES_tradnl" sz="1800" u="sng" dirty="0" smtClean="0"/>
              <a:t> </a:t>
            </a:r>
            <a:r>
              <a:rPr lang="en-GB" sz="1800" u="sng" dirty="0" smtClean="0"/>
              <a:t>brick rear side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sz="2800" u="sng" dirty="0"/>
          </a:p>
        </p:txBody>
      </p:sp>
    </p:spTree>
    <p:extLst>
      <p:ext uri="{BB962C8B-B14F-4D97-AF65-F5344CB8AC3E}">
        <p14:creationId xmlns:p14="http://schemas.microsoft.com/office/powerpoint/2010/main" val="58825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6488" y="911534"/>
            <a:ext cx="8229600" cy="455882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799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Flexibility</a:t>
            </a:r>
            <a:r>
              <a:rPr lang="es-ES_tradnl" sz="2400" dirty="0"/>
              <a:t>.</a:t>
            </a:r>
          </a:p>
          <a:p>
            <a:pPr lvl="1" indent="-287993">
              <a:buFont typeface="Wingdings" panose="05000000000000000000" pitchFamily="2" charset="2"/>
              <a:buChar char="§"/>
            </a:pPr>
            <a:r>
              <a:rPr lang="en-GB" sz="1800" dirty="0"/>
              <a:t>One tool for all SIRIUS configurations.</a:t>
            </a:r>
          </a:p>
          <a:p>
            <a:pPr lvl="1" indent="-287993">
              <a:buFont typeface="Wingdings" panose="05000000000000000000" pitchFamily="2" charset="2"/>
              <a:buChar char="§"/>
            </a:pPr>
            <a:r>
              <a:rPr lang="en-GB" sz="1800" dirty="0" smtClean="0"/>
              <a:t>Automation of </a:t>
            </a:r>
            <a:r>
              <a:rPr lang="en-GB" sz="1800" dirty="0"/>
              <a:t>test tasks </a:t>
            </a:r>
            <a:endParaRPr lang="en-GB" sz="1800" dirty="0" smtClean="0"/>
          </a:p>
          <a:p>
            <a:pPr lvl="1" indent="-287993">
              <a:buFont typeface="Wingdings" panose="05000000000000000000" pitchFamily="2" charset="2"/>
              <a:buChar char="§"/>
            </a:pPr>
            <a:r>
              <a:rPr lang="en-GB" sz="1800" dirty="0" smtClean="0"/>
              <a:t>No </a:t>
            </a:r>
            <a:r>
              <a:rPr lang="en-GB" sz="1800" dirty="0"/>
              <a:t>need for </a:t>
            </a:r>
            <a:r>
              <a:rPr lang="en-GB" sz="1800" dirty="0" smtClean="0"/>
              <a:t>CERN control electronics</a:t>
            </a:r>
            <a:r>
              <a:rPr lang="es-ES_tradnl" sz="1800" dirty="0" smtClean="0"/>
              <a:t>.</a:t>
            </a:r>
          </a:p>
          <a:p>
            <a:pPr indent="-287993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2400" dirty="0" smtClean="0"/>
              <a:t>User friendly and intuitive.</a:t>
            </a:r>
          </a:p>
          <a:p>
            <a:pPr lvl="1" indent="-28799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Operated </a:t>
            </a:r>
            <a:r>
              <a:rPr lang="en-GB" sz="1800" dirty="0"/>
              <a:t>by non-qualified personnel.</a:t>
            </a:r>
          </a:p>
          <a:p>
            <a:pPr lvl="1" indent="-28799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Standard connections.</a:t>
            </a:r>
            <a:endParaRPr lang="en-GB" sz="1800" dirty="0"/>
          </a:p>
          <a:p>
            <a:pPr lvl="1" indent="-28799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Tests performed </a:t>
            </a:r>
            <a:r>
              <a:rPr lang="en-GB" sz="1800" dirty="0" smtClean="0"/>
              <a:t>automatically and </a:t>
            </a:r>
            <a:r>
              <a:rPr lang="en-GB" sz="1800" dirty="0"/>
              <a:t>easily.</a:t>
            </a:r>
          </a:p>
          <a:p>
            <a:pPr indent="-287993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2400" dirty="0"/>
              <a:t>Safe. Low voltage operation.</a:t>
            </a:r>
          </a:p>
          <a:p>
            <a:pPr indent="-287993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s-ES_tradnl" sz="2400" dirty="0"/>
              <a:t>Portable.</a:t>
            </a:r>
          </a:p>
          <a:p>
            <a:pPr marL="36575" indent="0">
              <a:buNone/>
            </a:pPr>
            <a:endParaRPr lang="es-ES_tradnl" sz="500" dirty="0"/>
          </a:p>
          <a:p>
            <a:pPr marL="448045" lvl="1" indent="0">
              <a:buNone/>
            </a:pPr>
            <a:endParaRPr lang="es-ES_tradnl" sz="1800" dirty="0"/>
          </a:p>
          <a:p>
            <a:pPr marL="448045" lvl="1" indent="0">
              <a:buNone/>
            </a:pPr>
            <a:endParaRPr lang="es-ES_tradnl" sz="1800" dirty="0"/>
          </a:p>
          <a:p>
            <a:pPr lvl="1">
              <a:buFont typeface="Courier New" panose="02070309020205020404" pitchFamily="49" charset="0"/>
              <a:buChar char="o"/>
            </a:pPr>
            <a:endParaRPr lang="en-GB" sz="28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42906" y="273006"/>
            <a:ext cx="3978911" cy="41076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Tester features</a:t>
            </a:r>
            <a:endParaRPr lang="en-GB" sz="32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072" y="350357"/>
            <a:ext cx="3123001" cy="5552002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361724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342901" y="273006"/>
            <a:ext cx="7505700" cy="41076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b="1" dirty="0" smtClean="0"/>
              <a:t>Hardware integration</a:t>
            </a:r>
            <a:endParaRPr lang="en-GB" sz="3200" b="1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721614" y="3182566"/>
            <a:ext cx="682582" cy="44666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 smtClean="0"/>
              <a:t>PXI</a:t>
            </a:r>
            <a:endParaRPr lang="en-GB" sz="1800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820938" y="4071066"/>
            <a:ext cx="1583258" cy="77357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r">
              <a:spcBef>
                <a:spcPts val="0"/>
              </a:spcBef>
              <a:buNone/>
            </a:pPr>
            <a:r>
              <a:rPr lang="en-GB" sz="1800" dirty="0"/>
              <a:t>Interface board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3340115" y="5033022"/>
            <a:ext cx="2064081" cy="89478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 smtClean="0"/>
              <a:t>Power source output</a:t>
            </a:r>
            <a:endParaRPr lang="en-GB" sz="1800" dirty="0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443600" y="1293873"/>
            <a:ext cx="1960596" cy="112708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 smtClean="0"/>
              <a:t>HMI +</a:t>
            </a:r>
          </a:p>
          <a:p>
            <a:pPr marL="0" lvl="1" indent="0" algn="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 smtClean="0"/>
              <a:t>Interface</a:t>
            </a:r>
          </a:p>
          <a:p>
            <a:pPr marL="0" lvl="1" indent="0" algn="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 smtClean="0"/>
              <a:t>connections</a:t>
            </a:r>
            <a:endParaRPr lang="en-GB" sz="18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12" y="1028852"/>
            <a:ext cx="2778251" cy="4939112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2048" name="Picture 204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2"/>
          <a:stretch/>
        </p:blipFill>
        <p:spPr>
          <a:xfrm>
            <a:off x="5508469" y="1019758"/>
            <a:ext cx="3178330" cy="167531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2049" name="Picture 204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" t="3208" r="8734" b="42286"/>
          <a:stretch/>
        </p:blipFill>
        <p:spPr>
          <a:xfrm>
            <a:off x="5508469" y="2824369"/>
            <a:ext cx="3178331" cy="1102164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2050" name="Picture 204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53877" r="29404" b="23700"/>
          <a:stretch/>
        </p:blipFill>
        <p:spPr>
          <a:xfrm>
            <a:off x="5502985" y="4070963"/>
            <a:ext cx="3183814" cy="766473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2051" name="Picture 205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1" t="61414" r="23327" b="2920"/>
          <a:stretch/>
        </p:blipFill>
        <p:spPr>
          <a:xfrm>
            <a:off x="5508088" y="4981236"/>
            <a:ext cx="3178712" cy="946574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396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7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06488" y="1033454"/>
            <a:ext cx="8229600" cy="42319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>
              <a:buNone/>
            </a:pPr>
            <a:endParaRPr lang="es-ES_tradnl" sz="500" dirty="0"/>
          </a:p>
          <a:p>
            <a:pPr marL="448045" lvl="1" indent="0">
              <a:buNone/>
            </a:pPr>
            <a:endParaRPr lang="es-ES_tradnl" sz="1800" dirty="0"/>
          </a:p>
          <a:p>
            <a:pPr marL="448045" lvl="1" indent="0">
              <a:buNone/>
            </a:pPr>
            <a:endParaRPr lang="es-ES_tradnl" sz="1800" dirty="0"/>
          </a:p>
          <a:p>
            <a:pPr lvl="1">
              <a:buFont typeface="Courier New" panose="02070309020205020404" pitchFamily="49" charset="0"/>
              <a:buChar char="o"/>
            </a:pP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1" y="1615952"/>
            <a:ext cx="3913483" cy="249206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257" y="1615952"/>
            <a:ext cx="4763000" cy="249206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263257" y="4222830"/>
            <a:ext cx="4763000" cy="1644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 smtClean="0"/>
              <a:t>Execution of steps/instructions.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GB" sz="2400" dirty="0" smtClean="0"/>
              <a:t>Execution of User Interfaces.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GB" sz="2400" dirty="0" smtClean="0"/>
              <a:t>Monitoring variables.</a:t>
            </a:r>
            <a:endParaRPr lang="en-GB" sz="24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06488" y="1013977"/>
            <a:ext cx="3920356" cy="487163"/>
          </a:xfrm>
          <a:prstGeom prst="rect">
            <a:avLst/>
          </a:prstGeom>
        </p:spPr>
        <p:txBody>
          <a:bodyPr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buNone/>
            </a:pPr>
            <a:r>
              <a:rPr lang="en-GB" sz="2800" u="sng" dirty="0" smtClean="0"/>
              <a:t>TestStand</a:t>
            </a:r>
            <a:endParaRPr lang="en-GB" sz="2800" u="sng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684579" y="1013977"/>
            <a:ext cx="3920356" cy="48716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buNone/>
            </a:pPr>
            <a:r>
              <a:rPr lang="en-GB" sz="2800" u="sng" dirty="0" smtClean="0"/>
              <a:t>LabVIEW</a:t>
            </a:r>
            <a:endParaRPr lang="en-GB" sz="2800" u="sng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06488" y="4222830"/>
            <a:ext cx="3920356" cy="1644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 smtClean="0"/>
              <a:t>Sequence manager.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GB" sz="2400" dirty="0" smtClean="0"/>
              <a:t>Synchronization of steps.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GB" sz="2400" dirty="0" smtClean="0"/>
              <a:t>Customization of steps.</a:t>
            </a:r>
            <a:endParaRPr lang="en-GB" sz="24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42901" y="273006"/>
            <a:ext cx="7505700" cy="41076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Test implementation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0535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5837</TotalTime>
  <Words>370</Words>
  <Application>Microsoft Office PowerPoint</Application>
  <PresentationFormat>On-screen Show (4:3)</PresentationFormat>
  <Paragraphs>135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Courier New</vt:lpstr>
      <vt:lpstr>Optima</vt:lpstr>
      <vt:lpstr>Wingdings</vt:lpstr>
      <vt:lpstr>CERNCorporate4-3</vt:lpstr>
      <vt:lpstr>PowerPoint Presentation</vt:lpstr>
      <vt:lpstr>Power Electronics System Testing and Commissioning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Guillermo Navarro Patron</cp:lastModifiedBy>
  <cp:revision>100</cp:revision>
  <dcterms:created xsi:type="dcterms:W3CDTF">2012-11-30T11:04:26Z</dcterms:created>
  <dcterms:modified xsi:type="dcterms:W3CDTF">2018-05-28T08:02:12Z</dcterms:modified>
</cp:coreProperties>
</file>