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6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7" autoAdjust="0"/>
    <p:restoredTop sz="95854" autoAdjust="0"/>
  </p:normalViewPr>
  <p:slideViewPr>
    <p:cSldViewPr>
      <p:cViewPr varScale="1">
        <p:scale>
          <a:sx n="110" d="100"/>
          <a:sy n="110" d="100"/>
        </p:scale>
        <p:origin x="180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t>14/02/2018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8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6487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019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6466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6814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9437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6177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1918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3591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3750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8115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7834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884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0986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7623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029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51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743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t>14/02/2018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90051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  <p:sldLayoutId id="2147483919" r:id="rId13"/>
    <p:sldLayoutId id="2147483920" r:id="rId14"/>
    <p:sldLayoutId id="2147483921" r:id="rId15"/>
    <p:sldLayoutId id="2147483922" r:id="rId16"/>
    <p:sldLayoutId id="214748392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jpeg"/><Relationship Id="rId3" Type="http://schemas.openxmlformats.org/officeDocument/2006/relationships/image" Target="../media/image4.jpe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2 CuadroTexto"/>
          <p:cNvSpPr txBox="1"/>
          <p:nvPr/>
        </p:nvSpPr>
        <p:spPr>
          <a:xfrm>
            <a:off x="5940152" y="6162235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550054"/>
              </p:ext>
            </p:extLst>
          </p:nvPr>
        </p:nvGraphicFramePr>
        <p:xfrm>
          <a:off x="810405" y="181605"/>
          <a:ext cx="7844089" cy="5893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9387">
                  <a:extLst>
                    <a:ext uri="{9D8B030D-6E8A-4147-A177-3AD203B41FA5}">
                      <a16:colId xmlns:a16="http://schemas.microsoft.com/office/drawing/2014/main" val="3476842879"/>
                    </a:ext>
                  </a:extLst>
                </a:gridCol>
                <a:gridCol w="1999045">
                  <a:extLst>
                    <a:ext uri="{9D8B030D-6E8A-4147-A177-3AD203B41FA5}">
                      <a16:colId xmlns:a16="http://schemas.microsoft.com/office/drawing/2014/main" val="1201584808"/>
                    </a:ext>
                  </a:extLst>
                </a:gridCol>
                <a:gridCol w="1313323">
                  <a:extLst>
                    <a:ext uri="{9D8B030D-6E8A-4147-A177-3AD203B41FA5}">
                      <a16:colId xmlns:a16="http://schemas.microsoft.com/office/drawing/2014/main" val="745258023"/>
                    </a:ext>
                  </a:extLst>
                </a:gridCol>
                <a:gridCol w="2642334">
                  <a:extLst>
                    <a:ext uri="{9D8B030D-6E8A-4147-A177-3AD203B41FA5}">
                      <a16:colId xmlns:a16="http://schemas.microsoft.com/office/drawing/2014/main" val="247412263"/>
                    </a:ext>
                  </a:extLst>
                </a:gridCol>
              </a:tblGrid>
              <a:tr h="332657"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Pablo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Pinés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 León </a:t>
                      </a:r>
                      <a:endParaRPr lang="en-GB" sz="18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BEams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/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COntrol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 /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INfrastructure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 </a:t>
                      </a:r>
                      <a:endParaRPr lang="en-GB" sz="18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pablo.pines.leon@cern.ch</a:t>
                      </a:r>
                      <a:endParaRPr lang="en-GB" sz="18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7330539"/>
                  </a:ext>
                </a:extLst>
              </a:tr>
              <a:tr h="782407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sng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Investigate redundant network </a:t>
                      </a:r>
                      <a:r>
                        <a:rPr lang="en-US" sz="2000" b="1" u="sng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filesystem</a:t>
                      </a:r>
                      <a:r>
                        <a:rPr lang="en-US" sz="2000" b="1" u="sng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technologies for CERN's Accelerator Control System servers</a:t>
                      </a:r>
                      <a:endParaRPr lang="en-GB" sz="2000" b="1" u="sng" kern="12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3844387"/>
                  </a:ext>
                </a:extLst>
              </a:tr>
              <a:tr h="2043038">
                <a:tc gridSpan="2"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NFS servers,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one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each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subsystem</a:t>
                      </a:r>
                      <a:endParaRPr lang="es-ES_tradnl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subsystems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about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1500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computers</a:t>
                      </a:r>
                      <a:endParaRPr lang="es-ES_tradnl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Unavailability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causes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serious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problems</a:t>
                      </a:r>
                      <a:endParaRPr lang="es-ES_tradnl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200150" lvl="2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reboots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no new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boot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ups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Chosen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solution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Pacemaker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stack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Red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Hat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7</a:t>
                      </a:r>
                    </a:p>
                    <a:p>
                      <a:pPr marL="285750" lvl="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nodes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Active-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Pasive</a:t>
                      </a:r>
                      <a:endParaRPr lang="es-ES_tradnl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Shared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virtual IP</a:t>
                      </a:r>
                    </a:p>
                    <a:p>
                      <a:pPr marL="742950" lvl="1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nodes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posible,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too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complex</a:t>
                      </a:r>
                      <a:endParaRPr lang="es-ES_tradnl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Implemented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using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two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Ansible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roles</a:t>
                      </a:r>
                      <a:endParaRPr lang="en-GB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0677109"/>
                  </a:ext>
                </a:extLst>
              </a:tr>
              <a:tr h="442230">
                <a:tc gridSpan="4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sng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Virtual</a:t>
                      </a:r>
                      <a:r>
                        <a:rPr lang="en-US" sz="2000" b="1" u="sng" kern="1200" baseline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Personal Computers and Terminal Servers service support</a:t>
                      </a:r>
                      <a:endParaRPr lang="en-GB" sz="2000" b="1" u="sng" kern="1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8993"/>
                  </a:ext>
                </a:extLst>
              </a:tr>
              <a:tr h="2259725">
                <a:tc gridSpan="2"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es-ES_tradnl" baseline="0" dirty="0" smtClean="0">
                        <a:latin typeface="Gill Sans MT" panose="020B0502020104020203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Over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750 virtual machines and circa 100 Terminal Servers: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Software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developers</a:t>
                      </a:r>
                      <a:endParaRPr lang="es-ES_tradnl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CERN Control Center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operators</a:t>
                      </a:r>
                      <a:endParaRPr lang="es-ES_tradnl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virtual data centers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CERN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Openstack</a:t>
                      </a:r>
                      <a:endParaRPr lang="es-ES_tradnl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Operating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Systems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Linux: Red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Hat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6 / 7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Windows 7 / 10, Server 2012 / 2016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Troubleshooting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system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evolution</a:t>
                      </a:r>
                      <a:endParaRPr lang="es-ES_tradnl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Infrastructure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phasing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out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monitoring</a:t>
                      </a:r>
                      <a:endParaRPr lang="es-ES_tradnl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s-ES_tradnl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20235232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340768"/>
            <a:ext cx="3759301" cy="18441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725" y="3825829"/>
            <a:ext cx="816034" cy="100413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60" y="3763768"/>
            <a:ext cx="973037" cy="1152958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331" y="3884865"/>
            <a:ext cx="1772118" cy="886059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014" y="5241123"/>
            <a:ext cx="1397566" cy="635257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982196"/>
            <a:ext cx="977280" cy="97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1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26057"/>
              </p:ext>
            </p:extLst>
          </p:nvPr>
        </p:nvGraphicFramePr>
        <p:xfrm>
          <a:off x="855663" y="692697"/>
          <a:ext cx="7532762" cy="53626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4009">
                  <a:extLst>
                    <a:ext uri="{9D8B030D-6E8A-4147-A177-3AD203B41FA5}">
                      <a16:colId xmlns:a16="http://schemas.microsoft.com/office/drawing/2014/main" val="318504211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85752897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489778288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8061804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551951581"/>
                    </a:ext>
                  </a:extLst>
                </a:gridCol>
                <a:gridCol w="2448273">
                  <a:extLst>
                    <a:ext uri="{9D8B030D-6E8A-4147-A177-3AD203B41FA5}">
                      <a16:colId xmlns:a16="http://schemas.microsoft.com/office/drawing/2014/main" val="3844536489"/>
                    </a:ext>
                  </a:extLst>
                </a:gridCol>
              </a:tblGrid>
              <a:tr h="407166">
                <a:tc gridSpan="6">
                  <a:txBody>
                    <a:bodyPr/>
                    <a:lstStyle/>
                    <a:p>
                      <a:r>
                        <a:rPr lang="es-ES_tradnl" sz="2000" b="1" u="sng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Education</a:t>
                      </a:r>
                      <a:endParaRPr lang="en-GB" sz="2000" b="1" u="sng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82550" marR="8255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653115"/>
                  </a:ext>
                </a:extLst>
              </a:tr>
              <a:tr h="1346781">
                <a:tc gridSpan="6"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s-ES_tradnl" sz="2000" dirty="0" smtClean="0"/>
                        <a:t>                     2003-2008: </a:t>
                      </a:r>
                      <a:r>
                        <a:rPr lang="es-ES_tradnl" sz="2000" dirty="0" err="1" smtClean="0"/>
                        <a:t>BSc</a:t>
                      </a:r>
                      <a:r>
                        <a:rPr lang="es-ES_tradnl" sz="2000" dirty="0" smtClean="0"/>
                        <a:t> Management IT </a:t>
                      </a:r>
                      <a:r>
                        <a:rPr lang="es-ES_tradnl" sz="2000" dirty="0" err="1" smtClean="0"/>
                        <a:t>Technical</a:t>
                      </a:r>
                      <a:r>
                        <a:rPr lang="es-ES_tradnl" sz="2000" dirty="0" smtClean="0"/>
                        <a:t> </a:t>
                      </a:r>
                      <a:r>
                        <a:rPr lang="es-ES_tradnl" sz="2000" dirty="0" err="1" smtClean="0"/>
                        <a:t>Engineer</a:t>
                      </a:r>
                      <a:endParaRPr lang="es-ES_tradnl" sz="2000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es-ES_tradnl" sz="2000" baseline="0" dirty="0" smtClean="0"/>
                        <a:t>                     2009-2010: Erasmus - Master </a:t>
                      </a:r>
                      <a:r>
                        <a:rPr lang="es-ES_tradnl" sz="2000" baseline="0" dirty="0" err="1" smtClean="0"/>
                        <a:t>Informatik</a:t>
                      </a:r>
                      <a:endParaRPr lang="es-ES_tradnl" sz="2000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baseline="0" dirty="0" smtClean="0"/>
                        <a:t>                     2008-2012: </a:t>
                      </a:r>
                      <a:r>
                        <a:rPr lang="es-ES_tradnl" sz="2000" baseline="0" dirty="0" err="1" smtClean="0"/>
                        <a:t>MSc</a:t>
                      </a:r>
                      <a:r>
                        <a:rPr lang="es-ES_tradnl" sz="2000" baseline="0" dirty="0" smtClean="0"/>
                        <a:t> IT </a:t>
                      </a:r>
                      <a:r>
                        <a:rPr lang="es-ES_tradnl" sz="2000" baseline="0" dirty="0" err="1" smtClean="0"/>
                        <a:t>Engineering</a:t>
                      </a:r>
                      <a:endParaRPr lang="es-ES_tradnl" sz="2000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baseline="0" dirty="0" smtClean="0"/>
                        <a:t>                     2011-2012: </a:t>
                      </a:r>
                      <a:r>
                        <a:rPr lang="es-ES_tradnl" sz="2000" baseline="0" dirty="0" err="1" smtClean="0"/>
                        <a:t>MSc</a:t>
                      </a:r>
                      <a:r>
                        <a:rPr lang="es-ES_tradnl" sz="2000" baseline="0" dirty="0" smtClean="0"/>
                        <a:t> in </a:t>
                      </a:r>
                      <a:r>
                        <a:rPr lang="es-ES_tradnl" sz="2000" baseline="0" dirty="0" err="1" smtClean="0"/>
                        <a:t>Telematics</a:t>
                      </a:r>
                      <a:r>
                        <a:rPr lang="es-ES_tradnl" sz="2000" baseline="0" dirty="0" smtClean="0"/>
                        <a:t> </a:t>
                      </a:r>
                      <a:r>
                        <a:rPr lang="es-ES_tradnl" sz="2000" baseline="0" dirty="0" err="1" smtClean="0"/>
                        <a:t>Engineering</a:t>
                      </a:r>
                      <a:endParaRPr lang="es-ES_tradnl" baseline="0" dirty="0" smtClean="0"/>
                    </a:p>
                  </a:txBody>
                  <a:tcPr marL="82550" marR="8255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73011"/>
                  </a:ext>
                </a:extLst>
              </a:tr>
              <a:tr h="407166">
                <a:tc gridSpan="6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2000" b="1" u="sng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Experience</a:t>
                      </a:r>
                      <a:endParaRPr lang="en-GB" sz="2000" b="1" u="sng" kern="1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153658"/>
                  </a:ext>
                </a:extLst>
              </a:tr>
              <a:tr h="1346781">
                <a:tc gridSpan="6">
                  <a:txBody>
                    <a:bodyPr/>
                    <a:lstStyle/>
                    <a:p>
                      <a:pPr lvl="0"/>
                      <a:r>
                        <a:rPr lang="es-ES_tradnl" dirty="0" smtClean="0"/>
                        <a:t>                       </a:t>
                      </a:r>
                      <a:r>
                        <a:rPr lang="es-ES_tradnl" sz="2000" dirty="0" smtClean="0"/>
                        <a:t>2012:</a:t>
                      </a:r>
                      <a:r>
                        <a:rPr lang="es-ES_tradnl" sz="2000" baseline="0" dirty="0" smtClean="0"/>
                        <a:t> </a:t>
                      </a:r>
                      <a:r>
                        <a:rPr lang="es-ES_tradnl" sz="2000" baseline="0" dirty="0" err="1" smtClean="0"/>
                        <a:t>Studentische</a:t>
                      </a:r>
                      <a:r>
                        <a:rPr lang="es-ES_tradnl" sz="2000" baseline="0" dirty="0" smtClean="0"/>
                        <a:t> </a:t>
                      </a:r>
                      <a:r>
                        <a:rPr lang="es-ES_tradnl" sz="2000" baseline="0" dirty="0" err="1" smtClean="0"/>
                        <a:t>Hilfskraft</a:t>
                      </a:r>
                      <a:r>
                        <a:rPr lang="es-ES_tradnl" sz="2000" baseline="0" dirty="0" smtClean="0"/>
                        <a:t> (</a:t>
                      </a:r>
                      <a:r>
                        <a:rPr lang="es-ES_tradnl" sz="2000" baseline="0" dirty="0" err="1" smtClean="0"/>
                        <a:t>Kassel</a:t>
                      </a:r>
                      <a:r>
                        <a:rPr lang="es-ES_tradnl" sz="2000" baseline="0" dirty="0" smtClean="0"/>
                        <a:t>, </a:t>
                      </a:r>
                      <a:r>
                        <a:rPr lang="es-ES_tradnl" sz="2000" baseline="0" dirty="0" err="1" smtClean="0"/>
                        <a:t>Germany</a:t>
                      </a:r>
                      <a:r>
                        <a:rPr lang="es-ES_tradnl" sz="2000" baseline="0" dirty="0" smtClean="0"/>
                        <a:t>)</a:t>
                      </a:r>
                    </a:p>
                    <a:p>
                      <a:r>
                        <a:rPr lang="es-ES_tradnl" sz="2000" baseline="0" dirty="0" smtClean="0"/>
                        <a:t>                     2013-2014: Young </a:t>
                      </a:r>
                      <a:r>
                        <a:rPr lang="es-ES_tradnl" sz="2000" baseline="0" dirty="0" err="1" smtClean="0"/>
                        <a:t>Graduate</a:t>
                      </a:r>
                      <a:r>
                        <a:rPr lang="es-ES_tradnl" sz="2000" baseline="0" dirty="0" smtClean="0"/>
                        <a:t> </a:t>
                      </a:r>
                      <a:r>
                        <a:rPr lang="es-ES_tradnl" sz="2000" baseline="0" dirty="0" err="1" smtClean="0"/>
                        <a:t>Trainee</a:t>
                      </a:r>
                      <a:r>
                        <a:rPr lang="es-ES_tradnl" sz="2000" baseline="0" dirty="0" smtClean="0"/>
                        <a:t> (Roma, </a:t>
                      </a:r>
                      <a:r>
                        <a:rPr lang="es-ES_tradnl" sz="2000" baseline="0" dirty="0" err="1" smtClean="0"/>
                        <a:t>Italy</a:t>
                      </a:r>
                      <a:r>
                        <a:rPr lang="es-ES_tradnl" sz="2000" baseline="0" dirty="0" smtClean="0"/>
                        <a:t>)</a:t>
                      </a:r>
                    </a:p>
                    <a:p>
                      <a:r>
                        <a:rPr lang="es-ES_tradnl" sz="2000" baseline="0" dirty="0" smtClean="0"/>
                        <a:t>                     2015-2016: </a:t>
                      </a:r>
                      <a:r>
                        <a:rPr lang="es-ES_tradnl" sz="2000" baseline="0" dirty="0" err="1" smtClean="0"/>
                        <a:t>Cibersecurity</a:t>
                      </a:r>
                      <a:r>
                        <a:rPr lang="es-ES_tradnl" sz="2000" baseline="0" dirty="0" smtClean="0"/>
                        <a:t> </a:t>
                      </a:r>
                      <a:r>
                        <a:rPr lang="es-ES_tradnl" sz="2000" baseline="0" dirty="0" err="1" smtClean="0"/>
                        <a:t>Engineer</a:t>
                      </a:r>
                      <a:r>
                        <a:rPr lang="es-ES_tradnl" sz="2000" baseline="0" dirty="0" smtClean="0"/>
                        <a:t> (Madrid, </a:t>
                      </a:r>
                      <a:r>
                        <a:rPr lang="es-ES_tradnl" sz="2000" baseline="0" dirty="0" err="1" smtClean="0"/>
                        <a:t>Spain</a:t>
                      </a:r>
                      <a:r>
                        <a:rPr lang="es-ES_tradnl" sz="2000" baseline="0" dirty="0" smtClean="0"/>
                        <a:t>)     </a:t>
                      </a:r>
                    </a:p>
                    <a:p>
                      <a:r>
                        <a:rPr lang="es-ES_tradnl" sz="2000" baseline="0" dirty="0" smtClean="0"/>
                        <a:t>                     2016-2018: Computing </a:t>
                      </a:r>
                      <a:r>
                        <a:rPr lang="es-ES_tradnl" sz="2000" baseline="0" dirty="0" err="1" smtClean="0"/>
                        <a:t>Engineer</a:t>
                      </a:r>
                      <a:r>
                        <a:rPr lang="es-ES_tradnl" sz="2000" baseline="0" dirty="0" smtClean="0"/>
                        <a:t> (Geneva, </a:t>
                      </a:r>
                      <a:r>
                        <a:rPr lang="es-ES_tradnl" sz="2000" baseline="0" dirty="0" err="1" smtClean="0"/>
                        <a:t>Switzerland</a:t>
                      </a:r>
                      <a:r>
                        <a:rPr lang="es-ES_tradnl" sz="2000" baseline="0" dirty="0" smtClean="0"/>
                        <a:t>)</a:t>
                      </a:r>
                      <a:endParaRPr lang="en-GB" sz="2000" dirty="0"/>
                    </a:p>
                  </a:txBody>
                  <a:tcPr marL="82550" marR="8255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8982464"/>
                  </a:ext>
                </a:extLst>
              </a:tr>
              <a:tr h="657730">
                <a:tc gridSpan="6">
                  <a:txBody>
                    <a:bodyPr/>
                    <a:lstStyle/>
                    <a:p>
                      <a:pPr lvl="0" algn="ctr"/>
                      <a:r>
                        <a:rPr lang="es-ES_tradnl" dirty="0" smtClean="0"/>
                        <a:t>Cloud</a:t>
                      </a:r>
                      <a:r>
                        <a:rPr lang="es-ES_tradnl" baseline="0" dirty="0" smtClean="0"/>
                        <a:t> Computing, </a:t>
                      </a:r>
                      <a:r>
                        <a:rPr lang="es-ES_tradnl" baseline="0" dirty="0" err="1" smtClean="0"/>
                        <a:t>Cibersecurity</a:t>
                      </a:r>
                      <a:r>
                        <a:rPr lang="es-ES_tradnl" baseline="0" dirty="0" smtClean="0"/>
                        <a:t>, Cloud Security, </a:t>
                      </a:r>
                      <a:r>
                        <a:rPr lang="es-ES_tradnl" baseline="0" dirty="0" err="1" smtClean="0"/>
                        <a:t>Networking</a:t>
                      </a:r>
                      <a:r>
                        <a:rPr lang="es-ES_tradnl" baseline="0" dirty="0" smtClean="0"/>
                        <a:t>, IT Project Management, IT </a:t>
                      </a:r>
                      <a:r>
                        <a:rPr lang="es-ES_tradnl" baseline="0" dirty="0" err="1" smtClean="0"/>
                        <a:t>Service</a:t>
                      </a:r>
                      <a:r>
                        <a:rPr lang="es-ES_tradnl" baseline="0" dirty="0" smtClean="0"/>
                        <a:t> </a:t>
                      </a:r>
                      <a:r>
                        <a:rPr lang="es-ES_tradnl" baseline="0" smtClean="0"/>
                        <a:t>Management</a:t>
                      </a:r>
                      <a:r>
                        <a:rPr lang="es-ES_tradnl" baseline="0" smtClean="0"/>
                        <a:t>, </a:t>
                      </a:r>
                      <a:r>
                        <a:rPr lang="es-ES_tradnl" baseline="0" dirty="0" err="1" smtClean="0"/>
                        <a:t>System</a:t>
                      </a:r>
                      <a:r>
                        <a:rPr lang="es-ES_tradnl" baseline="0" dirty="0" smtClean="0"/>
                        <a:t> </a:t>
                      </a:r>
                      <a:r>
                        <a:rPr lang="es-ES_tradnl" baseline="0" dirty="0" err="1" smtClean="0"/>
                        <a:t>Administration</a:t>
                      </a:r>
                      <a:endParaRPr lang="en-GB" dirty="0"/>
                    </a:p>
                  </a:txBody>
                  <a:tcPr marL="82550" marR="8255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0142481"/>
                  </a:ext>
                </a:extLst>
              </a:tr>
              <a:tr h="407166">
                <a:tc gridSpan="6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2000" b="1" u="sng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Languages</a:t>
                      </a:r>
                      <a:endParaRPr lang="en-GB" sz="2000" b="1" u="sng" kern="1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2000" b="1" u="sng" kern="1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2000" b="1" u="sng" kern="1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2000" b="1" u="sng" kern="1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1461087272"/>
                  </a:ext>
                </a:extLst>
              </a:tr>
              <a:tr h="3949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English: C1</a:t>
                      </a:r>
                      <a:endParaRPr lang="en-GB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German: B2</a:t>
                      </a:r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French: B1</a:t>
                      </a:r>
                      <a:endParaRPr lang="en-GB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 anchor="b"/>
                </a:tc>
                <a:extLst>
                  <a:ext uri="{0D108BD9-81ED-4DB2-BD59-A6C34878D82A}">
                    <a16:rowId xmlns:a16="http://schemas.microsoft.com/office/drawing/2014/main" val="3847431272"/>
                  </a:ext>
                </a:extLst>
              </a:tr>
              <a:tr h="3949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Italian</a:t>
                      </a:r>
                      <a:r>
                        <a:rPr lang="es-ES_tradnl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B2</a:t>
                      </a:r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 gridSpan="2">
                  <a:txBody>
                    <a:bodyPr/>
                    <a:lstStyle/>
                    <a:p>
                      <a:r>
                        <a:rPr lang="es-ES_tradnl" dirty="0" err="1" smtClean="0"/>
                        <a:t>Galician</a:t>
                      </a:r>
                      <a:r>
                        <a:rPr lang="es-ES_tradnl" dirty="0" smtClean="0"/>
                        <a:t>: </a:t>
                      </a:r>
                      <a:r>
                        <a:rPr lang="es-ES_tradnl" dirty="0" err="1" smtClean="0"/>
                        <a:t>Native</a:t>
                      </a:r>
                      <a:endParaRPr lang="en-GB" dirty="0"/>
                    </a:p>
                  </a:txBody>
                  <a:tcPr marL="82550" marR="8255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773186012"/>
                  </a:ext>
                </a:extLst>
              </a:tr>
            </a:tbl>
          </a:graphicData>
        </a:graphic>
      </p:graphicFrame>
      <p:pic>
        <p:nvPicPr>
          <p:cNvPr id="4" name="Picture 2" descr="C:\temp\Rar$DIa0.801\LogoBadge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12 CuadroTexto"/>
          <p:cNvSpPr txBox="1"/>
          <p:nvPr/>
        </p:nvSpPr>
        <p:spPr>
          <a:xfrm>
            <a:off x="5940152" y="6162235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65" y="2900019"/>
            <a:ext cx="1262278" cy="24410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181" y="3512724"/>
            <a:ext cx="501515" cy="2880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28" y="3844593"/>
            <a:ext cx="360015" cy="35405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965" y="1496194"/>
            <a:ext cx="1262278" cy="24410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73" y="1178788"/>
            <a:ext cx="1408995" cy="23231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58" y="1824651"/>
            <a:ext cx="1408995" cy="23231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42" y="2107152"/>
            <a:ext cx="1408995" cy="232318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195736" y="23901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Pablo </a:t>
            </a:r>
            <a:r>
              <a:rPr lang="es-ES_tradnl" dirty="0" err="1" smtClean="0"/>
              <a:t>Pinés</a:t>
            </a:r>
            <a:r>
              <a:rPr lang="es-ES_tradnl" dirty="0" smtClean="0"/>
              <a:t> León – pablo.pines@gmail.com</a:t>
            </a:r>
            <a:endParaRPr lang="en-GB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37" y="5338154"/>
            <a:ext cx="511617" cy="25580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5272046"/>
            <a:ext cx="545942" cy="32756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505" y="5265302"/>
            <a:ext cx="505830" cy="33722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38" y="5718242"/>
            <a:ext cx="505830" cy="33713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5713298"/>
            <a:ext cx="545942" cy="363961"/>
          </a:xfrm>
          <a:prstGeom prst="rect">
            <a:avLst/>
          </a:prstGeom>
        </p:spPr>
      </p:pic>
      <p:pic>
        <p:nvPicPr>
          <p:cNvPr id="33" name="Picture 32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36514" y="3185243"/>
            <a:ext cx="731138" cy="277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565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17055</TotalTime>
  <Words>288</Words>
  <Application>Microsoft Office PowerPoint</Application>
  <PresentationFormat>On-screen Show (4:3)</PresentationFormat>
  <Paragraphs>48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ＭＳ Ｐゴシック</vt:lpstr>
      <vt:lpstr>Arial</vt:lpstr>
      <vt:lpstr>Calibri</vt:lpstr>
      <vt:lpstr>Gill Sans MT</vt:lpstr>
      <vt:lpstr>Segoe UI</vt:lpstr>
      <vt:lpstr>Trebuchet MS</vt:lpstr>
      <vt:lpstr>Tw Cen MT</vt:lpstr>
      <vt:lpstr>Circuit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lastModifiedBy>Pablo Pines Leon</cp:lastModifiedBy>
  <cp:revision>99</cp:revision>
  <cp:lastPrinted>2017-03-02T18:07:47Z</cp:lastPrinted>
  <dcterms:created xsi:type="dcterms:W3CDTF">2017-02-14T12:01:31Z</dcterms:created>
  <dcterms:modified xsi:type="dcterms:W3CDTF">2018-02-14T08:39:20Z</dcterms:modified>
</cp:coreProperties>
</file>