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6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797675" cy="9928225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FF3399"/>
    <a:srgbClr val="33CC33"/>
    <a:srgbClr val="9900CC"/>
    <a:srgbClr val="E7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57" autoAdjust="0"/>
    <p:restoredTop sz="95854" autoAdjust="0"/>
  </p:normalViewPr>
  <p:slideViewPr>
    <p:cSldViewPr>
      <p:cViewPr varScale="1">
        <p:scale>
          <a:sx n="110" d="100"/>
          <a:sy n="110" d="100"/>
        </p:scale>
        <p:origin x="1800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292D53-8CBC-48F3-BF61-64C24CEEF174}" type="datetimeFigureOut">
              <a:rPr lang="en-GB" smtClean="0"/>
              <a:t>12/02/2018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3A77C2-8C6B-414A-959F-ECC9F871CC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13298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3A77C2-8C6B-414A-959F-ECC9F871CC0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78188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6" name="Group 65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67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68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9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0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71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2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3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4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5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6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7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8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9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0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1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2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3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4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5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6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7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8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9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0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1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2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3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4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5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96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7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8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9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0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1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2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3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4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5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6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7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08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9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0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1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2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3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4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5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6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7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8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9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20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0238" y="1122363"/>
            <a:ext cx="6593681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0238" y="3602038"/>
            <a:ext cx="6593681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801052" y="5410202"/>
            <a:ext cx="2057400" cy="365125"/>
          </a:xfrm>
        </p:spPr>
        <p:txBody>
          <a:bodyPr/>
          <a:lstStyle/>
          <a:p>
            <a:fld id="{1ECC8F62-208A-4B33-A7B3-D79C0B4F9C9E}" type="datetimeFigureOut">
              <a:rPr lang="es-ES" smtClean="0"/>
              <a:t>12/02/2018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0237" y="5410202"/>
            <a:ext cx="3843665" cy="365125"/>
          </a:xfrm>
        </p:spPr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15603" y="5410200"/>
            <a:ext cx="578317" cy="365125"/>
          </a:xfrm>
        </p:spPr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864876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4304665"/>
            <a:ext cx="7434266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56058" y="606426"/>
            <a:ext cx="7434266" cy="3299778"/>
          </a:xfrm>
          <a:prstGeom prst="round2DiagRect">
            <a:avLst>
              <a:gd name="adj1" fmla="val 5101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24" y="5124020"/>
            <a:ext cx="7433144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12/02/2018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50191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93" y="609600"/>
            <a:ext cx="7429466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8" y="4419600"/>
            <a:ext cx="7428344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12/02/2018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76466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609600"/>
            <a:ext cx="6977064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365557"/>
            <a:ext cx="6564224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8" y="4309919"/>
            <a:ext cx="74295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12/02/2018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  <p:sp>
        <p:nvSpPr>
          <p:cNvPr id="52" name="TextBox 51"/>
          <p:cNvSpPr txBox="1"/>
          <p:nvPr/>
        </p:nvSpPr>
        <p:spPr>
          <a:xfrm>
            <a:off x="696579" y="718458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7817473" y="2764972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968146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2134042"/>
            <a:ext cx="74295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23" y="4657655"/>
            <a:ext cx="7428379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12/02/2018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294379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56060" y="609600"/>
            <a:ext cx="7429499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856058" y="2674463"/>
            <a:ext cx="2397674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856059" y="3360263"/>
            <a:ext cx="2396432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86075" y="2677635"/>
            <a:ext cx="238828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86075" y="3363435"/>
            <a:ext cx="238895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89332" y="2674463"/>
            <a:ext cx="2396226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89332" y="3360263"/>
            <a:ext cx="2396226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12/02/2018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961773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56059" y="609600"/>
            <a:ext cx="7429499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856060" y="4404596"/>
            <a:ext cx="239643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856060" y="2666998"/>
            <a:ext cx="239643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8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856060" y="4980859"/>
            <a:ext cx="239643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66790" y="4404596"/>
            <a:ext cx="24003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66790" y="2666998"/>
            <a:ext cx="2399205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8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65695" y="4980857"/>
            <a:ext cx="24003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89426" y="4404595"/>
            <a:ext cx="2393056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889332" y="2666998"/>
            <a:ext cx="2396227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8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889332" y="4980855"/>
            <a:ext cx="2396226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12/02/2018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cap="all" baseline="0"/>
            </a:lvl1pPr>
          </a:lstStyle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719187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12/02/2018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335916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1" y="609600"/>
            <a:ext cx="1503758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6057" y="609600"/>
            <a:ext cx="5811443" cy="5181601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12/02/2018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037504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1"/>
          <p:cNvSpPr>
            <a:spLocks noGrp="1"/>
          </p:cNvSpPr>
          <p:nvPr>
            <p:ph type="title"/>
          </p:nvPr>
        </p:nvSpPr>
        <p:spPr>
          <a:xfrm>
            <a:off x="856060" y="618518"/>
            <a:ext cx="7429499" cy="147857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8" name="Content Placeholder 2"/>
          <p:cNvSpPr>
            <a:spLocks noGrp="1"/>
          </p:cNvSpPr>
          <p:nvPr>
            <p:ph idx="1"/>
          </p:nvPr>
        </p:nvSpPr>
        <p:spPr>
          <a:xfrm>
            <a:off x="856060" y="2249487"/>
            <a:ext cx="7429499" cy="354171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9" name="Date Placeholder 3"/>
          <p:cNvSpPr>
            <a:spLocks noGrp="1"/>
          </p:cNvSpPr>
          <p:nvPr>
            <p:ph type="dt" sz="half" idx="10"/>
          </p:nvPr>
        </p:nvSpPr>
        <p:spPr>
          <a:xfrm>
            <a:off x="5592691" y="5883277"/>
            <a:ext cx="2057400" cy="365125"/>
          </a:xfrm>
        </p:spPr>
        <p:txBody>
          <a:bodyPr/>
          <a:lstStyle/>
          <a:p>
            <a:fld id="{1ECC8F62-208A-4B33-A7B3-D79C0B4F9C9E}" type="datetimeFigureOut">
              <a:rPr lang="es-ES" smtClean="0"/>
              <a:t>12/02/2018</a:t>
            </a:fld>
            <a:endParaRPr lang="es-ES"/>
          </a:p>
        </p:txBody>
      </p:sp>
      <p:sp>
        <p:nvSpPr>
          <p:cNvPr id="5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56059" y="5883276"/>
            <a:ext cx="4679482" cy="365125"/>
          </a:xfrm>
        </p:spPr>
        <p:txBody>
          <a:bodyPr/>
          <a:lstStyle/>
          <a:p>
            <a:endParaRPr lang="es-ES"/>
          </a:p>
        </p:txBody>
      </p:sp>
      <p:sp>
        <p:nvSpPr>
          <p:cNvPr id="5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7241" y="5883275"/>
            <a:ext cx="578317" cy="365125"/>
          </a:xfrm>
        </p:spPr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581159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1419227"/>
            <a:ext cx="74295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6058" y="4424362"/>
            <a:ext cx="74295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12/02/2018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678348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6058" y="2249486"/>
            <a:ext cx="3658792" cy="354171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1" y="2249486"/>
            <a:ext cx="3656408" cy="354171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12/02/2018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58847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619127"/>
            <a:ext cx="7429500" cy="14779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8902" y="2249486"/>
            <a:ext cx="3435949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6058" y="3073398"/>
            <a:ext cx="3658793" cy="271780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1992" y="2249485"/>
            <a:ext cx="3433565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3073398"/>
            <a:ext cx="3656408" cy="271780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12/02/2018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50986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12/02/2018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776238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12/02/2018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802926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029" y="609601"/>
            <a:ext cx="2892028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150" y="592666"/>
            <a:ext cx="4418407" cy="5198534"/>
          </a:xfrm>
        </p:spPr>
        <p:txBody>
          <a:bodyPr anchor="ctr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029" y="2249486"/>
            <a:ext cx="2892028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12/02/2018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3518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61" y="609600"/>
            <a:ext cx="3753962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32866" y="609600"/>
            <a:ext cx="3452693" cy="5181602"/>
          </a:xfrm>
          <a:prstGeom prst="round2DiagRect">
            <a:avLst>
              <a:gd name="adj1" fmla="val 6074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320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9" y="2249486"/>
            <a:ext cx="3753964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12/02/2018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17434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9041774" cy="6858001"/>
            <a:chOff x="-14288" y="0"/>
            <a:chExt cx="9041774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8352798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6060" y="618518"/>
            <a:ext cx="7429499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6060" y="2249487"/>
            <a:ext cx="74294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92691" y="588327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CC8F62-208A-4B33-A7B3-D79C0B4F9C9E}" type="datetimeFigureOut">
              <a:rPr lang="es-ES" smtClean="0"/>
              <a:t>12/02/2018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56059" y="5883276"/>
            <a:ext cx="46794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7241" y="5883275"/>
            <a:ext cx="5783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7900519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07" r:id="rId1"/>
    <p:sldLayoutId id="2147483908" r:id="rId2"/>
    <p:sldLayoutId id="2147483909" r:id="rId3"/>
    <p:sldLayoutId id="2147483910" r:id="rId4"/>
    <p:sldLayoutId id="2147483911" r:id="rId5"/>
    <p:sldLayoutId id="2147483912" r:id="rId6"/>
    <p:sldLayoutId id="2147483913" r:id="rId7"/>
    <p:sldLayoutId id="2147483914" r:id="rId8"/>
    <p:sldLayoutId id="2147483915" r:id="rId9"/>
    <p:sldLayoutId id="2147483916" r:id="rId10"/>
    <p:sldLayoutId id="2147483917" r:id="rId11"/>
    <p:sldLayoutId id="2147483918" r:id="rId12"/>
    <p:sldLayoutId id="2147483919" r:id="rId13"/>
    <p:sldLayoutId id="2147483920" r:id="rId14"/>
    <p:sldLayoutId id="2147483921" r:id="rId15"/>
    <p:sldLayoutId id="2147483922" r:id="rId16"/>
    <p:sldLayoutId id="2147483923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jpeg"/><Relationship Id="rId9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0.jpeg"/><Relationship Id="rId3" Type="http://schemas.openxmlformats.org/officeDocument/2006/relationships/image" Target="../media/image4.jpeg"/><Relationship Id="rId7" Type="http://schemas.openxmlformats.org/officeDocument/2006/relationships/image" Target="../media/image14.png"/><Relationship Id="rId12" Type="http://schemas.openxmlformats.org/officeDocument/2006/relationships/image" Target="../media/image19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1.jpeg"/><Relationship Id="rId9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2 CuadroTexto"/>
          <p:cNvSpPr txBox="1"/>
          <p:nvPr/>
        </p:nvSpPr>
        <p:spPr>
          <a:xfrm>
            <a:off x="5940152" y="6162235"/>
            <a:ext cx="3113848" cy="605948"/>
          </a:xfrm>
          <a:prstGeom prst="rect">
            <a:avLst/>
          </a:prstGeom>
          <a:noFill/>
        </p:spPr>
        <p:txBody>
          <a:bodyPr wrap="square" lIns="20967" tIns="10484" rIns="20967" bIns="10484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1pPr>
            <a:lvl2pPr marL="104836"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2pPr>
            <a:lvl3pPr marL="209672"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3pPr>
            <a:lvl4pPr marL="314508"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4pPr>
            <a:lvl5pPr marL="419344"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5pPr>
            <a:lvl6pPr marL="524180" algn="l" defTabSz="209672" rtl="0" eaLnBrk="1" latinLnBrk="0" hangingPunct="1"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6pPr>
            <a:lvl7pPr marL="629016" algn="l" defTabSz="209672" rtl="0" eaLnBrk="1" latinLnBrk="0" hangingPunct="1"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7pPr>
            <a:lvl8pPr marL="733852" algn="l" defTabSz="209672" rtl="0" eaLnBrk="1" latinLnBrk="0" hangingPunct="1"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8pPr>
            <a:lvl9pPr marL="838688" algn="l" defTabSz="209672" rtl="0" eaLnBrk="1" latinLnBrk="0" hangingPunct="1"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9pPr>
          </a:lstStyle>
          <a:p>
            <a:pPr algn="ctr"/>
            <a:r>
              <a:rPr lang="es-ES" sz="1000" b="1" dirty="0" smtClean="0">
                <a:latin typeface="+mj-lt"/>
              </a:rPr>
              <a:t>Jornada de Transferencia de Conocimiento y Tecnología   para la Creación de Nuevas Actividades   </a:t>
            </a:r>
          </a:p>
          <a:p>
            <a:pPr algn="ctr"/>
            <a:r>
              <a:rPr lang="es-ES" sz="1000" b="1" dirty="0" smtClean="0">
                <a:latin typeface="+mj-lt"/>
              </a:rPr>
              <a:t>Programa FTEC 2016</a:t>
            </a:r>
          </a:p>
          <a:p>
            <a:pPr algn="ctr"/>
            <a:r>
              <a:rPr lang="es-ES" sz="800" b="1" dirty="0" smtClean="0">
                <a:latin typeface="+mj-lt"/>
              </a:rPr>
              <a:t>Málaga 15 de Febrero de 2018</a:t>
            </a:r>
            <a:endParaRPr lang="es-ES" sz="800" b="1" dirty="0">
              <a:latin typeface="+mj-lt"/>
            </a:endParaRPr>
          </a:p>
        </p:txBody>
      </p:sp>
      <p:pic>
        <p:nvPicPr>
          <p:cNvPr id="1026" name="Picture 2" descr="C:\temp\Rar$DIa0.801\LogoBadge-0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23" y="6179590"/>
            <a:ext cx="576064" cy="5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u6261\AppData\Local\Microsoft\Windows\Temporary Internet Files\Content.Outlook\VWF3WCCR\24X4 Economía Industria y Competitividad SIN Bandera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760" y="6179654"/>
            <a:ext cx="3464544" cy="5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9921347"/>
              </p:ext>
            </p:extLst>
          </p:nvPr>
        </p:nvGraphicFramePr>
        <p:xfrm>
          <a:off x="810405" y="181605"/>
          <a:ext cx="7844089" cy="5893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89387">
                  <a:extLst>
                    <a:ext uri="{9D8B030D-6E8A-4147-A177-3AD203B41FA5}">
                      <a16:colId xmlns:a16="http://schemas.microsoft.com/office/drawing/2014/main" val="3476842879"/>
                    </a:ext>
                  </a:extLst>
                </a:gridCol>
                <a:gridCol w="1999045">
                  <a:extLst>
                    <a:ext uri="{9D8B030D-6E8A-4147-A177-3AD203B41FA5}">
                      <a16:colId xmlns:a16="http://schemas.microsoft.com/office/drawing/2014/main" val="1201584808"/>
                    </a:ext>
                  </a:extLst>
                </a:gridCol>
                <a:gridCol w="1313323">
                  <a:extLst>
                    <a:ext uri="{9D8B030D-6E8A-4147-A177-3AD203B41FA5}">
                      <a16:colId xmlns:a16="http://schemas.microsoft.com/office/drawing/2014/main" val="745258023"/>
                    </a:ext>
                  </a:extLst>
                </a:gridCol>
                <a:gridCol w="2642334">
                  <a:extLst>
                    <a:ext uri="{9D8B030D-6E8A-4147-A177-3AD203B41FA5}">
                      <a16:colId xmlns:a16="http://schemas.microsoft.com/office/drawing/2014/main" val="247412263"/>
                    </a:ext>
                  </a:extLst>
                </a:gridCol>
              </a:tblGrid>
              <a:tr h="332657">
                <a:tc>
                  <a:txBody>
                    <a:bodyPr/>
                    <a:lstStyle/>
                    <a:p>
                      <a:pPr algn="r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Segoe UI" panose="020B0502040204020203" pitchFamily="34" charset="0"/>
                        </a:rPr>
                        <a:t>Pablo </a:t>
                      </a:r>
                      <a:r>
                        <a:rPr lang="en-US" sz="1800" dirty="0" err="1" smtClean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Segoe UI" panose="020B0502040204020203" pitchFamily="34" charset="0"/>
                        </a:rPr>
                        <a:t>Pinés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Segoe UI" panose="020B0502040204020203" pitchFamily="34" charset="0"/>
                        </a:rPr>
                        <a:t> León </a:t>
                      </a:r>
                      <a:endParaRPr lang="en-GB" sz="18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800" dirty="0" err="1" smtClean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Segoe UI" panose="020B0502040204020203" pitchFamily="34" charset="0"/>
                        </a:rPr>
                        <a:t>BEams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Segoe UI" panose="020B0502040204020203" pitchFamily="34" charset="0"/>
                        </a:rPr>
                        <a:t> 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Segoe UI" panose="020B0502040204020203" pitchFamily="34" charset="0"/>
                        </a:rPr>
                        <a:t>/ </a:t>
                      </a:r>
                      <a:r>
                        <a:rPr lang="en-US" sz="1800" dirty="0" err="1" smtClean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Segoe UI" panose="020B0502040204020203" pitchFamily="34" charset="0"/>
                        </a:rPr>
                        <a:t>COntrol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Segoe UI" panose="020B0502040204020203" pitchFamily="34" charset="0"/>
                        </a:rPr>
                        <a:t> / </a:t>
                      </a:r>
                      <a:r>
                        <a:rPr lang="en-US" sz="1800" dirty="0" err="1" smtClean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Segoe UI" panose="020B0502040204020203" pitchFamily="34" charset="0"/>
                        </a:rPr>
                        <a:t>INfrastructure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Segoe UI" panose="020B0502040204020203" pitchFamily="34" charset="0"/>
                        </a:rPr>
                        <a:t> </a:t>
                      </a:r>
                      <a:endParaRPr lang="en-GB" sz="18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800" dirty="0" smtClean="0">
                          <a:solidFill>
                            <a:schemeClr val="tx1"/>
                          </a:solidFill>
                          <a:latin typeface="Gill Sans MT" panose="020B0502020104020203" pitchFamily="34" charset="0"/>
                          <a:cs typeface="Segoe UI" panose="020B0502040204020203" pitchFamily="34" charset="0"/>
                        </a:rPr>
                        <a:t>pablo.pines.leon@cern.ch</a:t>
                      </a:r>
                      <a:endParaRPr lang="en-GB" sz="1800" dirty="0">
                        <a:solidFill>
                          <a:schemeClr val="tx1"/>
                        </a:solidFill>
                        <a:latin typeface="Gill Sans MT" panose="020B05020201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7330539"/>
                  </a:ext>
                </a:extLst>
              </a:tr>
              <a:tr h="782407"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000" b="1" u="sng" kern="12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Investigación de tecnologías redundantes para el sistema de ficheros en red (NFS) en los servidores del Sistema de Control de Aceleradores</a:t>
                      </a:r>
                      <a:endParaRPr lang="en-GB" sz="2000" b="1" u="sng" kern="1200" dirty="0" smtClean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3844387"/>
                  </a:ext>
                </a:extLst>
              </a:tr>
              <a:tr h="2043038">
                <a:tc gridSpan="2">
                  <a:txBody>
                    <a:bodyPr/>
                    <a:lstStyle/>
                    <a:p>
                      <a:pPr marL="285750" indent="-285750" algn="l" defTabSz="914400" rtl="0" eaLnBrk="1" latinLnBrk="0" hangingPunct="1">
                        <a:buFontTx/>
                        <a:buChar char="-"/>
                      </a:pPr>
                      <a:r>
                        <a:rPr lang="es-ES_tradnl" sz="1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Servidores NFS para cada subsistema</a:t>
                      </a:r>
                    </a:p>
                    <a:p>
                      <a:pPr marL="742950" lvl="1" indent="-285750" algn="l" defTabSz="914400" rtl="0" eaLnBrk="1" latinLnBrk="0" hangingPunct="1">
                        <a:buFontTx/>
                        <a:buChar char="-"/>
                      </a:pPr>
                      <a:r>
                        <a:rPr lang="es-ES_tradnl" sz="1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 subsistemas, sobre 1500 ordenadores </a:t>
                      </a:r>
                    </a:p>
                    <a:p>
                      <a:pPr marL="742950" lvl="1" indent="-285750" algn="l" defTabSz="914400" rtl="0" eaLnBrk="1" latinLnBrk="0" hangingPunct="1">
                        <a:buFontTx/>
                        <a:buChar char="-"/>
                      </a:pPr>
                      <a:r>
                        <a:rPr lang="es-ES_tradnl" sz="1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Indisponibilidad provoca problemas serios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s-ES_tradnl" sz="1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Solución escogida: pila de </a:t>
                      </a:r>
                      <a:r>
                        <a:rPr lang="es-ES_tradnl" sz="14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Pacemaker</a:t>
                      </a:r>
                      <a:r>
                        <a:rPr lang="es-ES_tradnl" sz="1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sobre Red </a:t>
                      </a:r>
                      <a:r>
                        <a:rPr lang="es-ES_tradnl" sz="14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Hat</a:t>
                      </a:r>
                      <a:r>
                        <a:rPr lang="es-ES_tradnl" sz="1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7</a:t>
                      </a:r>
                    </a:p>
                    <a:p>
                      <a:pPr marL="285750" lvl="0" indent="-285750" algn="l" defTabSz="914400" rtl="0" eaLnBrk="1" latinLnBrk="0" hangingPunct="1">
                        <a:buFontTx/>
                        <a:buChar char="-"/>
                      </a:pPr>
                      <a:r>
                        <a:rPr lang="es-ES_tradnl" sz="1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Configuración: 2 nodos Activo-Pasivo </a:t>
                      </a:r>
                    </a:p>
                    <a:p>
                      <a:pPr marL="285750" lvl="0" indent="-285750" algn="l" defTabSz="914400" rtl="0" eaLnBrk="1" latinLnBrk="0" hangingPunct="1">
                        <a:buFontTx/>
                        <a:buChar char="-"/>
                      </a:pPr>
                      <a:r>
                        <a:rPr lang="es-ES_tradnl" sz="1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Implementación con dos roles de </a:t>
                      </a:r>
                      <a:r>
                        <a:rPr lang="es-ES_tradnl" sz="14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Ansible</a:t>
                      </a:r>
                      <a:endParaRPr lang="en-GB" sz="140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40677109"/>
                  </a:ext>
                </a:extLst>
              </a:tr>
              <a:tr h="442230"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u="sng" kern="1200" dirty="0" err="1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Servicio</a:t>
                      </a:r>
                      <a:r>
                        <a:rPr lang="en-US" sz="2000" b="1" u="sng" kern="12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de </a:t>
                      </a:r>
                      <a:r>
                        <a:rPr lang="en-US" sz="2000" b="1" u="sng" kern="1200" dirty="0" err="1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Computadoras</a:t>
                      </a:r>
                      <a:r>
                        <a:rPr lang="en-US" sz="2000" b="1" u="sng" kern="12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000" b="1" u="sng" kern="1200" dirty="0" err="1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Virtuales</a:t>
                      </a:r>
                      <a:r>
                        <a:rPr lang="en-US" sz="2000" b="1" u="sng" kern="12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000" b="1" u="sng" kern="1200" dirty="0" err="1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Personales</a:t>
                      </a:r>
                      <a:r>
                        <a:rPr lang="en-US" sz="2000" b="1" u="sng" kern="12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y Terminal Servers</a:t>
                      </a:r>
                      <a:endParaRPr lang="en-GB" sz="2000" b="1" u="sng" kern="12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18993"/>
                  </a:ext>
                </a:extLst>
              </a:tr>
              <a:tr h="2259725">
                <a:tc gridSpan="2"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endParaRPr lang="es-ES_tradnl" baseline="0" dirty="0" smtClean="0">
                        <a:latin typeface="Gill Sans MT" panose="020B0502020104020203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s-ES_tradnl" sz="1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Más de 750 máquinas virtuales y sobre 100 Terminal Servers:</a:t>
                      </a:r>
                    </a:p>
                    <a:p>
                      <a:pPr marL="742950" lvl="1" indent="-285750">
                        <a:buFontTx/>
                        <a:buChar char="-"/>
                      </a:pPr>
                      <a:r>
                        <a:rPr lang="es-ES_tradnl" sz="1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Desarrolladores de software</a:t>
                      </a:r>
                    </a:p>
                    <a:p>
                      <a:pPr marL="742950" lvl="1" indent="-285750">
                        <a:buFontTx/>
                        <a:buChar char="-"/>
                      </a:pPr>
                      <a:r>
                        <a:rPr lang="es-ES_tradnl" sz="1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Operadores del centro de control</a:t>
                      </a:r>
                    </a:p>
                    <a:p>
                      <a:pPr marL="285750" lvl="0" indent="-285750">
                        <a:buFontTx/>
                        <a:buChar char="-"/>
                      </a:pPr>
                      <a:r>
                        <a:rPr lang="es-ES_tradnl" sz="1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 centros de datos virtuales en CERN </a:t>
                      </a:r>
                      <a:r>
                        <a:rPr lang="es-ES_tradnl" sz="14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Openstack</a:t>
                      </a:r>
                      <a:endParaRPr lang="es-ES_tradnl" sz="140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lvl="0" indent="-285750">
                        <a:buFontTx/>
                        <a:buChar char="-"/>
                      </a:pPr>
                      <a:r>
                        <a:rPr lang="es-ES_tradnl" sz="1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Sistemas operativos: </a:t>
                      </a:r>
                    </a:p>
                    <a:p>
                      <a:pPr marL="742950" lvl="1" indent="-285750">
                        <a:buFontTx/>
                        <a:buChar char="-"/>
                      </a:pPr>
                      <a:r>
                        <a:rPr lang="es-ES_tradnl" sz="1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Linux: Red </a:t>
                      </a:r>
                      <a:r>
                        <a:rPr lang="es-ES_tradnl" sz="14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Hat</a:t>
                      </a:r>
                      <a:r>
                        <a:rPr lang="es-ES_tradnl" sz="1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6 / 7</a:t>
                      </a:r>
                    </a:p>
                    <a:p>
                      <a:pPr marL="742950" lvl="1" indent="-285750">
                        <a:buFontTx/>
                        <a:buChar char="-"/>
                      </a:pPr>
                      <a:r>
                        <a:rPr lang="es-ES_tradnl" sz="1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Windows 7 / 10, Server 2012 / 2016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endParaRPr lang="es-ES_tradnl" sz="140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20235232"/>
                  </a:ext>
                </a:extLst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0" y="1340768"/>
            <a:ext cx="3759301" cy="184418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1725" y="3825829"/>
            <a:ext cx="816034" cy="1004130"/>
          </a:xfrm>
          <a:prstGeom prst="rect">
            <a:avLst/>
          </a:prstGeom>
        </p:spPr>
      </p:pic>
      <p:pic>
        <p:nvPicPr>
          <p:cNvPr id="64" name="Picture 6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760" y="3763768"/>
            <a:ext cx="973037" cy="1152958"/>
          </a:xfrm>
          <a:prstGeom prst="rect">
            <a:avLst/>
          </a:prstGeom>
        </p:spPr>
      </p:pic>
      <p:pic>
        <p:nvPicPr>
          <p:cNvPr id="65" name="Picture 6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0331" y="3884865"/>
            <a:ext cx="1772118" cy="886059"/>
          </a:xfrm>
          <a:prstGeom prst="rect">
            <a:avLst/>
          </a:prstGeom>
        </p:spPr>
      </p:pic>
      <p:pic>
        <p:nvPicPr>
          <p:cNvPr id="66" name="Picture 6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014" y="5241123"/>
            <a:ext cx="1397566" cy="635257"/>
          </a:xfrm>
          <a:prstGeom prst="rect">
            <a:avLst/>
          </a:prstGeom>
        </p:spPr>
      </p:pic>
      <p:pic>
        <p:nvPicPr>
          <p:cNvPr id="70" name="Picture 69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4982196"/>
            <a:ext cx="977280" cy="977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3160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45784549"/>
              </p:ext>
            </p:extLst>
          </p:nvPr>
        </p:nvGraphicFramePr>
        <p:xfrm>
          <a:off x="855663" y="692697"/>
          <a:ext cx="7532762" cy="536267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64009">
                  <a:extLst>
                    <a:ext uri="{9D8B030D-6E8A-4147-A177-3AD203B41FA5}">
                      <a16:colId xmlns:a16="http://schemas.microsoft.com/office/drawing/2014/main" val="3185042117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3857528971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489778288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80618045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551951581"/>
                    </a:ext>
                  </a:extLst>
                </a:gridCol>
                <a:gridCol w="2448273">
                  <a:extLst>
                    <a:ext uri="{9D8B030D-6E8A-4147-A177-3AD203B41FA5}">
                      <a16:colId xmlns:a16="http://schemas.microsoft.com/office/drawing/2014/main" val="3844536489"/>
                    </a:ext>
                  </a:extLst>
                </a:gridCol>
              </a:tblGrid>
              <a:tr h="407166">
                <a:tc gridSpan="6">
                  <a:txBody>
                    <a:bodyPr/>
                    <a:lstStyle/>
                    <a:p>
                      <a:r>
                        <a:rPr lang="es-ES_tradnl" sz="2000" b="1" u="sng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</a:rPr>
                        <a:t>Formación</a:t>
                      </a:r>
                      <a:endParaRPr lang="en-GB" sz="2000" b="1" u="sng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 marL="82550" marR="8255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2653115"/>
                  </a:ext>
                </a:extLst>
              </a:tr>
              <a:tr h="1346781">
                <a:tc gridSpan="6">
                  <a:txBody>
                    <a:bodyPr/>
                    <a:lstStyle/>
                    <a:p>
                      <a:pPr>
                        <a:buFontTx/>
                        <a:buNone/>
                      </a:pPr>
                      <a:r>
                        <a:rPr lang="es-ES_tradnl" sz="2000" dirty="0" smtClean="0"/>
                        <a:t>                     2003-2008: Ingeniero Técnico en Informática</a:t>
                      </a:r>
                      <a:r>
                        <a:rPr lang="es-ES_tradnl" sz="2000" baseline="0" dirty="0" smtClean="0"/>
                        <a:t> de Gestión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lang="es-ES_tradnl" sz="2000" baseline="0" dirty="0" smtClean="0"/>
                        <a:t>                     2009-2010: Erasmus </a:t>
                      </a:r>
                      <a:r>
                        <a:rPr lang="es-ES_tradnl" sz="2000" baseline="0" dirty="0" smtClean="0"/>
                        <a:t>- Master </a:t>
                      </a:r>
                      <a:r>
                        <a:rPr lang="es-ES_tradnl" sz="2000" baseline="0" dirty="0" err="1" smtClean="0"/>
                        <a:t>Informatik</a:t>
                      </a:r>
                      <a:endParaRPr lang="es-ES_tradnl" sz="2000" baseline="0" dirty="0" smtClean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2000" baseline="0" dirty="0" smtClean="0"/>
                        <a:t>                     2008-2012: Ingeniero en Informática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2000" baseline="0" dirty="0" smtClean="0"/>
                        <a:t>                     2011-2012: Máster en Ingeniería Telemática</a:t>
                      </a:r>
                      <a:endParaRPr lang="es-ES_tradnl" baseline="0" dirty="0" smtClean="0"/>
                    </a:p>
                  </a:txBody>
                  <a:tcPr marL="82550" marR="8255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573011"/>
                  </a:ext>
                </a:extLst>
              </a:tr>
              <a:tr h="407166">
                <a:tc gridSpan="6"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_tradnl" sz="2000" b="1" u="sng" kern="12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Experiencia profesional </a:t>
                      </a:r>
                      <a:endParaRPr lang="en-GB" sz="2000" b="1" u="sng" kern="12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2550" marR="8255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5153658"/>
                  </a:ext>
                </a:extLst>
              </a:tr>
              <a:tr h="1346781">
                <a:tc gridSpan="6">
                  <a:txBody>
                    <a:bodyPr/>
                    <a:lstStyle/>
                    <a:p>
                      <a:pPr lvl="0"/>
                      <a:r>
                        <a:rPr lang="es-ES_tradnl" dirty="0" smtClean="0"/>
                        <a:t>                       </a:t>
                      </a:r>
                      <a:r>
                        <a:rPr lang="es-ES_tradnl" sz="2000" dirty="0" smtClean="0"/>
                        <a:t>2012:</a:t>
                      </a:r>
                      <a:r>
                        <a:rPr lang="es-ES_tradnl" sz="2000" baseline="0" dirty="0" smtClean="0"/>
                        <a:t> </a:t>
                      </a:r>
                      <a:r>
                        <a:rPr lang="es-ES_tradnl" sz="2000" baseline="0" dirty="0" err="1" smtClean="0"/>
                        <a:t>Studentische</a:t>
                      </a:r>
                      <a:r>
                        <a:rPr lang="es-ES_tradnl" sz="2000" baseline="0" dirty="0" smtClean="0"/>
                        <a:t> </a:t>
                      </a:r>
                      <a:r>
                        <a:rPr lang="es-ES_tradnl" sz="2000" baseline="0" dirty="0" err="1" smtClean="0"/>
                        <a:t>Hilfskraft</a:t>
                      </a:r>
                      <a:r>
                        <a:rPr lang="es-ES_tradnl" sz="2000" baseline="0" dirty="0" smtClean="0"/>
                        <a:t> </a:t>
                      </a:r>
                      <a:r>
                        <a:rPr lang="es-ES_tradnl" sz="2000" baseline="0" dirty="0" smtClean="0"/>
                        <a:t>(</a:t>
                      </a:r>
                      <a:r>
                        <a:rPr lang="es-ES_tradnl" sz="2000" baseline="0" dirty="0" err="1" smtClean="0"/>
                        <a:t>Kassel</a:t>
                      </a:r>
                      <a:r>
                        <a:rPr lang="es-ES_tradnl" sz="2000" baseline="0" dirty="0" smtClean="0"/>
                        <a:t>, Alemania</a:t>
                      </a:r>
                      <a:r>
                        <a:rPr lang="es-ES_tradnl" sz="2000" baseline="0" dirty="0" smtClean="0"/>
                        <a:t>)</a:t>
                      </a:r>
                    </a:p>
                    <a:p>
                      <a:r>
                        <a:rPr lang="es-ES_tradnl" sz="2000" baseline="0" dirty="0" smtClean="0"/>
                        <a:t>                     2013-2014: Young </a:t>
                      </a:r>
                      <a:r>
                        <a:rPr lang="es-ES_tradnl" sz="2000" baseline="0" dirty="0" err="1" smtClean="0"/>
                        <a:t>Graduate</a:t>
                      </a:r>
                      <a:r>
                        <a:rPr lang="es-ES_tradnl" sz="2000" baseline="0" dirty="0" smtClean="0"/>
                        <a:t> </a:t>
                      </a:r>
                      <a:r>
                        <a:rPr lang="es-ES_tradnl" sz="2000" baseline="0" dirty="0" err="1" smtClean="0"/>
                        <a:t>Trainee</a:t>
                      </a:r>
                      <a:r>
                        <a:rPr lang="es-ES_tradnl" sz="2000" baseline="0" dirty="0" smtClean="0"/>
                        <a:t> </a:t>
                      </a:r>
                      <a:r>
                        <a:rPr lang="es-ES_tradnl" sz="2000" baseline="0" dirty="0" smtClean="0"/>
                        <a:t>(Roma, </a:t>
                      </a:r>
                      <a:r>
                        <a:rPr lang="es-ES_tradnl" sz="2000" baseline="0" dirty="0" smtClean="0"/>
                        <a:t>Italia)</a:t>
                      </a:r>
                    </a:p>
                    <a:p>
                      <a:r>
                        <a:rPr lang="es-ES_tradnl" sz="2000" baseline="0" dirty="0" smtClean="0"/>
                        <a:t>                     2015-2016: Ingeniero de Ciberseguridad (Madrid)     </a:t>
                      </a:r>
                    </a:p>
                    <a:p>
                      <a:r>
                        <a:rPr lang="es-ES_tradnl" sz="2000" baseline="0" dirty="0" smtClean="0"/>
                        <a:t>                     2016-2018: Ingeniero de Computación (Ginebra, Suiza)</a:t>
                      </a:r>
                      <a:endParaRPr lang="en-GB" sz="2000" dirty="0"/>
                    </a:p>
                  </a:txBody>
                  <a:tcPr marL="82550" marR="8255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8982464"/>
                  </a:ext>
                </a:extLst>
              </a:tr>
              <a:tr h="657730">
                <a:tc gridSpan="6">
                  <a:txBody>
                    <a:bodyPr/>
                    <a:lstStyle/>
                    <a:p>
                      <a:pPr lvl="0" algn="ctr"/>
                      <a:r>
                        <a:rPr lang="es-ES_tradnl" dirty="0" smtClean="0"/>
                        <a:t>Cloud</a:t>
                      </a:r>
                      <a:r>
                        <a:rPr lang="es-ES_tradnl" baseline="0" dirty="0" smtClean="0"/>
                        <a:t> Computing, Ciberseguridad, Cloud Security, </a:t>
                      </a:r>
                      <a:r>
                        <a:rPr lang="es-ES_tradnl" baseline="0" dirty="0" err="1" smtClean="0"/>
                        <a:t>Networking</a:t>
                      </a:r>
                      <a:r>
                        <a:rPr lang="es-ES_tradnl" baseline="0" dirty="0" smtClean="0"/>
                        <a:t>, Gestión de proyectos y servicios, Administración de sistemas Linux y Windows</a:t>
                      </a:r>
                      <a:endParaRPr lang="en-GB" dirty="0"/>
                    </a:p>
                  </a:txBody>
                  <a:tcPr marL="82550" marR="8255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0142481"/>
                  </a:ext>
                </a:extLst>
              </a:tr>
              <a:tr h="407166">
                <a:tc gridSpan="6"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_tradnl" sz="2000" b="1" u="sng" kern="1200" dirty="0" smtClean="0">
                          <a:solidFill>
                            <a:schemeClr val="bg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Idiomas</a:t>
                      </a:r>
                      <a:endParaRPr lang="en-GB" sz="2000" b="1" u="sng" kern="12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2550" marR="82550"/>
                </a:tc>
                <a:tc hMerge="1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GB" sz="2000" b="1" u="sng" kern="12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2550" marR="82550"/>
                </a:tc>
                <a:tc hMerge="1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GB" sz="2000" b="1" u="sng" kern="12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2550" marR="8255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GB" sz="2000" b="1" u="sng" kern="1200" dirty="0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2550" marR="82550"/>
                </a:tc>
                <a:extLst>
                  <a:ext uri="{0D108BD9-81ED-4DB2-BD59-A6C34878D82A}">
                    <a16:rowId xmlns:a16="http://schemas.microsoft.com/office/drawing/2014/main" val="1461087272"/>
                  </a:ext>
                </a:extLst>
              </a:tr>
              <a:tr h="39494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GB" sz="180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2550" marR="8255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Ingl</a:t>
                      </a:r>
                      <a:r>
                        <a:rPr lang="es-ES_tradnl" sz="18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és</a:t>
                      </a:r>
                      <a:r>
                        <a:rPr lang="es-ES_tradnl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C1</a:t>
                      </a:r>
                      <a:endParaRPr lang="en-GB" sz="180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2550" marR="82550" anchor="b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GB" sz="180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2550" marR="8255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_tradnl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Alemán: B2</a:t>
                      </a:r>
                      <a:endParaRPr lang="en-GB" sz="180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2550" marR="82550" anchor="b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GB" sz="180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2550" marR="8255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Francés: B1</a:t>
                      </a:r>
                      <a:endParaRPr lang="en-GB" sz="180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2550" marR="82550" anchor="b"/>
                </a:tc>
                <a:extLst>
                  <a:ext uri="{0D108BD9-81ED-4DB2-BD59-A6C34878D82A}">
                    <a16:rowId xmlns:a16="http://schemas.microsoft.com/office/drawing/2014/main" val="3847431272"/>
                  </a:ext>
                </a:extLst>
              </a:tr>
              <a:tr h="39494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GB" sz="180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2550" marR="8255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_tradnl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Italiano: B2</a:t>
                      </a:r>
                      <a:endParaRPr lang="en-GB" sz="180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2550" marR="8255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GB" sz="180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2550" marR="82550"/>
                </a:tc>
                <a:tc gridSpan="2">
                  <a:txBody>
                    <a:bodyPr/>
                    <a:lstStyle/>
                    <a:p>
                      <a:r>
                        <a:rPr lang="es-ES_tradnl" dirty="0" smtClean="0"/>
                        <a:t>Gallego: Nativo</a:t>
                      </a:r>
                      <a:endParaRPr lang="en-GB" dirty="0"/>
                    </a:p>
                  </a:txBody>
                  <a:tcPr marL="82550" marR="8255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GB" sz="180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2550" marR="82550"/>
                </a:tc>
                <a:extLst>
                  <a:ext uri="{0D108BD9-81ED-4DB2-BD59-A6C34878D82A}">
                    <a16:rowId xmlns:a16="http://schemas.microsoft.com/office/drawing/2014/main" val="773186012"/>
                  </a:ext>
                </a:extLst>
              </a:tr>
            </a:tbl>
          </a:graphicData>
        </a:graphic>
      </p:graphicFrame>
      <p:pic>
        <p:nvPicPr>
          <p:cNvPr id="4" name="Picture 2" descr="C:\temp\Rar$DIa0.801\LogoBadge-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23" y="6179590"/>
            <a:ext cx="576064" cy="5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 descr="C:\Users\u6261\AppData\Local\Microsoft\Windows\Temporary Internet Files\Content.Outlook\VWF3WCCR\24X4 Economía Industria y Competitividad SIN Bandera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760" y="6179654"/>
            <a:ext cx="3464544" cy="5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12 CuadroTexto"/>
          <p:cNvSpPr txBox="1"/>
          <p:nvPr/>
        </p:nvSpPr>
        <p:spPr>
          <a:xfrm>
            <a:off x="5940152" y="6162235"/>
            <a:ext cx="3113848" cy="605948"/>
          </a:xfrm>
          <a:prstGeom prst="rect">
            <a:avLst/>
          </a:prstGeom>
          <a:noFill/>
        </p:spPr>
        <p:txBody>
          <a:bodyPr wrap="square" lIns="20967" tIns="10484" rIns="20967" bIns="10484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1pPr>
            <a:lvl2pPr marL="104836"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2pPr>
            <a:lvl3pPr marL="209672"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3pPr>
            <a:lvl4pPr marL="314508"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4pPr>
            <a:lvl5pPr marL="419344"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5pPr>
            <a:lvl6pPr marL="524180" algn="l" defTabSz="209672" rtl="0" eaLnBrk="1" latinLnBrk="0" hangingPunct="1"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6pPr>
            <a:lvl7pPr marL="629016" algn="l" defTabSz="209672" rtl="0" eaLnBrk="1" latinLnBrk="0" hangingPunct="1"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7pPr>
            <a:lvl8pPr marL="733852" algn="l" defTabSz="209672" rtl="0" eaLnBrk="1" latinLnBrk="0" hangingPunct="1"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8pPr>
            <a:lvl9pPr marL="838688" algn="l" defTabSz="209672" rtl="0" eaLnBrk="1" latinLnBrk="0" hangingPunct="1"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9pPr>
          </a:lstStyle>
          <a:p>
            <a:pPr algn="ctr"/>
            <a:r>
              <a:rPr lang="es-ES" sz="1000" b="1" dirty="0" smtClean="0">
                <a:latin typeface="+mj-lt"/>
              </a:rPr>
              <a:t>Jornada de Transferencia de Conocimiento y Tecnología   para la Creación de Nuevas Actividades   </a:t>
            </a:r>
          </a:p>
          <a:p>
            <a:pPr algn="ctr"/>
            <a:r>
              <a:rPr lang="es-ES" sz="1000" b="1" dirty="0" smtClean="0">
                <a:latin typeface="+mj-lt"/>
              </a:rPr>
              <a:t>Programa FTEC 2016</a:t>
            </a:r>
          </a:p>
          <a:p>
            <a:pPr algn="ctr"/>
            <a:r>
              <a:rPr lang="es-ES" sz="800" b="1" dirty="0" smtClean="0">
                <a:latin typeface="+mj-lt"/>
              </a:rPr>
              <a:t>Málaga 15 de Febrero de 2018</a:t>
            </a:r>
            <a:endParaRPr lang="es-ES" sz="800" b="1" dirty="0">
              <a:latin typeface="+mj-lt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465" y="2900019"/>
            <a:ext cx="1262278" cy="244102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9181" y="3512724"/>
            <a:ext cx="501515" cy="28803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28" y="3844593"/>
            <a:ext cx="360015" cy="354053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965" y="1496194"/>
            <a:ext cx="1262278" cy="244102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173" y="1178788"/>
            <a:ext cx="1408995" cy="232318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158" y="1824651"/>
            <a:ext cx="1408995" cy="232318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342" y="2107152"/>
            <a:ext cx="1408995" cy="232318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2195736" y="239010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/>
              <a:t>Pablo </a:t>
            </a:r>
            <a:r>
              <a:rPr lang="es-ES_tradnl" dirty="0" err="1" smtClean="0"/>
              <a:t>Pinés</a:t>
            </a:r>
            <a:r>
              <a:rPr lang="es-ES_tradnl" dirty="0" smtClean="0"/>
              <a:t> León – pablo.pines@gmail.com</a:t>
            </a:r>
            <a:endParaRPr lang="en-GB" dirty="0"/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537" y="5338154"/>
            <a:ext cx="511617" cy="255809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5272046"/>
            <a:ext cx="545942" cy="327565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1505" y="5265302"/>
            <a:ext cx="505830" cy="337220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538" y="5718242"/>
            <a:ext cx="505830" cy="337135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5713298"/>
            <a:ext cx="545942" cy="363961"/>
          </a:xfrm>
          <a:prstGeom prst="rect">
            <a:avLst/>
          </a:prstGeom>
        </p:spPr>
      </p:pic>
      <p:pic>
        <p:nvPicPr>
          <p:cNvPr id="33" name="Picture 32"/>
          <p:cNvPicPr/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36514" y="3185243"/>
            <a:ext cx="731138" cy="2770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75659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16851</TotalTime>
  <Words>284</Words>
  <Application>Microsoft Office PowerPoint</Application>
  <PresentationFormat>On-screen Show (4:3)</PresentationFormat>
  <Paragraphs>43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10" baseType="lpstr">
      <vt:lpstr>ＭＳ Ｐゴシック</vt:lpstr>
      <vt:lpstr>Arial</vt:lpstr>
      <vt:lpstr>Calibri</vt:lpstr>
      <vt:lpstr>Gill Sans MT</vt:lpstr>
      <vt:lpstr>Segoe UI</vt:lpstr>
      <vt:lpstr>Trebuchet MS</vt:lpstr>
      <vt:lpstr>Tw Cen MT</vt:lpstr>
      <vt:lpstr>Circuit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Martinez De  Alvaro, Teresa</dc:creator>
  <cp:lastModifiedBy>Pablo Pines Leon</cp:lastModifiedBy>
  <cp:revision>90</cp:revision>
  <cp:lastPrinted>2017-03-02T18:07:47Z</cp:lastPrinted>
  <dcterms:created xsi:type="dcterms:W3CDTF">2017-02-14T12:01:31Z</dcterms:created>
  <dcterms:modified xsi:type="dcterms:W3CDTF">2018-02-12T10:44:42Z</dcterms:modified>
</cp:coreProperties>
</file>