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29605288" cy="4213225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55265" userDrawn="1">
          <p15:clr>
            <a:srgbClr val="A4A3A4"/>
          </p15:clr>
        </p15:guide>
        <p15:guide id="2" pos="40416" userDrawn="1">
          <p15:clr>
            <a:srgbClr val="A4A3A4"/>
          </p15:clr>
        </p15:guide>
        <p15:guide id="3" orient="horz" pos="13270" userDrawn="1">
          <p15:clr>
            <a:srgbClr val="A4A3A4"/>
          </p15:clr>
        </p15:guide>
        <p15:guide id="4" pos="93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94D3"/>
    <a:srgbClr val="EBC447"/>
    <a:srgbClr val="9999FF"/>
    <a:srgbClr val="EBB047"/>
    <a:srgbClr val="FFCCFF"/>
    <a:srgbClr val="FF99FF"/>
    <a:srgbClr val="FF66FF"/>
    <a:srgbClr val="6699FF"/>
    <a:srgbClr val="E79F1D"/>
    <a:srgbClr val="D331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11" autoAdjust="0"/>
    <p:restoredTop sz="94772" autoAdjust="0"/>
  </p:normalViewPr>
  <p:slideViewPr>
    <p:cSldViewPr snapToGrid="0" snapToObjects="1">
      <p:cViewPr>
        <p:scale>
          <a:sx n="25" d="100"/>
          <a:sy n="25" d="100"/>
        </p:scale>
        <p:origin x="3042" y="-1608"/>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55265"/>
        <p:guide pos="40416"/>
        <p:guide orient="horz" pos="13270"/>
        <p:guide pos="93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ernhomep.cern.ch\p\ppinesle\Public\VMs%20statistics%202017.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[VMs statistics 2017.xlsx]Graph All!PivotTable3</c:name>
    <c:fmtId val="7"/>
  </c:pivotSource>
  <c:chart>
    <c:autoTitleDeleted val="1"/>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s>
    <c:plotArea>
      <c:layout/>
      <c:barChart>
        <c:barDir val="col"/>
        <c:grouping val="clustered"/>
        <c:varyColors val="0"/>
        <c:ser>
          <c:idx val="0"/>
          <c:order val="0"/>
          <c:tx>
            <c:strRef>
              <c:f>'Graph All'!$B$3</c:f>
              <c:strCache>
                <c:ptCount val="1"/>
                <c:pt idx="0">
                  <c:v>Total</c:v>
                </c:pt>
              </c:strCache>
            </c:strRef>
          </c:tx>
          <c:spPr>
            <a:solidFill>
              <a:schemeClr val="accent1"/>
            </a:solidFill>
            <a:ln>
              <a:noFill/>
            </a:ln>
            <a:effectLst/>
          </c:spPr>
          <c:invertIfNegative val="0"/>
          <c:cat>
            <c:multiLvlStrRef>
              <c:f>'Graph All'!$A$4:$A$50</c:f>
              <c:multiLvlStrCache>
                <c:ptCount val="36"/>
                <c:lvl>
                  <c:pt idx="0">
                    <c:v>-</c:v>
                  </c:pt>
                  <c:pt idx="1">
                    <c:v>ABP</c:v>
                  </c:pt>
                  <c:pt idx="2">
                    <c:v>ASR</c:v>
                  </c:pt>
                  <c:pt idx="3">
                    <c:v>BI</c:v>
                  </c:pt>
                  <c:pt idx="4">
                    <c:v>CO</c:v>
                  </c:pt>
                  <c:pt idx="5">
                    <c:v>HDO</c:v>
                  </c:pt>
                  <c:pt idx="6">
                    <c:v>ICS</c:v>
                  </c:pt>
                  <c:pt idx="7">
                    <c:v>OP</c:v>
                  </c:pt>
                  <c:pt idx="8">
                    <c:v>RF</c:v>
                  </c:pt>
                  <c:pt idx="9">
                    <c:v>ACE</c:v>
                  </c:pt>
                  <c:pt idx="10">
                    <c:v>CV</c:v>
                  </c:pt>
                  <c:pt idx="11">
                    <c:v>EA</c:v>
                  </c:pt>
                  <c:pt idx="12">
                    <c:v>EL</c:v>
                  </c:pt>
                  <c:pt idx="13">
                    <c:v>STI</c:v>
                  </c:pt>
                  <c:pt idx="14">
                    <c:v>CMT</c:v>
                  </c:pt>
                  <c:pt idx="15">
                    <c:v>DI</c:v>
                  </c:pt>
                  <c:pt idx="16">
                    <c:v>DT</c:v>
                  </c:pt>
                  <c:pt idx="17">
                    <c:v>UAT</c:v>
                  </c:pt>
                  <c:pt idx="18">
                    <c:v>UFT</c:v>
                  </c:pt>
                  <c:pt idx="19">
                    <c:v>UGC</c:v>
                  </c:pt>
                  <c:pt idx="20">
                    <c:v>UIS</c:v>
                  </c:pt>
                  <c:pt idx="21">
                    <c:v>RPC</c:v>
                  </c:pt>
                  <c:pt idx="22">
                    <c:v>SA</c:v>
                  </c:pt>
                  <c:pt idx="23">
                    <c:v>RP</c:v>
                  </c:pt>
                  <c:pt idx="24">
                    <c:v>SEE</c:v>
                  </c:pt>
                  <c:pt idx="25">
                    <c:v>ECO</c:v>
                  </c:pt>
                  <c:pt idx="26">
                    <c:v>CF</c:v>
                  </c:pt>
                  <c:pt idx="27">
                    <c:v>DB</c:v>
                  </c:pt>
                  <c:pt idx="28">
                    <c:v>ST</c:v>
                  </c:pt>
                  <c:pt idx="29">
                    <c:v>-</c:v>
                  </c:pt>
                  <c:pt idx="30">
                    <c:v>ABT</c:v>
                  </c:pt>
                  <c:pt idx="31">
                    <c:v>CRG</c:v>
                  </c:pt>
                  <c:pt idx="32">
                    <c:v>EPC</c:v>
                  </c:pt>
                  <c:pt idx="33">
                    <c:v>MPE</c:v>
                  </c:pt>
                  <c:pt idx="34">
                    <c:v>MSC</c:v>
                  </c:pt>
                  <c:pt idx="35">
                    <c:v>VSC</c:v>
                  </c:pt>
                </c:lvl>
                <c:lvl>
                  <c:pt idx="0">
                    <c:v>BE</c:v>
                  </c:pt>
                  <c:pt idx="9">
                    <c:v>EN</c:v>
                  </c:pt>
                  <c:pt idx="14">
                    <c:v>EP</c:v>
                  </c:pt>
                  <c:pt idx="21">
                    <c:v>FAP</c:v>
                  </c:pt>
                  <c:pt idx="22">
                    <c:v>HR</c:v>
                  </c:pt>
                  <c:pt idx="23">
                    <c:v>HSE</c:v>
                  </c:pt>
                  <c:pt idx="25">
                    <c:v>IR</c:v>
                  </c:pt>
                  <c:pt idx="26">
                    <c:v>IT</c:v>
                  </c:pt>
                  <c:pt idx="29">
                    <c:v>Other</c:v>
                  </c:pt>
                  <c:pt idx="30">
                    <c:v>TE</c:v>
                  </c:pt>
                </c:lvl>
              </c:multiLvlStrCache>
            </c:multiLvlStrRef>
          </c:cat>
          <c:val>
            <c:numRef>
              <c:f>'Graph All'!$B$4:$B$50</c:f>
              <c:numCache>
                <c:formatCode>General</c:formatCode>
                <c:ptCount val="36"/>
                <c:pt idx="0">
                  <c:v>1</c:v>
                </c:pt>
                <c:pt idx="1">
                  <c:v>30</c:v>
                </c:pt>
                <c:pt idx="2">
                  <c:v>3</c:v>
                </c:pt>
                <c:pt idx="3">
                  <c:v>67</c:v>
                </c:pt>
                <c:pt idx="4">
                  <c:v>126</c:v>
                </c:pt>
                <c:pt idx="5">
                  <c:v>1</c:v>
                </c:pt>
                <c:pt idx="6">
                  <c:v>39</c:v>
                </c:pt>
                <c:pt idx="7">
                  <c:v>99</c:v>
                </c:pt>
                <c:pt idx="8">
                  <c:v>81</c:v>
                </c:pt>
                <c:pt idx="9">
                  <c:v>3</c:v>
                </c:pt>
                <c:pt idx="10">
                  <c:v>2</c:v>
                </c:pt>
                <c:pt idx="11">
                  <c:v>11</c:v>
                </c:pt>
                <c:pt idx="12">
                  <c:v>2</c:v>
                </c:pt>
                <c:pt idx="13">
                  <c:v>67</c:v>
                </c:pt>
                <c:pt idx="14">
                  <c:v>2</c:v>
                </c:pt>
                <c:pt idx="15">
                  <c:v>1</c:v>
                </c:pt>
                <c:pt idx="16">
                  <c:v>9</c:v>
                </c:pt>
                <c:pt idx="17">
                  <c:v>3</c:v>
                </c:pt>
                <c:pt idx="18">
                  <c:v>4</c:v>
                </c:pt>
                <c:pt idx="19">
                  <c:v>1</c:v>
                </c:pt>
                <c:pt idx="20">
                  <c:v>1</c:v>
                </c:pt>
                <c:pt idx="21">
                  <c:v>1</c:v>
                </c:pt>
                <c:pt idx="22">
                  <c:v>2</c:v>
                </c:pt>
                <c:pt idx="23">
                  <c:v>1</c:v>
                </c:pt>
                <c:pt idx="24">
                  <c:v>1</c:v>
                </c:pt>
                <c:pt idx="25">
                  <c:v>1</c:v>
                </c:pt>
                <c:pt idx="26">
                  <c:v>1</c:v>
                </c:pt>
                <c:pt idx="27">
                  <c:v>2</c:v>
                </c:pt>
                <c:pt idx="28">
                  <c:v>1</c:v>
                </c:pt>
                <c:pt idx="29">
                  <c:v>16</c:v>
                </c:pt>
                <c:pt idx="30">
                  <c:v>43</c:v>
                </c:pt>
                <c:pt idx="31">
                  <c:v>18</c:v>
                </c:pt>
                <c:pt idx="32">
                  <c:v>20</c:v>
                </c:pt>
                <c:pt idx="33">
                  <c:v>43</c:v>
                </c:pt>
                <c:pt idx="34">
                  <c:v>14</c:v>
                </c:pt>
                <c:pt idx="35">
                  <c:v>13</c:v>
                </c:pt>
              </c:numCache>
            </c:numRef>
          </c:val>
          <c:extLst>
            <c:ext xmlns:c16="http://schemas.microsoft.com/office/drawing/2014/chart" uri="{C3380CC4-5D6E-409C-BE32-E72D297353CC}">
              <c16:uniqueId val="{00000000-E566-4C9C-A15E-24876F9CB444}"/>
            </c:ext>
          </c:extLst>
        </c:ser>
        <c:dLbls>
          <c:showLegendKey val="0"/>
          <c:showVal val="0"/>
          <c:showCatName val="0"/>
          <c:showSerName val="0"/>
          <c:showPercent val="0"/>
          <c:showBubbleSize val="0"/>
        </c:dLbls>
        <c:gapWidth val="36"/>
        <c:overlap val="-27"/>
        <c:axId val="403025016"/>
        <c:axId val="403022392"/>
      </c:barChart>
      <c:catAx>
        <c:axId val="403025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bg2">
                    <a:lumMod val="10000"/>
                  </a:schemeClr>
                </a:solidFill>
                <a:latin typeface="+mn-lt"/>
                <a:ea typeface="+mn-ea"/>
                <a:cs typeface="+mn-cs"/>
              </a:defRPr>
            </a:pPr>
            <a:endParaRPr lang="en-US"/>
          </a:p>
        </c:txPr>
        <c:crossAx val="403022392"/>
        <c:crosses val="autoZero"/>
        <c:auto val="1"/>
        <c:lblAlgn val="ctr"/>
        <c:lblOffset val="100"/>
        <c:noMultiLvlLbl val="0"/>
      </c:catAx>
      <c:valAx>
        <c:axId val="4030223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bg2">
                    <a:lumMod val="10000"/>
                  </a:schemeClr>
                </a:solidFill>
                <a:latin typeface="+mn-lt"/>
                <a:ea typeface="+mn-ea"/>
                <a:cs typeface="+mn-cs"/>
              </a:defRPr>
            </a:pPr>
            <a:endParaRPr lang="en-US"/>
          </a:p>
        </c:txPr>
        <c:crossAx val="403025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1" y="6"/>
            <a:ext cx="12828957" cy="2106615"/>
          </a:xfrm>
          <a:prstGeom prst="rect">
            <a:avLst/>
          </a:prstGeom>
        </p:spPr>
        <p:txBody>
          <a:bodyPr vert="horz" lIns="393848" tIns="196926" rIns="393848" bIns="196926" rtlCol="0"/>
          <a:lstStyle>
            <a:lvl1pPr algn="l">
              <a:defRPr sz="5200"/>
            </a:lvl1pPr>
          </a:lstStyle>
          <a:p>
            <a:endParaRPr lang="es-ES"/>
          </a:p>
        </p:txBody>
      </p:sp>
      <p:sp>
        <p:nvSpPr>
          <p:cNvPr id="3" name="2 Marcador de fecha"/>
          <p:cNvSpPr>
            <a:spLocks noGrp="1"/>
          </p:cNvSpPr>
          <p:nvPr>
            <p:ph type="dt" sz="quarter" idx="1"/>
          </p:nvPr>
        </p:nvSpPr>
        <p:spPr>
          <a:xfrm>
            <a:off x="16769491" y="6"/>
            <a:ext cx="12828957" cy="2106615"/>
          </a:xfrm>
          <a:prstGeom prst="rect">
            <a:avLst/>
          </a:prstGeom>
        </p:spPr>
        <p:txBody>
          <a:bodyPr vert="horz" lIns="393848" tIns="196926" rIns="393848" bIns="196926" rtlCol="0"/>
          <a:lstStyle>
            <a:lvl1pPr algn="r">
              <a:defRPr sz="5200"/>
            </a:lvl1pPr>
          </a:lstStyle>
          <a:p>
            <a:fld id="{D5AF55A8-BD45-427F-B685-63957A455E28}" type="datetimeFigureOut">
              <a:rPr lang="es-ES" smtClean="0"/>
              <a:pPr/>
              <a:t>09/02/2018</a:t>
            </a:fld>
            <a:endParaRPr lang="es-ES"/>
          </a:p>
        </p:txBody>
      </p:sp>
      <p:sp>
        <p:nvSpPr>
          <p:cNvPr id="4" name="3 Marcador de pie de página"/>
          <p:cNvSpPr>
            <a:spLocks noGrp="1"/>
          </p:cNvSpPr>
          <p:nvPr>
            <p:ph type="ftr" sz="quarter" idx="2"/>
          </p:nvPr>
        </p:nvSpPr>
        <p:spPr>
          <a:xfrm>
            <a:off x="11" y="40018332"/>
            <a:ext cx="12828957" cy="2106615"/>
          </a:xfrm>
          <a:prstGeom prst="rect">
            <a:avLst/>
          </a:prstGeom>
        </p:spPr>
        <p:txBody>
          <a:bodyPr vert="horz" lIns="393848" tIns="196926" rIns="393848" bIns="196926" rtlCol="0" anchor="b"/>
          <a:lstStyle>
            <a:lvl1pPr algn="l">
              <a:defRPr sz="5200"/>
            </a:lvl1pPr>
          </a:lstStyle>
          <a:p>
            <a:endParaRPr lang="es-ES"/>
          </a:p>
        </p:txBody>
      </p:sp>
      <p:sp>
        <p:nvSpPr>
          <p:cNvPr id="5" name="4 Marcador de número de diapositiva"/>
          <p:cNvSpPr>
            <a:spLocks noGrp="1"/>
          </p:cNvSpPr>
          <p:nvPr>
            <p:ph type="sldNum" sz="quarter" idx="3"/>
          </p:nvPr>
        </p:nvSpPr>
        <p:spPr>
          <a:xfrm>
            <a:off x="16769491" y="40018332"/>
            <a:ext cx="12828957" cy="2106615"/>
          </a:xfrm>
          <a:prstGeom prst="rect">
            <a:avLst/>
          </a:prstGeom>
        </p:spPr>
        <p:txBody>
          <a:bodyPr vert="horz" lIns="393848" tIns="196926" rIns="393848" bIns="196926" rtlCol="0" anchor="b"/>
          <a:lstStyle>
            <a:lvl1pPr algn="r">
              <a:defRPr sz="5200"/>
            </a:lvl1pPr>
          </a:lstStyle>
          <a:p>
            <a:fld id="{1EF52225-3A9F-43BD-BE5B-C7F9D6101F37}" type="slidenum">
              <a:rPr lang="es-ES" smtClean="0"/>
              <a:pPr/>
              <a:t>‹#›</a:t>
            </a:fld>
            <a:endParaRPr lang="es-ES"/>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11" y="6"/>
            <a:ext cx="12828957" cy="2106615"/>
          </a:xfrm>
          <a:prstGeom prst="rect">
            <a:avLst/>
          </a:prstGeom>
          <a:noFill/>
          <a:ln w="9525">
            <a:noFill/>
            <a:miter lim="800000"/>
            <a:headEnd/>
            <a:tailEnd/>
          </a:ln>
          <a:effectLst/>
        </p:spPr>
        <p:txBody>
          <a:bodyPr vert="horz" wrap="square" lIns="393848" tIns="196926" rIns="393848" bIns="196926" numCol="1" anchor="t" anchorCtr="0" compatLnSpc="1">
            <a:prstTxWarp prst="textNoShape">
              <a:avLst/>
            </a:prstTxWarp>
          </a:bodyPr>
          <a:lstStyle>
            <a:lvl1pPr>
              <a:defRPr sz="52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16769491" y="6"/>
            <a:ext cx="12828957" cy="2106615"/>
          </a:xfrm>
          <a:prstGeom prst="rect">
            <a:avLst/>
          </a:prstGeom>
          <a:noFill/>
          <a:ln w="9525">
            <a:noFill/>
            <a:miter lim="800000"/>
            <a:headEnd/>
            <a:tailEnd/>
          </a:ln>
          <a:effectLst/>
        </p:spPr>
        <p:txBody>
          <a:bodyPr vert="horz" wrap="square" lIns="393848" tIns="196926" rIns="393848" bIns="196926" numCol="1" anchor="t" anchorCtr="0" compatLnSpc="1">
            <a:prstTxWarp prst="textNoShape">
              <a:avLst/>
            </a:prstTxWarp>
          </a:bodyPr>
          <a:lstStyle>
            <a:lvl1pPr algn="r">
              <a:defRPr sz="5200">
                <a:latin typeface="Arial"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9213850" y="3155950"/>
            <a:ext cx="11177588" cy="15803563"/>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2960531" y="20012817"/>
            <a:ext cx="23684230" cy="18959515"/>
          </a:xfrm>
          <a:prstGeom prst="rect">
            <a:avLst/>
          </a:prstGeom>
          <a:noFill/>
          <a:ln w="9525">
            <a:noFill/>
            <a:miter lim="800000"/>
            <a:headEnd/>
            <a:tailEnd/>
          </a:ln>
          <a:effectLst/>
        </p:spPr>
        <p:txBody>
          <a:bodyPr vert="horz" wrap="square" lIns="393848" tIns="196926" rIns="393848" bIns="19692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11" y="40018332"/>
            <a:ext cx="12828957" cy="2106615"/>
          </a:xfrm>
          <a:prstGeom prst="rect">
            <a:avLst/>
          </a:prstGeom>
          <a:noFill/>
          <a:ln w="9525">
            <a:noFill/>
            <a:miter lim="800000"/>
            <a:headEnd/>
            <a:tailEnd/>
          </a:ln>
          <a:effectLst/>
        </p:spPr>
        <p:txBody>
          <a:bodyPr vert="horz" wrap="square" lIns="393848" tIns="196926" rIns="393848" bIns="196926" numCol="1" anchor="b" anchorCtr="0" compatLnSpc="1">
            <a:prstTxWarp prst="textNoShape">
              <a:avLst/>
            </a:prstTxWarp>
          </a:bodyPr>
          <a:lstStyle>
            <a:lvl1pPr>
              <a:defRPr sz="52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16769491" y="40018332"/>
            <a:ext cx="12828957" cy="2106615"/>
          </a:xfrm>
          <a:prstGeom prst="rect">
            <a:avLst/>
          </a:prstGeom>
          <a:noFill/>
          <a:ln w="9525">
            <a:noFill/>
            <a:miter lim="800000"/>
            <a:headEnd/>
            <a:tailEnd/>
          </a:ln>
          <a:effectLst/>
        </p:spPr>
        <p:txBody>
          <a:bodyPr vert="horz" wrap="square" lIns="393848" tIns="196926" rIns="393848" bIns="196926" numCol="1" anchor="b" anchorCtr="0" compatLnSpc="1">
            <a:prstTxWarp prst="textNoShape">
              <a:avLst/>
            </a:prstTxWarp>
          </a:bodyPr>
          <a:lstStyle>
            <a:lvl1pPr algn="r">
              <a:defRPr sz="5200">
                <a:latin typeface="Arial" charset="0"/>
                <a:ea typeface="ＭＳ Ｐゴシック" charset="-128"/>
                <a:cs typeface="+mn-cs"/>
              </a:defRPr>
            </a:lvl1pPr>
          </a:lstStyle>
          <a:p>
            <a:pPr>
              <a:defRPr/>
            </a:pPr>
            <a:fld id="{534DC9A4-5D97-477D-B3CE-485636319B65}" type="slidenum">
              <a:rPr lang="en-US"/>
              <a:pPr>
                <a:defRPr/>
              </a:pPr>
              <a:t>‹#›</a:t>
            </a:fld>
            <a:endParaRPr lang="en-US"/>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89 Rectángulo redondeado"/>
          <p:cNvSpPr/>
          <p:nvPr/>
        </p:nvSpPr>
        <p:spPr bwMode="auto">
          <a:xfrm>
            <a:off x="517184" y="507492"/>
            <a:ext cx="29267669" cy="5100176"/>
          </a:xfrm>
          <a:prstGeom prst="roundRect">
            <a:avLst>
              <a:gd name="adj" fmla="val 0"/>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415088" y="995224"/>
            <a:ext cx="29472686" cy="2568547"/>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s-ES" sz="5400" dirty="0" smtClean="0">
                <a:solidFill>
                  <a:schemeClr val="tx2"/>
                </a:solidFill>
                <a:latin typeface="Arial Black" pitchFamily="34" charset="0"/>
              </a:rPr>
              <a:t>INVESTIGATE REDUNDANT NETWORK FILESYSTEM TECHNOLOGIES FOR CERN’S ACCELERATOR CONTROL SYSTEM SERVERS / VIRTUAL PERSONAL COMPUTERS AND TERMINAL SERVERS SERVICE*</a:t>
            </a:r>
            <a:endParaRPr lang="en-US" sz="5400" dirty="0" smtClean="0">
              <a:solidFill>
                <a:schemeClr val="tx2"/>
              </a:solidFill>
              <a:latin typeface="+mn-lt"/>
            </a:endParaRPr>
          </a:p>
        </p:txBody>
      </p:sp>
      <p:sp>
        <p:nvSpPr>
          <p:cNvPr id="320" name="6 Rectángulo"/>
          <p:cNvSpPr>
            <a:spLocks noChangeArrowheads="1"/>
          </p:cNvSpPr>
          <p:nvPr/>
        </p:nvSpPr>
        <p:spPr bwMode="auto">
          <a:xfrm>
            <a:off x="567435" y="34804509"/>
            <a:ext cx="14277635" cy="4247317"/>
          </a:xfrm>
          <a:prstGeom prst="rect">
            <a:avLst/>
          </a:prstGeom>
          <a:noFill/>
          <a:ln w="9525">
            <a:noFill/>
            <a:miter lim="800000"/>
            <a:headEnd/>
            <a:tailEnd/>
          </a:ln>
        </p:spPr>
        <p:txBody>
          <a:bodyPr wrap="square">
            <a:spAutoFit/>
          </a:bodyPr>
          <a:lstStyle/>
          <a:p>
            <a:pPr algn="just"/>
            <a:r>
              <a:rPr lang="en-US" sz="3000" dirty="0" smtClean="0">
                <a:solidFill>
                  <a:schemeClr val="tx2"/>
                </a:solidFill>
                <a:latin typeface="+mn-lt"/>
              </a:rPr>
              <a:t>	The communication between the nodes is enabled by the </a:t>
            </a:r>
            <a:r>
              <a:rPr lang="en-US" sz="3000" dirty="0" err="1" smtClean="0">
                <a:solidFill>
                  <a:schemeClr val="tx2"/>
                </a:solidFill>
                <a:latin typeface="+mn-lt"/>
              </a:rPr>
              <a:t>Corosync</a:t>
            </a:r>
            <a:r>
              <a:rPr lang="en-US" sz="3000" dirty="0" smtClean="0">
                <a:solidFill>
                  <a:schemeClr val="tx2"/>
                </a:solidFill>
                <a:latin typeface="+mn-lt"/>
              </a:rPr>
              <a:t> messaging system, controlled by the </a:t>
            </a:r>
            <a:r>
              <a:rPr lang="en-US" sz="3000" dirty="0">
                <a:solidFill>
                  <a:schemeClr val="tx2"/>
                </a:solidFill>
                <a:latin typeface="+mn-lt"/>
              </a:rPr>
              <a:t>r</a:t>
            </a:r>
            <a:r>
              <a:rPr lang="en-US" sz="3000" dirty="0" smtClean="0">
                <a:solidFill>
                  <a:schemeClr val="tx2"/>
                </a:solidFill>
                <a:latin typeface="+mn-lt"/>
              </a:rPr>
              <a:t>esource manager, Pacemaker. The two components run on both nodes and are the actual cluster software. Pacemaker also controls DRBD, which is akin to a software RAID 1 solution, this means that it actively replicates the content of the disk on the Master node to the Slave. This disk has the Ext4 format, and the data on it is offered by the NFS service to the clients, running on both nodes and managed by Pacemaker. Finally, Pacemaker ensures that the Virtual IP resource is running on the Master node, which that way receives the NFS requests.</a:t>
            </a:r>
          </a:p>
        </p:txBody>
      </p:sp>
      <p:sp>
        <p:nvSpPr>
          <p:cNvPr id="142" name="Text Box 545"/>
          <p:cNvSpPr txBox="1">
            <a:spLocks noChangeArrowheads="1"/>
          </p:cNvSpPr>
          <p:nvPr/>
        </p:nvSpPr>
        <p:spPr bwMode="auto">
          <a:xfrm>
            <a:off x="15442504" y="21791427"/>
            <a:ext cx="14241462" cy="814237"/>
          </a:xfrm>
          <a:prstGeom prst="rect">
            <a:avLst/>
          </a:prstGeom>
          <a:solidFill>
            <a:schemeClr val="tx1"/>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s-ES" sz="4800" b="1" dirty="0" smtClean="0">
                <a:solidFill>
                  <a:schemeClr val="bg1"/>
                </a:solidFill>
              </a:rPr>
              <a:t>VPC and Terminal Servers </a:t>
            </a:r>
            <a:r>
              <a:rPr lang="es-ES" sz="4800" b="1" dirty="0" err="1" smtClean="0">
                <a:solidFill>
                  <a:schemeClr val="bg1"/>
                </a:solidFill>
              </a:rPr>
              <a:t>support</a:t>
            </a:r>
            <a:endParaRPr lang="en-US" sz="4800" b="1" dirty="0">
              <a:solidFill>
                <a:schemeClr val="bg1"/>
              </a:solidFill>
            </a:endParaRPr>
          </a:p>
        </p:txBody>
      </p:sp>
      <p:sp>
        <p:nvSpPr>
          <p:cNvPr id="296" name="Text Box 545"/>
          <p:cNvSpPr txBox="1">
            <a:spLocks noChangeArrowheads="1"/>
          </p:cNvSpPr>
          <p:nvPr/>
        </p:nvSpPr>
        <p:spPr bwMode="auto">
          <a:xfrm>
            <a:off x="567435" y="6881419"/>
            <a:ext cx="14241462" cy="814237"/>
          </a:xfrm>
          <a:prstGeom prst="rect">
            <a:avLst/>
          </a:prstGeom>
          <a:solidFill>
            <a:schemeClr val="tx1"/>
          </a:solidFill>
          <a:ln w="44450" cmpd="sng">
            <a:solidFill>
              <a:schemeClr val="tx2"/>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s-ES" sz="4800" b="1" dirty="0" err="1" smtClean="0">
                <a:solidFill>
                  <a:schemeClr val="bg1"/>
                </a:solidFill>
                <a:latin typeface="Arial Narrow" panose="020B0606020202030204" pitchFamily="34" charset="0"/>
              </a:rPr>
              <a:t>Abstract</a:t>
            </a:r>
            <a:endParaRPr lang="en-US" sz="4800" b="1" dirty="0">
              <a:solidFill>
                <a:schemeClr val="bg1"/>
              </a:solidFill>
              <a:latin typeface="Arial Narrow" panose="020B0606020202030204" pitchFamily="34" charset="0"/>
            </a:endParaRPr>
          </a:p>
        </p:txBody>
      </p:sp>
      <p:sp>
        <p:nvSpPr>
          <p:cNvPr id="297" name="6 Rectángulo"/>
          <p:cNvSpPr>
            <a:spLocks noChangeArrowheads="1"/>
          </p:cNvSpPr>
          <p:nvPr/>
        </p:nvSpPr>
        <p:spPr bwMode="auto">
          <a:xfrm>
            <a:off x="567434" y="6422081"/>
            <a:ext cx="14277635" cy="584775"/>
          </a:xfrm>
          <a:prstGeom prst="rect">
            <a:avLst/>
          </a:prstGeom>
          <a:noFill/>
          <a:ln w="9525">
            <a:noFill/>
            <a:miter lim="800000"/>
            <a:headEnd/>
            <a:tailEnd/>
          </a:ln>
        </p:spPr>
        <p:txBody>
          <a:bodyPr wrap="square">
            <a:spAutoFit/>
          </a:bodyPr>
          <a:lstStyle/>
          <a:p>
            <a:pPr algn="just"/>
            <a:r>
              <a:rPr lang="en-US" sz="3200" dirty="0" smtClean="0">
                <a:solidFill>
                  <a:schemeClr val="tx2"/>
                </a:solidFill>
                <a:latin typeface="+mn-lt"/>
              </a:rPr>
              <a:t> </a:t>
            </a:r>
            <a:endParaRPr lang="es-ES" sz="3200" dirty="0">
              <a:solidFill>
                <a:schemeClr val="tx2"/>
              </a:solidFill>
              <a:latin typeface="Arial" panose="020B0604020202020204" pitchFamily="34" charset="0"/>
              <a:cs typeface="Arial" panose="020B0604020202020204" pitchFamily="34" charset="0"/>
            </a:endParaRPr>
          </a:p>
        </p:txBody>
      </p:sp>
      <p:sp>
        <p:nvSpPr>
          <p:cNvPr id="395" name="Text Box 545"/>
          <p:cNvSpPr txBox="1">
            <a:spLocks noChangeArrowheads="1"/>
          </p:cNvSpPr>
          <p:nvPr/>
        </p:nvSpPr>
        <p:spPr bwMode="auto">
          <a:xfrm>
            <a:off x="567435" y="11856482"/>
            <a:ext cx="14241463" cy="814237"/>
          </a:xfrm>
          <a:prstGeom prst="rect">
            <a:avLst/>
          </a:prstGeom>
          <a:solidFill>
            <a:schemeClr val="tx1"/>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bg1"/>
                </a:solidFill>
              </a:rPr>
              <a:t>High Availability NFS</a:t>
            </a:r>
            <a:endParaRPr lang="en-US" sz="4800" b="1" dirty="0">
              <a:solidFill>
                <a:schemeClr val="bg1"/>
              </a:solidFill>
            </a:endParaRPr>
          </a:p>
        </p:txBody>
      </p:sp>
      <p:sp>
        <p:nvSpPr>
          <p:cNvPr id="396" name="6 Rectángulo"/>
          <p:cNvSpPr>
            <a:spLocks noChangeArrowheads="1"/>
          </p:cNvSpPr>
          <p:nvPr/>
        </p:nvSpPr>
        <p:spPr bwMode="auto">
          <a:xfrm>
            <a:off x="567435" y="12948200"/>
            <a:ext cx="14036506" cy="13480613"/>
          </a:xfrm>
          <a:prstGeom prst="rect">
            <a:avLst/>
          </a:prstGeom>
          <a:noFill/>
          <a:ln w="9525">
            <a:noFill/>
            <a:miter lim="800000"/>
            <a:headEnd/>
            <a:tailEnd/>
          </a:ln>
        </p:spPr>
        <p:txBody>
          <a:bodyPr wrap="square">
            <a:spAutoFit/>
          </a:bodyPr>
          <a:lstStyle/>
          <a:p>
            <a:pPr algn="just"/>
            <a:r>
              <a:rPr lang="en-US" sz="3000" dirty="0" smtClean="0">
                <a:solidFill>
                  <a:schemeClr val="tx2"/>
                </a:solidFill>
                <a:latin typeface="Gill Sans MT" panose="020B0502020104020203" pitchFamily="34" charset="0"/>
              </a:rPr>
              <a:t>	</a:t>
            </a:r>
            <a:r>
              <a:rPr lang="en-US" sz="3000" dirty="0" smtClean="0">
                <a:solidFill>
                  <a:schemeClr val="tx2"/>
                </a:solidFill>
                <a:latin typeface="+mn-lt"/>
              </a:rPr>
              <a:t>There is currently one dedicated NFS server for each of the 4 subsystems in which CERN’s accelerator control servers have been divided. These subsystems comprise about 1500 servers that need to access the files on the NFS servers to boot up. Therefore if the NFS server of their subsystem is unavailable these servers cannot be booted up if shutdown, or rebooted if already running. Moreover, each time an NFS server goes down the procedure to get it into operational state requires a significant effort and requires restarting all the servers of the subsystem that were connected before to the NFS server.</a:t>
            </a:r>
          </a:p>
          <a:p>
            <a:pPr algn="just"/>
            <a:r>
              <a:rPr lang="en-US" sz="3000" dirty="0">
                <a:solidFill>
                  <a:schemeClr val="tx2"/>
                </a:solidFill>
                <a:latin typeface="+mn-lt"/>
              </a:rPr>
              <a:t>	</a:t>
            </a:r>
            <a:r>
              <a:rPr lang="en-US" sz="3000" dirty="0" smtClean="0">
                <a:solidFill>
                  <a:schemeClr val="tx2"/>
                </a:solidFill>
                <a:latin typeface="+mn-lt"/>
              </a:rPr>
              <a:t>For this reasons it has been considered that a High Availability setup would be a clear improvement with respect to the current situation. Additionally, the infrastructure could possibly be used for other services too.</a:t>
            </a:r>
          </a:p>
          <a:p>
            <a:pPr algn="just"/>
            <a:r>
              <a:rPr lang="en-US" sz="3000" dirty="0">
                <a:solidFill>
                  <a:schemeClr val="tx2"/>
                </a:solidFill>
                <a:latin typeface="+mn-lt"/>
              </a:rPr>
              <a:t>	</a:t>
            </a:r>
            <a:r>
              <a:rPr lang="en-US" sz="3000" dirty="0" smtClean="0">
                <a:solidFill>
                  <a:schemeClr val="tx2"/>
                </a:solidFill>
                <a:latin typeface="+mn-lt"/>
              </a:rPr>
              <a:t>The investigation started from the analysis of a previous effort with </a:t>
            </a:r>
            <a:r>
              <a:rPr lang="en-US" sz="3000" dirty="0" err="1" smtClean="0">
                <a:solidFill>
                  <a:schemeClr val="tx2"/>
                </a:solidFill>
                <a:latin typeface="+mn-lt"/>
              </a:rPr>
              <a:t>GlusterFS</a:t>
            </a:r>
            <a:r>
              <a:rPr lang="en-US" sz="3000" dirty="0" smtClean="0">
                <a:solidFill>
                  <a:schemeClr val="tx2"/>
                </a:solidFill>
                <a:latin typeface="+mn-lt"/>
              </a:rPr>
              <a:t> that didn’t deliver the expected results. Having learned some lessons different software solutions were considered, including CEPH, HA-NFS and Mars. Also, different setups were explored, such as the Active-Active solutions offered by OCFS2.</a:t>
            </a:r>
          </a:p>
          <a:p>
            <a:pPr algn="just"/>
            <a:r>
              <a:rPr lang="en-US" sz="3000" dirty="0">
                <a:solidFill>
                  <a:schemeClr val="tx2"/>
                </a:solidFill>
                <a:latin typeface="+mn-lt"/>
              </a:rPr>
              <a:t>	</a:t>
            </a:r>
            <a:r>
              <a:rPr lang="en-US" sz="3000" dirty="0" smtClean="0">
                <a:solidFill>
                  <a:schemeClr val="tx2"/>
                </a:solidFill>
                <a:latin typeface="+mn-lt"/>
              </a:rPr>
              <a:t>After careful investigation based on online resources it was deemed that Pacemaker would be the best choice, based on the maturity of the solution, the support from big companies such as Red Hat or </a:t>
            </a:r>
            <a:r>
              <a:rPr lang="en-US" sz="3000" dirty="0" err="1" smtClean="0">
                <a:solidFill>
                  <a:schemeClr val="tx2"/>
                </a:solidFill>
                <a:latin typeface="+mn-lt"/>
              </a:rPr>
              <a:t>Suse</a:t>
            </a:r>
            <a:r>
              <a:rPr lang="en-US" sz="3000" dirty="0" smtClean="0">
                <a:solidFill>
                  <a:schemeClr val="tx2"/>
                </a:solidFill>
                <a:latin typeface="+mn-lt"/>
              </a:rPr>
              <a:t>, and the availability of abundant documentation.</a:t>
            </a:r>
          </a:p>
          <a:p>
            <a:pPr algn="just"/>
            <a:r>
              <a:rPr lang="en-US" sz="3000" dirty="0">
                <a:solidFill>
                  <a:schemeClr val="tx2"/>
                </a:solidFill>
                <a:latin typeface="+mn-lt"/>
              </a:rPr>
              <a:t>	</a:t>
            </a:r>
            <a:r>
              <a:rPr lang="en-US" sz="3000" dirty="0" smtClean="0">
                <a:solidFill>
                  <a:schemeClr val="tx2"/>
                </a:solidFill>
                <a:latin typeface="+mn-lt"/>
              </a:rPr>
              <a:t>The solution chosen is based on a cluster of two nodes running CERN CentOS 7 in an Active-Passive setup. This means that one node, called Master, is actively working and receiving the requests, while the other node, called Slave, is in standby, replicating the information and ready to take over the role of the Master as soon as it is unavailable so as to ensure that there is no service disruption. They also share a virtual IP so that the clients are unaware of which server of the cluster is actually providing them the service.</a:t>
            </a:r>
          </a:p>
          <a:p>
            <a:pPr algn="just"/>
            <a:r>
              <a:rPr lang="en-US" sz="3000" dirty="0">
                <a:solidFill>
                  <a:schemeClr val="tx2"/>
                </a:solidFill>
                <a:latin typeface="+mn-lt"/>
              </a:rPr>
              <a:t>	</a:t>
            </a:r>
            <a:r>
              <a:rPr lang="en-US" sz="3000" dirty="0" smtClean="0">
                <a:solidFill>
                  <a:schemeClr val="tx2"/>
                </a:solidFill>
                <a:latin typeface="+mn-lt"/>
              </a:rPr>
              <a:t>An architectural view of the software stack is provided in the illustration below. 	</a:t>
            </a:r>
          </a:p>
        </p:txBody>
      </p:sp>
      <p:sp>
        <p:nvSpPr>
          <p:cNvPr id="135" name="Text Box 545"/>
          <p:cNvSpPr txBox="1">
            <a:spLocks noChangeArrowheads="1"/>
          </p:cNvSpPr>
          <p:nvPr/>
        </p:nvSpPr>
        <p:spPr bwMode="auto">
          <a:xfrm>
            <a:off x="15391335" y="35741151"/>
            <a:ext cx="14292631" cy="814237"/>
          </a:xfrm>
          <a:prstGeom prst="rect">
            <a:avLst/>
          </a:prstGeom>
          <a:solidFill>
            <a:schemeClr val="tx1"/>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s-ES" sz="4800" b="1" dirty="0" err="1" smtClean="0">
                <a:solidFill>
                  <a:schemeClr val="bg1"/>
                </a:solidFill>
              </a:rPr>
              <a:t>Conclusions</a:t>
            </a:r>
            <a:endParaRPr lang="en-US" sz="4800" b="1" dirty="0">
              <a:solidFill>
                <a:schemeClr val="bg1"/>
              </a:solidFill>
            </a:endParaRPr>
          </a:p>
        </p:txBody>
      </p:sp>
      <p:sp>
        <p:nvSpPr>
          <p:cNvPr id="136" name="6 Rectángulo"/>
          <p:cNvSpPr>
            <a:spLocks noChangeArrowheads="1"/>
          </p:cNvSpPr>
          <p:nvPr/>
        </p:nvSpPr>
        <p:spPr bwMode="auto">
          <a:xfrm>
            <a:off x="15543975" y="35406709"/>
            <a:ext cx="14343800" cy="2400657"/>
          </a:xfrm>
          <a:prstGeom prst="rect">
            <a:avLst/>
          </a:prstGeom>
          <a:noFill/>
          <a:ln w="9525">
            <a:noFill/>
            <a:miter lim="800000"/>
            <a:headEnd/>
            <a:tailEnd/>
          </a:ln>
        </p:spPr>
        <p:txBody>
          <a:bodyPr wrap="square">
            <a:spAutoFit/>
          </a:bodyPr>
          <a:lstStyle/>
          <a:p>
            <a:pPr algn="just"/>
            <a:endParaRPr lang="en-US" sz="3000" dirty="0" smtClean="0">
              <a:solidFill>
                <a:schemeClr val="tx2"/>
              </a:solidFill>
              <a:latin typeface="+mn-lt"/>
            </a:endParaRPr>
          </a:p>
          <a:p>
            <a:pPr algn="just"/>
            <a:endParaRPr lang="en-US" sz="3000" dirty="0">
              <a:solidFill>
                <a:schemeClr val="tx2"/>
              </a:solidFill>
              <a:latin typeface="+mn-lt"/>
            </a:endParaRPr>
          </a:p>
          <a:p>
            <a:pPr algn="just"/>
            <a:endParaRPr lang="en-US" sz="3000" dirty="0" smtClean="0">
              <a:solidFill>
                <a:schemeClr val="tx2"/>
              </a:solidFill>
              <a:latin typeface="+mn-lt"/>
            </a:endParaRPr>
          </a:p>
          <a:p>
            <a:pPr algn="just"/>
            <a:endParaRPr lang="en-US" sz="3000" dirty="0">
              <a:solidFill>
                <a:schemeClr val="tx2"/>
              </a:solidFill>
              <a:latin typeface="+mn-lt"/>
            </a:endParaRPr>
          </a:p>
          <a:p>
            <a:pPr algn="just"/>
            <a:endParaRPr lang="en-US" sz="3000" dirty="0" smtClean="0">
              <a:solidFill>
                <a:schemeClr val="tx2"/>
              </a:solidFill>
              <a:latin typeface="+mn-lt"/>
            </a:endParaRPr>
          </a:p>
        </p:txBody>
      </p:sp>
      <p:sp>
        <p:nvSpPr>
          <p:cNvPr id="143" name="Rectangle 5"/>
          <p:cNvSpPr>
            <a:spLocks noChangeArrowheads="1"/>
          </p:cNvSpPr>
          <p:nvPr/>
        </p:nvSpPr>
        <p:spPr bwMode="auto">
          <a:xfrm>
            <a:off x="1014218" y="4725089"/>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solidFill>
                  <a:schemeClr val="tx2"/>
                </a:solidFill>
                <a:latin typeface="Arial" pitchFamily="34" charset="0"/>
              </a:rPr>
              <a:t>CERN</a:t>
            </a:r>
            <a:endParaRPr lang="en-US" sz="3600" b="1" dirty="0" smtClean="0">
              <a:solidFill>
                <a:schemeClr val="tx2"/>
              </a:solidFill>
              <a:latin typeface="Arial" pitchFamily="34" charset="0"/>
            </a:endParaRPr>
          </a:p>
        </p:txBody>
      </p:sp>
      <p:sp>
        <p:nvSpPr>
          <p:cNvPr id="10" name="9 CuadroTexto"/>
          <p:cNvSpPr txBox="1"/>
          <p:nvPr/>
        </p:nvSpPr>
        <p:spPr>
          <a:xfrm>
            <a:off x="15442504" y="32818067"/>
            <a:ext cx="14277636" cy="2893100"/>
          </a:xfrm>
          <a:prstGeom prst="rect">
            <a:avLst/>
          </a:prstGeom>
          <a:noFill/>
        </p:spPr>
        <p:txBody>
          <a:bodyPr wrap="square" rtlCol="0">
            <a:spAutoFit/>
          </a:bodyPr>
          <a:lstStyle/>
          <a:p>
            <a:pPr algn="just"/>
            <a:r>
              <a:rPr lang="en-US" sz="3000" dirty="0" smtClean="0">
                <a:solidFill>
                  <a:schemeClr val="tx2"/>
                </a:solidFill>
                <a:latin typeface="+mn-lt"/>
              </a:rPr>
              <a:t>	Supported systems are both Linux and Windows. For Linux, Scientific Linux CERN 6 and CERN CentOS 7 are supported, while for Windows the supported versions are 7 and 10 for VMs and Server 2016 and 2016 for the </a:t>
            </a:r>
            <a:r>
              <a:rPr lang="en-US" sz="3000" dirty="0">
                <a:solidFill>
                  <a:schemeClr val="tx2"/>
                </a:solidFill>
                <a:latin typeface="+mn-lt"/>
              </a:rPr>
              <a:t>T</a:t>
            </a:r>
            <a:r>
              <a:rPr lang="en-US" sz="3000" dirty="0" smtClean="0">
                <a:solidFill>
                  <a:schemeClr val="tx2"/>
                </a:solidFill>
                <a:latin typeface="+mn-lt"/>
              </a:rPr>
              <a:t>erminal Servers. All of them run on two virtual datacenters provided by the IT Department running on CERN’s </a:t>
            </a:r>
            <a:r>
              <a:rPr lang="en-US" sz="3000" dirty="0" err="1" smtClean="0">
                <a:solidFill>
                  <a:schemeClr val="tx2"/>
                </a:solidFill>
                <a:latin typeface="+mn-lt"/>
              </a:rPr>
              <a:t>Openstack</a:t>
            </a:r>
            <a:r>
              <a:rPr lang="en-US" sz="3000" dirty="0" smtClean="0">
                <a:solidFill>
                  <a:schemeClr val="tx2"/>
                </a:solidFill>
                <a:latin typeface="+mn-lt"/>
              </a:rPr>
              <a:t>.</a:t>
            </a:r>
            <a:endParaRPr lang="en-US" sz="2800" dirty="0">
              <a:solidFill>
                <a:schemeClr val="tx2"/>
              </a:solidFill>
            </a:endParaRPr>
          </a:p>
          <a:p>
            <a:pPr lvl="0" algn="just"/>
            <a:endParaRPr lang="en-US" sz="3000" dirty="0" smtClean="0">
              <a:solidFill>
                <a:schemeClr val="tx2"/>
              </a:solidFill>
              <a:latin typeface="+mn-lt"/>
            </a:endParaRPr>
          </a:p>
        </p:txBody>
      </p:sp>
      <p:sp>
        <p:nvSpPr>
          <p:cNvPr id="95" name="6 Rectángulo"/>
          <p:cNvSpPr>
            <a:spLocks noChangeArrowheads="1"/>
          </p:cNvSpPr>
          <p:nvPr/>
        </p:nvSpPr>
        <p:spPr bwMode="auto">
          <a:xfrm>
            <a:off x="15610139" y="19466106"/>
            <a:ext cx="14277636" cy="1938992"/>
          </a:xfrm>
          <a:prstGeom prst="rect">
            <a:avLst/>
          </a:prstGeom>
          <a:noFill/>
          <a:ln w="9525">
            <a:noFill/>
            <a:miter lim="800000"/>
            <a:headEnd/>
            <a:tailEnd/>
          </a:ln>
        </p:spPr>
        <p:txBody>
          <a:bodyPr wrap="square">
            <a:spAutoFit/>
          </a:bodyPr>
          <a:lstStyle/>
          <a:p>
            <a:pPr algn="just"/>
            <a:r>
              <a:rPr lang="en-US" sz="3000" dirty="0" smtClean="0">
                <a:solidFill>
                  <a:schemeClr val="tx2"/>
                </a:solidFill>
                <a:latin typeface="+mn-lt"/>
              </a:rPr>
              <a:t>	A 4 nodes setup was explored but discarded due to the additional complexity. It required newer versions of the software for which precompiled packages don’t exist, and the set up is much more complex because each node needs to have a direct connection to each node. </a:t>
            </a:r>
          </a:p>
        </p:txBody>
      </p:sp>
      <p:sp>
        <p:nvSpPr>
          <p:cNvPr id="28" name="27 CuadroTexto"/>
          <p:cNvSpPr txBox="1"/>
          <p:nvPr/>
        </p:nvSpPr>
        <p:spPr>
          <a:xfrm>
            <a:off x="21689343" y="39828231"/>
            <a:ext cx="8198432" cy="2472472"/>
          </a:xfrm>
          <a:prstGeom prst="rect">
            <a:avLst/>
          </a:prstGeom>
          <a:noFill/>
        </p:spPr>
        <p:txBody>
          <a:bodyPr wrap="square" rtlCol="0">
            <a:spAutoFit/>
          </a:bodyPr>
          <a:lstStyle/>
          <a:p>
            <a:pPr marL="0" lvl="1"/>
            <a:endParaRPr lang="en-US" altLang="ja-JP" sz="3200" baseline="30000" dirty="0">
              <a:solidFill>
                <a:schemeClr val="tx2"/>
              </a:solidFill>
              <a:latin typeface="Gill Sans MT" panose="020B0502020104020203" pitchFamily="34" charset="0"/>
              <a:ea typeface="MS PGothic" pitchFamily="34" charset="-128"/>
            </a:endParaRPr>
          </a:p>
          <a:p>
            <a:pPr marL="0" lvl="1" algn="ctr"/>
            <a:endParaRPr lang="en-US" altLang="ja-JP" sz="4400" b="1" baseline="30000" dirty="0" smtClean="0">
              <a:solidFill>
                <a:schemeClr val="tx2"/>
              </a:solidFill>
              <a:latin typeface="Gill Sans MT" panose="020B0502020104020203" pitchFamily="34" charset="0"/>
              <a:ea typeface="MS PGothic" pitchFamily="34" charset="-128"/>
            </a:endParaRPr>
          </a:p>
          <a:p>
            <a:pPr marL="0" lvl="1" algn="ctr"/>
            <a:r>
              <a:rPr lang="en-US" altLang="ja-JP" sz="4400" b="1" baseline="30000" dirty="0" smtClean="0">
                <a:solidFill>
                  <a:schemeClr val="tx2"/>
                </a:solidFill>
                <a:latin typeface="Gill Sans MT" panose="020B0502020104020203" pitchFamily="34" charset="0"/>
                <a:ea typeface="MS PGothic" pitchFamily="34" charset="-128"/>
              </a:rPr>
              <a:t>FTEC Program 2016</a:t>
            </a:r>
          </a:p>
          <a:p>
            <a:pPr marL="0" lvl="1"/>
            <a:endParaRPr lang="en-US" altLang="ja-JP" sz="3200" baseline="30000" dirty="0" smtClean="0">
              <a:solidFill>
                <a:schemeClr val="tx2"/>
              </a:solidFill>
              <a:ea typeface="MS PGothic" pitchFamily="34" charset="-128"/>
            </a:endParaRPr>
          </a:p>
          <a:p>
            <a:pPr marL="0" lvl="1"/>
            <a:endParaRPr lang="en-US" altLang="ja-JP" sz="3200" baseline="30000" dirty="0">
              <a:solidFill>
                <a:schemeClr val="tx2"/>
              </a:solidFill>
              <a:ea typeface="MS PGothic" pitchFamily="34" charset="-128"/>
            </a:endParaRPr>
          </a:p>
          <a:p>
            <a:pPr marL="0" lvl="1"/>
            <a:r>
              <a:rPr lang="en-US" altLang="ja-JP" sz="3200" baseline="30000" dirty="0" smtClean="0">
                <a:solidFill>
                  <a:schemeClr val="tx2"/>
                </a:solidFill>
                <a:ea typeface="MS PGothic" pitchFamily="34" charset="-128"/>
              </a:rPr>
              <a:t>†</a:t>
            </a:r>
            <a:r>
              <a:rPr lang="en-US" altLang="ja-JP" sz="3200" dirty="0" smtClean="0">
                <a:solidFill>
                  <a:schemeClr val="tx2"/>
                </a:solidFill>
                <a:latin typeface="Gill Sans MT" panose="020B0502020104020203" pitchFamily="34" charset="0"/>
                <a:ea typeface="MS PGothic" pitchFamily="34" charset="-128"/>
              </a:rPr>
              <a:t>Pablo.pines.leon@cern.ch</a:t>
            </a:r>
            <a:endParaRPr lang="es-ES" dirty="0">
              <a:latin typeface="Gill Sans MT" panose="020B0502020104020203" pitchFamily="34" charset="0"/>
            </a:endParaRPr>
          </a:p>
        </p:txBody>
      </p:sp>
      <p:sp>
        <p:nvSpPr>
          <p:cNvPr id="30" name="29 CuadroTexto"/>
          <p:cNvSpPr txBox="1"/>
          <p:nvPr/>
        </p:nvSpPr>
        <p:spPr>
          <a:xfrm>
            <a:off x="15492187" y="23052285"/>
            <a:ext cx="14447375" cy="1938992"/>
          </a:xfrm>
          <a:prstGeom prst="rect">
            <a:avLst/>
          </a:prstGeom>
          <a:noFill/>
        </p:spPr>
        <p:txBody>
          <a:bodyPr wrap="square" rtlCol="0">
            <a:spAutoFit/>
          </a:bodyPr>
          <a:lstStyle/>
          <a:p>
            <a:pPr lvl="0" algn="just"/>
            <a:r>
              <a:rPr lang="es-ES" sz="3000" dirty="0">
                <a:solidFill>
                  <a:schemeClr val="tx2"/>
                </a:solidFill>
                <a:latin typeface="+mn-lt"/>
              </a:rPr>
              <a:t>	</a:t>
            </a:r>
            <a:r>
              <a:rPr lang="es-ES" sz="3000" dirty="0" smtClean="0">
                <a:solidFill>
                  <a:schemeClr val="tx2"/>
                </a:solidFill>
                <a:latin typeface="+mn-lt"/>
              </a:rPr>
              <a:t>BE-CO-IN </a:t>
            </a:r>
            <a:r>
              <a:rPr lang="es-ES" sz="3000" dirty="0" err="1" smtClean="0">
                <a:solidFill>
                  <a:schemeClr val="tx2"/>
                </a:solidFill>
                <a:latin typeface="+mn-lt"/>
              </a:rPr>
              <a:t>is</a:t>
            </a:r>
            <a:r>
              <a:rPr lang="es-ES" sz="3000" dirty="0" smtClean="0">
                <a:solidFill>
                  <a:schemeClr val="tx2"/>
                </a:solidFill>
                <a:latin typeface="+mn-lt"/>
              </a:rPr>
              <a:t> </a:t>
            </a:r>
            <a:r>
              <a:rPr lang="es-ES" sz="3000" dirty="0" err="1" smtClean="0">
                <a:solidFill>
                  <a:schemeClr val="tx2"/>
                </a:solidFill>
                <a:latin typeface="+mn-lt"/>
              </a:rPr>
              <a:t>also</a:t>
            </a:r>
            <a:r>
              <a:rPr lang="es-ES" sz="3000" dirty="0" smtClean="0">
                <a:solidFill>
                  <a:schemeClr val="tx2"/>
                </a:solidFill>
                <a:latin typeface="+mn-lt"/>
              </a:rPr>
              <a:t> responsable </a:t>
            </a:r>
            <a:r>
              <a:rPr lang="es-ES" sz="3000" dirty="0" err="1" smtClean="0">
                <a:solidFill>
                  <a:schemeClr val="tx2"/>
                </a:solidFill>
                <a:latin typeface="+mn-lt"/>
              </a:rPr>
              <a:t>for</a:t>
            </a:r>
            <a:r>
              <a:rPr lang="es-ES" sz="3000" dirty="0" smtClean="0">
                <a:solidFill>
                  <a:schemeClr val="tx2"/>
                </a:solidFill>
                <a:latin typeface="+mn-lt"/>
              </a:rPr>
              <a:t> </a:t>
            </a:r>
            <a:r>
              <a:rPr lang="es-ES" sz="3000" dirty="0" err="1" smtClean="0">
                <a:solidFill>
                  <a:schemeClr val="tx2"/>
                </a:solidFill>
                <a:latin typeface="+mn-lt"/>
              </a:rPr>
              <a:t>the</a:t>
            </a:r>
            <a:r>
              <a:rPr lang="es-ES" sz="3000" dirty="0" smtClean="0">
                <a:solidFill>
                  <a:schemeClr val="tx2"/>
                </a:solidFill>
                <a:latin typeface="+mn-lt"/>
              </a:rPr>
              <a:t> </a:t>
            </a:r>
            <a:r>
              <a:rPr lang="es-ES" sz="3000" dirty="0" err="1" smtClean="0">
                <a:solidFill>
                  <a:schemeClr val="tx2"/>
                </a:solidFill>
                <a:latin typeface="+mn-lt"/>
              </a:rPr>
              <a:t>provision</a:t>
            </a:r>
            <a:r>
              <a:rPr lang="es-ES" sz="3000" dirty="0" smtClean="0">
                <a:solidFill>
                  <a:schemeClr val="tx2"/>
                </a:solidFill>
                <a:latin typeface="+mn-lt"/>
              </a:rPr>
              <a:t> and </a:t>
            </a:r>
            <a:r>
              <a:rPr lang="es-ES" sz="3000" dirty="0" err="1" smtClean="0">
                <a:solidFill>
                  <a:schemeClr val="tx2"/>
                </a:solidFill>
                <a:latin typeface="+mn-lt"/>
              </a:rPr>
              <a:t>support</a:t>
            </a:r>
            <a:r>
              <a:rPr lang="es-ES" sz="3000" dirty="0" smtClean="0">
                <a:solidFill>
                  <a:schemeClr val="tx2"/>
                </a:solidFill>
                <a:latin typeface="+mn-lt"/>
              </a:rPr>
              <a:t> of circa 750 </a:t>
            </a:r>
            <a:r>
              <a:rPr lang="es-ES" sz="3000" dirty="0" err="1" smtClean="0">
                <a:solidFill>
                  <a:schemeClr val="tx2"/>
                </a:solidFill>
                <a:latin typeface="+mn-lt"/>
              </a:rPr>
              <a:t>VMs</a:t>
            </a:r>
            <a:r>
              <a:rPr lang="es-ES" sz="3000" dirty="0" smtClean="0">
                <a:solidFill>
                  <a:schemeClr val="tx2"/>
                </a:solidFill>
                <a:latin typeface="+mn-lt"/>
              </a:rPr>
              <a:t>, </a:t>
            </a:r>
            <a:r>
              <a:rPr lang="es-ES" sz="3000" dirty="0" err="1" smtClean="0">
                <a:solidFill>
                  <a:schemeClr val="tx2"/>
                </a:solidFill>
                <a:latin typeface="+mn-lt"/>
              </a:rPr>
              <a:t>known</a:t>
            </a:r>
            <a:r>
              <a:rPr lang="es-ES" sz="3000" dirty="0" smtClean="0">
                <a:solidFill>
                  <a:schemeClr val="tx2"/>
                </a:solidFill>
                <a:latin typeface="+mn-lt"/>
              </a:rPr>
              <a:t> as Virtual Personal </a:t>
            </a:r>
            <a:r>
              <a:rPr lang="es-ES" sz="3000" dirty="0" err="1" smtClean="0">
                <a:solidFill>
                  <a:schemeClr val="tx2"/>
                </a:solidFill>
                <a:latin typeface="+mn-lt"/>
              </a:rPr>
              <a:t>Computers</a:t>
            </a:r>
            <a:r>
              <a:rPr lang="es-ES" sz="3000" dirty="0" smtClean="0">
                <a:solidFill>
                  <a:schemeClr val="tx2"/>
                </a:solidFill>
                <a:latin typeface="+mn-lt"/>
              </a:rPr>
              <a:t>, and </a:t>
            </a:r>
            <a:r>
              <a:rPr lang="es-ES" sz="3000" dirty="0" err="1" smtClean="0">
                <a:solidFill>
                  <a:schemeClr val="tx2"/>
                </a:solidFill>
                <a:latin typeface="+mn-lt"/>
              </a:rPr>
              <a:t>about</a:t>
            </a:r>
            <a:r>
              <a:rPr lang="es-ES" sz="3000" dirty="0" smtClean="0">
                <a:solidFill>
                  <a:schemeClr val="tx2"/>
                </a:solidFill>
                <a:latin typeface="+mn-lt"/>
              </a:rPr>
              <a:t> 100 Windows Terminal Servers, </a:t>
            </a:r>
            <a:r>
              <a:rPr lang="es-ES" sz="3000" dirty="0" err="1" smtClean="0">
                <a:solidFill>
                  <a:schemeClr val="tx2"/>
                </a:solidFill>
                <a:latin typeface="+mn-lt"/>
              </a:rPr>
              <a:t>for</a:t>
            </a:r>
            <a:r>
              <a:rPr lang="es-ES" sz="3000" dirty="0" smtClean="0">
                <a:solidFill>
                  <a:schemeClr val="tx2"/>
                </a:solidFill>
                <a:latin typeface="+mn-lt"/>
              </a:rPr>
              <a:t> </a:t>
            </a:r>
            <a:r>
              <a:rPr lang="es-ES" sz="3000" dirty="0" err="1" smtClean="0">
                <a:solidFill>
                  <a:schemeClr val="tx2"/>
                </a:solidFill>
                <a:latin typeface="+mn-lt"/>
              </a:rPr>
              <a:t>the</a:t>
            </a:r>
            <a:r>
              <a:rPr lang="es-ES" sz="3000" dirty="0" smtClean="0">
                <a:solidFill>
                  <a:schemeClr val="tx2"/>
                </a:solidFill>
                <a:latin typeface="+mn-lt"/>
              </a:rPr>
              <a:t> </a:t>
            </a:r>
            <a:r>
              <a:rPr lang="es-ES" sz="3000" dirty="0" err="1" smtClean="0">
                <a:solidFill>
                  <a:schemeClr val="tx2"/>
                </a:solidFill>
                <a:latin typeface="+mn-lt"/>
              </a:rPr>
              <a:t>developers</a:t>
            </a:r>
            <a:r>
              <a:rPr lang="es-ES" sz="3000" dirty="0" smtClean="0">
                <a:solidFill>
                  <a:schemeClr val="tx2"/>
                </a:solidFill>
                <a:latin typeface="+mn-lt"/>
              </a:rPr>
              <a:t> in </a:t>
            </a:r>
            <a:r>
              <a:rPr lang="es-ES" sz="3000" dirty="0" err="1" smtClean="0">
                <a:solidFill>
                  <a:schemeClr val="tx2"/>
                </a:solidFill>
                <a:latin typeface="+mn-lt"/>
              </a:rPr>
              <a:t>the</a:t>
            </a:r>
            <a:r>
              <a:rPr lang="es-ES" sz="3000" dirty="0" smtClean="0">
                <a:solidFill>
                  <a:schemeClr val="tx2"/>
                </a:solidFill>
                <a:latin typeface="+mn-lt"/>
              </a:rPr>
              <a:t> </a:t>
            </a:r>
            <a:r>
              <a:rPr lang="es-ES" sz="3000" dirty="0" err="1" smtClean="0">
                <a:solidFill>
                  <a:schemeClr val="tx2"/>
                </a:solidFill>
                <a:latin typeface="+mn-lt"/>
              </a:rPr>
              <a:t>accelerator</a:t>
            </a:r>
            <a:r>
              <a:rPr lang="es-ES" sz="3000" dirty="0" smtClean="0">
                <a:solidFill>
                  <a:schemeClr val="tx2"/>
                </a:solidFill>
                <a:latin typeface="+mn-lt"/>
              </a:rPr>
              <a:t> sector, </a:t>
            </a:r>
            <a:r>
              <a:rPr lang="es-ES" sz="3000" dirty="0" err="1" smtClean="0">
                <a:solidFill>
                  <a:schemeClr val="tx2"/>
                </a:solidFill>
                <a:latin typeface="+mn-lt"/>
              </a:rPr>
              <a:t>mainly</a:t>
            </a:r>
            <a:r>
              <a:rPr lang="es-ES" sz="3000" dirty="0" smtClean="0">
                <a:solidFill>
                  <a:schemeClr val="tx2"/>
                </a:solidFill>
                <a:latin typeface="+mn-lt"/>
              </a:rPr>
              <a:t> in </a:t>
            </a:r>
            <a:r>
              <a:rPr lang="es-ES" sz="3000" dirty="0" err="1" smtClean="0">
                <a:solidFill>
                  <a:schemeClr val="tx2"/>
                </a:solidFill>
                <a:latin typeface="+mn-lt"/>
              </a:rPr>
              <a:t>the</a:t>
            </a:r>
            <a:r>
              <a:rPr lang="es-ES" sz="3000" dirty="0" smtClean="0">
                <a:solidFill>
                  <a:schemeClr val="tx2"/>
                </a:solidFill>
                <a:latin typeface="+mn-lt"/>
              </a:rPr>
              <a:t> ACC </a:t>
            </a:r>
            <a:r>
              <a:rPr lang="es-ES" sz="3000" dirty="0" err="1" smtClean="0">
                <a:solidFill>
                  <a:schemeClr val="tx2"/>
                </a:solidFill>
                <a:latin typeface="+mn-lt"/>
              </a:rPr>
              <a:t>Operational</a:t>
            </a:r>
            <a:r>
              <a:rPr lang="es-ES" sz="3000" dirty="0" smtClean="0">
                <a:solidFill>
                  <a:schemeClr val="tx2"/>
                </a:solidFill>
                <a:latin typeface="+mn-lt"/>
              </a:rPr>
              <a:t> </a:t>
            </a:r>
            <a:r>
              <a:rPr lang="es-ES" sz="3000" dirty="0" err="1" smtClean="0">
                <a:solidFill>
                  <a:schemeClr val="tx2"/>
                </a:solidFill>
                <a:latin typeface="+mn-lt"/>
              </a:rPr>
              <a:t>Support</a:t>
            </a:r>
            <a:r>
              <a:rPr lang="es-ES" sz="3000" dirty="0" smtClean="0">
                <a:solidFill>
                  <a:schemeClr val="tx2"/>
                </a:solidFill>
                <a:latin typeface="+mn-lt"/>
              </a:rPr>
              <a:t> and in </a:t>
            </a:r>
            <a:r>
              <a:rPr lang="es-ES" sz="3000" dirty="0" err="1" smtClean="0">
                <a:solidFill>
                  <a:schemeClr val="tx2"/>
                </a:solidFill>
                <a:latin typeface="+mn-lt"/>
              </a:rPr>
              <a:t>the</a:t>
            </a:r>
            <a:r>
              <a:rPr lang="es-ES" sz="3000" dirty="0" smtClean="0">
                <a:solidFill>
                  <a:schemeClr val="tx2"/>
                </a:solidFill>
                <a:latin typeface="+mn-lt"/>
              </a:rPr>
              <a:t> BE, TE and EN </a:t>
            </a:r>
            <a:r>
              <a:rPr lang="es-ES" sz="3000" dirty="0" err="1" smtClean="0">
                <a:solidFill>
                  <a:schemeClr val="tx2"/>
                </a:solidFill>
                <a:latin typeface="+mn-lt"/>
              </a:rPr>
              <a:t>departments</a:t>
            </a:r>
            <a:r>
              <a:rPr lang="es-ES" sz="3000" dirty="0" smtClean="0">
                <a:solidFill>
                  <a:schemeClr val="tx2"/>
                </a:solidFill>
                <a:latin typeface="+mn-lt"/>
              </a:rPr>
              <a:t> of CERN. </a:t>
            </a:r>
            <a:endParaRPr lang="es-ES" dirty="0"/>
          </a:p>
        </p:txBody>
      </p:sp>
      <p:sp>
        <p:nvSpPr>
          <p:cNvPr id="45" name="Rectangle 5"/>
          <p:cNvSpPr>
            <a:spLocks noChangeArrowheads="1"/>
          </p:cNvSpPr>
          <p:nvPr/>
        </p:nvSpPr>
        <p:spPr bwMode="auto">
          <a:xfrm>
            <a:off x="1026946" y="3881286"/>
            <a:ext cx="28227987"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solidFill>
                  <a:schemeClr val="tx2"/>
                </a:solidFill>
                <a:latin typeface="Arial" pitchFamily="34" charset="0"/>
              </a:rPr>
              <a:t>Pablo </a:t>
            </a:r>
            <a:r>
              <a:rPr lang="es-ES" sz="3600" b="1" dirty="0" err="1" smtClean="0">
                <a:solidFill>
                  <a:schemeClr val="tx2"/>
                </a:solidFill>
                <a:latin typeface="Arial" pitchFamily="34" charset="0"/>
              </a:rPr>
              <a:t>Pinés</a:t>
            </a:r>
            <a:r>
              <a:rPr lang="es-ES" sz="3600" b="1" dirty="0" smtClean="0">
                <a:solidFill>
                  <a:schemeClr val="tx2"/>
                </a:solidFill>
                <a:latin typeface="Arial" pitchFamily="34" charset="0"/>
              </a:rPr>
              <a:t> León</a:t>
            </a:r>
            <a:r>
              <a:rPr lang="es-ES" sz="3600" b="1" baseline="30000" dirty="0" smtClean="0">
                <a:solidFill>
                  <a:schemeClr val="tx2"/>
                </a:solidFill>
                <a:latin typeface="Arial" pitchFamily="34" charset="0"/>
              </a:rPr>
              <a:t>†</a:t>
            </a:r>
            <a:endParaRPr lang="en-US" sz="3600" b="1" dirty="0" smtClean="0">
              <a:solidFill>
                <a:schemeClr val="tx2"/>
              </a:solidFill>
              <a:latin typeface="Arial" pitchFamily="34" charset="0"/>
            </a:endParaRP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Arial Narrow" charset="0"/>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3400" y="39828231"/>
            <a:ext cx="18211799" cy="2653077"/>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pic>
        <p:nvPicPr>
          <p:cNvPr id="48" name="Picture 47"/>
          <p:cNvPicPr>
            <a:picLocks noChangeAspect="1"/>
          </p:cNvPicPr>
          <p:nvPr/>
        </p:nvPicPr>
        <p:blipFill>
          <a:blip r:embed="rId5"/>
          <a:stretch>
            <a:fillRect/>
          </a:stretch>
        </p:blipFill>
        <p:spPr>
          <a:xfrm>
            <a:off x="682965" y="26417958"/>
            <a:ext cx="13590145" cy="6666864"/>
          </a:xfrm>
          <a:prstGeom prst="rect">
            <a:avLst/>
          </a:prstGeom>
        </p:spPr>
      </p:pic>
      <p:pic>
        <p:nvPicPr>
          <p:cNvPr id="49" name="Content Placeholder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539077" y="9494114"/>
            <a:ext cx="14084490" cy="8437281"/>
          </a:xfrm>
          <a:prstGeom prst="rect">
            <a:avLst/>
          </a:prstGeom>
        </p:spPr>
      </p:pic>
      <p:sp>
        <p:nvSpPr>
          <p:cNvPr id="50" name="6 Rectángulo"/>
          <p:cNvSpPr>
            <a:spLocks noChangeArrowheads="1"/>
          </p:cNvSpPr>
          <p:nvPr/>
        </p:nvSpPr>
        <p:spPr bwMode="auto">
          <a:xfrm>
            <a:off x="517184" y="8011977"/>
            <a:ext cx="14099672" cy="3785652"/>
          </a:xfrm>
          <a:prstGeom prst="rect">
            <a:avLst/>
          </a:prstGeom>
          <a:noFill/>
          <a:ln w="9525">
            <a:noFill/>
            <a:miter lim="800000"/>
            <a:headEnd/>
            <a:tailEnd/>
          </a:ln>
        </p:spPr>
        <p:txBody>
          <a:bodyPr wrap="square">
            <a:spAutoFit/>
          </a:bodyPr>
          <a:lstStyle/>
          <a:p>
            <a:pPr algn="just"/>
            <a:r>
              <a:rPr lang="en-US" sz="3000" b="1" i="1" dirty="0" smtClean="0">
                <a:solidFill>
                  <a:schemeClr val="tx2"/>
                </a:solidFill>
                <a:latin typeface="+mn-lt"/>
              </a:rPr>
              <a:t>BE-CO-IN is responsible for the infrastructure of CERN’s accelerator control servers. The Author is member of the system administrators (ACC-ADM) team, which is responsible for managing them. About 1500 of them, divided in 4 subsystems, use the NFS servers, currently there is one NFS server per subsystem. An investigation on redundant deployments for the NFS has been performed and tests with success.</a:t>
            </a:r>
            <a:r>
              <a:rPr lang="en-US" sz="3000" b="1" i="1" dirty="0">
                <a:solidFill>
                  <a:schemeClr val="tx2"/>
                </a:solidFill>
                <a:latin typeface="+mn-lt"/>
              </a:rPr>
              <a:t> </a:t>
            </a:r>
            <a:r>
              <a:rPr lang="en-US" sz="3000" b="1" i="1" dirty="0" smtClean="0">
                <a:solidFill>
                  <a:schemeClr val="tx2"/>
                </a:solidFill>
                <a:latin typeface="+mn-lt"/>
              </a:rPr>
              <a:t>Additionally, hundreds of virtual machines have been created and managed for the VPC and Terminal servers service</a:t>
            </a:r>
          </a:p>
        </p:txBody>
      </p:sp>
      <p:sp>
        <p:nvSpPr>
          <p:cNvPr id="13" name="TextBox 12"/>
          <p:cNvSpPr txBox="1"/>
          <p:nvPr/>
        </p:nvSpPr>
        <p:spPr>
          <a:xfrm>
            <a:off x="3425890" y="33544935"/>
            <a:ext cx="9438968" cy="523220"/>
          </a:xfrm>
          <a:prstGeom prst="rect">
            <a:avLst/>
          </a:prstGeom>
          <a:noFill/>
        </p:spPr>
        <p:txBody>
          <a:bodyPr wrap="square" rtlCol="0">
            <a:spAutoFit/>
          </a:bodyPr>
          <a:lstStyle/>
          <a:p>
            <a:r>
              <a:rPr lang="es-ES_tradnl" sz="2800" b="1" dirty="0" err="1" smtClean="0">
                <a:solidFill>
                  <a:schemeClr val="tx2"/>
                </a:solidFill>
                <a:latin typeface="+mn-lt"/>
              </a:rPr>
              <a:t>Fig</a:t>
            </a:r>
            <a:r>
              <a:rPr lang="es-ES_tradnl" sz="2800" b="1" dirty="0" smtClean="0">
                <a:solidFill>
                  <a:schemeClr val="tx2"/>
                </a:solidFill>
                <a:latin typeface="+mn-lt"/>
              </a:rPr>
              <a:t> 1</a:t>
            </a:r>
            <a:r>
              <a:rPr lang="es-ES_tradnl" sz="2800" dirty="0" smtClean="0">
                <a:solidFill>
                  <a:schemeClr val="tx2"/>
                </a:solidFill>
                <a:latin typeface="+mn-lt"/>
              </a:rPr>
              <a:t>: </a:t>
            </a:r>
            <a:r>
              <a:rPr lang="es-ES_tradnl" sz="2800" dirty="0" err="1" smtClean="0">
                <a:solidFill>
                  <a:schemeClr val="tx2"/>
                </a:solidFill>
                <a:latin typeface="+mn-lt"/>
              </a:rPr>
              <a:t>Architectural</a:t>
            </a:r>
            <a:r>
              <a:rPr lang="es-ES_tradnl" sz="2800" dirty="0" smtClean="0">
                <a:solidFill>
                  <a:schemeClr val="tx2"/>
                </a:solidFill>
                <a:latin typeface="+mn-lt"/>
              </a:rPr>
              <a:t> </a:t>
            </a:r>
            <a:r>
              <a:rPr lang="es-ES_tradnl" sz="2800" dirty="0" err="1" smtClean="0">
                <a:solidFill>
                  <a:schemeClr val="tx2"/>
                </a:solidFill>
                <a:latin typeface="+mn-lt"/>
              </a:rPr>
              <a:t>view</a:t>
            </a:r>
            <a:r>
              <a:rPr lang="es-ES_tradnl" sz="2800" dirty="0" smtClean="0">
                <a:solidFill>
                  <a:schemeClr val="tx2"/>
                </a:solidFill>
                <a:latin typeface="+mn-lt"/>
              </a:rPr>
              <a:t> of </a:t>
            </a:r>
            <a:r>
              <a:rPr lang="es-ES_tradnl" sz="2800" dirty="0" err="1" smtClean="0">
                <a:solidFill>
                  <a:schemeClr val="tx2"/>
                </a:solidFill>
                <a:latin typeface="+mn-lt"/>
              </a:rPr>
              <a:t>the</a:t>
            </a:r>
            <a:r>
              <a:rPr lang="es-ES_tradnl" sz="2800" dirty="0" smtClean="0">
                <a:solidFill>
                  <a:schemeClr val="tx2"/>
                </a:solidFill>
                <a:latin typeface="+mn-lt"/>
              </a:rPr>
              <a:t> </a:t>
            </a:r>
            <a:r>
              <a:rPr lang="es-ES_tradnl" sz="2800" dirty="0" err="1" smtClean="0">
                <a:solidFill>
                  <a:schemeClr val="tx2"/>
                </a:solidFill>
                <a:latin typeface="+mn-lt"/>
              </a:rPr>
              <a:t>cluster</a:t>
            </a:r>
            <a:endParaRPr lang="en-GB" sz="2800" dirty="0">
              <a:solidFill>
                <a:schemeClr val="tx2"/>
              </a:solidFill>
              <a:latin typeface="+mn-lt"/>
            </a:endParaRPr>
          </a:p>
        </p:txBody>
      </p:sp>
      <p:sp>
        <p:nvSpPr>
          <p:cNvPr id="52" name="TextBox 51"/>
          <p:cNvSpPr txBox="1"/>
          <p:nvPr/>
        </p:nvSpPr>
        <p:spPr>
          <a:xfrm>
            <a:off x="18445484" y="18239198"/>
            <a:ext cx="9438968" cy="523220"/>
          </a:xfrm>
          <a:prstGeom prst="rect">
            <a:avLst/>
          </a:prstGeom>
          <a:noFill/>
        </p:spPr>
        <p:txBody>
          <a:bodyPr wrap="square" rtlCol="0">
            <a:spAutoFit/>
          </a:bodyPr>
          <a:lstStyle/>
          <a:p>
            <a:r>
              <a:rPr lang="es-ES_tradnl" sz="2800" b="1" dirty="0" err="1" smtClean="0">
                <a:solidFill>
                  <a:schemeClr val="tx2"/>
                </a:solidFill>
                <a:latin typeface="+mn-lt"/>
              </a:rPr>
              <a:t>Fig</a:t>
            </a:r>
            <a:r>
              <a:rPr lang="es-ES_tradnl" sz="2800" b="1" dirty="0" smtClean="0">
                <a:solidFill>
                  <a:schemeClr val="tx2"/>
                </a:solidFill>
                <a:latin typeface="+mn-lt"/>
              </a:rPr>
              <a:t> 2</a:t>
            </a:r>
            <a:r>
              <a:rPr lang="es-ES_tradnl" sz="2800" dirty="0" smtClean="0">
                <a:solidFill>
                  <a:schemeClr val="tx2"/>
                </a:solidFill>
                <a:latin typeface="+mn-lt"/>
              </a:rPr>
              <a:t>: </a:t>
            </a:r>
            <a:r>
              <a:rPr lang="es-ES_tradnl" sz="2800" dirty="0" err="1" smtClean="0">
                <a:solidFill>
                  <a:schemeClr val="tx2"/>
                </a:solidFill>
                <a:latin typeface="+mn-lt"/>
              </a:rPr>
              <a:t>Screenshot</a:t>
            </a:r>
            <a:r>
              <a:rPr lang="es-ES_tradnl" sz="2800" dirty="0" smtClean="0">
                <a:solidFill>
                  <a:schemeClr val="tx2"/>
                </a:solidFill>
                <a:latin typeface="+mn-lt"/>
              </a:rPr>
              <a:t> of </a:t>
            </a:r>
            <a:r>
              <a:rPr lang="es-ES_tradnl" sz="2800" dirty="0" err="1" smtClean="0">
                <a:solidFill>
                  <a:schemeClr val="tx2"/>
                </a:solidFill>
                <a:latin typeface="+mn-lt"/>
              </a:rPr>
              <a:t>the</a:t>
            </a:r>
            <a:r>
              <a:rPr lang="es-ES_tradnl" sz="2800" dirty="0" smtClean="0">
                <a:solidFill>
                  <a:schemeClr val="tx2"/>
                </a:solidFill>
                <a:latin typeface="+mn-lt"/>
              </a:rPr>
              <a:t> </a:t>
            </a:r>
            <a:r>
              <a:rPr lang="es-ES_tradnl" sz="2800" dirty="0" err="1" smtClean="0">
                <a:solidFill>
                  <a:schemeClr val="tx2"/>
                </a:solidFill>
                <a:latin typeface="+mn-lt"/>
              </a:rPr>
              <a:t>cluster</a:t>
            </a:r>
            <a:r>
              <a:rPr lang="es-ES_tradnl" sz="2800" dirty="0" smtClean="0">
                <a:solidFill>
                  <a:schemeClr val="tx2"/>
                </a:solidFill>
                <a:latin typeface="+mn-lt"/>
              </a:rPr>
              <a:t> running </a:t>
            </a:r>
            <a:r>
              <a:rPr lang="es-ES_tradnl" sz="2800" dirty="0" err="1" smtClean="0">
                <a:solidFill>
                  <a:schemeClr val="tx2"/>
                </a:solidFill>
                <a:latin typeface="+mn-lt"/>
              </a:rPr>
              <a:t>on</a:t>
            </a:r>
            <a:r>
              <a:rPr lang="es-ES_tradnl" sz="2800" dirty="0" smtClean="0">
                <a:solidFill>
                  <a:schemeClr val="tx2"/>
                </a:solidFill>
                <a:latin typeface="+mn-lt"/>
              </a:rPr>
              <a:t> </a:t>
            </a:r>
            <a:r>
              <a:rPr lang="es-ES_tradnl" sz="2800" dirty="0" err="1" smtClean="0">
                <a:solidFill>
                  <a:schemeClr val="tx2"/>
                </a:solidFill>
                <a:latin typeface="+mn-lt"/>
              </a:rPr>
              <a:t>workstations</a:t>
            </a:r>
            <a:endParaRPr lang="en-GB" sz="2800" dirty="0">
              <a:solidFill>
                <a:schemeClr val="tx2"/>
              </a:solidFill>
              <a:latin typeface="+mn-lt"/>
            </a:endParaRPr>
          </a:p>
        </p:txBody>
      </p:sp>
      <p:sp>
        <p:nvSpPr>
          <p:cNvPr id="53" name="6 Rectángulo"/>
          <p:cNvSpPr>
            <a:spLocks noChangeArrowheads="1"/>
          </p:cNvSpPr>
          <p:nvPr/>
        </p:nvSpPr>
        <p:spPr bwMode="auto">
          <a:xfrm>
            <a:off x="15442504" y="6902624"/>
            <a:ext cx="14277636" cy="2400657"/>
          </a:xfrm>
          <a:prstGeom prst="rect">
            <a:avLst/>
          </a:prstGeom>
          <a:noFill/>
          <a:ln w="9525">
            <a:noFill/>
            <a:miter lim="800000"/>
            <a:headEnd/>
            <a:tailEnd/>
          </a:ln>
        </p:spPr>
        <p:txBody>
          <a:bodyPr wrap="square">
            <a:spAutoFit/>
          </a:bodyPr>
          <a:lstStyle/>
          <a:p>
            <a:pPr algn="just"/>
            <a:r>
              <a:rPr lang="en-US" sz="3000" dirty="0" smtClean="0">
                <a:solidFill>
                  <a:schemeClr val="tx2"/>
                </a:solidFill>
                <a:latin typeface="+mn-lt"/>
              </a:rPr>
              <a:t>	This solution has been thoroughly tested on both virtual and physical (workstations) systems, and is pending, for the final testing on the availability of hardware akin to the one on which it will be implemented in the future. Two </a:t>
            </a:r>
            <a:r>
              <a:rPr lang="en-US" sz="3000" dirty="0" err="1" smtClean="0">
                <a:solidFill>
                  <a:schemeClr val="tx2"/>
                </a:solidFill>
                <a:latin typeface="+mn-lt"/>
              </a:rPr>
              <a:t>Ansible</a:t>
            </a:r>
            <a:r>
              <a:rPr lang="en-US" sz="3000" dirty="0" smtClean="0">
                <a:solidFill>
                  <a:schemeClr val="tx2"/>
                </a:solidFill>
                <a:latin typeface="+mn-lt"/>
              </a:rPr>
              <a:t> roles will be used for that, one for the installation and initial configuration, the second one for the synchronization and additional configuration.</a:t>
            </a:r>
          </a:p>
        </p:txBody>
      </p:sp>
      <p:graphicFrame>
        <p:nvGraphicFramePr>
          <p:cNvPr id="54" name="Chart 53"/>
          <p:cNvGraphicFramePr>
            <a:graphicFrameLocks/>
          </p:cNvGraphicFramePr>
          <p:nvPr>
            <p:extLst>
              <p:ext uri="{D42A27DB-BD31-4B8C-83A1-F6EECF244321}">
                <p14:modId xmlns:p14="http://schemas.microsoft.com/office/powerpoint/2010/main" val="154599170"/>
              </p:ext>
            </p:extLst>
          </p:nvPr>
        </p:nvGraphicFramePr>
        <p:xfrm>
          <a:off x="15530936" y="25473689"/>
          <a:ext cx="14013428" cy="6092399"/>
        </p:xfrm>
        <a:graphic>
          <a:graphicData uri="http://schemas.openxmlformats.org/drawingml/2006/chart">
            <c:chart xmlns:c="http://schemas.openxmlformats.org/drawingml/2006/chart" xmlns:r="http://schemas.openxmlformats.org/officeDocument/2006/relationships" r:id="rId7"/>
          </a:graphicData>
        </a:graphic>
      </p:graphicFrame>
      <p:sp>
        <p:nvSpPr>
          <p:cNvPr id="55" name="9 CuadroTexto"/>
          <p:cNvSpPr txBox="1"/>
          <p:nvPr/>
        </p:nvSpPr>
        <p:spPr>
          <a:xfrm>
            <a:off x="15266728" y="36795022"/>
            <a:ext cx="14277636" cy="2400657"/>
          </a:xfrm>
          <a:prstGeom prst="rect">
            <a:avLst/>
          </a:prstGeom>
          <a:noFill/>
        </p:spPr>
        <p:txBody>
          <a:bodyPr wrap="square" rtlCol="0">
            <a:spAutoFit/>
          </a:bodyPr>
          <a:lstStyle/>
          <a:p>
            <a:pPr lvl="0" algn="just"/>
            <a:r>
              <a:rPr lang="en-US" sz="3000" dirty="0" smtClean="0">
                <a:solidFill>
                  <a:schemeClr val="tx2"/>
                </a:solidFill>
                <a:latin typeface="+mn-lt"/>
              </a:rPr>
              <a:t>	A viable software solution for a highly available setup of the NFS servers has been found, the results have been satisfying and it is foreseen that no changes or only minor adjustments on the setting would be needed for its final deployment.</a:t>
            </a:r>
          </a:p>
          <a:p>
            <a:pPr lvl="0" algn="just"/>
            <a:r>
              <a:rPr lang="en-US" sz="3000" dirty="0" smtClean="0">
                <a:solidFill>
                  <a:schemeClr val="tx2"/>
                </a:solidFill>
                <a:latin typeface="+mn-lt"/>
              </a:rPr>
              <a:t>	Regarding the VPC and Terminal Servers support, the service continues to be provided with a high level of quality and satisfaction </a:t>
            </a:r>
          </a:p>
        </p:txBody>
      </p:sp>
      <p:sp>
        <p:nvSpPr>
          <p:cNvPr id="14" name="Rectangle 13"/>
          <p:cNvSpPr/>
          <p:nvPr/>
        </p:nvSpPr>
        <p:spPr>
          <a:xfrm>
            <a:off x="16599967" y="31738768"/>
            <a:ext cx="11875367" cy="523220"/>
          </a:xfrm>
          <a:prstGeom prst="rect">
            <a:avLst/>
          </a:prstGeom>
        </p:spPr>
        <p:txBody>
          <a:bodyPr wrap="none">
            <a:spAutoFit/>
          </a:bodyPr>
          <a:lstStyle/>
          <a:p>
            <a:pPr algn="ctr">
              <a:defRPr sz="3200" b="0" i="0" u="none" strike="noStrike" kern="1200" spc="0" baseline="0">
                <a:solidFill>
                  <a:srgbClr val="000000"/>
                </a:solidFill>
                <a:latin typeface="+mn-lt"/>
                <a:ea typeface="+mn-ea"/>
                <a:cs typeface="+mn-cs"/>
              </a:defRPr>
            </a:pPr>
            <a:r>
              <a:rPr lang="en-US" sz="2800" b="1" dirty="0">
                <a:solidFill>
                  <a:schemeClr val="tx2"/>
                </a:solidFill>
                <a:latin typeface="+mn-lt"/>
              </a:rPr>
              <a:t>Fig 3</a:t>
            </a:r>
            <a:r>
              <a:rPr lang="en-US" sz="2800" dirty="0">
                <a:solidFill>
                  <a:schemeClr val="tx2"/>
                </a:solidFill>
                <a:latin typeface="+mn-lt"/>
              </a:rPr>
              <a:t>: </a:t>
            </a:r>
            <a:r>
              <a:rPr lang="en-US" sz="2800" dirty="0" err="1" smtClean="0">
                <a:solidFill>
                  <a:schemeClr val="tx2"/>
                </a:solidFill>
                <a:latin typeface="+mn-lt"/>
              </a:rPr>
              <a:t>Distributi</a:t>
            </a:r>
            <a:r>
              <a:rPr lang="es-ES_tradnl" sz="2800" dirty="0" err="1" smtClean="0">
                <a:solidFill>
                  <a:schemeClr val="tx2"/>
                </a:solidFill>
                <a:latin typeface="+mn-lt"/>
              </a:rPr>
              <a:t>on</a:t>
            </a:r>
            <a:r>
              <a:rPr lang="es-ES_tradnl" sz="2800" dirty="0" smtClean="0">
                <a:solidFill>
                  <a:schemeClr val="tx2"/>
                </a:solidFill>
                <a:latin typeface="+mn-lt"/>
              </a:rPr>
              <a:t> </a:t>
            </a:r>
            <a:r>
              <a:rPr lang="es-ES_tradnl" sz="2800" dirty="0">
                <a:solidFill>
                  <a:schemeClr val="tx2"/>
                </a:solidFill>
                <a:latin typeface="+mn-lt"/>
              </a:rPr>
              <a:t>of </a:t>
            </a:r>
            <a:r>
              <a:rPr lang="es-ES_tradnl" sz="2800" dirty="0" err="1">
                <a:solidFill>
                  <a:schemeClr val="tx2"/>
                </a:solidFill>
                <a:latin typeface="+mn-lt"/>
              </a:rPr>
              <a:t>all</a:t>
            </a:r>
            <a:r>
              <a:rPr lang="es-ES_tradnl" sz="2800" dirty="0">
                <a:solidFill>
                  <a:schemeClr val="tx2"/>
                </a:solidFill>
                <a:latin typeface="+mn-lt"/>
              </a:rPr>
              <a:t> </a:t>
            </a:r>
            <a:r>
              <a:rPr lang="es-ES_tradnl" sz="2800" dirty="0" err="1">
                <a:solidFill>
                  <a:schemeClr val="tx2"/>
                </a:solidFill>
                <a:latin typeface="+mn-lt"/>
              </a:rPr>
              <a:t>Openstack</a:t>
            </a:r>
            <a:r>
              <a:rPr lang="es-ES_tradnl" sz="2800" dirty="0">
                <a:solidFill>
                  <a:schemeClr val="tx2"/>
                </a:solidFill>
                <a:latin typeface="+mn-lt"/>
              </a:rPr>
              <a:t> </a:t>
            </a:r>
            <a:r>
              <a:rPr lang="es-ES_tradnl" sz="2800" dirty="0" err="1">
                <a:solidFill>
                  <a:schemeClr val="tx2"/>
                </a:solidFill>
                <a:latin typeface="+mn-lt"/>
              </a:rPr>
              <a:t>VPCs</a:t>
            </a:r>
            <a:r>
              <a:rPr lang="es-ES_tradnl" sz="2800" dirty="0">
                <a:solidFill>
                  <a:schemeClr val="tx2"/>
                </a:solidFill>
                <a:latin typeface="+mn-lt"/>
              </a:rPr>
              <a:t> </a:t>
            </a:r>
            <a:r>
              <a:rPr lang="en-US" sz="2800" dirty="0">
                <a:solidFill>
                  <a:schemeClr val="tx2"/>
                </a:solidFill>
                <a:latin typeface="+mn-lt"/>
              </a:rPr>
              <a:t>October 2017 – 730 provided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19340</TotalTime>
  <Words>164</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MS PGothic</vt:lpstr>
      <vt:lpstr>MS PGothic</vt:lpstr>
      <vt:lpstr>Arial</vt:lpstr>
      <vt:lpstr>Arial Black</vt:lpstr>
      <vt:lpstr>Arial Narrow</vt:lpstr>
      <vt:lpstr>Gill Sans MT</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Pablo Pines Leon</cp:lastModifiedBy>
  <cp:revision>548</cp:revision>
  <cp:lastPrinted>2018-02-07T17:01:01Z</cp:lastPrinted>
  <dcterms:created xsi:type="dcterms:W3CDTF">2009-11-10T07:29:27Z</dcterms:created>
  <dcterms:modified xsi:type="dcterms:W3CDTF">2018-02-09T08:49:24Z</dcterms:modified>
  <cp:category>Powerpoint poster templates</cp:category>
</cp:coreProperties>
</file>