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2CA"/>
    <a:srgbClr val="FDD6A1"/>
    <a:srgbClr val="FCFFCF"/>
    <a:srgbClr val="FFCFCF"/>
    <a:srgbClr val="F2F4DA"/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854" autoAdjust="0"/>
  </p:normalViewPr>
  <p:slideViewPr>
    <p:cSldViewPr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566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6.jpe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21.png"/><Relationship Id="rId5" Type="http://schemas.openxmlformats.org/officeDocument/2006/relationships/image" Target="../media/image3.jpe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2.jpeg"/><Relationship Id="rId9" Type="http://schemas.openxmlformats.org/officeDocument/2006/relationships/image" Target="../media/image19.png"/><Relationship Id="rId1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2108894"/>
            <a:ext cx="1214286" cy="407210"/>
          </a:xfrm>
          <a:prstGeom prst="rect">
            <a:avLst/>
          </a:prstGeom>
        </p:spPr>
      </p:pic>
      <p:sp>
        <p:nvSpPr>
          <p:cNvPr id="4" name="12 CuadroTexto"/>
          <p:cNvSpPr txBox="1"/>
          <p:nvPr/>
        </p:nvSpPr>
        <p:spPr>
          <a:xfrm>
            <a:off x="5167556" y="6162235"/>
            <a:ext cx="3886444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" y="236920"/>
            <a:ext cx="9144000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glow>
              <a:schemeClr val="tx1">
                <a:lumMod val="50000"/>
                <a:lumOff val="50000"/>
              </a:schemeClr>
            </a:glow>
          </a:effectLst>
        </p:spPr>
        <p:txBody>
          <a:bodyPr wrap="square" rtlCol="0" anchor="ctr">
            <a:spAutoFit/>
          </a:bodyPr>
          <a:lstStyle/>
          <a:p>
            <a:pPr algn="ctr" defTabSz="749300">
              <a:spcBef>
                <a:spcPct val="50000"/>
              </a:spcBef>
            </a:pP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Sistema de Control de </a:t>
            </a:r>
            <a:r>
              <a:rPr lang="en-GB" sz="2000" dirty="0" err="1" smtClean="0">
                <a:solidFill>
                  <a:schemeClr val="tx2"/>
                </a:solidFill>
                <a:latin typeface="Arial Black" pitchFamily="34" charset="0"/>
              </a:rPr>
              <a:t>Criogenia</a:t>
            </a: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 para el banco de </a:t>
            </a:r>
            <a:r>
              <a:rPr lang="en-GB" sz="2000" dirty="0" err="1" smtClean="0">
                <a:solidFill>
                  <a:schemeClr val="tx2"/>
                </a:solidFill>
                <a:latin typeface="Arial Black" pitchFamily="34" charset="0"/>
              </a:rPr>
              <a:t>pruebas</a:t>
            </a: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 de </a:t>
            </a:r>
            <a:r>
              <a:rPr lang="en-GB" sz="2000" dirty="0" err="1" smtClean="0">
                <a:solidFill>
                  <a:schemeClr val="tx2"/>
                </a:solidFill>
                <a:latin typeface="Arial Black" pitchFamily="34" charset="0"/>
              </a:rPr>
              <a:t>los</a:t>
            </a: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en-GB" sz="2000" dirty="0" err="1" smtClean="0">
                <a:solidFill>
                  <a:schemeClr val="tx2"/>
                </a:solidFill>
                <a:latin typeface="Arial Black" pitchFamily="34" charset="0"/>
              </a:rPr>
              <a:t>imanes</a:t>
            </a: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 Super-FRS del </a:t>
            </a:r>
            <a:r>
              <a:rPr lang="en-GB" sz="2000" dirty="0" err="1" smtClean="0">
                <a:solidFill>
                  <a:schemeClr val="tx2"/>
                </a:solidFill>
                <a:latin typeface="Arial Black" pitchFamily="34" charset="0"/>
              </a:rPr>
              <a:t>acelerador</a:t>
            </a: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 FAIR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05123" y="1469543"/>
            <a:ext cx="4387067" cy="2247490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ES_tradnl" b="1" dirty="0" smtClean="0">
                <a:solidFill>
                  <a:schemeClr val="tx2"/>
                </a:solidFill>
              </a:rPr>
              <a:t>Equipo de trabajo</a:t>
            </a:r>
          </a:p>
          <a:p>
            <a:r>
              <a:rPr lang="es-ES_tradnl" sz="1400" dirty="0" smtClean="0">
                <a:solidFill>
                  <a:schemeClr val="tx2"/>
                </a:solidFill>
              </a:rPr>
              <a:t>Departamento </a:t>
            </a:r>
            <a:r>
              <a:rPr lang="es-ES_tradnl" sz="1400" b="1" dirty="0" err="1" smtClean="0">
                <a:solidFill>
                  <a:schemeClr val="tx2"/>
                </a:solidFill>
              </a:rPr>
              <a:t>Technology</a:t>
            </a:r>
            <a:r>
              <a:rPr lang="es-ES_tradnl" sz="1400" dirty="0" smtClean="0">
                <a:solidFill>
                  <a:schemeClr val="tx2"/>
                </a:solidFill>
              </a:rPr>
              <a:t>, Grupo </a:t>
            </a:r>
            <a:r>
              <a:rPr lang="es-ES_tradnl" sz="1400" b="1" dirty="0" err="1" smtClean="0">
                <a:solidFill>
                  <a:schemeClr val="tx2"/>
                </a:solidFill>
              </a:rPr>
              <a:t>Cryogenics</a:t>
            </a:r>
            <a:r>
              <a:rPr lang="es-ES_tradnl" sz="1400" dirty="0" smtClean="0">
                <a:solidFill>
                  <a:schemeClr val="tx2"/>
                </a:solidFill>
              </a:rPr>
              <a:t>, </a:t>
            </a:r>
            <a:r>
              <a:rPr lang="es-ES_tradnl" sz="1400" dirty="0" smtClean="0">
                <a:solidFill>
                  <a:schemeClr val="tx2"/>
                </a:solidFill>
              </a:rPr>
              <a:t>Sección </a:t>
            </a:r>
            <a:r>
              <a:rPr lang="es-ES_tradnl" sz="1400" b="1" dirty="0" err="1" smtClean="0">
                <a:solidFill>
                  <a:schemeClr val="tx2"/>
                </a:solidFill>
              </a:rPr>
              <a:t>Controls</a:t>
            </a:r>
            <a:r>
              <a:rPr lang="es-ES_tradnl" sz="1400" b="1" dirty="0" smtClean="0">
                <a:solidFill>
                  <a:schemeClr val="tx2"/>
                </a:solidFill>
              </a:rPr>
              <a:t> &amp; </a:t>
            </a:r>
            <a:r>
              <a:rPr lang="es-ES_tradnl" sz="1400" b="1" dirty="0" err="1" smtClean="0">
                <a:solidFill>
                  <a:schemeClr val="tx2"/>
                </a:solidFill>
              </a:rPr>
              <a:t>Electrical</a:t>
            </a:r>
            <a:r>
              <a:rPr lang="es-ES_tradnl" sz="1400" b="1" dirty="0" smtClean="0">
                <a:solidFill>
                  <a:schemeClr val="tx2"/>
                </a:solidFill>
              </a:rPr>
              <a:t> </a:t>
            </a:r>
            <a:r>
              <a:rPr lang="es-ES_tradnl" sz="1400" b="1" dirty="0" smtClean="0">
                <a:solidFill>
                  <a:schemeClr val="tx2"/>
                </a:solidFill>
              </a:rPr>
              <a:t>Support.</a:t>
            </a:r>
            <a:endParaRPr lang="es-ES_tradnl" sz="1400" b="1" dirty="0" smtClean="0">
              <a:solidFill>
                <a:schemeClr val="tx2"/>
              </a:solidFill>
            </a:endParaRPr>
          </a:p>
          <a:p>
            <a:endParaRPr lang="es-ES_tradnl" sz="1400" b="1" dirty="0" smtClean="0">
              <a:solidFill>
                <a:schemeClr val="tx2"/>
              </a:solidFill>
            </a:endParaRPr>
          </a:p>
          <a:p>
            <a:r>
              <a:rPr lang="es-ES_tradnl" b="1" dirty="0" smtClean="0">
                <a:solidFill>
                  <a:schemeClr val="tx2"/>
                </a:solidFill>
              </a:rPr>
              <a:t>Actividades de la sección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2"/>
                </a:solidFill>
              </a:rPr>
              <a:t>Desarrollo del software de </a:t>
            </a:r>
            <a:r>
              <a:rPr lang="es-ES_tradnl" sz="1400" b="1" dirty="0" smtClean="0">
                <a:solidFill>
                  <a:schemeClr val="tx2"/>
                </a:solidFill>
              </a:rPr>
              <a:t>control</a:t>
            </a:r>
            <a:r>
              <a:rPr lang="es-ES_tradnl" sz="1400" dirty="0" smtClean="0">
                <a:solidFill>
                  <a:schemeClr val="tx2"/>
                </a:solidFill>
              </a:rPr>
              <a:t> del proceso de </a:t>
            </a:r>
            <a:r>
              <a:rPr lang="es-ES_tradnl" sz="1400" b="1" dirty="0" smtClean="0">
                <a:solidFill>
                  <a:schemeClr val="tx2"/>
                </a:solidFill>
              </a:rPr>
              <a:t>criogenia.</a:t>
            </a:r>
            <a:endParaRPr lang="es-ES_tradnl" sz="14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2"/>
                </a:solidFill>
              </a:rPr>
              <a:t>Construcción de los armarios </a:t>
            </a:r>
            <a:r>
              <a:rPr lang="es-ES_tradnl" sz="1400" dirty="0" smtClean="0">
                <a:solidFill>
                  <a:schemeClr val="tx2"/>
                </a:solidFill>
              </a:rPr>
              <a:t>eléctricos.</a:t>
            </a:r>
            <a:endParaRPr lang="es-ES_tradnl" sz="14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2"/>
                </a:solidFill>
              </a:rPr>
              <a:t>Testeo del cableado de armarios e </a:t>
            </a:r>
            <a:r>
              <a:rPr lang="es-ES_tradnl" sz="1400" dirty="0" smtClean="0">
                <a:solidFill>
                  <a:schemeClr val="tx2"/>
                </a:solidFill>
              </a:rPr>
              <a:t>instrumentación.</a:t>
            </a:r>
            <a:endParaRPr lang="es-ES_tradnl" sz="1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5758" y="1006343"/>
            <a:ext cx="4612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Fernando Jusdado Serrano, Ingeniero Industrial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4644746" y="1469542"/>
            <a:ext cx="4411740" cy="4479738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ES_tradnl" sz="1600" b="1" dirty="0" smtClean="0">
                <a:solidFill>
                  <a:schemeClr val="tx2"/>
                </a:solidFill>
              </a:rPr>
              <a:t>Proyecto Desarrollado</a:t>
            </a:r>
            <a:br>
              <a:rPr lang="es-ES_tradnl" sz="1600" b="1" dirty="0" smtClean="0">
                <a:solidFill>
                  <a:schemeClr val="tx2"/>
                </a:solidFill>
              </a:rPr>
            </a:br>
            <a:r>
              <a:rPr lang="es-ES_tradnl" sz="1200" dirty="0" smtClean="0">
                <a:solidFill>
                  <a:schemeClr val="tx2"/>
                </a:solidFill>
              </a:rPr>
              <a:t>Software para control del banco de prueba de imanes con una capacidad de testeo de 21 imanes de gran tamaño </a:t>
            </a:r>
            <a:r>
              <a:rPr lang="es-ES_tradnl" sz="1200" dirty="0">
                <a:solidFill>
                  <a:schemeClr val="tx2"/>
                </a:solidFill>
              </a:rPr>
              <a:t>por </a:t>
            </a:r>
            <a:r>
              <a:rPr lang="es-ES_tradnl" sz="1200" dirty="0" smtClean="0">
                <a:solidFill>
                  <a:schemeClr val="tx2"/>
                </a:solidFill>
              </a:rPr>
              <a:t>año para el acelerador FAIR de GSI.  </a:t>
            </a:r>
          </a:p>
          <a:p>
            <a:endParaRPr lang="es-ES_tradnl" sz="1400" dirty="0">
              <a:solidFill>
                <a:schemeClr val="tx2"/>
              </a:solidFill>
            </a:endParaRPr>
          </a:p>
          <a:p>
            <a:endParaRPr lang="es-ES_tradnl" b="1" dirty="0">
              <a:solidFill>
                <a:schemeClr val="tx2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179590"/>
            <a:ext cx="936106" cy="61783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9412" y="2436217"/>
            <a:ext cx="437458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>
                <a:solidFill>
                  <a:schemeClr val="tx2"/>
                </a:solidFill>
              </a:rPr>
              <a:t>Datos del </a:t>
            </a:r>
            <a:r>
              <a:rPr lang="es-ES_tradnl" sz="1600" b="1" dirty="0" smtClean="0">
                <a:solidFill>
                  <a:schemeClr val="tx2"/>
                </a:solidFill>
              </a:rPr>
              <a:t>proyecto</a:t>
            </a:r>
            <a:endParaRPr lang="es-ES_tradnl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200" dirty="0" smtClean="0">
                <a:solidFill>
                  <a:schemeClr val="tx2"/>
                </a:solidFill>
              </a:rPr>
              <a:t>Software </a:t>
            </a:r>
            <a:r>
              <a:rPr lang="es-ES_tradnl" sz="1200" dirty="0">
                <a:solidFill>
                  <a:schemeClr val="tx2"/>
                </a:solidFill>
              </a:rPr>
              <a:t>de control 9 </a:t>
            </a:r>
            <a:r>
              <a:rPr lang="es-ES_tradnl" sz="1200" dirty="0" err="1" smtClean="0">
                <a:solidFill>
                  <a:schemeClr val="tx2"/>
                </a:solidFill>
              </a:rPr>
              <a:t>PLCs</a:t>
            </a:r>
            <a:endParaRPr lang="es-ES_tradnl" sz="1200" dirty="0">
              <a:solidFill>
                <a:schemeClr val="tx2"/>
              </a:solidFill>
            </a:endParaRPr>
          </a:p>
          <a:p>
            <a:r>
              <a:rPr lang="es-ES_tradnl" sz="1200" dirty="0" smtClean="0">
                <a:solidFill>
                  <a:schemeClr val="tx2"/>
                </a:solidFill>
              </a:rPr>
              <a:t>(</a:t>
            </a:r>
            <a:r>
              <a:rPr lang="es-ES_tradnl" sz="1200" b="1" dirty="0" smtClean="0">
                <a:solidFill>
                  <a:schemeClr val="tx2"/>
                </a:solidFill>
              </a:rPr>
              <a:t>Schneider </a:t>
            </a:r>
            <a:r>
              <a:rPr lang="es-ES_tradnl" sz="1200" b="1" dirty="0">
                <a:solidFill>
                  <a:schemeClr val="tx2"/>
                </a:solidFill>
              </a:rPr>
              <a:t>y SIEMENS</a:t>
            </a:r>
            <a:r>
              <a:rPr lang="es-ES_tradnl" sz="1200" dirty="0" smtClean="0">
                <a:solidFill>
                  <a:schemeClr val="tx2"/>
                </a:solidFill>
              </a:rPr>
              <a:t>).</a:t>
            </a:r>
            <a:endParaRPr lang="es-ES_tradnl" sz="12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200" b="1" dirty="0" smtClean="0">
                <a:solidFill>
                  <a:schemeClr val="tx2"/>
                </a:solidFill>
              </a:rPr>
              <a:t>+</a:t>
            </a:r>
            <a:r>
              <a:rPr lang="es-ES_tradnl" sz="1200" b="1" dirty="0">
                <a:solidFill>
                  <a:schemeClr val="tx2"/>
                </a:solidFill>
              </a:rPr>
              <a:t>1200 </a:t>
            </a:r>
            <a:r>
              <a:rPr lang="es-ES_tradnl" sz="1200" dirty="0">
                <a:solidFill>
                  <a:schemeClr val="tx2"/>
                </a:solidFill>
              </a:rPr>
              <a:t>señales digitales y </a:t>
            </a:r>
            <a:r>
              <a:rPr lang="es-ES_tradnl" sz="1200" b="1" dirty="0">
                <a:solidFill>
                  <a:schemeClr val="tx2"/>
                </a:solidFill>
              </a:rPr>
              <a:t>+</a:t>
            </a:r>
            <a:r>
              <a:rPr lang="es-ES_tradnl" sz="1200" b="1" dirty="0" smtClean="0">
                <a:solidFill>
                  <a:schemeClr val="tx2"/>
                </a:solidFill>
              </a:rPr>
              <a:t>900</a:t>
            </a:r>
          </a:p>
          <a:p>
            <a:r>
              <a:rPr lang="es-ES_tradnl" sz="1200" dirty="0" smtClean="0">
                <a:solidFill>
                  <a:schemeClr val="tx2"/>
                </a:solidFill>
              </a:rPr>
              <a:t>señales analógicas.</a:t>
            </a:r>
            <a:endParaRPr lang="es-ES_tradnl" sz="12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200" dirty="0" smtClean="0">
                <a:solidFill>
                  <a:schemeClr val="tx2"/>
                </a:solidFill>
              </a:rPr>
              <a:t>Comunicación </a:t>
            </a:r>
            <a:r>
              <a:rPr lang="es-ES_tradnl" sz="1200" dirty="0">
                <a:solidFill>
                  <a:schemeClr val="tx2"/>
                </a:solidFill>
              </a:rPr>
              <a:t>entre </a:t>
            </a:r>
            <a:r>
              <a:rPr lang="es-ES_tradnl" sz="1200" dirty="0" smtClean="0">
                <a:solidFill>
                  <a:schemeClr val="tx2"/>
                </a:solidFill>
              </a:rPr>
              <a:t>módulos:</a:t>
            </a:r>
          </a:p>
          <a:p>
            <a:r>
              <a:rPr lang="es-ES_tradnl" sz="1200" b="1" dirty="0" smtClean="0">
                <a:solidFill>
                  <a:schemeClr val="tx2"/>
                </a:solidFill>
              </a:rPr>
              <a:t>PROFIBUS</a:t>
            </a:r>
            <a:r>
              <a:rPr lang="es-ES_tradnl" sz="1200" b="1" dirty="0">
                <a:solidFill>
                  <a:schemeClr val="tx2"/>
                </a:solidFill>
              </a:rPr>
              <a:t>, MODBUS y </a:t>
            </a:r>
            <a:r>
              <a:rPr lang="es-ES_tradnl" sz="1200" b="1" dirty="0" smtClean="0">
                <a:solidFill>
                  <a:schemeClr val="tx2"/>
                </a:solidFill>
              </a:rPr>
              <a:t>Ethernet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200" dirty="0" smtClean="0">
                <a:solidFill>
                  <a:schemeClr val="tx2"/>
                </a:solidFill>
              </a:rPr>
              <a:t>Ejemplos de dispositivos controlados: </a:t>
            </a:r>
            <a:r>
              <a:rPr lang="es-ES_tradnl" sz="1200" b="1" dirty="0" smtClean="0">
                <a:solidFill>
                  <a:schemeClr val="tx2"/>
                </a:solidFill>
              </a:rPr>
              <a:t>Válvulas SIPART</a:t>
            </a:r>
            <a:r>
              <a:rPr lang="es-ES_tradnl" sz="1200" dirty="0" smtClean="0">
                <a:solidFill>
                  <a:schemeClr val="tx2"/>
                </a:solidFill>
              </a:rPr>
              <a:t>, </a:t>
            </a:r>
            <a:r>
              <a:rPr lang="es-ES_tradnl" sz="1200" b="1" dirty="0" smtClean="0">
                <a:solidFill>
                  <a:schemeClr val="tx2"/>
                </a:solidFill>
              </a:rPr>
              <a:t>Calentadores Eléctricos</a:t>
            </a:r>
            <a:r>
              <a:rPr lang="es-ES_tradnl" sz="1200" dirty="0" smtClean="0">
                <a:solidFill>
                  <a:schemeClr val="tx2"/>
                </a:solidFill>
              </a:rPr>
              <a:t>, </a:t>
            </a:r>
            <a:r>
              <a:rPr lang="es-ES_tradnl" sz="1200" b="1" dirty="0" smtClean="0">
                <a:solidFill>
                  <a:schemeClr val="tx2"/>
                </a:solidFill>
              </a:rPr>
              <a:t>Bombas</a:t>
            </a:r>
            <a:r>
              <a:rPr lang="es-ES_tradnl" sz="1200" dirty="0" smtClean="0">
                <a:solidFill>
                  <a:schemeClr val="tx2"/>
                </a:solidFill>
              </a:rPr>
              <a:t>,</a:t>
            </a:r>
            <a:r>
              <a:rPr lang="es-ES_tradnl" sz="1200" b="1" dirty="0" smtClean="0">
                <a:solidFill>
                  <a:schemeClr val="tx2"/>
                </a:solidFill>
              </a:rPr>
              <a:t> Turbinas, etc</a:t>
            </a:r>
            <a:r>
              <a:rPr lang="es-ES_tradnl" sz="1200" dirty="0" smtClean="0">
                <a:solidFill>
                  <a:schemeClr val="tx2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200" dirty="0" smtClean="0">
                <a:solidFill>
                  <a:schemeClr val="tx2"/>
                </a:solidFill>
              </a:rPr>
              <a:t>Ejemplos de instrumentos de medida: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200" dirty="0" smtClean="0">
                <a:solidFill>
                  <a:schemeClr val="tx2"/>
                </a:solidFill>
              </a:rPr>
              <a:t>Temperatura: </a:t>
            </a:r>
            <a:r>
              <a:rPr lang="es-ES_tradnl" sz="1200" b="1" dirty="0" smtClean="0">
                <a:solidFill>
                  <a:schemeClr val="tx2"/>
                </a:solidFill>
              </a:rPr>
              <a:t>PT100, </a:t>
            </a:r>
            <a:r>
              <a:rPr lang="es-ES_tradnl" sz="1200" b="1" dirty="0" err="1" smtClean="0">
                <a:solidFill>
                  <a:schemeClr val="tx2"/>
                </a:solidFill>
              </a:rPr>
              <a:t>RhFe</a:t>
            </a:r>
            <a:r>
              <a:rPr lang="es-ES_tradnl" sz="1200" b="1" dirty="0" smtClean="0">
                <a:solidFill>
                  <a:schemeClr val="tx2"/>
                </a:solidFill>
              </a:rPr>
              <a:t>, </a:t>
            </a:r>
            <a:r>
              <a:rPr lang="es-ES_tradnl" sz="1200" b="1" dirty="0" err="1" smtClean="0">
                <a:solidFill>
                  <a:schemeClr val="tx2"/>
                </a:solidFill>
              </a:rPr>
              <a:t>Cernox</a:t>
            </a:r>
            <a:endParaRPr lang="es-ES_tradnl" sz="1200" b="1" dirty="0" smtClean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200" dirty="0" smtClean="0">
                <a:solidFill>
                  <a:schemeClr val="tx2"/>
                </a:solidFill>
              </a:rPr>
              <a:t>Presión: </a:t>
            </a:r>
            <a:r>
              <a:rPr lang="es-ES_tradnl" sz="1200" b="1" dirty="0" smtClean="0">
                <a:solidFill>
                  <a:schemeClr val="tx2"/>
                </a:solidFill>
              </a:rPr>
              <a:t>SIEMENS, </a:t>
            </a:r>
            <a:r>
              <a:rPr lang="es-ES_tradnl" sz="1200" b="1" dirty="0" err="1" smtClean="0">
                <a:solidFill>
                  <a:schemeClr val="tx2"/>
                </a:solidFill>
              </a:rPr>
              <a:t>Khrone</a:t>
            </a:r>
            <a:r>
              <a:rPr lang="es-ES_tradnl" sz="1200" b="1" dirty="0" smtClean="0">
                <a:solidFill>
                  <a:schemeClr val="tx2"/>
                </a:solidFill>
              </a:rPr>
              <a:t>, ABB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79412" y="4806097"/>
            <a:ext cx="40055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smtClean="0">
                <a:solidFill>
                  <a:schemeClr val="tx2"/>
                </a:solidFill>
              </a:rPr>
              <a:t>Mis actividades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200" dirty="0" smtClean="0">
                <a:solidFill>
                  <a:schemeClr val="tx2"/>
                </a:solidFill>
              </a:rPr>
              <a:t>Comprensión del proceso e implementación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200" dirty="0" smtClean="0">
                <a:solidFill>
                  <a:schemeClr val="tx2"/>
                </a:solidFill>
              </a:rPr>
              <a:t>Diseño e implementación de </a:t>
            </a:r>
            <a:r>
              <a:rPr lang="es-ES_tradnl" sz="1200" b="1" i="1" dirty="0" err="1" smtClean="0">
                <a:solidFill>
                  <a:schemeClr val="tx2"/>
                </a:solidFill>
              </a:rPr>
              <a:t>interlocks</a:t>
            </a:r>
            <a:endParaRPr lang="es-ES_tradnl" sz="1200" b="1" i="1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200" dirty="0" smtClean="0">
                <a:solidFill>
                  <a:schemeClr val="tx2"/>
                </a:solidFill>
              </a:rPr>
              <a:t>Testeo del </a:t>
            </a:r>
            <a:r>
              <a:rPr lang="es-ES_tradnl" sz="1200" b="1" dirty="0" smtClean="0">
                <a:solidFill>
                  <a:schemeClr val="tx2"/>
                </a:solidFill>
              </a:rPr>
              <a:t>cableado de armarios eléctricos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200" dirty="0" smtClean="0">
                <a:solidFill>
                  <a:schemeClr val="tx2"/>
                </a:solidFill>
              </a:rPr>
              <a:t>Testeo de la </a:t>
            </a:r>
            <a:r>
              <a:rPr lang="es-ES_tradnl" sz="1200" b="1" dirty="0" smtClean="0">
                <a:solidFill>
                  <a:schemeClr val="tx2"/>
                </a:solidFill>
              </a:rPr>
              <a:t>instrumentación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106132" y="3838233"/>
            <a:ext cx="4392619" cy="2111048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s-ES_tradnl" sz="1400" dirty="0">
              <a:solidFill>
                <a:schemeClr val="tx2"/>
              </a:solidFill>
            </a:endParaRPr>
          </a:p>
          <a:p>
            <a:endParaRPr lang="es-ES_tradnl" b="1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3164" y="3861048"/>
            <a:ext cx="43690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smtClean="0">
                <a:solidFill>
                  <a:schemeClr val="tx2"/>
                </a:solidFill>
              </a:rPr>
              <a:t>Softwares y </a:t>
            </a:r>
            <a:r>
              <a:rPr lang="es-ES_tradnl" sz="1600" b="1" dirty="0" err="1" smtClean="0">
                <a:solidFill>
                  <a:schemeClr val="tx2"/>
                </a:solidFill>
              </a:rPr>
              <a:t>Frameworks</a:t>
            </a:r>
            <a:endParaRPr lang="es-ES_tradnl" sz="1600" b="1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2"/>
                </a:solidFill>
              </a:rPr>
              <a:t>Programadores </a:t>
            </a:r>
            <a:r>
              <a:rPr lang="es-ES_tradnl" sz="1400" dirty="0" smtClean="0">
                <a:solidFill>
                  <a:schemeClr val="tx2"/>
                </a:solidFill>
              </a:rPr>
              <a:t>de </a:t>
            </a:r>
            <a:r>
              <a:rPr lang="es-ES_tradnl" sz="1400" dirty="0" err="1" smtClean="0">
                <a:solidFill>
                  <a:schemeClr val="tx2"/>
                </a:solidFill>
              </a:rPr>
              <a:t>CPUs</a:t>
            </a:r>
            <a:r>
              <a:rPr lang="es-ES_tradnl" sz="1400" dirty="0" smtClean="0">
                <a:solidFill>
                  <a:schemeClr val="tx2"/>
                </a:solidFill>
              </a:rPr>
              <a:t>: </a:t>
            </a:r>
            <a:r>
              <a:rPr lang="es-ES_tradnl" sz="1400" b="1" dirty="0" smtClean="0">
                <a:solidFill>
                  <a:schemeClr val="tx2"/>
                </a:solidFill>
              </a:rPr>
              <a:t>STEP 7 y </a:t>
            </a:r>
            <a:r>
              <a:rPr lang="es-ES_tradnl" sz="1400" b="1" dirty="0" err="1" smtClean="0">
                <a:solidFill>
                  <a:schemeClr val="tx2"/>
                </a:solidFill>
              </a:rPr>
              <a:t>UnityPro</a:t>
            </a:r>
            <a:r>
              <a:rPr lang="es-ES_tradnl" sz="1400" b="1" dirty="0" smtClean="0">
                <a:solidFill>
                  <a:schemeClr val="tx2"/>
                </a:solidFill>
              </a:rPr>
              <a:t> XL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2"/>
                </a:solidFill>
              </a:rPr>
              <a:t>SUPERVISION (SCADA): </a:t>
            </a:r>
            <a:r>
              <a:rPr lang="es-ES_tradnl" sz="1400" b="1" dirty="0" smtClean="0">
                <a:solidFill>
                  <a:schemeClr val="tx2"/>
                </a:solidFill>
              </a:rPr>
              <a:t>WINCC OA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2"/>
                </a:solidFill>
              </a:rPr>
              <a:t>DIAGRAMAS ELECTRICOS: </a:t>
            </a:r>
            <a:r>
              <a:rPr lang="es-ES_tradnl" sz="1400" b="1" dirty="0" smtClean="0">
                <a:solidFill>
                  <a:schemeClr val="tx2"/>
                </a:solidFill>
              </a:rPr>
              <a:t>SEE ELECTRICAL EXPERT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2"/>
                </a:solidFill>
              </a:rPr>
              <a:t>Framework </a:t>
            </a:r>
            <a:r>
              <a:rPr lang="es-ES_tradnl" sz="1400" dirty="0" smtClean="0">
                <a:solidFill>
                  <a:schemeClr val="tx2"/>
                </a:solidFill>
              </a:rPr>
              <a:t>Programación: </a:t>
            </a:r>
            <a:r>
              <a:rPr lang="es-ES_tradnl" sz="1400" b="1" dirty="0" smtClean="0">
                <a:solidFill>
                  <a:schemeClr val="tx2"/>
                </a:solidFill>
              </a:rPr>
              <a:t>UNICOS (CERN</a:t>
            </a:r>
            <a:r>
              <a:rPr lang="es-ES_tradnl" sz="1400" b="1" dirty="0" smtClean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2"/>
                </a:solidFill>
              </a:rPr>
              <a:t>Integración continua: </a:t>
            </a:r>
            <a:r>
              <a:rPr lang="es-ES_tradnl" sz="1400" b="1" dirty="0" err="1" smtClean="0">
                <a:solidFill>
                  <a:schemeClr val="tx2"/>
                </a:solidFill>
              </a:rPr>
              <a:t>Gitlab</a:t>
            </a:r>
            <a:r>
              <a:rPr lang="es-ES_tradnl" sz="1400" dirty="0" smtClean="0">
                <a:solidFill>
                  <a:schemeClr val="tx2"/>
                </a:solidFill>
              </a:rPr>
              <a:t>, </a:t>
            </a:r>
            <a:r>
              <a:rPr lang="es-ES_tradnl" sz="1400" b="1" dirty="0" smtClean="0">
                <a:solidFill>
                  <a:schemeClr val="tx2"/>
                </a:solidFill>
              </a:rPr>
              <a:t>Jenkins</a:t>
            </a:r>
            <a:endParaRPr lang="es-ES_tradnl" sz="14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1400" b="1" dirty="0" smtClean="0">
              <a:solidFill>
                <a:schemeClr val="tx2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047" y="5286754"/>
            <a:ext cx="555480" cy="55829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3353" y="5298610"/>
            <a:ext cx="548596" cy="55413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29202" y="5290918"/>
            <a:ext cx="554135" cy="55413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33259" y="5290918"/>
            <a:ext cx="578226" cy="554134"/>
          </a:xfrm>
          <a:prstGeom prst="rect">
            <a:avLst/>
          </a:prstGeom>
        </p:spPr>
      </p:pic>
      <p:pic>
        <p:nvPicPr>
          <p:cNvPr id="1024" name="Picture 10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58738" y="5290918"/>
            <a:ext cx="561609" cy="5633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91692" y="2640372"/>
            <a:ext cx="578909" cy="10766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57618" y="4901915"/>
            <a:ext cx="911849" cy="8855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34557" y="2378099"/>
            <a:ext cx="757973" cy="1165148"/>
          </a:xfrm>
          <a:prstGeom prst="rect">
            <a:avLst/>
          </a:prstGeom>
        </p:spPr>
      </p:pic>
      <p:pic>
        <p:nvPicPr>
          <p:cNvPr id="11" name="Picture 2" descr="Image result for electrical heater cryogenics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124" y="4017255"/>
            <a:ext cx="908533" cy="90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73173" y="5290918"/>
            <a:ext cx="520828" cy="561827"/>
          </a:xfrm>
          <a:prstGeom prst="rect">
            <a:avLst/>
          </a:prstGeom>
        </p:spPr>
      </p:pic>
      <p:pic>
        <p:nvPicPr>
          <p:cNvPr id="2050" name="Picture 2" descr="Image result for jenkins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9" t="12056" r="25038" b="7909"/>
          <a:stretch/>
        </p:blipFill>
        <p:spPr bwMode="auto">
          <a:xfrm>
            <a:off x="3849064" y="5212574"/>
            <a:ext cx="648072" cy="7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77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s://s3.pixers.pics/pixers/700/FO/40/50/10/97/700_FO40501097_f50386c87db4ac81ab846d514d6fb0f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91174" y="5218099"/>
            <a:ext cx="1366568" cy="91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12 CuadroTexto"/>
          <p:cNvSpPr txBox="1"/>
          <p:nvPr/>
        </p:nvSpPr>
        <p:spPr>
          <a:xfrm>
            <a:off x="5167556" y="6162235"/>
            <a:ext cx="3799315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</a:t>
            </a:r>
            <a:r>
              <a:rPr lang="es-ES" sz="1000" b="1" dirty="0" smtClean="0">
                <a:latin typeface="+mj-lt"/>
              </a:rPr>
              <a:t>para </a:t>
            </a:r>
            <a:r>
              <a:rPr lang="es-ES" sz="1000" b="1" dirty="0" smtClean="0">
                <a:latin typeface="+mj-lt"/>
              </a:rPr>
              <a:t>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" y="236920"/>
            <a:ext cx="9144000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glow>
              <a:schemeClr val="tx1">
                <a:lumMod val="50000"/>
                <a:lumOff val="50000"/>
              </a:schemeClr>
            </a:glow>
          </a:effectLst>
        </p:spPr>
        <p:txBody>
          <a:bodyPr wrap="square" rtlCol="0" anchor="ctr">
            <a:spAutoFit/>
          </a:bodyPr>
          <a:lstStyle/>
          <a:p>
            <a:pPr algn="ctr" defTabSz="749300">
              <a:spcBef>
                <a:spcPct val="50000"/>
              </a:spcBef>
            </a:pP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Sistema de Control de </a:t>
            </a:r>
            <a:r>
              <a:rPr lang="en-GB" sz="2000" dirty="0" err="1" smtClean="0">
                <a:solidFill>
                  <a:schemeClr val="tx2"/>
                </a:solidFill>
                <a:latin typeface="Arial Black" pitchFamily="34" charset="0"/>
              </a:rPr>
              <a:t>Criogenia</a:t>
            </a: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 para el banco de </a:t>
            </a:r>
            <a:r>
              <a:rPr lang="en-GB" sz="2000" dirty="0" err="1" smtClean="0">
                <a:solidFill>
                  <a:schemeClr val="tx2"/>
                </a:solidFill>
                <a:latin typeface="Arial Black" pitchFamily="34" charset="0"/>
              </a:rPr>
              <a:t>pruebas</a:t>
            </a: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 de </a:t>
            </a:r>
            <a:r>
              <a:rPr lang="en-GB" sz="2000" dirty="0" err="1" smtClean="0">
                <a:solidFill>
                  <a:schemeClr val="tx2"/>
                </a:solidFill>
                <a:latin typeface="Arial Black" pitchFamily="34" charset="0"/>
              </a:rPr>
              <a:t>los</a:t>
            </a: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en-GB" sz="2000" dirty="0" err="1" smtClean="0">
                <a:solidFill>
                  <a:schemeClr val="tx2"/>
                </a:solidFill>
                <a:latin typeface="Arial Black" pitchFamily="34" charset="0"/>
              </a:rPr>
              <a:t>imanes</a:t>
            </a: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 Super-FRS del </a:t>
            </a:r>
            <a:r>
              <a:rPr lang="en-GB" sz="2000" dirty="0" err="1" smtClean="0">
                <a:solidFill>
                  <a:schemeClr val="tx2"/>
                </a:solidFill>
                <a:latin typeface="Arial Black" pitchFamily="34" charset="0"/>
              </a:rPr>
              <a:t>acelerador</a:t>
            </a: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chemeClr val="tx2"/>
                </a:solidFill>
                <a:latin typeface="Arial Black" pitchFamily="34" charset="0"/>
              </a:rPr>
              <a:t>FAIR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5758" y="1006343"/>
            <a:ext cx="4612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Fernando Jusdado Serrano, Ingeniero Industrial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179590"/>
            <a:ext cx="936106" cy="61783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05123" y="1454749"/>
            <a:ext cx="8931374" cy="1634467"/>
            <a:chOff x="3779912" y="1469542"/>
            <a:chExt cx="4209278" cy="1743434"/>
          </a:xfrm>
        </p:grpSpPr>
        <p:sp>
          <p:nvSpPr>
            <p:cNvPr id="3" name="Rounded Rectangle 2"/>
            <p:cNvSpPr/>
            <p:nvPr/>
          </p:nvSpPr>
          <p:spPr>
            <a:xfrm>
              <a:off x="3779912" y="1469542"/>
              <a:ext cx="3382013" cy="1743434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s-ES_tradnl" sz="2000" b="1" dirty="0" smtClean="0">
                  <a:solidFill>
                    <a:schemeClr val="tx2"/>
                  </a:solidFill>
                </a:rPr>
                <a:t>Educación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_tradnl" b="1" dirty="0" smtClean="0">
                  <a:solidFill>
                    <a:schemeClr val="tx2"/>
                  </a:solidFill>
                </a:rPr>
                <a:t>Ingeniería Industrial</a:t>
              </a:r>
              <a:r>
                <a:rPr lang="es-ES_tradnl" dirty="0" smtClean="0">
                  <a:solidFill>
                    <a:schemeClr val="tx2"/>
                  </a:solidFill>
                </a:rPr>
                <a:t>, </a:t>
              </a:r>
              <a:r>
                <a:rPr lang="es-ES_tradnl" b="1" dirty="0" smtClean="0">
                  <a:solidFill>
                    <a:schemeClr val="tx2"/>
                  </a:solidFill>
                </a:rPr>
                <a:t>especialización Electrónica</a:t>
              </a:r>
              <a:r>
                <a:rPr lang="es-ES_tradnl" dirty="0" smtClean="0">
                  <a:solidFill>
                    <a:schemeClr val="tx2"/>
                  </a:solidFill>
                </a:rPr>
                <a:t>. Universidad Pontificia de Comillas, </a:t>
              </a:r>
              <a:r>
                <a:rPr lang="es-ES_tradnl" b="1" dirty="0" smtClean="0">
                  <a:solidFill>
                    <a:schemeClr val="tx2"/>
                  </a:solidFill>
                </a:rPr>
                <a:t>ICAI.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_tradnl" dirty="0" smtClean="0">
                  <a:solidFill>
                    <a:schemeClr val="tx2"/>
                  </a:solidFill>
                </a:rPr>
                <a:t>Curso 2014/15</a:t>
              </a:r>
              <a:r>
                <a:rPr lang="es-ES_tradnl" dirty="0" smtClean="0">
                  <a:solidFill>
                    <a:schemeClr val="tx2"/>
                  </a:solidFill>
                </a:rPr>
                <a:t>	</a:t>
              </a:r>
              <a:r>
                <a:rPr lang="es-ES_tradnl" dirty="0" smtClean="0">
                  <a:solidFill>
                    <a:schemeClr val="tx2"/>
                  </a:solidFill>
                </a:rPr>
                <a:t>Exchange </a:t>
              </a:r>
              <a:r>
                <a:rPr lang="es-ES_tradnl" dirty="0" err="1" smtClean="0">
                  <a:solidFill>
                    <a:schemeClr val="tx2"/>
                  </a:solidFill>
                </a:rPr>
                <a:t>Student</a:t>
              </a:r>
              <a:r>
                <a:rPr lang="es-ES_tradnl" dirty="0" smtClean="0">
                  <a:solidFill>
                    <a:schemeClr val="tx2"/>
                  </a:solidFill>
                </a:rPr>
                <a:t>. </a:t>
              </a:r>
              <a:r>
                <a:rPr lang="es-ES_tradnl" b="1" dirty="0" err="1" smtClean="0">
                  <a:solidFill>
                    <a:schemeClr val="tx2"/>
                  </a:solidFill>
                </a:rPr>
                <a:t>State</a:t>
              </a:r>
              <a:r>
                <a:rPr lang="es-ES_tradnl" b="1" dirty="0" smtClean="0">
                  <a:solidFill>
                    <a:schemeClr val="tx2"/>
                  </a:solidFill>
                </a:rPr>
                <a:t> </a:t>
              </a:r>
              <a:r>
                <a:rPr lang="es-ES_tradnl" b="1" dirty="0" err="1" smtClean="0">
                  <a:solidFill>
                    <a:schemeClr val="tx2"/>
                  </a:solidFill>
                </a:rPr>
                <a:t>University</a:t>
              </a:r>
              <a:r>
                <a:rPr lang="es-ES_tradnl" b="1" dirty="0" smtClean="0">
                  <a:solidFill>
                    <a:schemeClr val="tx2"/>
                  </a:solidFill>
                </a:rPr>
                <a:t> of New York at New </a:t>
              </a:r>
              <a:r>
                <a:rPr lang="es-ES_tradnl" b="1" dirty="0" err="1" smtClean="0">
                  <a:solidFill>
                    <a:schemeClr val="tx2"/>
                  </a:solidFill>
                </a:rPr>
                <a:t>Paltz</a:t>
              </a:r>
              <a:r>
                <a:rPr lang="es-ES_tradnl" b="1" dirty="0" smtClean="0">
                  <a:solidFill>
                    <a:schemeClr val="tx2"/>
                  </a:solidFill>
                </a:rPr>
                <a:t> (USA)</a:t>
              </a:r>
              <a:r>
                <a:rPr lang="es-ES_tradnl" b="1" dirty="0" smtClean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3779912" y="1469544"/>
              <a:ext cx="4209278" cy="1645018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s-ES_tradnl" b="1" dirty="0" smtClean="0">
                <a:solidFill>
                  <a:schemeClr val="tx2"/>
                </a:solidFill>
              </a:endParaRPr>
            </a:p>
          </p:txBody>
        </p:sp>
        <p:pic>
          <p:nvPicPr>
            <p:cNvPr id="1028" name="Picture 4" descr="Image result for icai comillas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4075" y="1795829"/>
              <a:ext cx="244985" cy="501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92055" y="2435190"/>
              <a:ext cx="489025" cy="484982"/>
            </a:xfrm>
            <a:prstGeom prst="rect">
              <a:avLst/>
            </a:prstGeom>
          </p:spPr>
        </p:pic>
      </p:grpSp>
      <p:sp>
        <p:nvSpPr>
          <p:cNvPr id="36" name="Rounded Rectangle 35"/>
          <p:cNvSpPr/>
          <p:nvPr/>
        </p:nvSpPr>
        <p:spPr>
          <a:xfrm>
            <a:off x="101493" y="3137806"/>
            <a:ext cx="8935004" cy="1248460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s-ES_tradnl" b="1" dirty="0" smtClean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5123" y="3137805"/>
            <a:ext cx="779671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b="1" dirty="0">
                <a:solidFill>
                  <a:schemeClr val="tx2"/>
                </a:solidFill>
              </a:rPr>
              <a:t>Experiencia Profesional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schemeClr val="tx2"/>
                </a:solidFill>
              </a:rPr>
              <a:t>Jun. 2016 - </a:t>
            </a:r>
            <a:r>
              <a:rPr lang="es-ES_tradnl" dirty="0" err="1">
                <a:solidFill>
                  <a:schemeClr val="tx2"/>
                </a:solidFill>
              </a:rPr>
              <a:t>act</a:t>
            </a:r>
            <a:r>
              <a:rPr lang="es-ES_tradnl" dirty="0">
                <a:solidFill>
                  <a:schemeClr val="tx2"/>
                </a:solidFill>
              </a:rPr>
              <a:t>.	</a:t>
            </a:r>
            <a:r>
              <a:rPr lang="es-ES_tradnl" b="1" dirty="0">
                <a:solidFill>
                  <a:schemeClr val="tx2"/>
                </a:solidFill>
              </a:rPr>
              <a:t> </a:t>
            </a:r>
            <a:r>
              <a:rPr lang="es-ES_tradnl" b="1" dirty="0" smtClean="0">
                <a:solidFill>
                  <a:schemeClr val="tx2"/>
                </a:solidFill>
              </a:rPr>
              <a:t>         Ingeniero </a:t>
            </a:r>
            <a:r>
              <a:rPr lang="es-ES_tradnl" b="1" dirty="0">
                <a:solidFill>
                  <a:schemeClr val="tx2"/>
                </a:solidFill>
              </a:rPr>
              <a:t>Control </a:t>
            </a:r>
            <a:r>
              <a:rPr lang="es-ES_tradnl" b="1" dirty="0" smtClean="0">
                <a:solidFill>
                  <a:schemeClr val="tx2"/>
                </a:solidFill>
              </a:rPr>
              <a:t>de </a:t>
            </a:r>
            <a:r>
              <a:rPr lang="es-ES_tradnl" b="1" dirty="0">
                <a:solidFill>
                  <a:schemeClr val="tx2"/>
                </a:solidFill>
              </a:rPr>
              <a:t>Criogenia en CERN. </a:t>
            </a:r>
            <a:r>
              <a:rPr lang="es-ES_tradnl" dirty="0">
                <a:solidFill>
                  <a:schemeClr val="tx2"/>
                </a:solidFill>
              </a:rPr>
              <a:t>Ginebra (Suiza)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schemeClr val="tx2"/>
                </a:solidFill>
              </a:rPr>
              <a:t>Jun. 2015 - </a:t>
            </a:r>
            <a:r>
              <a:rPr lang="es-ES_tradnl" dirty="0" err="1">
                <a:solidFill>
                  <a:schemeClr val="tx2"/>
                </a:solidFill>
              </a:rPr>
              <a:t>May</a:t>
            </a:r>
            <a:r>
              <a:rPr lang="es-ES_tradnl" dirty="0">
                <a:solidFill>
                  <a:schemeClr val="tx2"/>
                </a:solidFill>
              </a:rPr>
              <a:t>. </a:t>
            </a:r>
            <a:r>
              <a:rPr lang="es-ES_tradnl" dirty="0" smtClean="0">
                <a:solidFill>
                  <a:schemeClr val="tx2"/>
                </a:solidFill>
              </a:rPr>
              <a:t>16     </a:t>
            </a:r>
            <a:r>
              <a:rPr lang="es-ES_tradnl" b="1" dirty="0" smtClean="0">
                <a:solidFill>
                  <a:schemeClr val="tx2"/>
                </a:solidFill>
              </a:rPr>
              <a:t>Construcción Civil. </a:t>
            </a:r>
            <a:r>
              <a:rPr lang="es-ES_tradnl" dirty="0" smtClean="0">
                <a:solidFill>
                  <a:schemeClr val="tx2"/>
                </a:solidFill>
              </a:rPr>
              <a:t>Grupo </a:t>
            </a:r>
            <a:r>
              <a:rPr lang="es-ES_tradnl" b="1" dirty="0" smtClean="0">
                <a:solidFill>
                  <a:schemeClr val="tx2"/>
                </a:solidFill>
              </a:rPr>
              <a:t>Telecomunicaciones.</a:t>
            </a:r>
          </a:p>
          <a:p>
            <a:r>
              <a:rPr lang="es-ES_tradnl" b="1" dirty="0" smtClean="0">
                <a:solidFill>
                  <a:schemeClr val="tx2"/>
                </a:solidFill>
              </a:rPr>
              <a:t>		          GHESA, Ingeniería y Tecnología.</a:t>
            </a:r>
            <a:r>
              <a:rPr lang="es-ES_tradnl" b="1" dirty="0">
                <a:solidFill>
                  <a:schemeClr val="tx2"/>
                </a:solidFill>
              </a:rPr>
              <a:t>	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10990" y="3810359"/>
            <a:ext cx="505766" cy="5109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10991" y="3306871"/>
            <a:ext cx="505766" cy="503488"/>
          </a:xfrm>
          <a:prstGeom prst="rect">
            <a:avLst/>
          </a:prstGeom>
        </p:spPr>
      </p:pic>
      <p:sp>
        <p:nvSpPr>
          <p:cNvPr id="40" name="Rounded Rectangle 39"/>
          <p:cNvSpPr/>
          <p:nvPr/>
        </p:nvSpPr>
        <p:spPr>
          <a:xfrm>
            <a:off x="101493" y="4511118"/>
            <a:ext cx="2958339" cy="1510169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s-ES_tradnl" b="1" dirty="0" smtClean="0">
              <a:solidFill>
                <a:schemeClr val="tx2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3223972" y="4511118"/>
            <a:ext cx="5812525" cy="1510169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s-ES_tradnl" b="1" dirty="0" smtClean="0">
              <a:solidFill>
                <a:schemeClr val="tx2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0725" y="4527119"/>
            <a:ext cx="45952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_tradnl" sz="2000" b="1" dirty="0" smtClean="0">
              <a:solidFill>
                <a:schemeClr val="tx2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09687" y="4527119"/>
            <a:ext cx="10779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b="1" dirty="0" smtClean="0">
                <a:solidFill>
                  <a:schemeClr val="tx2"/>
                </a:solidFill>
              </a:rPr>
              <a:t>Idiomas</a:t>
            </a:r>
            <a:endParaRPr lang="es-ES_tradnl" b="1" dirty="0">
              <a:solidFill>
                <a:schemeClr val="tx2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2730" y="5003810"/>
            <a:ext cx="1052802" cy="77065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19672" y="5003810"/>
            <a:ext cx="1150392" cy="770651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223972" y="4515858"/>
            <a:ext cx="58125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b="1" dirty="0" smtClean="0">
                <a:solidFill>
                  <a:schemeClr val="tx2"/>
                </a:solidFill>
              </a:rPr>
              <a:t>Expectativas Profesionales </a:t>
            </a:r>
            <a:r>
              <a:rPr lang="es-ES_tradnl" sz="1600" dirty="0" smtClean="0">
                <a:solidFill>
                  <a:schemeClr val="tx2"/>
                </a:solidFill>
              </a:rPr>
              <a:t>como ingeniero de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 smtClean="0">
                <a:solidFill>
                  <a:schemeClr val="tx2"/>
                </a:solidFill>
              </a:rPr>
              <a:t>Compañías con carácter </a:t>
            </a:r>
            <a:r>
              <a:rPr lang="es-ES_tradnl" b="1" dirty="0" smtClean="0">
                <a:solidFill>
                  <a:schemeClr val="tx2"/>
                </a:solidFill>
              </a:rPr>
              <a:t>internacional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 smtClean="0">
                <a:solidFill>
                  <a:schemeClr val="tx2"/>
                </a:solidFill>
              </a:rPr>
              <a:t>Sectores </a:t>
            </a:r>
            <a:r>
              <a:rPr lang="es-ES_tradnl" b="1" dirty="0" smtClean="0">
                <a:solidFill>
                  <a:schemeClr val="tx2"/>
                </a:solidFill>
              </a:rPr>
              <a:t>Aeroespacial</a:t>
            </a:r>
            <a:r>
              <a:rPr lang="es-ES_tradnl" dirty="0" smtClean="0">
                <a:solidFill>
                  <a:schemeClr val="tx2"/>
                </a:solidFill>
              </a:rPr>
              <a:t>, </a:t>
            </a:r>
            <a:r>
              <a:rPr lang="es-ES_tradnl" b="1" dirty="0" smtClean="0">
                <a:solidFill>
                  <a:schemeClr val="tx2"/>
                </a:solidFill>
              </a:rPr>
              <a:t>Automóvil</a:t>
            </a:r>
            <a:r>
              <a:rPr lang="es-ES_tradnl" dirty="0" smtClean="0">
                <a:solidFill>
                  <a:schemeClr val="tx2"/>
                </a:solidFill>
              </a:rPr>
              <a:t>, </a:t>
            </a:r>
            <a:r>
              <a:rPr lang="es-ES_tradnl" b="1" dirty="0" smtClean="0">
                <a:solidFill>
                  <a:schemeClr val="tx2"/>
                </a:solidFill>
              </a:rPr>
              <a:t>Médico</a:t>
            </a:r>
            <a:r>
              <a:rPr lang="es-ES_tradnl" dirty="0" smtClean="0">
                <a:solidFill>
                  <a:schemeClr val="tx2"/>
                </a:solidFill>
              </a:rPr>
              <a:t>, …</a:t>
            </a:r>
            <a:endParaRPr lang="es-ES_tradnl" sz="1600" dirty="0">
              <a:solidFill>
                <a:schemeClr val="tx2"/>
              </a:solidFill>
            </a:endParaRPr>
          </a:p>
        </p:txBody>
      </p:sp>
      <p:pic>
        <p:nvPicPr>
          <p:cNvPr id="1030" name="Picture 6" descr="Image result for iss white background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069" y="5411547"/>
            <a:ext cx="1405854" cy="56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syringe white background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574" y="5389135"/>
            <a:ext cx="726998" cy="52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blue renault megane white background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869" y="5308905"/>
            <a:ext cx="1310454" cy="68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1984</TotalTime>
  <Words>308</Words>
  <Application>Microsoft Office PowerPoint</Application>
  <PresentationFormat>On-screen Show (4:3)</PresentationFormat>
  <Paragraphs>53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Arial Black</vt:lpstr>
      <vt:lpstr>Calibri</vt:lpstr>
      <vt:lpstr>Tema de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Fernando Jusdado Serrano</cp:lastModifiedBy>
  <cp:revision>100</cp:revision>
  <cp:lastPrinted>2017-03-02T18:07:47Z</cp:lastPrinted>
  <dcterms:created xsi:type="dcterms:W3CDTF">2017-02-14T12:01:31Z</dcterms:created>
  <dcterms:modified xsi:type="dcterms:W3CDTF">2018-02-12T18:52:26Z</dcterms:modified>
</cp:coreProperties>
</file>