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FCF"/>
    <a:srgbClr val="FFCFCF"/>
    <a:srgbClr val="F2F4DA"/>
    <a:srgbClr val="009900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854" autoAdjust="0"/>
  </p:normalViewPr>
  <p:slideViewPr>
    <p:cSldViewPr>
      <p:cViewPr varScale="1">
        <p:scale>
          <a:sx n="111" d="100"/>
          <a:sy n="111" d="100"/>
        </p:scale>
        <p:origin x="798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8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097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91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570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44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162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08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8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4582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07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677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531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39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062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png"/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hyperlink" Target="mailto:jorgesome@hotmail.com" TargetMode="External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2.jpe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2 CuadroTexto"/>
          <p:cNvSpPr txBox="1"/>
          <p:nvPr/>
        </p:nvSpPr>
        <p:spPr>
          <a:xfrm>
            <a:off x="5940152" y="6162235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glow>
              <a:schemeClr val="tx1">
                <a:lumMod val="50000"/>
                <a:lumOff val="50000"/>
              </a:schemeClr>
            </a:glow>
          </a:effectLst>
          <a:scene3d>
            <a:camera prst="orthographicFront"/>
            <a:lightRig rig="threePt" dir="t">
              <a:rot lat="0" lon="0" rev="0"/>
            </a:lightRig>
          </a:scene3d>
          <a:sp3d extrusionH="57150" prstMaterial="matte">
            <a:bevelT/>
            <a:bevelB/>
            <a:extrusionClr>
              <a:schemeClr val="tx1">
                <a:lumMod val="50000"/>
                <a:lumOff val="50000"/>
              </a:schemeClr>
            </a:extrusionClr>
            <a:contourClr>
              <a:schemeClr val="bg1"/>
            </a:contourClr>
          </a:sp3d>
        </p:spPr>
        <p:txBody>
          <a:bodyPr wrap="square" rtlCol="0" anchor="ctr">
            <a:spAutoFit/>
          </a:bodyPr>
          <a:lstStyle/>
          <a:p>
            <a:pPr algn="ctr"/>
            <a:r>
              <a:rPr lang="es-ES" sz="2800" dirty="0" smtClean="0">
                <a:latin typeface="Corbel" panose="020B0503020204020204" pitchFamily="34" charset="0"/>
              </a:rPr>
              <a:t>Desarrollo e implementación de un drive para motores eléctricos en entornos hostiles</a:t>
            </a:r>
            <a:r>
              <a:rPr lang="es-ES" sz="2800" dirty="0" smtClean="0">
                <a:latin typeface="Corbel" panose="020B0503020204020204" pitchFamily="34" charset="0"/>
              </a:rPr>
              <a:t> </a:t>
            </a:r>
            <a:endParaRPr lang="es-ES" sz="2800" dirty="0">
              <a:latin typeface="Corbel" panose="020B0503020204020204" pitchFamily="34" charset="0"/>
              <a:ea typeface="MS Mincho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112925" y="1520697"/>
            <a:ext cx="4387067" cy="4356575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 dirty="0" err="1" smtClean="0">
                <a:solidFill>
                  <a:schemeClr val="tx1"/>
                </a:solidFill>
              </a:rPr>
              <a:t>Formaci</a:t>
            </a:r>
            <a:r>
              <a:rPr lang="es-ES_tradnl" sz="1400" b="1" dirty="0" err="1" smtClean="0">
                <a:solidFill>
                  <a:schemeClr val="tx1"/>
                </a:solidFill>
              </a:rPr>
              <a:t>ón</a:t>
            </a:r>
            <a:endParaRPr lang="en-GB" sz="1400" b="1" dirty="0" smtClean="0">
              <a:solidFill>
                <a:schemeClr val="tx1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sz="1400" dirty="0" err="1" smtClean="0">
                <a:solidFill>
                  <a:schemeClr val="tx1"/>
                </a:solidFill>
              </a:rPr>
              <a:t>Ingeniero</a:t>
            </a:r>
            <a:r>
              <a:rPr lang="en-GB" sz="1400" dirty="0" smtClean="0">
                <a:solidFill>
                  <a:schemeClr val="tx1"/>
                </a:solidFill>
              </a:rPr>
              <a:t> Industrial: </a:t>
            </a:r>
            <a:r>
              <a:rPr lang="en-GB" sz="1400" dirty="0" err="1" smtClean="0">
                <a:solidFill>
                  <a:schemeClr val="tx1"/>
                </a:solidFill>
              </a:rPr>
              <a:t>sistemas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electr</a:t>
            </a:r>
            <a:r>
              <a:rPr lang="es-ES_tradnl" sz="1400" dirty="0" err="1" smtClean="0">
                <a:solidFill>
                  <a:schemeClr val="tx1"/>
                </a:solidFill>
              </a:rPr>
              <a:t>ónicos</a:t>
            </a:r>
            <a:r>
              <a:rPr lang="es-ES_tradnl" sz="1400" dirty="0" smtClean="0">
                <a:solidFill>
                  <a:schemeClr val="tx1"/>
                </a:solidFill>
              </a:rPr>
              <a:t> y automáticos </a:t>
            </a:r>
            <a:r>
              <a:rPr lang="en-GB" sz="1400" dirty="0" smtClean="0">
                <a:solidFill>
                  <a:schemeClr val="tx1"/>
                </a:solidFill>
              </a:rPr>
              <a:t>(Universidad </a:t>
            </a:r>
            <a:r>
              <a:rPr lang="en-GB" sz="1400" dirty="0" err="1" smtClean="0">
                <a:solidFill>
                  <a:schemeClr val="tx1"/>
                </a:solidFill>
              </a:rPr>
              <a:t>Politécnica</a:t>
            </a:r>
            <a:r>
              <a:rPr lang="en-GB" sz="1400" dirty="0" smtClean="0">
                <a:solidFill>
                  <a:schemeClr val="tx1"/>
                </a:solidFill>
              </a:rPr>
              <a:t> de Valencia)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sz="1400" dirty="0" err="1" smtClean="0">
                <a:solidFill>
                  <a:schemeClr val="tx1"/>
                </a:solidFill>
              </a:rPr>
              <a:t>Ingeniero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Mecatrónico</a:t>
            </a:r>
            <a:r>
              <a:rPr lang="en-GB" sz="1400" dirty="0">
                <a:solidFill>
                  <a:schemeClr val="tx1"/>
                </a:solidFill>
              </a:rPr>
              <a:t> (</a:t>
            </a:r>
            <a:r>
              <a:rPr lang="en-GB" sz="1400" dirty="0" err="1">
                <a:solidFill>
                  <a:schemeClr val="tx1"/>
                </a:solidFill>
              </a:rPr>
              <a:t>Lunds</a:t>
            </a:r>
            <a:r>
              <a:rPr lang="en-GB" sz="1400" dirty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Tekniska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Högskola</a:t>
            </a:r>
            <a:r>
              <a:rPr lang="en-GB" sz="1400" dirty="0" smtClean="0">
                <a:solidFill>
                  <a:schemeClr val="tx1"/>
                </a:solidFill>
              </a:rPr>
              <a:t>, </a:t>
            </a:r>
            <a:r>
              <a:rPr lang="en-GB" sz="1400" dirty="0" err="1" smtClean="0">
                <a:solidFill>
                  <a:schemeClr val="tx1"/>
                </a:solidFill>
              </a:rPr>
              <a:t>Suecia</a:t>
            </a:r>
            <a:r>
              <a:rPr lang="en-GB" sz="1400" dirty="0" smtClean="0">
                <a:solidFill>
                  <a:schemeClr val="tx1"/>
                </a:solidFill>
              </a:rPr>
              <a:t>)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tx1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tx1"/>
                </a:solidFill>
              </a:rPr>
              <a:t>2 a</a:t>
            </a:r>
            <a:r>
              <a:rPr lang="es-ES_tradnl" sz="1400" dirty="0" err="1" smtClean="0">
                <a:solidFill>
                  <a:schemeClr val="tx1"/>
                </a:solidFill>
              </a:rPr>
              <a:t>ños</a:t>
            </a:r>
            <a:r>
              <a:rPr lang="es-ES_tradnl" sz="1400" dirty="0" smtClean="0">
                <a:solidFill>
                  <a:schemeClr val="tx1"/>
                </a:solidFill>
              </a:rPr>
              <a:t> de experiencia profesional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1052736"/>
            <a:ext cx="3701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Jorge Sola Merino</a:t>
            </a:r>
            <a:r>
              <a:rPr lang="en-GB" dirty="0" smtClean="0"/>
              <a:t> (EN-STI-ECE, CERN)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4611534" y="1520697"/>
            <a:ext cx="4411740" cy="435657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_tradnl" sz="1400" b="1" dirty="0" smtClean="0">
                <a:solidFill>
                  <a:schemeClr val="tx1"/>
                </a:solidFill>
              </a:rPr>
              <a:t>Ubicación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Departamento de ingeniería, sección de sistemas electrónicos y de control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s-ES_tradnl" sz="1400" dirty="0" smtClean="0">
              <a:solidFill>
                <a:schemeClr val="tx1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Diseño, implementación, validación y puesta a punto de sistemas de control, electrónica y robótica.</a:t>
            </a:r>
          </a:p>
          <a:p>
            <a:pPr marL="285750" indent="-285750">
              <a:buFontTx/>
              <a:buChar char="-"/>
            </a:pPr>
            <a:endParaRPr lang="es-ES_tradnl" sz="1400" dirty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endParaRPr lang="es-ES_tradnl" sz="1400" dirty="0" smtClean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64" y="3663204"/>
            <a:ext cx="835337" cy="9662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815" y="3789040"/>
            <a:ext cx="2346248" cy="4791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291" y="4819158"/>
            <a:ext cx="2293115" cy="43812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10" y="4799976"/>
            <a:ext cx="792088" cy="792088"/>
          </a:xfrm>
          <a:prstGeom prst="rect">
            <a:avLst/>
          </a:prstGeom>
        </p:spPr>
      </p:pic>
      <p:pic>
        <p:nvPicPr>
          <p:cNvPr id="19" name="Picture 8" descr="C:\DOCUME~1\dgrenier\LOCALS~1\Temp\Rar$DR13.265\2012_06_20\BAC Vue IS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t="1324" r="38188" b="5960"/>
          <a:stretch>
            <a:fillRect/>
          </a:stretch>
        </p:blipFill>
        <p:spPr bwMode="auto">
          <a:xfrm>
            <a:off x="5032248" y="3421656"/>
            <a:ext cx="1105570" cy="2279646"/>
          </a:xfrm>
          <a:prstGeom prst="rect">
            <a:avLst/>
          </a:prstGeom>
          <a:ln>
            <a:noFill/>
          </a:ln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0" r="5077"/>
          <a:stretch/>
        </p:blipFill>
        <p:spPr>
          <a:xfrm>
            <a:off x="6256716" y="3677527"/>
            <a:ext cx="2480719" cy="1656184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</p:spTree>
    <p:extLst>
      <p:ext uri="{BB962C8B-B14F-4D97-AF65-F5344CB8AC3E}">
        <p14:creationId xmlns:p14="http://schemas.microsoft.com/office/powerpoint/2010/main" val="31631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2 CuadroTexto"/>
          <p:cNvSpPr txBox="1"/>
          <p:nvPr/>
        </p:nvSpPr>
        <p:spPr>
          <a:xfrm>
            <a:off x="5940152" y="6162235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glow>
              <a:schemeClr val="tx1">
                <a:lumMod val="50000"/>
                <a:lumOff val="50000"/>
              </a:schemeClr>
            </a:glow>
          </a:effectLst>
          <a:scene3d>
            <a:camera prst="orthographicFront"/>
            <a:lightRig rig="threePt" dir="t">
              <a:rot lat="0" lon="0" rev="0"/>
            </a:lightRig>
          </a:scene3d>
          <a:sp3d extrusionH="57150" prstMaterial="matte">
            <a:bevelT/>
            <a:bevelB/>
            <a:extrusionClr>
              <a:schemeClr val="tx1">
                <a:lumMod val="50000"/>
                <a:lumOff val="50000"/>
              </a:schemeClr>
            </a:extrusionClr>
            <a:contourClr>
              <a:schemeClr val="bg1"/>
            </a:contourClr>
          </a:sp3d>
        </p:spPr>
        <p:txBody>
          <a:bodyPr wrap="square" rtlCol="0" anchor="ctr">
            <a:spAutoFit/>
          </a:bodyPr>
          <a:lstStyle/>
          <a:p>
            <a:pPr algn="ctr"/>
            <a:r>
              <a:rPr lang="es-ES" sz="2800" dirty="0">
                <a:latin typeface="Corbel" panose="020B0503020204020204" pitchFamily="34" charset="0"/>
              </a:rPr>
              <a:t>Desarrollo e implementación de un drive para motores eléctricos en entornos hostiles </a:t>
            </a:r>
            <a:endParaRPr lang="es-ES" sz="2800" dirty="0">
              <a:latin typeface="Corbel" panose="020B0503020204020204" pitchFamily="34" charset="0"/>
              <a:ea typeface="MS Minch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1052736"/>
            <a:ext cx="3701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Jorge Sola Merino</a:t>
            </a:r>
            <a:r>
              <a:rPr lang="en-GB" dirty="0" smtClean="0"/>
              <a:t> (EN-STI-ECE, CERN)</a:t>
            </a:r>
            <a:endParaRPr lang="en-GB" dirty="0"/>
          </a:p>
        </p:txBody>
      </p:sp>
      <p:sp>
        <p:nvSpPr>
          <p:cNvPr id="15" name="Rounded Rectangle 14"/>
          <p:cNvSpPr/>
          <p:nvPr/>
        </p:nvSpPr>
        <p:spPr>
          <a:xfrm>
            <a:off x="112925" y="1520697"/>
            <a:ext cx="4396749" cy="30601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_tradnl" sz="1400" b="1" dirty="0" smtClean="0">
                <a:solidFill>
                  <a:schemeClr val="tx1"/>
                </a:solidFill>
              </a:rPr>
              <a:t>Actividades</a:t>
            </a:r>
            <a:endParaRPr lang="en-GB" sz="1400" b="1" dirty="0" smtClean="0">
              <a:solidFill>
                <a:schemeClr val="tx1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Desarrollo de firmware para microprocesadores y sistemas embebidos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Simulación e implementación de lazos de control</a:t>
            </a:r>
            <a:endParaRPr lang="en-GB" sz="1400" dirty="0">
              <a:solidFill>
                <a:schemeClr val="tx1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Diseño de especificaciones para hardware y software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Testeo, validación y puesta a punto del sistema</a:t>
            </a:r>
            <a:endParaRPr lang="en-GB" sz="1400" dirty="0" smtClean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endParaRPr lang="en-GB" sz="1400" dirty="0" smtClean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55" y="3432648"/>
            <a:ext cx="899830" cy="3329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837" y="3444432"/>
            <a:ext cx="1465877" cy="3033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992" y="3948752"/>
            <a:ext cx="554763" cy="508163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326" y="3937336"/>
            <a:ext cx="687063" cy="475448"/>
          </a:xfrm>
          <a:prstGeom prst="rect">
            <a:avLst/>
          </a:prstGeom>
        </p:spPr>
      </p:pic>
      <p:sp>
        <p:nvSpPr>
          <p:cNvPr id="21" name="Rounded Rectangle 20"/>
          <p:cNvSpPr/>
          <p:nvPr/>
        </p:nvSpPr>
        <p:spPr>
          <a:xfrm>
            <a:off x="4611534" y="1520696"/>
            <a:ext cx="4352954" cy="3433629"/>
          </a:xfrm>
          <a:prstGeom prst="roundRect">
            <a:avLst>
              <a:gd name="adj" fmla="val 1282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_tradnl" sz="1400" b="1" dirty="0" smtClean="0">
                <a:solidFill>
                  <a:schemeClr val="tx1"/>
                </a:solidFill>
              </a:rPr>
              <a:t>Resultado</a:t>
            </a:r>
            <a:endParaRPr lang="en-GB" sz="1400" b="1" dirty="0" smtClean="0">
              <a:solidFill>
                <a:schemeClr val="tx1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Drive industrial para motores </a:t>
            </a:r>
            <a:r>
              <a:rPr lang="es-ES_tradnl" sz="1400" dirty="0" smtClean="0">
                <a:solidFill>
                  <a:schemeClr val="tx1"/>
                </a:solidFill>
              </a:rPr>
              <a:t>paso a paso</a:t>
            </a:r>
            <a:endParaRPr lang="es-ES_tradnl" sz="1400" dirty="0" smtClean="0">
              <a:solidFill>
                <a:schemeClr val="tx1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Compatible con cables de larga distancia (&lt; 1 km)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Control en bucle cerrado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Funciones de diagnóstico superiores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Generación y seguimiento de trayectorias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err="1" smtClean="0">
                <a:solidFill>
                  <a:schemeClr val="tx1"/>
                </a:solidFill>
              </a:rPr>
              <a:t>Autotuning</a:t>
            </a:r>
            <a:endParaRPr lang="es-ES_tradnl" sz="1400" dirty="0" smtClean="0">
              <a:solidFill>
                <a:schemeClr val="tx1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Actualización </a:t>
            </a:r>
            <a:r>
              <a:rPr lang="es-ES_tradnl" sz="1400" dirty="0">
                <a:solidFill>
                  <a:schemeClr val="tx1"/>
                </a:solidFill>
              </a:rPr>
              <a:t>remota </a:t>
            </a:r>
            <a:r>
              <a:rPr lang="es-ES_tradnl" sz="1400" dirty="0" smtClean="0">
                <a:solidFill>
                  <a:schemeClr val="tx1"/>
                </a:solidFill>
              </a:rPr>
              <a:t>de firmware</a:t>
            </a:r>
            <a:endParaRPr lang="en-GB" sz="1400" dirty="0" smtClean="0">
              <a:solidFill>
                <a:schemeClr val="tx1"/>
              </a:solidFill>
            </a:endParaRPr>
          </a:p>
        </p:txBody>
      </p:sp>
      <p:pic>
        <p:nvPicPr>
          <p:cNvPr id="22" name="Content Placeholder 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5" r="6656"/>
          <a:stretch/>
        </p:blipFill>
        <p:spPr>
          <a:xfrm>
            <a:off x="4776263" y="3437924"/>
            <a:ext cx="2416490" cy="1402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Content Placeholder 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4" t="4556" r="18026" b="12068"/>
          <a:stretch/>
        </p:blipFill>
        <p:spPr>
          <a:xfrm>
            <a:off x="7294613" y="3437924"/>
            <a:ext cx="1400523" cy="1376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Rounded Rectangle 23"/>
          <p:cNvSpPr/>
          <p:nvPr/>
        </p:nvSpPr>
        <p:spPr>
          <a:xfrm>
            <a:off x="112926" y="4705980"/>
            <a:ext cx="4396748" cy="1362729"/>
          </a:xfrm>
          <a:prstGeom prst="roundRect">
            <a:avLst>
              <a:gd name="adj" fmla="val 24896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_tradnl" sz="1400" b="1" dirty="0" smtClean="0">
                <a:solidFill>
                  <a:schemeClr val="tx1"/>
                </a:solidFill>
              </a:rPr>
              <a:t>Aplicaciones e industria</a:t>
            </a:r>
            <a:endParaRPr lang="en-GB" sz="1400" b="1" dirty="0" smtClean="0">
              <a:solidFill>
                <a:schemeClr val="tx1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err="1" smtClean="0">
                <a:solidFill>
                  <a:schemeClr val="tx1"/>
                </a:solidFill>
              </a:rPr>
              <a:t>Automovil</a:t>
            </a:r>
            <a:r>
              <a:rPr lang="es-ES_tradnl" sz="1400" dirty="0" smtClean="0">
                <a:solidFill>
                  <a:schemeClr val="tx1"/>
                </a:solidFill>
              </a:rPr>
              <a:t>: coche eléctrico y autónomo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Aeronáutica</a:t>
            </a:r>
            <a:endParaRPr lang="en-GB" sz="1400" dirty="0">
              <a:solidFill>
                <a:schemeClr val="tx1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Energía: plantas nucleares, aceleradores 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Internet of </a:t>
            </a:r>
            <a:r>
              <a:rPr lang="es-ES_tradnl" sz="1400" dirty="0" err="1" smtClean="0">
                <a:solidFill>
                  <a:schemeClr val="tx1"/>
                </a:solidFill>
              </a:rPr>
              <a:t>Things</a:t>
            </a:r>
            <a:r>
              <a:rPr lang="es-ES_tradnl" sz="1400" dirty="0" smtClean="0">
                <a:solidFill>
                  <a:schemeClr val="tx1"/>
                </a:solidFill>
              </a:rPr>
              <a:t> (</a:t>
            </a:r>
            <a:r>
              <a:rPr lang="es-ES_tradnl" sz="1400" dirty="0" err="1" smtClean="0">
                <a:solidFill>
                  <a:schemeClr val="tx1"/>
                </a:solidFill>
              </a:rPr>
              <a:t>IoT</a:t>
            </a:r>
            <a:r>
              <a:rPr lang="es-ES_tradnl" sz="1400" dirty="0" smtClean="0">
                <a:solidFill>
                  <a:schemeClr val="tx1"/>
                </a:solidFill>
              </a:rPr>
              <a:t>)</a:t>
            </a:r>
            <a:endParaRPr lang="en-GB" sz="1400" dirty="0" smtClean="0">
              <a:solidFill>
                <a:schemeClr val="tx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611534" y="5085184"/>
            <a:ext cx="4352954" cy="977829"/>
          </a:xfrm>
          <a:prstGeom prst="roundRect">
            <a:avLst/>
          </a:prstGeom>
          <a:solidFill>
            <a:srgbClr val="FCFF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b="1" dirty="0" smtClean="0">
                <a:solidFill>
                  <a:schemeClr val="tx1"/>
                </a:solidFill>
              </a:rPr>
              <a:t>Contacto</a:t>
            </a:r>
            <a:endParaRPr lang="en-GB" sz="1400" b="1" dirty="0" smtClean="0">
              <a:solidFill>
                <a:schemeClr val="tx1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Jorge Sola Merino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  <a:hlinkClick r:id="rId11"/>
              </a:rPr>
              <a:t>jorgesome@hotmail.com</a:t>
            </a:r>
            <a:endParaRPr lang="es-ES_tradnl" sz="1400" dirty="0" smtClean="0">
              <a:solidFill>
                <a:schemeClr val="tx1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s-ES_tradnl" sz="1400" dirty="0" smtClean="0">
                <a:solidFill>
                  <a:schemeClr val="tx1"/>
                </a:solidFill>
              </a:rPr>
              <a:t>+34 665 31 56 75</a:t>
            </a:r>
            <a:endParaRPr lang="en-GB" sz="1400" dirty="0" smtClean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5" r="20863"/>
          <a:stretch/>
        </p:blipFill>
        <p:spPr>
          <a:xfrm>
            <a:off x="7668344" y="5114849"/>
            <a:ext cx="864096" cy="9064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645" y="3384049"/>
            <a:ext cx="1384531" cy="52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81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1506</TotalTime>
  <Words>248</Words>
  <Application>Microsoft Office PowerPoint</Application>
  <PresentationFormat>On-screen Show (4:3)</PresentationFormat>
  <Paragraphs>44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MS Mincho</vt:lpstr>
      <vt:lpstr>MS PGothic</vt:lpstr>
      <vt:lpstr>Arial</vt:lpstr>
      <vt:lpstr>Calibri</vt:lpstr>
      <vt:lpstr>Corbel</vt:lpstr>
      <vt:lpstr>Tema de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lastModifiedBy>ECE Mechatronics Service</cp:lastModifiedBy>
  <cp:revision>82</cp:revision>
  <cp:lastPrinted>2017-03-02T18:07:47Z</cp:lastPrinted>
  <dcterms:created xsi:type="dcterms:W3CDTF">2017-02-14T12:01:31Z</dcterms:created>
  <dcterms:modified xsi:type="dcterms:W3CDTF">2018-02-12T12:53:32Z</dcterms:modified>
</cp:coreProperties>
</file>