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29456063" cy="41748075"/>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54761" userDrawn="1">
          <p15:clr>
            <a:srgbClr val="A4A3A4"/>
          </p15:clr>
        </p15:guide>
        <p15:guide id="2" pos="40213" userDrawn="1">
          <p15:clr>
            <a:srgbClr val="A4A3A4"/>
          </p15:clr>
        </p15:guide>
        <p15:guide id="3" orient="horz" pos="13149" userDrawn="1">
          <p15:clr>
            <a:srgbClr val="A4A3A4"/>
          </p15:clr>
        </p15:guide>
        <p15:guide id="4" pos="928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11" autoAdjust="0"/>
    <p:restoredTop sz="94772" autoAdjust="0"/>
  </p:normalViewPr>
  <p:slideViewPr>
    <p:cSldViewPr snapToGrid="0" snapToObjects="1">
      <p:cViewPr>
        <p:scale>
          <a:sx n="51" d="100"/>
          <a:sy n="51" d="100"/>
        </p:scale>
        <p:origin x="660" y="-7638"/>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54761"/>
        <p:guide pos="40213"/>
        <p:guide orient="horz" pos="13149"/>
        <p:guide pos="928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1" y="6"/>
            <a:ext cx="12764293" cy="2087406"/>
          </a:xfrm>
          <a:prstGeom prst="rect">
            <a:avLst/>
          </a:prstGeom>
        </p:spPr>
        <p:txBody>
          <a:bodyPr vert="horz" lIns="390928" tIns="195466" rIns="390928" bIns="195466" rtlCol="0"/>
          <a:lstStyle>
            <a:lvl1pPr algn="l">
              <a:defRPr sz="5100"/>
            </a:lvl1pPr>
          </a:lstStyle>
          <a:p>
            <a:endParaRPr lang="es-ES"/>
          </a:p>
        </p:txBody>
      </p:sp>
      <p:sp>
        <p:nvSpPr>
          <p:cNvPr id="3" name="2 Marcador de fecha"/>
          <p:cNvSpPr>
            <a:spLocks noGrp="1"/>
          </p:cNvSpPr>
          <p:nvPr>
            <p:ph type="dt" sz="quarter" idx="1"/>
          </p:nvPr>
        </p:nvSpPr>
        <p:spPr>
          <a:xfrm>
            <a:off x="16684964" y="6"/>
            <a:ext cx="12764293" cy="2087406"/>
          </a:xfrm>
          <a:prstGeom prst="rect">
            <a:avLst/>
          </a:prstGeom>
        </p:spPr>
        <p:txBody>
          <a:bodyPr vert="horz" lIns="390928" tIns="195466" rIns="390928" bIns="195466" rtlCol="0"/>
          <a:lstStyle>
            <a:lvl1pPr algn="r">
              <a:defRPr sz="5100"/>
            </a:lvl1pPr>
          </a:lstStyle>
          <a:p>
            <a:fld id="{D5AF55A8-BD45-427F-B685-63957A455E28}" type="datetimeFigureOut">
              <a:rPr lang="es-ES" smtClean="0"/>
              <a:pPr/>
              <a:t>13/02/2018</a:t>
            </a:fld>
            <a:endParaRPr lang="es-ES"/>
          </a:p>
        </p:txBody>
      </p:sp>
      <p:sp>
        <p:nvSpPr>
          <p:cNvPr id="4" name="3 Marcador de pie de página"/>
          <p:cNvSpPr>
            <a:spLocks noGrp="1"/>
          </p:cNvSpPr>
          <p:nvPr>
            <p:ph type="ftr" sz="quarter" idx="2"/>
          </p:nvPr>
        </p:nvSpPr>
        <p:spPr>
          <a:xfrm>
            <a:off x="11" y="39653433"/>
            <a:ext cx="12764293" cy="2087406"/>
          </a:xfrm>
          <a:prstGeom prst="rect">
            <a:avLst/>
          </a:prstGeom>
        </p:spPr>
        <p:txBody>
          <a:bodyPr vert="horz" lIns="390928" tIns="195466" rIns="390928" bIns="195466" rtlCol="0" anchor="b"/>
          <a:lstStyle>
            <a:lvl1pPr algn="l">
              <a:defRPr sz="5100"/>
            </a:lvl1pPr>
          </a:lstStyle>
          <a:p>
            <a:endParaRPr lang="es-ES"/>
          </a:p>
        </p:txBody>
      </p:sp>
      <p:sp>
        <p:nvSpPr>
          <p:cNvPr id="5" name="4 Marcador de número de diapositiva"/>
          <p:cNvSpPr>
            <a:spLocks noGrp="1"/>
          </p:cNvSpPr>
          <p:nvPr>
            <p:ph type="sldNum" sz="quarter" idx="3"/>
          </p:nvPr>
        </p:nvSpPr>
        <p:spPr>
          <a:xfrm>
            <a:off x="16684964" y="39653433"/>
            <a:ext cx="12764293" cy="2087406"/>
          </a:xfrm>
          <a:prstGeom prst="rect">
            <a:avLst/>
          </a:prstGeom>
        </p:spPr>
        <p:txBody>
          <a:bodyPr vert="horz" lIns="390928" tIns="195466" rIns="390928" bIns="195466" rtlCol="0" anchor="b"/>
          <a:lstStyle>
            <a:lvl1pPr algn="r">
              <a:defRPr sz="5100"/>
            </a:lvl1pPr>
          </a:lstStyle>
          <a:p>
            <a:fld id="{1EF52225-3A9F-43BD-BE5B-C7F9D6101F37}" type="slidenum">
              <a:rPr lang="es-ES" smtClean="0"/>
              <a:pPr/>
              <a:t>‹#›</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1" y="6"/>
            <a:ext cx="12764293" cy="2087406"/>
          </a:xfrm>
          <a:prstGeom prst="rect">
            <a:avLst/>
          </a:prstGeom>
          <a:noFill/>
          <a:ln w="9525">
            <a:noFill/>
            <a:miter lim="800000"/>
            <a:headEnd/>
            <a:tailEnd/>
          </a:ln>
          <a:effectLst/>
        </p:spPr>
        <p:txBody>
          <a:bodyPr vert="horz" wrap="square" lIns="390928" tIns="195466" rIns="390928" bIns="195466" numCol="1" anchor="t" anchorCtr="0" compatLnSpc="1">
            <a:prstTxWarp prst="textNoShape">
              <a:avLst/>
            </a:prstTxWarp>
          </a:bodyPr>
          <a:lstStyle>
            <a:lvl1pPr>
              <a:defRPr sz="51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16684964" y="6"/>
            <a:ext cx="12764293" cy="2087406"/>
          </a:xfrm>
          <a:prstGeom prst="rect">
            <a:avLst/>
          </a:prstGeom>
          <a:noFill/>
          <a:ln w="9525">
            <a:noFill/>
            <a:miter lim="800000"/>
            <a:headEnd/>
            <a:tailEnd/>
          </a:ln>
          <a:effectLst/>
        </p:spPr>
        <p:txBody>
          <a:bodyPr vert="horz" wrap="square" lIns="390928" tIns="195466" rIns="390928" bIns="195466" numCol="1" anchor="t" anchorCtr="0" compatLnSpc="1">
            <a:prstTxWarp prst="textNoShape">
              <a:avLst/>
            </a:prstTxWarp>
          </a:bodyPr>
          <a:lstStyle>
            <a:lvl1pPr algn="r">
              <a:defRPr sz="51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9190038" y="3127375"/>
            <a:ext cx="11075987" cy="15659100"/>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2945609" y="19830335"/>
            <a:ext cx="23564850" cy="18786636"/>
          </a:xfrm>
          <a:prstGeom prst="rect">
            <a:avLst/>
          </a:prstGeom>
          <a:noFill/>
          <a:ln w="9525">
            <a:noFill/>
            <a:miter lim="800000"/>
            <a:headEnd/>
            <a:tailEnd/>
          </a:ln>
          <a:effectLst/>
        </p:spPr>
        <p:txBody>
          <a:bodyPr vert="horz" wrap="square" lIns="390928" tIns="195466" rIns="390928" bIns="19546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1" y="39653433"/>
            <a:ext cx="12764293" cy="2087406"/>
          </a:xfrm>
          <a:prstGeom prst="rect">
            <a:avLst/>
          </a:prstGeom>
          <a:noFill/>
          <a:ln w="9525">
            <a:noFill/>
            <a:miter lim="800000"/>
            <a:headEnd/>
            <a:tailEnd/>
          </a:ln>
          <a:effectLst/>
        </p:spPr>
        <p:txBody>
          <a:bodyPr vert="horz" wrap="square" lIns="390928" tIns="195466" rIns="390928" bIns="195466" numCol="1" anchor="b" anchorCtr="0" compatLnSpc="1">
            <a:prstTxWarp prst="textNoShape">
              <a:avLst/>
            </a:prstTxWarp>
          </a:bodyPr>
          <a:lstStyle>
            <a:lvl1pPr>
              <a:defRPr sz="51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16684964" y="39653433"/>
            <a:ext cx="12764293" cy="2087406"/>
          </a:xfrm>
          <a:prstGeom prst="rect">
            <a:avLst/>
          </a:prstGeom>
          <a:noFill/>
          <a:ln w="9525">
            <a:noFill/>
            <a:miter lim="800000"/>
            <a:headEnd/>
            <a:tailEnd/>
          </a:ln>
          <a:effectLst/>
        </p:spPr>
        <p:txBody>
          <a:bodyPr vert="horz" wrap="square" lIns="390928" tIns="195466" rIns="390928" bIns="195466" numCol="1" anchor="b" anchorCtr="0" compatLnSpc="1">
            <a:prstTxWarp prst="textNoShape">
              <a:avLst/>
            </a:prstTxWarp>
          </a:bodyPr>
          <a:lstStyle>
            <a:lvl1pPr algn="r">
              <a:defRPr sz="5100">
                <a:latin typeface="Arial" charset="0"/>
                <a:ea typeface="ＭＳ Ｐゴシック" charset="-128"/>
                <a:cs typeface="+mn-cs"/>
              </a:defRPr>
            </a:lvl1pPr>
          </a:lstStyle>
          <a:p>
            <a:pPr>
              <a:defRPr/>
            </a:pPr>
            <a:fld id="{534DC9A4-5D97-477D-B3CE-485636319B65}" type="slidenum">
              <a:rPr lang="en-US"/>
              <a:pPr>
                <a:defRPr/>
              </a:pPr>
              <a:t>‹#›</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18" Type="http://schemas.openxmlformats.org/officeDocument/2006/relationships/image" Target="../media/image15.jpeg"/><Relationship Id="rId3" Type="http://schemas.openxmlformats.org/officeDocument/2006/relationships/image" Target="../media/image1.png"/><Relationship Id="rId21" Type="http://schemas.openxmlformats.org/officeDocument/2006/relationships/image" Target="../media/image18.jpeg"/><Relationship Id="rId7" Type="http://schemas.openxmlformats.org/officeDocument/2006/relationships/image" Target="../media/image5.jpg"/><Relationship Id="rId12" Type="http://schemas.microsoft.com/office/2007/relationships/hdphoto" Target="../media/hdphoto1.wdp"/><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jpeg"/><Relationship Id="rId20" Type="http://schemas.openxmlformats.org/officeDocument/2006/relationships/image" Target="../media/image17.jpg"/><Relationship Id="rId1" Type="http://schemas.openxmlformats.org/officeDocument/2006/relationships/slideLayout" Target="../slideLayouts/slideLayout6.xml"/><Relationship Id="rId6" Type="http://schemas.openxmlformats.org/officeDocument/2006/relationships/image" Target="../media/image4.jpg"/><Relationship Id="rId11" Type="http://schemas.openxmlformats.org/officeDocument/2006/relationships/image" Target="../media/image9.png"/><Relationship Id="rId5" Type="http://schemas.openxmlformats.org/officeDocument/2006/relationships/image" Target="../media/image3.jpg"/><Relationship Id="rId15" Type="http://schemas.openxmlformats.org/officeDocument/2006/relationships/image" Target="../media/image12.jpeg"/><Relationship Id="rId10" Type="http://schemas.openxmlformats.org/officeDocument/2006/relationships/image" Target="../media/image8.jpg"/><Relationship Id="rId19" Type="http://schemas.openxmlformats.org/officeDocument/2006/relationships/image" Target="../media/image16.jpeg"/><Relationship Id="rId4" Type="http://schemas.openxmlformats.org/officeDocument/2006/relationships/image" Target="../media/image2.jpg"/><Relationship Id="rId9" Type="http://schemas.openxmlformats.org/officeDocument/2006/relationships/image" Target="../media/image7.jpg"/><Relationship Id="rId14" Type="http://schemas.openxmlformats.org/officeDocument/2006/relationships/image" Target="../media/image11.png"/><Relationship Id="rId22"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srcRect l="4769" r="1309" b="1866"/>
          <a:stretch/>
        </p:blipFill>
        <p:spPr>
          <a:xfrm>
            <a:off x="6155430" y="11082151"/>
            <a:ext cx="8496142" cy="4565163"/>
          </a:xfrm>
          <a:prstGeom prst="rect">
            <a:avLst/>
          </a:prstGeom>
        </p:spPr>
      </p:pic>
      <p:sp>
        <p:nvSpPr>
          <p:cNvPr id="90" name="89 Rectángulo redondeado"/>
          <p:cNvSpPr/>
          <p:nvPr/>
        </p:nvSpPr>
        <p:spPr bwMode="auto">
          <a:xfrm>
            <a:off x="517184" y="507492"/>
            <a:ext cx="29267669" cy="4667250"/>
          </a:xfrm>
          <a:prstGeom prst="roundRect">
            <a:avLst>
              <a:gd name="adj" fmla="val 0"/>
            </a:avLst>
          </a:prstGeom>
          <a:no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1073796"/>
            <a:ext cx="29472686" cy="1091219"/>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s-ES" sz="6600" dirty="0" smtClean="0">
                <a:solidFill>
                  <a:schemeClr val="tx2"/>
                </a:solidFill>
                <a:latin typeface="Arial Black" pitchFamily="34" charset="0"/>
              </a:rPr>
              <a:t>HBWD. SLOTTED LINE KICKER</a:t>
            </a:r>
            <a:endParaRPr lang="en-US" sz="4000" dirty="0" smtClean="0">
              <a:solidFill>
                <a:schemeClr val="tx2"/>
              </a:solidFill>
              <a:latin typeface="+mn-lt"/>
            </a:endParaRPr>
          </a:p>
        </p:txBody>
      </p:sp>
      <p:sp>
        <p:nvSpPr>
          <p:cNvPr id="142" name="Text Box 545"/>
          <p:cNvSpPr txBox="1">
            <a:spLocks noChangeArrowheads="1"/>
          </p:cNvSpPr>
          <p:nvPr/>
        </p:nvSpPr>
        <p:spPr bwMode="auto">
          <a:xfrm>
            <a:off x="517184" y="29417061"/>
            <a:ext cx="14234563" cy="814237"/>
          </a:xfrm>
          <a:prstGeom prst="rect">
            <a:avLst/>
          </a:prstGeom>
          <a:no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tx2"/>
                </a:solidFill>
              </a:rPr>
              <a:t>Development</a:t>
            </a:r>
            <a:endParaRPr lang="en-GB" sz="4800" b="1" dirty="0">
              <a:solidFill>
                <a:schemeClr val="tx2"/>
              </a:solidFill>
            </a:endParaRPr>
          </a:p>
        </p:txBody>
      </p:sp>
      <p:sp>
        <p:nvSpPr>
          <p:cNvPr id="296" name="Text Box 545"/>
          <p:cNvSpPr txBox="1">
            <a:spLocks noChangeArrowheads="1"/>
          </p:cNvSpPr>
          <p:nvPr/>
        </p:nvSpPr>
        <p:spPr bwMode="auto">
          <a:xfrm>
            <a:off x="517184" y="5628406"/>
            <a:ext cx="14241462" cy="814237"/>
          </a:xfrm>
          <a:prstGeom prst="rect">
            <a:avLst/>
          </a:prstGeom>
          <a:no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n-GB" sz="4800" b="1" dirty="0" smtClean="0">
                <a:solidFill>
                  <a:schemeClr val="tx2"/>
                </a:solidFill>
                <a:latin typeface="Arial Narrow" panose="020B0606020202030204" pitchFamily="34" charset="0"/>
              </a:rPr>
              <a:t>Abstract</a:t>
            </a:r>
            <a:endParaRPr lang="en-GB" sz="4800" b="1" dirty="0">
              <a:solidFill>
                <a:schemeClr val="tx2"/>
              </a:solidFill>
              <a:latin typeface="Arial Narrow" panose="020B0606020202030204" pitchFamily="34" charset="0"/>
            </a:endParaRP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US" sz="3200" dirty="0" smtClean="0">
                <a:solidFill>
                  <a:schemeClr val="tx2"/>
                </a:solidFill>
                <a:latin typeface="+mn-lt"/>
              </a:rPr>
              <a:t> </a:t>
            </a:r>
            <a:endParaRPr lang="es-ES" sz="3200" dirty="0">
              <a:solidFill>
                <a:schemeClr val="tx2"/>
              </a:solidFill>
              <a:latin typeface="Arial" panose="020B0604020202020204" pitchFamily="34" charset="0"/>
              <a:cs typeface="Arial" panose="020B0604020202020204" pitchFamily="34" charset="0"/>
            </a:endParaRPr>
          </a:p>
        </p:txBody>
      </p:sp>
      <p:sp>
        <p:nvSpPr>
          <p:cNvPr id="395" name="Text Box 545"/>
          <p:cNvSpPr txBox="1">
            <a:spLocks noChangeArrowheads="1"/>
          </p:cNvSpPr>
          <p:nvPr/>
        </p:nvSpPr>
        <p:spPr bwMode="auto">
          <a:xfrm>
            <a:off x="517184" y="15799791"/>
            <a:ext cx="14234563" cy="814237"/>
          </a:xfrm>
          <a:prstGeom prst="rect">
            <a:avLst/>
          </a:prstGeom>
          <a:no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Introduction</a:t>
            </a:r>
            <a:endParaRPr lang="en-US" sz="4800" b="1" dirty="0">
              <a:solidFill>
                <a:schemeClr val="tx2"/>
              </a:solidFill>
            </a:endParaRPr>
          </a:p>
        </p:txBody>
      </p:sp>
      <p:sp>
        <p:nvSpPr>
          <p:cNvPr id="396" name="6 Rectángulo"/>
          <p:cNvSpPr>
            <a:spLocks noChangeArrowheads="1"/>
          </p:cNvSpPr>
          <p:nvPr/>
        </p:nvSpPr>
        <p:spPr bwMode="auto">
          <a:xfrm>
            <a:off x="753113" y="16879128"/>
            <a:ext cx="13877288" cy="2631490"/>
          </a:xfrm>
          <a:prstGeom prst="rect">
            <a:avLst/>
          </a:prstGeom>
          <a:noFill/>
          <a:ln w="9525">
            <a:noFill/>
            <a:miter lim="800000"/>
            <a:headEnd/>
            <a:tailEnd/>
          </a:ln>
        </p:spPr>
        <p:txBody>
          <a:bodyPr wrap="square">
            <a:spAutoFit/>
          </a:bodyPr>
          <a:lstStyle/>
          <a:p>
            <a:pPr algn="just">
              <a:spcAft>
                <a:spcPts val="1800"/>
              </a:spcAft>
            </a:pPr>
            <a:r>
              <a:rPr lang="en-GB" sz="3000" dirty="0" smtClean="0">
                <a:solidFill>
                  <a:schemeClr val="tx2"/>
                </a:solidFill>
                <a:latin typeface="+mn-lt"/>
              </a:rPr>
              <a:t>The </a:t>
            </a:r>
            <a:r>
              <a:rPr lang="en-GB" sz="3000" dirty="0">
                <a:solidFill>
                  <a:schemeClr val="tx2"/>
                </a:solidFill>
                <a:latin typeface="+mn-lt"/>
              </a:rPr>
              <a:t>objective of the project is the design and manufacturing of a wideband slotted kicker for </a:t>
            </a:r>
            <a:r>
              <a:rPr lang="en-GB" sz="3000" dirty="0" smtClean="0">
                <a:solidFill>
                  <a:schemeClr val="tx2"/>
                </a:solidFill>
                <a:latin typeface="+mn-lt"/>
              </a:rPr>
              <a:t>the SPS </a:t>
            </a:r>
            <a:r>
              <a:rPr lang="en-GB" sz="3000" dirty="0">
                <a:solidFill>
                  <a:schemeClr val="tx2"/>
                </a:solidFill>
                <a:latin typeface="+mn-lt"/>
              </a:rPr>
              <a:t>in the framework of the LHC injectors upgrade (LIU</a:t>
            </a:r>
            <a:r>
              <a:rPr lang="en-GB" sz="3000" dirty="0" smtClean="0">
                <a:solidFill>
                  <a:schemeClr val="tx2"/>
                </a:solidFill>
                <a:latin typeface="+mn-lt"/>
              </a:rPr>
              <a:t>).</a:t>
            </a:r>
            <a:endParaRPr lang="es-ES" sz="3000" dirty="0">
              <a:solidFill>
                <a:schemeClr val="tx2"/>
              </a:solidFill>
              <a:latin typeface="+mn-lt"/>
            </a:endParaRPr>
          </a:p>
          <a:p>
            <a:pPr algn="just">
              <a:spcAft>
                <a:spcPts val="1800"/>
              </a:spcAft>
            </a:pPr>
            <a:r>
              <a:rPr lang="en-GB" sz="3000" dirty="0">
                <a:solidFill>
                  <a:schemeClr val="tx2"/>
                </a:solidFill>
                <a:latin typeface="+mn-lt"/>
              </a:rPr>
              <a:t>It should be noted that the design meets the demands of the radiofrequency department, following at all times the forms, dimensions and tolerances demanded, and agreed, with respect to what is feasible in mechanical terms.</a:t>
            </a:r>
            <a:endParaRPr lang="en-US" sz="3000" dirty="0">
              <a:solidFill>
                <a:schemeClr val="tx2"/>
              </a:solidFill>
              <a:latin typeface="+mn-lt"/>
            </a:endParaRPr>
          </a:p>
        </p:txBody>
      </p:sp>
      <p:sp>
        <p:nvSpPr>
          <p:cNvPr id="135" name="Text Box 545"/>
          <p:cNvSpPr txBox="1">
            <a:spLocks noChangeArrowheads="1"/>
          </p:cNvSpPr>
          <p:nvPr/>
        </p:nvSpPr>
        <p:spPr bwMode="auto">
          <a:xfrm>
            <a:off x="15326651" y="33266390"/>
            <a:ext cx="14308620" cy="814237"/>
          </a:xfrm>
          <a:prstGeom prst="rect">
            <a:avLst/>
          </a:prstGeom>
          <a:no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tx2"/>
                </a:solidFill>
              </a:rPr>
              <a:t>Conclusions</a:t>
            </a:r>
            <a:endParaRPr lang="en-GB" sz="4800" b="1" dirty="0">
              <a:solidFill>
                <a:schemeClr val="tx2"/>
              </a:solidFill>
            </a:endParaRPr>
          </a:p>
        </p:txBody>
      </p:sp>
      <p:sp>
        <p:nvSpPr>
          <p:cNvPr id="136" name="6 Rectángulo"/>
          <p:cNvSpPr>
            <a:spLocks noChangeArrowheads="1"/>
          </p:cNvSpPr>
          <p:nvPr/>
        </p:nvSpPr>
        <p:spPr bwMode="auto">
          <a:xfrm>
            <a:off x="15357636" y="30199167"/>
            <a:ext cx="9904052" cy="553998"/>
          </a:xfrm>
          <a:prstGeom prst="rect">
            <a:avLst/>
          </a:prstGeom>
          <a:noFill/>
          <a:ln w="9525">
            <a:noFill/>
            <a:miter lim="800000"/>
            <a:headEnd/>
            <a:tailEnd/>
          </a:ln>
        </p:spPr>
        <p:txBody>
          <a:bodyPr wrap="square">
            <a:spAutoFit/>
          </a:bodyPr>
          <a:lstStyle/>
          <a:p>
            <a:pPr algn="just"/>
            <a:r>
              <a:rPr lang="en-US" sz="3000" dirty="0" smtClean="0">
                <a:solidFill>
                  <a:schemeClr val="tx2"/>
                </a:solidFill>
                <a:latin typeface="+mn-lt"/>
              </a:rPr>
              <a:t>.</a:t>
            </a:r>
          </a:p>
        </p:txBody>
      </p:sp>
      <p:sp>
        <p:nvSpPr>
          <p:cNvPr id="143" name="Rectangle 5"/>
          <p:cNvSpPr>
            <a:spLocks noChangeArrowheads="1"/>
          </p:cNvSpPr>
          <p:nvPr/>
        </p:nvSpPr>
        <p:spPr bwMode="auto">
          <a:xfrm>
            <a:off x="688659" y="3872751"/>
            <a:ext cx="28967916" cy="998886"/>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000" b="1" dirty="0">
                <a:solidFill>
                  <a:schemeClr val="tx2"/>
                </a:solidFill>
                <a:latin typeface="Arial" pitchFamily="34" charset="0"/>
              </a:rPr>
              <a:t>SLAC </a:t>
            </a:r>
            <a:r>
              <a:rPr lang="en-GB" sz="3000" b="1" dirty="0">
                <a:solidFill>
                  <a:schemeClr val="tx2"/>
                </a:solidFill>
                <a:latin typeface="Arial" pitchFamily="34" charset="0"/>
              </a:rPr>
              <a:t>National</a:t>
            </a:r>
            <a:r>
              <a:rPr lang="es-ES" sz="3000" b="1" dirty="0">
                <a:solidFill>
                  <a:schemeClr val="tx2"/>
                </a:solidFill>
                <a:latin typeface="Arial" pitchFamily="34" charset="0"/>
              </a:rPr>
              <a:t> </a:t>
            </a:r>
            <a:r>
              <a:rPr lang="en-GB" sz="3000" b="1" dirty="0">
                <a:solidFill>
                  <a:schemeClr val="tx2"/>
                </a:solidFill>
                <a:latin typeface="Arial" pitchFamily="34" charset="0"/>
              </a:rPr>
              <a:t>Accelerator Laboratory, Menlo </a:t>
            </a:r>
            <a:r>
              <a:rPr lang="es-ES" sz="3000" b="1" dirty="0">
                <a:solidFill>
                  <a:schemeClr val="tx2"/>
                </a:solidFill>
                <a:latin typeface="Arial" pitchFamily="34" charset="0"/>
              </a:rPr>
              <a:t>Park, CA, USA</a:t>
            </a:r>
            <a:r>
              <a:rPr lang="es-ES" sz="3000" b="1" baseline="30000" dirty="0">
                <a:solidFill>
                  <a:schemeClr val="tx2"/>
                </a:solidFill>
                <a:latin typeface="Arial" pitchFamily="34" charset="0"/>
              </a:rPr>
              <a:t>1</a:t>
            </a:r>
            <a:r>
              <a:rPr lang="es-ES" sz="3000" b="1" dirty="0">
                <a:solidFill>
                  <a:schemeClr val="tx2"/>
                </a:solidFill>
                <a:latin typeface="Arial" pitchFamily="34" charset="0"/>
              </a:rPr>
              <a:t>; INFN-LNF, </a:t>
            </a:r>
            <a:r>
              <a:rPr lang="en-GB" sz="3000" b="1" dirty="0" err="1">
                <a:solidFill>
                  <a:schemeClr val="tx2"/>
                </a:solidFill>
                <a:latin typeface="Arial" pitchFamily="34" charset="0"/>
              </a:rPr>
              <a:t>Frascati</a:t>
            </a:r>
            <a:r>
              <a:rPr lang="es-ES" sz="3000" b="1" dirty="0">
                <a:solidFill>
                  <a:schemeClr val="tx2"/>
                </a:solidFill>
                <a:latin typeface="Arial" pitchFamily="34" charset="0"/>
              </a:rPr>
              <a:t> (Roma), </a:t>
            </a:r>
            <a:r>
              <a:rPr lang="en-GB" sz="3000" b="1" dirty="0">
                <a:solidFill>
                  <a:schemeClr val="tx2"/>
                </a:solidFill>
                <a:latin typeface="Arial" pitchFamily="34" charset="0"/>
              </a:rPr>
              <a:t>Italy</a:t>
            </a:r>
            <a:r>
              <a:rPr lang="es-ES" sz="3000" b="1" baseline="30000" dirty="0">
                <a:solidFill>
                  <a:schemeClr val="tx2"/>
                </a:solidFill>
                <a:latin typeface="Arial" pitchFamily="34" charset="0"/>
              </a:rPr>
              <a:t>2</a:t>
            </a:r>
            <a:r>
              <a:rPr lang="es-ES" sz="3000" b="1" dirty="0">
                <a:solidFill>
                  <a:schemeClr val="tx2"/>
                </a:solidFill>
                <a:latin typeface="Arial" pitchFamily="34" charset="0"/>
              </a:rPr>
              <a:t>; Lawrence Berkeley </a:t>
            </a:r>
            <a:r>
              <a:rPr lang="en-GB" sz="3000" b="1" dirty="0">
                <a:solidFill>
                  <a:schemeClr val="tx2"/>
                </a:solidFill>
                <a:latin typeface="Arial" pitchFamily="34" charset="0"/>
              </a:rPr>
              <a:t>National</a:t>
            </a:r>
            <a:r>
              <a:rPr lang="es-ES" sz="3000" b="1" dirty="0">
                <a:solidFill>
                  <a:schemeClr val="tx2"/>
                </a:solidFill>
                <a:latin typeface="Arial" pitchFamily="34" charset="0"/>
              </a:rPr>
              <a:t> </a:t>
            </a:r>
            <a:r>
              <a:rPr lang="en-GB" sz="3000" b="1" dirty="0">
                <a:solidFill>
                  <a:schemeClr val="tx2"/>
                </a:solidFill>
                <a:latin typeface="Arial" pitchFamily="34" charset="0"/>
              </a:rPr>
              <a:t>Laboratory</a:t>
            </a:r>
            <a:r>
              <a:rPr lang="es-ES" sz="3000" b="1" dirty="0">
                <a:solidFill>
                  <a:schemeClr val="tx2"/>
                </a:solidFill>
                <a:latin typeface="Arial" pitchFamily="34" charset="0"/>
              </a:rPr>
              <a:t>, Berkeley, CA, USA</a:t>
            </a:r>
            <a:r>
              <a:rPr lang="es-ES" sz="3000" b="1" baseline="30000" dirty="0">
                <a:solidFill>
                  <a:schemeClr val="tx2"/>
                </a:solidFill>
                <a:latin typeface="Arial" pitchFamily="34" charset="0"/>
              </a:rPr>
              <a:t>3</a:t>
            </a:r>
            <a:r>
              <a:rPr lang="es-ES" sz="3000" b="1" dirty="0">
                <a:solidFill>
                  <a:schemeClr val="tx2"/>
                </a:solidFill>
                <a:latin typeface="Arial" pitchFamily="34" charset="0"/>
              </a:rPr>
              <a:t>; CERN, Geneva, </a:t>
            </a:r>
            <a:r>
              <a:rPr lang="en-GB" sz="3000" b="1" dirty="0">
                <a:solidFill>
                  <a:schemeClr val="tx2"/>
                </a:solidFill>
                <a:latin typeface="Arial" pitchFamily="34" charset="0"/>
              </a:rPr>
              <a:t>Switzerland</a:t>
            </a:r>
            <a:r>
              <a:rPr lang="es-ES" sz="3000" b="1" baseline="30000" dirty="0">
                <a:solidFill>
                  <a:schemeClr val="tx2"/>
                </a:solidFill>
                <a:latin typeface="Arial" pitchFamily="34" charset="0"/>
              </a:rPr>
              <a:t>4</a:t>
            </a:r>
            <a:r>
              <a:rPr lang="es-ES" sz="3000" b="1" dirty="0">
                <a:solidFill>
                  <a:schemeClr val="tx2"/>
                </a:solidFill>
                <a:latin typeface="Arial" pitchFamily="34" charset="0"/>
              </a:rPr>
              <a:t>; and </a:t>
            </a:r>
            <a:r>
              <a:rPr lang="en-GB" sz="3000" b="1" dirty="0">
                <a:solidFill>
                  <a:schemeClr val="tx2"/>
                </a:solidFill>
                <a:latin typeface="Arial" pitchFamily="34" charset="0"/>
              </a:rPr>
              <a:t>FTEC Programme 16, CIEMAT, Madrid, </a:t>
            </a:r>
            <a:r>
              <a:rPr lang="en-GB" sz="3000" b="1" dirty="0" smtClean="0">
                <a:solidFill>
                  <a:schemeClr val="tx2"/>
                </a:solidFill>
                <a:latin typeface="Arial" pitchFamily="34" charset="0"/>
              </a:rPr>
              <a:t>Spain</a:t>
            </a:r>
            <a:r>
              <a:rPr lang="es-ES" sz="3000" b="1" baseline="30000" smtClean="0">
                <a:solidFill>
                  <a:schemeClr val="tx2"/>
                </a:solidFill>
                <a:latin typeface="Arial" pitchFamily="34" charset="0"/>
              </a:rPr>
              <a:t>5</a:t>
            </a:r>
            <a:r>
              <a:rPr lang="es-ES" sz="3000" b="1" dirty="0">
                <a:solidFill>
                  <a:schemeClr val="tx2"/>
                </a:solidFill>
                <a:latin typeface="Arial" pitchFamily="34" charset="0"/>
              </a:rPr>
              <a:t>.</a:t>
            </a:r>
            <a:endParaRPr lang="en-US" sz="3000" b="1" dirty="0">
              <a:solidFill>
                <a:schemeClr val="tx2"/>
              </a:solidFill>
              <a:latin typeface="Arial" pitchFamily="34" charset="0"/>
            </a:endParaRPr>
          </a:p>
        </p:txBody>
      </p:sp>
      <p:sp>
        <p:nvSpPr>
          <p:cNvPr id="10" name="9 CuadroTexto"/>
          <p:cNvSpPr txBox="1"/>
          <p:nvPr/>
        </p:nvSpPr>
        <p:spPr>
          <a:xfrm>
            <a:off x="15369371" y="27596747"/>
            <a:ext cx="9879419" cy="5401479"/>
          </a:xfrm>
          <a:prstGeom prst="rect">
            <a:avLst/>
          </a:prstGeom>
          <a:noFill/>
        </p:spPr>
        <p:txBody>
          <a:bodyPr wrap="square" rtlCol="0">
            <a:spAutoFit/>
          </a:bodyPr>
          <a:lstStyle/>
          <a:p>
            <a:pPr lvl="0" algn="just">
              <a:spcAft>
                <a:spcPts val="1800"/>
              </a:spcAft>
            </a:pPr>
            <a:r>
              <a:rPr lang="en-GB" sz="3000" dirty="0">
                <a:solidFill>
                  <a:schemeClr val="tx2"/>
                </a:solidFill>
                <a:latin typeface="+mn-lt"/>
              </a:rPr>
              <a:t>As can be seen in </a:t>
            </a:r>
            <a:r>
              <a:rPr lang="en-GB" sz="3000" i="1" dirty="0">
                <a:solidFill>
                  <a:schemeClr val="tx2"/>
                </a:solidFill>
                <a:latin typeface="+mn-lt"/>
              </a:rPr>
              <a:t>Figure 2</a:t>
            </a:r>
            <a:r>
              <a:rPr lang="en-GB" sz="3000" dirty="0">
                <a:solidFill>
                  <a:schemeClr val="tx2"/>
                </a:solidFill>
                <a:latin typeface="+mn-lt"/>
              </a:rPr>
              <a:t>, for the installation of the assembly in the SPS it was necessary to design and analyse several supports and connectors. Both for the bellow and for the connector TIG welding was used for the connection between flanges and body, one of the flanges possessing an enamel that allows the </a:t>
            </a:r>
            <a:r>
              <a:rPr lang="en-GB" sz="3000" dirty="0" smtClean="0">
                <a:solidFill>
                  <a:schemeClr val="tx2"/>
                </a:solidFill>
                <a:latin typeface="+mn-lt"/>
              </a:rPr>
              <a:t>isolation.</a:t>
            </a:r>
          </a:p>
          <a:p>
            <a:pPr lvl="0" algn="just">
              <a:spcAft>
                <a:spcPts val="1800"/>
              </a:spcAft>
            </a:pPr>
            <a:r>
              <a:rPr lang="en-GB" sz="3000" dirty="0" smtClean="0">
                <a:solidFill>
                  <a:schemeClr val="tx2"/>
                </a:solidFill>
                <a:latin typeface="+mn-lt"/>
              </a:rPr>
              <a:t>For </a:t>
            </a:r>
            <a:r>
              <a:rPr lang="en-GB" sz="3000" dirty="0">
                <a:solidFill>
                  <a:schemeClr val="tx2"/>
                </a:solidFill>
                <a:latin typeface="+mn-lt"/>
              </a:rPr>
              <a:t>the correct installation, it was necessary a system for the alignment and levelling of the assembly (secondary support), and another system that could measure </a:t>
            </a:r>
            <a:r>
              <a:rPr lang="en-GB" sz="3000" dirty="0" smtClean="0">
                <a:solidFill>
                  <a:schemeClr val="tx2"/>
                </a:solidFill>
                <a:latin typeface="+mn-lt"/>
              </a:rPr>
              <a:t> this levelling </a:t>
            </a:r>
            <a:r>
              <a:rPr lang="en-GB" sz="3000" dirty="0">
                <a:solidFill>
                  <a:schemeClr val="tx2"/>
                </a:solidFill>
                <a:latin typeface="+mn-lt"/>
              </a:rPr>
              <a:t>(alignment system). You can observe both systems in </a:t>
            </a:r>
            <a:r>
              <a:rPr lang="en-GB" sz="2800" i="1" dirty="0">
                <a:solidFill>
                  <a:schemeClr val="tx2"/>
                </a:solidFill>
                <a:latin typeface="+mn-lt"/>
              </a:rPr>
              <a:t>Figure 2 </a:t>
            </a:r>
            <a:r>
              <a:rPr lang="en-GB" sz="3000" dirty="0">
                <a:solidFill>
                  <a:schemeClr val="tx2"/>
                </a:solidFill>
                <a:latin typeface="+mn-lt"/>
              </a:rPr>
              <a:t>and </a:t>
            </a:r>
            <a:r>
              <a:rPr lang="en-GB" sz="2800" i="1" dirty="0" smtClean="0">
                <a:solidFill>
                  <a:schemeClr val="tx2"/>
                </a:solidFill>
                <a:latin typeface="+mn-lt"/>
              </a:rPr>
              <a:t>13.</a:t>
            </a:r>
            <a:endParaRPr lang="en-GB" sz="2800" i="1" dirty="0">
              <a:solidFill>
                <a:schemeClr val="tx2"/>
              </a:solidFill>
              <a:latin typeface="+mn-lt"/>
            </a:endParaRPr>
          </a:p>
        </p:txBody>
      </p:sp>
      <p:sp>
        <p:nvSpPr>
          <p:cNvPr id="82" name="Text Box 545"/>
          <p:cNvSpPr txBox="1">
            <a:spLocks noChangeArrowheads="1"/>
          </p:cNvSpPr>
          <p:nvPr/>
        </p:nvSpPr>
        <p:spPr bwMode="auto">
          <a:xfrm>
            <a:off x="15344738" y="36051678"/>
            <a:ext cx="14290135" cy="814237"/>
          </a:xfrm>
          <a:prstGeom prst="rect">
            <a:avLst/>
          </a:prstGeom>
          <a:no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References</a:t>
            </a:r>
            <a:endParaRPr lang="en-US" sz="4800" b="1" dirty="0">
              <a:solidFill>
                <a:schemeClr val="tx2"/>
              </a:solidFill>
            </a:endParaRPr>
          </a:p>
        </p:txBody>
      </p:sp>
      <p:sp>
        <p:nvSpPr>
          <p:cNvPr id="8" name="7 CuadroTexto"/>
          <p:cNvSpPr txBox="1"/>
          <p:nvPr/>
        </p:nvSpPr>
        <p:spPr>
          <a:xfrm>
            <a:off x="15395228" y="37073196"/>
            <a:ext cx="14201414" cy="2400657"/>
          </a:xfrm>
          <a:prstGeom prst="rect">
            <a:avLst/>
          </a:prstGeom>
          <a:noFill/>
        </p:spPr>
        <p:txBody>
          <a:bodyPr wrap="square" rtlCol="0">
            <a:spAutoFit/>
          </a:bodyPr>
          <a:lstStyle/>
          <a:p>
            <a:pPr algn="just"/>
            <a:r>
              <a:rPr lang="es-ES" sz="3000" dirty="0">
                <a:solidFill>
                  <a:schemeClr val="tx2"/>
                </a:solidFill>
                <a:latin typeface="+mn-lt"/>
              </a:rPr>
              <a:t>[</a:t>
            </a:r>
            <a:r>
              <a:rPr lang="es-ES" sz="3000" dirty="0" smtClean="0">
                <a:solidFill>
                  <a:schemeClr val="tx2"/>
                </a:solidFill>
                <a:latin typeface="+mn-lt"/>
              </a:rPr>
              <a:t>1]</a:t>
            </a:r>
            <a:r>
              <a:rPr lang="en-US" sz="3000" dirty="0" smtClean="0">
                <a:solidFill>
                  <a:schemeClr val="tx2"/>
                </a:solidFill>
                <a:latin typeface="+mn-lt"/>
              </a:rPr>
              <a:t>http</a:t>
            </a:r>
            <a:r>
              <a:rPr lang="en-US" sz="3000" dirty="0">
                <a:solidFill>
                  <a:schemeClr val="tx2"/>
                </a:solidFill>
                <a:latin typeface="+mn-lt"/>
              </a:rPr>
              <a:t>://</a:t>
            </a:r>
            <a:r>
              <a:rPr lang="en-US" sz="3000" dirty="0" smtClean="0">
                <a:solidFill>
                  <a:schemeClr val="tx2"/>
                </a:solidFill>
                <a:latin typeface="+mn-lt"/>
              </a:rPr>
              <a:t>accelconf.web.cern.ch/AccelConf/ipac2017/papers/tupik053.pdf</a:t>
            </a:r>
          </a:p>
          <a:p>
            <a:pPr algn="just"/>
            <a:r>
              <a:rPr lang="en-US" sz="3000" dirty="0" smtClean="0">
                <a:solidFill>
                  <a:schemeClr val="tx2"/>
                </a:solidFill>
                <a:latin typeface="+mn-lt"/>
              </a:rPr>
              <a:t>[2]https</a:t>
            </a:r>
            <a:r>
              <a:rPr lang="en-US" sz="3000" dirty="0">
                <a:solidFill>
                  <a:schemeClr val="tx2"/>
                </a:solidFill>
                <a:latin typeface="+mn-lt"/>
              </a:rPr>
              <a:t>://</a:t>
            </a:r>
            <a:r>
              <a:rPr lang="en-US" sz="3000" dirty="0" smtClean="0">
                <a:solidFill>
                  <a:schemeClr val="tx2"/>
                </a:solidFill>
                <a:latin typeface="+mn-lt"/>
              </a:rPr>
              <a:t>www.researchgate.net/profile/Mikhail_Zobov/publication/273315129_Poster_A_Wideband_Slotted_Kicker_Design_for_SPS_Transverse_Intra-Bunch_Feedback/data/54fda5e10cf2c3f524254525/WEPME061-Poster.pd</a:t>
            </a:r>
          </a:p>
          <a:p>
            <a:pPr algn="just"/>
            <a:r>
              <a:rPr lang="en-US" sz="3000" dirty="0" smtClean="0">
                <a:solidFill>
                  <a:schemeClr val="tx2"/>
                </a:solidFill>
                <a:latin typeface="+mn-lt"/>
              </a:rPr>
              <a:t>[3]http</a:t>
            </a:r>
            <a:r>
              <a:rPr lang="en-US" sz="3000" dirty="0">
                <a:solidFill>
                  <a:schemeClr val="tx2"/>
                </a:solidFill>
                <a:latin typeface="+mn-lt"/>
              </a:rPr>
              <a:t>://</a:t>
            </a:r>
            <a:r>
              <a:rPr lang="en-US" sz="3000" dirty="0" smtClean="0">
                <a:solidFill>
                  <a:schemeClr val="tx2"/>
                </a:solidFill>
                <a:latin typeface="+mn-lt"/>
              </a:rPr>
              <a:t>www.slac.stanford.edu/pubs/slacreports/reports18/slac-r-1037.pdf</a:t>
            </a:r>
            <a:endParaRPr lang="en-US" sz="3000" dirty="0"/>
          </a:p>
        </p:txBody>
      </p:sp>
      <p:sp>
        <p:nvSpPr>
          <p:cNvPr id="6" name="5 CuadroTexto"/>
          <p:cNvSpPr txBox="1"/>
          <p:nvPr/>
        </p:nvSpPr>
        <p:spPr>
          <a:xfrm>
            <a:off x="753113" y="6694086"/>
            <a:ext cx="13863050" cy="6709529"/>
          </a:xfrm>
          <a:prstGeom prst="rect">
            <a:avLst/>
          </a:prstGeom>
          <a:noFill/>
        </p:spPr>
        <p:txBody>
          <a:bodyPr wrap="square" rtlCol="0">
            <a:spAutoFit/>
          </a:bodyPr>
          <a:lstStyle/>
          <a:p>
            <a:pPr algn="just">
              <a:spcBef>
                <a:spcPts val="0"/>
              </a:spcBef>
              <a:spcAft>
                <a:spcPts val="1200"/>
              </a:spcAft>
            </a:pPr>
            <a:r>
              <a:rPr lang="en-GB" sz="3000" i="1" dirty="0">
                <a:solidFill>
                  <a:schemeClr val="tx2"/>
                </a:solidFill>
                <a:latin typeface="+mn-lt"/>
              </a:rPr>
              <a:t>The update of the High-Luminosity Large Hadron Collider (</a:t>
            </a:r>
            <a:r>
              <a:rPr lang="en-GB" sz="3000" i="1" dirty="0" smtClean="0">
                <a:solidFill>
                  <a:schemeClr val="tx2"/>
                </a:solidFill>
                <a:latin typeface="+mn-lt"/>
              </a:rPr>
              <a:t>HL-LHC) </a:t>
            </a:r>
            <a:r>
              <a:rPr lang="en-GB" sz="3000" i="1" dirty="0">
                <a:solidFill>
                  <a:schemeClr val="tx2"/>
                </a:solidFill>
                <a:latin typeface="+mn-lt"/>
              </a:rPr>
              <a:t>requires certain beam intensities in the Super Proton Synchrotron (SPS), for which it is necessary to control and mitigate the transverse beam, caused by an electron </a:t>
            </a:r>
            <a:r>
              <a:rPr lang="en-GB" sz="3000" i="1" dirty="0" smtClean="0">
                <a:solidFill>
                  <a:schemeClr val="tx2"/>
                </a:solidFill>
                <a:latin typeface="+mn-lt"/>
              </a:rPr>
              <a:t>cloud (ECI), </a:t>
            </a:r>
            <a:r>
              <a:rPr lang="en-GB" sz="3000" i="1" dirty="0">
                <a:solidFill>
                  <a:schemeClr val="tx2"/>
                </a:solidFill>
                <a:latin typeface="+mn-lt"/>
              </a:rPr>
              <a:t>and the </a:t>
            </a:r>
            <a:r>
              <a:rPr lang="en-GB" sz="3000" i="1" dirty="0" smtClean="0">
                <a:solidFill>
                  <a:schemeClr val="tx2"/>
                </a:solidFill>
                <a:latin typeface="+mn-lt"/>
              </a:rPr>
              <a:t>transverse mode </a:t>
            </a:r>
            <a:r>
              <a:rPr lang="en-GB" sz="3000" i="1" dirty="0">
                <a:solidFill>
                  <a:schemeClr val="tx2"/>
                </a:solidFill>
                <a:latin typeface="+mn-lt"/>
              </a:rPr>
              <a:t>coupling </a:t>
            </a:r>
            <a:r>
              <a:rPr lang="en-GB" sz="3000" i="1" dirty="0" smtClean="0">
                <a:solidFill>
                  <a:schemeClr val="tx2"/>
                </a:solidFill>
                <a:latin typeface="+mn-lt"/>
              </a:rPr>
              <a:t>instability (TMCI). </a:t>
            </a:r>
            <a:r>
              <a:rPr lang="en-GB" sz="3000" i="1" dirty="0">
                <a:solidFill>
                  <a:schemeClr val="tx2"/>
                </a:solidFill>
                <a:latin typeface="+mn-lt"/>
              </a:rPr>
              <a:t>For this, a wideband intra-bunch feedback method has been proposed to be installed in the </a:t>
            </a:r>
            <a:r>
              <a:rPr lang="en-GB" sz="3000" i="1" dirty="0" smtClean="0">
                <a:solidFill>
                  <a:schemeClr val="tx2"/>
                </a:solidFill>
                <a:latin typeface="+mn-lt"/>
              </a:rPr>
              <a:t>SPS, </a:t>
            </a:r>
            <a:r>
              <a:rPr lang="en-GB" sz="3000" i="1" dirty="0">
                <a:solidFill>
                  <a:schemeClr val="tx2"/>
                </a:solidFill>
                <a:latin typeface="+mn-lt"/>
              </a:rPr>
              <a:t>based on a 4 GS/s front end data acquisition and processing, and on a back end frequency response extending to at least 1 GHz.</a:t>
            </a:r>
          </a:p>
          <a:p>
            <a:pPr algn="just"/>
            <a:r>
              <a:rPr lang="en-GB" sz="3000" i="1" dirty="0">
                <a:solidFill>
                  <a:schemeClr val="tx2"/>
                </a:solidFill>
                <a:latin typeface="+mn-lt"/>
              </a:rPr>
              <a:t>After studying several designs, to achieve the aforementioned, the design of a slotted line kicker </a:t>
            </a:r>
            <a:r>
              <a:rPr lang="en-GB" sz="3000" i="1" dirty="0" smtClean="0">
                <a:solidFill>
                  <a:schemeClr val="tx2"/>
                </a:solidFill>
                <a:latin typeface="+mn-lt"/>
              </a:rPr>
              <a:t>fulfilling </a:t>
            </a:r>
            <a:r>
              <a:rPr lang="en-GB" sz="3000" i="1" dirty="0">
                <a:solidFill>
                  <a:schemeClr val="tx2"/>
                </a:solidFill>
                <a:latin typeface="+mn-lt"/>
              </a:rPr>
              <a:t>the bandwidth and kick strength requirements for the SPS application has been </a:t>
            </a:r>
            <a:r>
              <a:rPr lang="en-GB" sz="3000" i="1" dirty="0" smtClean="0">
                <a:solidFill>
                  <a:schemeClr val="tx2"/>
                </a:solidFill>
                <a:latin typeface="+mn-lt"/>
              </a:rPr>
              <a:t>approved.</a:t>
            </a:r>
            <a:endParaRPr lang="es-ES" sz="3000" i="1" dirty="0">
              <a:solidFill>
                <a:schemeClr val="tx2"/>
              </a:solidFill>
              <a:latin typeface="+mn-lt"/>
            </a:endParaRPr>
          </a:p>
          <a:p>
            <a:endParaRPr lang="es-ES" sz="3000" i="1" dirty="0" smtClean="0">
              <a:solidFill>
                <a:schemeClr val="tx2"/>
              </a:solidFill>
              <a:latin typeface="+mn-lt"/>
            </a:endParaRPr>
          </a:p>
          <a:p>
            <a:endParaRPr lang="es-ES" sz="3000" i="1" dirty="0">
              <a:solidFill>
                <a:schemeClr val="tx2"/>
              </a:solidFill>
              <a:latin typeface="+mn-lt"/>
            </a:endParaRPr>
          </a:p>
          <a:p>
            <a:endParaRPr lang="es-ES" sz="3000" i="1" dirty="0" smtClean="0">
              <a:solidFill>
                <a:schemeClr val="tx2"/>
              </a:solidFill>
              <a:latin typeface="+mn-lt"/>
            </a:endParaRPr>
          </a:p>
          <a:p>
            <a:endParaRPr lang="es-ES" sz="3000" i="1" dirty="0">
              <a:solidFill>
                <a:schemeClr val="tx2"/>
              </a:solidFill>
              <a:latin typeface="+mn-lt"/>
            </a:endParaRPr>
          </a:p>
        </p:txBody>
      </p:sp>
      <p:sp>
        <p:nvSpPr>
          <p:cNvPr id="95" name="6 Rectángulo"/>
          <p:cNvSpPr>
            <a:spLocks noChangeArrowheads="1"/>
          </p:cNvSpPr>
          <p:nvPr/>
        </p:nvSpPr>
        <p:spPr bwMode="auto">
          <a:xfrm>
            <a:off x="15357635" y="14373465"/>
            <a:ext cx="14277636" cy="1477328"/>
          </a:xfrm>
          <a:prstGeom prst="rect">
            <a:avLst/>
          </a:prstGeom>
          <a:noFill/>
          <a:ln w="9525">
            <a:noFill/>
            <a:miter lim="800000"/>
            <a:headEnd/>
            <a:tailEnd/>
          </a:ln>
        </p:spPr>
        <p:txBody>
          <a:bodyPr wrap="square">
            <a:spAutoFit/>
          </a:bodyPr>
          <a:lstStyle/>
          <a:p>
            <a:pPr algn="just"/>
            <a:r>
              <a:rPr lang="en-GB" sz="3000" dirty="0">
                <a:solidFill>
                  <a:schemeClr val="tx2"/>
                </a:solidFill>
                <a:latin typeface="+mn-lt"/>
              </a:rPr>
              <a:t>At first it was thought to make the body in one piece, but the </a:t>
            </a:r>
            <a:r>
              <a:rPr lang="en-GB" sz="3000" dirty="0" smtClean="0">
                <a:solidFill>
                  <a:schemeClr val="tx2"/>
                </a:solidFill>
                <a:latin typeface="+mn-lt"/>
              </a:rPr>
              <a:t>tolerances (0.1mm) </a:t>
            </a:r>
            <a:r>
              <a:rPr lang="en-GB" sz="3000" dirty="0">
                <a:solidFill>
                  <a:schemeClr val="tx2"/>
                </a:solidFill>
                <a:latin typeface="+mn-lt"/>
              </a:rPr>
              <a:t>required along the body, led </a:t>
            </a:r>
            <a:r>
              <a:rPr lang="en-GB" sz="3000" dirty="0" smtClean="0">
                <a:solidFill>
                  <a:schemeClr val="tx2"/>
                </a:solidFill>
                <a:latin typeface="+mn-lt"/>
              </a:rPr>
              <a:t>to manufacture it in </a:t>
            </a:r>
            <a:r>
              <a:rPr lang="en-GB" sz="3000" dirty="0">
                <a:solidFill>
                  <a:schemeClr val="tx2"/>
                </a:solidFill>
                <a:latin typeface="+mn-lt"/>
              </a:rPr>
              <a:t>two </a:t>
            </a:r>
            <a:r>
              <a:rPr lang="en-GB" sz="3000" dirty="0" smtClean="0">
                <a:solidFill>
                  <a:schemeClr val="tx2"/>
                </a:solidFill>
                <a:latin typeface="+mn-lt"/>
              </a:rPr>
              <a:t>bodies (1280x190x85mm) </a:t>
            </a:r>
            <a:r>
              <a:rPr lang="en-GB" sz="3000" dirty="0">
                <a:solidFill>
                  <a:schemeClr val="tx2"/>
                </a:solidFill>
                <a:latin typeface="+mn-lt"/>
              </a:rPr>
              <a:t>joining them by laser welding.</a:t>
            </a:r>
          </a:p>
        </p:txBody>
      </p:sp>
      <p:sp>
        <p:nvSpPr>
          <p:cNvPr id="28" name="27 CuadroTexto"/>
          <p:cNvSpPr txBox="1"/>
          <p:nvPr/>
        </p:nvSpPr>
        <p:spPr>
          <a:xfrm>
            <a:off x="21689343" y="39828231"/>
            <a:ext cx="8198432" cy="2431435"/>
          </a:xfrm>
          <a:prstGeom prst="rect">
            <a:avLst/>
          </a:prstGeom>
          <a:noFill/>
        </p:spPr>
        <p:txBody>
          <a:bodyPr wrap="square" rtlCol="0">
            <a:spAutoFit/>
          </a:bodyPr>
          <a:lstStyle/>
          <a:p>
            <a:pPr marL="0" lvl="1"/>
            <a:r>
              <a:rPr lang="en-US" altLang="ja-JP" sz="3200" dirty="0" smtClean="0">
                <a:solidFill>
                  <a:schemeClr val="tx2"/>
                </a:solidFill>
                <a:ea typeface="MS PGothic" pitchFamily="34" charset="-128"/>
              </a:rPr>
              <a:t>This work has been funded by CERN</a:t>
            </a:r>
          </a:p>
          <a:p>
            <a:pPr marL="0" lvl="1"/>
            <a:r>
              <a:rPr lang="en-US" altLang="ja-JP" sz="3200" baseline="30000" dirty="0">
                <a:solidFill>
                  <a:schemeClr val="tx2"/>
                </a:solidFill>
                <a:ea typeface="MS PGothic" pitchFamily="34" charset="-128"/>
              </a:rPr>
              <a:t>*</a:t>
            </a:r>
            <a:r>
              <a:rPr lang="en-US" altLang="ja-JP" sz="3200" dirty="0" smtClean="0">
                <a:solidFill>
                  <a:schemeClr val="tx2"/>
                </a:solidFill>
                <a:ea typeface="MS PGothic" pitchFamily="34" charset="-128"/>
              </a:rPr>
              <a:t>[irene.alonso.romero@cern.ch]</a:t>
            </a:r>
          </a:p>
          <a:p>
            <a:pPr marL="0" lvl="1"/>
            <a:r>
              <a:rPr lang="en-US" altLang="ja-JP" sz="3200" dirty="0" smtClean="0">
                <a:solidFill>
                  <a:schemeClr val="tx2"/>
                </a:solidFill>
                <a:ea typeface="MS PGothic" pitchFamily="34" charset="-128"/>
              </a:rPr>
              <a:t> [ir.alonso.r@gmail.com]</a:t>
            </a:r>
            <a:endParaRPr lang="en-GB" altLang="ja-JP" sz="3200" dirty="0">
              <a:solidFill>
                <a:schemeClr val="tx2"/>
              </a:solidFill>
              <a:ea typeface="MS PGothic" pitchFamily="34" charset="-128"/>
            </a:endParaRPr>
          </a:p>
          <a:p>
            <a:pPr marL="0" lvl="1"/>
            <a:endParaRPr lang="en-GB" altLang="ja-JP" sz="3200" dirty="0">
              <a:solidFill>
                <a:schemeClr val="tx2"/>
              </a:solidFill>
              <a:ea typeface="MS PGothic" pitchFamily="34" charset="-128"/>
            </a:endParaRPr>
          </a:p>
          <a:p>
            <a:endParaRPr lang="es-ES" dirty="0"/>
          </a:p>
        </p:txBody>
      </p:sp>
      <p:sp>
        <p:nvSpPr>
          <p:cNvPr id="30" name="29 CuadroTexto"/>
          <p:cNvSpPr txBox="1"/>
          <p:nvPr/>
        </p:nvSpPr>
        <p:spPr>
          <a:xfrm>
            <a:off x="15357635" y="15942295"/>
            <a:ext cx="8240302" cy="5863144"/>
          </a:xfrm>
          <a:prstGeom prst="rect">
            <a:avLst/>
          </a:prstGeom>
          <a:noFill/>
        </p:spPr>
        <p:txBody>
          <a:bodyPr wrap="square" rtlCol="0">
            <a:spAutoFit/>
          </a:bodyPr>
          <a:lstStyle/>
          <a:p>
            <a:pPr algn="just">
              <a:spcAft>
                <a:spcPts val="1800"/>
              </a:spcAft>
            </a:pPr>
            <a:r>
              <a:rPr lang="en-GB" sz="3000" dirty="0">
                <a:solidFill>
                  <a:schemeClr val="tx2"/>
                </a:solidFill>
                <a:latin typeface="+mn-lt"/>
              </a:rPr>
              <a:t>To make sure that </a:t>
            </a:r>
            <a:r>
              <a:rPr lang="en-GB" sz="3000" dirty="0" smtClean="0">
                <a:solidFill>
                  <a:schemeClr val="tx2"/>
                </a:solidFill>
                <a:latin typeface="+mn-lt"/>
              </a:rPr>
              <a:t>the parameters </a:t>
            </a:r>
            <a:r>
              <a:rPr lang="en-GB" sz="3000" dirty="0">
                <a:solidFill>
                  <a:schemeClr val="tx2"/>
                </a:solidFill>
                <a:latin typeface="+mn-lt"/>
              </a:rPr>
              <a:t>(thickness, laser power, position with respect to the pieces, ...) used for this welding, a test was made with its corresponding report indicating results and conclusions.</a:t>
            </a:r>
          </a:p>
          <a:p>
            <a:pPr algn="just">
              <a:spcAft>
                <a:spcPts val="1800"/>
              </a:spcAft>
            </a:pPr>
            <a:r>
              <a:rPr lang="en-GB" sz="3000" dirty="0">
                <a:solidFill>
                  <a:schemeClr val="tx2"/>
                </a:solidFill>
                <a:latin typeface="+mn-lt"/>
              </a:rPr>
              <a:t>The type of seal and the connection of the feedthroughs were also a reason for study. In the first case because of the dimension of the seal and the ductility of the material, and in the second case because the union between the electrode and the feedthrough should prevent a gap from occurring</a:t>
            </a:r>
            <a:r>
              <a:rPr lang="en-GB" sz="3000" dirty="0" smtClean="0">
                <a:solidFill>
                  <a:schemeClr val="tx2"/>
                </a:solidFill>
                <a:latin typeface="+mn-lt"/>
              </a:rPr>
              <a:t>.</a:t>
            </a:r>
            <a:endParaRPr lang="en-US" sz="3000" dirty="0">
              <a:solidFill>
                <a:schemeClr val="tx2"/>
              </a:solidFill>
              <a:latin typeface="+mn-lt"/>
            </a:endParaRPr>
          </a:p>
        </p:txBody>
      </p:sp>
      <p:sp>
        <p:nvSpPr>
          <p:cNvPr id="41" name="40 CuadroTexto"/>
          <p:cNvSpPr txBox="1"/>
          <p:nvPr/>
        </p:nvSpPr>
        <p:spPr>
          <a:xfrm>
            <a:off x="25520719" y="30044451"/>
            <a:ext cx="4104670" cy="523220"/>
          </a:xfrm>
          <a:prstGeom prst="rect">
            <a:avLst/>
          </a:prstGeom>
          <a:noFill/>
        </p:spPr>
        <p:txBody>
          <a:bodyPr wrap="square" rtlCol="0">
            <a:spAutoFit/>
          </a:bodyPr>
          <a:lstStyle/>
          <a:p>
            <a:r>
              <a:rPr lang="en-US" sz="2800" dirty="0" smtClean="0">
                <a:solidFill>
                  <a:schemeClr val="tx2"/>
                </a:solidFill>
              </a:rPr>
              <a:t>Fig 12: Transitional </a:t>
            </a:r>
            <a:r>
              <a:rPr lang="en-US" sz="2800" dirty="0">
                <a:solidFill>
                  <a:schemeClr val="tx2"/>
                </a:solidFill>
              </a:rPr>
              <a:t>connector</a:t>
            </a:r>
            <a:endParaRPr lang="es-ES" sz="2800" dirty="0">
              <a:solidFill>
                <a:schemeClr val="tx2"/>
              </a:solidFill>
            </a:endParaRPr>
          </a:p>
        </p:txBody>
      </p:sp>
      <p:sp>
        <p:nvSpPr>
          <p:cNvPr id="45" name="Rectangle 5"/>
          <p:cNvSpPr>
            <a:spLocks noChangeArrowheads="1"/>
          </p:cNvSpPr>
          <p:nvPr/>
        </p:nvSpPr>
        <p:spPr bwMode="auto">
          <a:xfrm>
            <a:off x="1143814" y="2557360"/>
            <a:ext cx="27987585" cy="998886"/>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000" b="1" dirty="0">
                <a:solidFill>
                  <a:schemeClr val="tx2"/>
                </a:solidFill>
                <a:latin typeface="Arial" pitchFamily="34" charset="0"/>
              </a:rPr>
              <a:t>J. M. </a:t>
            </a:r>
            <a:r>
              <a:rPr lang="es-ES" sz="3000" b="1" dirty="0" smtClean="0">
                <a:solidFill>
                  <a:schemeClr val="tx2"/>
                </a:solidFill>
                <a:latin typeface="Arial" pitchFamily="34" charset="0"/>
              </a:rPr>
              <a:t>Cesaratto</a:t>
            </a:r>
            <a:r>
              <a:rPr lang="es-ES" sz="3000" b="1" baseline="30000" dirty="0" smtClean="0">
                <a:solidFill>
                  <a:schemeClr val="tx2"/>
                </a:solidFill>
                <a:latin typeface="Arial" pitchFamily="34" charset="0"/>
              </a:rPr>
              <a:t>1</a:t>
            </a:r>
            <a:r>
              <a:rPr lang="es-ES" sz="3000" b="1" dirty="0" smtClean="0">
                <a:solidFill>
                  <a:schemeClr val="tx2"/>
                </a:solidFill>
                <a:latin typeface="Arial" pitchFamily="34" charset="0"/>
              </a:rPr>
              <a:t>, </a:t>
            </a:r>
            <a:r>
              <a:rPr lang="sv-SE" sz="3000" b="1" dirty="0">
                <a:solidFill>
                  <a:schemeClr val="tx2"/>
                </a:solidFill>
                <a:latin typeface="Arial" pitchFamily="34" charset="0"/>
              </a:rPr>
              <a:t>J. D. </a:t>
            </a:r>
            <a:r>
              <a:rPr lang="sv-SE" sz="3000" b="1" dirty="0" smtClean="0">
                <a:solidFill>
                  <a:schemeClr val="tx2"/>
                </a:solidFill>
                <a:latin typeface="Arial" pitchFamily="34" charset="0"/>
              </a:rPr>
              <a:t>Fox</a:t>
            </a:r>
            <a:r>
              <a:rPr lang="es-ES" sz="3000" b="1" baseline="30000" dirty="0">
                <a:solidFill>
                  <a:schemeClr val="tx2"/>
                </a:solidFill>
                <a:latin typeface="Arial" pitchFamily="34" charset="0"/>
              </a:rPr>
              <a:t>1</a:t>
            </a:r>
            <a:r>
              <a:rPr lang="sv-SE" sz="3000" b="1" dirty="0" smtClean="0">
                <a:solidFill>
                  <a:schemeClr val="tx2"/>
                </a:solidFill>
                <a:latin typeface="Arial" pitchFamily="34" charset="0"/>
              </a:rPr>
              <a:t>, </a:t>
            </a:r>
            <a:r>
              <a:rPr lang="sv-SE" sz="3000" b="1" dirty="0">
                <a:solidFill>
                  <a:schemeClr val="tx2"/>
                </a:solidFill>
                <a:latin typeface="Arial" pitchFamily="34" charset="0"/>
              </a:rPr>
              <a:t>C. H. </a:t>
            </a:r>
            <a:r>
              <a:rPr lang="sv-SE" sz="3000" b="1" dirty="0" smtClean="0">
                <a:solidFill>
                  <a:schemeClr val="tx2"/>
                </a:solidFill>
                <a:latin typeface="Arial" pitchFamily="34" charset="0"/>
              </a:rPr>
              <a:t>Rivetta</a:t>
            </a:r>
            <a:r>
              <a:rPr lang="es-ES" sz="3000" b="1" baseline="30000" dirty="0">
                <a:solidFill>
                  <a:schemeClr val="tx2"/>
                </a:solidFill>
                <a:latin typeface="Arial" pitchFamily="34" charset="0"/>
              </a:rPr>
              <a:t>1</a:t>
            </a:r>
            <a:r>
              <a:rPr lang="sv-SE" sz="3000" b="1" dirty="0" smtClean="0">
                <a:solidFill>
                  <a:schemeClr val="tx2"/>
                </a:solidFill>
                <a:latin typeface="Arial" pitchFamily="34" charset="0"/>
              </a:rPr>
              <a:t>,</a:t>
            </a:r>
            <a:r>
              <a:rPr lang="it-IT" sz="3000" b="1" dirty="0" smtClean="0">
                <a:solidFill>
                  <a:schemeClr val="tx2"/>
                </a:solidFill>
                <a:latin typeface="Arial" pitchFamily="34" charset="0"/>
              </a:rPr>
              <a:t> </a:t>
            </a:r>
            <a:r>
              <a:rPr lang="it-IT" sz="3000" b="1" dirty="0">
                <a:solidFill>
                  <a:schemeClr val="tx2"/>
                </a:solidFill>
                <a:latin typeface="Arial" pitchFamily="34" charset="0"/>
              </a:rPr>
              <a:t>D. </a:t>
            </a:r>
            <a:r>
              <a:rPr lang="it-IT" sz="3000" b="1" dirty="0" smtClean="0">
                <a:solidFill>
                  <a:schemeClr val="tx2"/>
                </a:solidFill>
                <a:latin typeface="Arial" pitchFamily="34" charset="0"/>
              </a:rPr>
              <a:t>Alesini</a:t>
            </a:r>
            <a:r>
              <a:rPr lang="es-ES" sz="3000" b="1" baseline="30000" dirty="0" smtClean="0">
                <a:solidFill>
                  <a:schemeClr val="tx2"/>
                </a:solidFill>
                <a:latin typeface="Arial" pitchFamily="34" charset="0"/>
              </a:rPr>
              <a:t>2</a:t>
            </a:r>
            <a:r>
              <a:rPr lang="it-IT" sz="3000" b="1" dirty="0" smtClean="0">
                <a:solidFill>
                  <a:schemeClr val="tx2"/>
                </a:solidFill>
                <a:latin typeface="Arial" pitchFamily="34" charset="0"/>
              </a:rPr>
              <a:t>, A</a:t>
            </a:r>
            <a:r>
              <a:rPr lang="it-IT" sz="3000" b="1" dirty="0">
                <a:solidFill>
                  <a:schemeClr val="tx2"/>
                </a:solidFill>
                <a:latin typeface="Arial" pitchFamily="34" charset="0"/>
              </a:rPr>
              <a:t>. Drago</a:t>
            </a:r>
            <a:r>
              <a:rPr lang="es-ES" sz="3000" b="1" baseline="30000" dirty="0" smtClean="0">
                <a:solidFill>
                  <a:schemeClr val="tx2"/>
                </a:solidFill>
                <a:latin typeface="Arial" pitchFamily="34" charset="0"/>
              </a:rPr>
              <a:t>2</a:t>
            </a:r>
            <a:r>
              <a:rPr lang="it-IT" sz="3000" b="1" dirty="0" smtClean="0">
                <a:solidFill>
                  <a:schemeClr val="tx2"/>
                </a:solidFill>
                <a:latin typeface="Arial" pitchFamily="34" charset="0"/>
              </a:rPr>
              <a:t>, A</a:t>
            </a:r>
            <a:r>
              <a:rPr lang="it-IT" sz="3000" b="1" dirty="0">
                <a:solidFill>
                  <a:schemeClr val="tx2"/>
                </a:solidFill>
                <a:latin typeface="Arial" pitchFamily="34" charset="0"/>
              </a:rPr>
              <a:t>. </a:t>
            </a:r>
            <a:r>
              <a:rPr lang="it-IT" sz="3000" b="1" dirty="0" smtClean="0">
                <a:solidFill>
                  <a:schemeClr val="tx2"/>
                </a:solidFill>
                <a:latin typeface="Arial" pitchFamily="34" charset="0"/>
              </a:rPr>
              <a:t>Gallo</a:t>
            </a:r>
            <a:r>
              <a:rPr lang="es-ES" sz="3000" b="1" baseline="30000" dirty="0" smtClean="0">
                <a:solidFill>
                  <a:schemeClr val="tx2"/>
                </a:solidFill>
                <a:latin typeface="Arial" pitchFamily="34" charset="0"/>
              </a:rPr>
              <a:t>2</a:t>
            </a:r>
            <a:r>
              <a:rPr lang="it-IT" sz="3000" b="1" dirty="0" smtClean="0">
                <a:solidFill>
                  <a:schemeClr val="tx2"/>
                </a:solidFill>
                <a:latin typeface="Arial" pitchFamily="34" charset="0"/>
              </a:rPr>
              <a:t>,</a:t>
            </a:r>
            <a:r>
              <a:rPr lang="it-IT" sz="3000" b="1" dirty="0">
                <a:solidFill>
                  <a:schemeClr val="tx2"/>
                </a:solidFill>
                <a:latin typeface="Arial" pitchFamily="34" charset="0"/>
              </a:rPr>
              <a:t> F. Marcellini</a:t>
            </a:r>
            <a:r>
              <a:rPr lang="es-ES" sz="3000" b="1" baseline="30000" dirty="0" smtClean="0">
                <a:solidFill>
                  <a:schemeClr val="tx2"/>
                </a:solidFill>
                <a:latin typeface="Arial" pitchFamily="34" charset="0"/>
              </a:rPr>
              <a:t>2</a:t>
            </a:r>
            <a:r>
              <a:rPr lang="it-IT" sz="3000" b="1" dirty="0" smtClean="0">
                <a:solidFill>
                  <a:schemeClr val="tx2"/>
                </a:solidFill>
                <a:latin typeface="Arial" pitchFamily="34" charset="0"/>
              </a:rPr>
              <a:t>, M</a:t>
            </a:r>
            <a:r>
              <a:rPr lang="it-IT" sz="3000" b="1" dirty="0">
                <a:solidFill>
                  <a:schemeClr val="tx2"/>
                </a:solidFill>
                <a:latin typeface="Arial" pitchFamily="34" charset="0"/>
              </a:rPr>
              <a:t>. </a:t>
            </a:r>
            <a:r>
              <a:rPr lang="it-IT" sz="3000" b="1" dirty="0" smtClean="0">
                <a:solidFill>
                  <a:schemeClr val="tx2"/>
                </a:solidFill>
                <a:latin typeface="Arial" pitchFamily="34" charset="0"/>
              </a:rPr>
              <a:t>Zobov</a:t>
            </a:r>
            <a:r>
              <a:rPr lang="es-ES" sz="3000" b="1" baseline="30000" dirty="0">
                <a:solidFill>
                  <a:schemeClr val="tx2"/>
                </a:solidFill>
                <a:latin typeface="Arial" pitchFamily="34" charset="0"/>
              </a:rPr>
              <a:t>2</a:t>
            </a:r>
            <a:r>
              <a:rPr lang="it-IT" sz="3000" b="1" dirty="0" smtClean="0">
                <a:solidFill>
                  <a:schemeClr val="tx2"/>
                </a:solidFill>
                <a:latin typeface="Arial" pitchFamily="34" charset="0"/>
              </a:rPr>
              <a:t>, </a:t>
            </a:r>
            <a:r>
              <a:rPr lang="it-IT" sz="3000" b="1" dirty="0">
                <a:solidFill>
                  <a:schemeClr val="tx2"/>
                </a:solidFill>
                <a:latin typeface="Arial" pitchFamily="34" charset="0"/>
              </a:rPr>
              <a:t>S. </a:t>
            </a:r>
            <a:r>
              <a:rPr lang="it-IT" sz="3000" b="1" dirty="0" smtClean="0">
                <a:solidFill>
                  <a:schemeClr val="tx2"/>
                </a:solidFill>
                <a:latin typeface="Arial" pitchFamily="34" charset="0"/>
              </a:rPr>
              <a:t>DeSantis</a:t>
            </a:r>
            <a:r>
              <a:rPr lang="es-ES" sz="3000" b="1" baseline="30000" dirty="0" smtClean="0">
                <a:solidFill>
                  <a:schemeClr val="tx2"/>
                </a:solidFill>
                <a:latin typeface="Arial" pitchFamily="34" charset="0"/>
              </a:rPr>
              <a:t>3</a:t>
            </a:r>
            <a:r>
              <a:rPr lang="it-IT" sz="3000" b="1" dirty="0">
                <a:solidFill>
                  <a:schemeClr val="tx2"/>
                </a:solidFill>
                <a:latin typeface="Arial" pitchFamily="34" charset="0"/>
              </a:rPr>
              <a:t>, Z. </a:t>
            </a:r>
            <a:r>
              <a:rPr lang="it-IT" sz="3000" b="1" dirty="0" smtClean="0">
                <a:solidFill>
                  <a:schemeClr val="tx2"/>
                </a:solidFill>
                <a:latin typeface="Arial" pitchFamily="34" charset="0"/>
              </a:rPr>
              <a:t>Paret</a:t>
            </a:r>
            <a:r>
              <a:rPr lang="es-ES" sz="3000" b="1" baseline="30000" dirty="0">
                <a:solidFill>
                  <a:schemeClr val="tx2"/>
                </a:solidFill>
                <a:latin typeface="Arial" pitchFamily="34" charset="0"/>
              </a:rPr>
              <a:t> 3</a:t>
            </a:r>
            <a:r>
              <a:rPr lang="it-IT" sz="3000" b="1" dirty="0" smtClean="0">
                <a:solidFill>
                  <a:schemeClr val="tx2"/>
                </a:solidFill>
                <a:latin typeface="Arial" pitchFamily="34" charset="0"/>
              </a:rPr>
              <a:t>, </a:t>
            </a:r>
            <a:r>
              <a:rPr lang="it-IT" sz="3000" b="1" dirty="0">
                <a:solidFill>
                  <a:schemeClr val="tx2"/>
                </a:solidFill>
                <a:latin typeface="Arial" pitchFamily="34" charset="0"/>
              </a:rPr>
              <a:t>A. </a:t>
            </a:r>
            <a:r>
              <a:rPr lang="it-IT" sz="3000" b="1" dirty="0" smtClean="0">
                <a:solidFill>
                  <a:schemeClr val="tx2"/>
                </a:solidFill>
                <a:latin typeface="Arial" pitchFamily="34" charset="0"/>
              </a:rPr>
              <a:t>Ratti</a:t>
            </a:r>
            <a:r>
              <a:rPr lang="es-ES" sz="3000" b="1" baseline="30000" dirty="0">
                <a:solidFill>
                  <a:schemeClr val="tx2"/>
                </a:solidFill>
                <a:latin typeface="Arial" pitchFamily="34" charset="0"/>
              </a:rPr>
              <a:t> 3</a:t>
            </a:r>
            <a:r>
              <a:rPr lang="it-IT" sz="3000" b="1" dirty="0" smtClean="0">
                <a:solidFill>
                  <a:schemeClr val="tx2"/>
                </a:solidFill>
                <a:latin typeface="Arial" pitchFamily="34" charset="0"/>
              </a:rPr>
              <a:t>, </a:t>
            </a:r>
            <a:r>
              <a:rPr lang="it-IT" sz="3000" b="1" dirty="0">
                <a:solidFill>
                  <a:schemeClr val="tx2"/>
                </a:solidFill>
                <a:latin typeface="Arial" pitchFamily="34" charset="0"/>
              </a:rPr>
              <a:t>H. </a:t>
            </a:r>
            <a:r>
              <a:rPr lang="it-IT" sz="3000" b="1" dirty="0" smtClean="0">
                <a:solidFill>
                  <a:schemeClr val="tx2"/>
                </a:solidFill>
                <a:latin typeface="Arial" pitchFamily="34" charset="0"/>
              </a:rPr>
              <a:t>Qian</a:t>
            </a:r>
            <a:r>
              <a:rPr lang="es-ES" sz="3000" b="1" baseline="30000" dirty="0">
                <a:solidFill>
                  <a:schemeClr val="tx2"/>
                </a:solidFill>
                <a:latin typeface="Arial" pitchFamily="34" charset="0"/>
              </a:rPr>
              <a:t> </a:t>
            </a:r>
            <a:r>
              <a:rPr lang="es-ES" sz="3000" b="1" baseline="30000" dirty="0" smtClean="0">
                <a:solidFill>
                  <a:schemeClr val="tx2"/>
                </a:solidFill>
                <a:latin typeface="Arial" pitchFamily="34" charset="0"/>
              </a:rPr>
              <a:t>3</a:t>
            </a:r>
            <a:r>
              <a:rPr lang="it-IT" sz="3000" b="1" dirty="0" smtClean="0">
                <a:solidFill>
                  <a:schemeClr val="tx2"/>
                </a:solidFill>
                <a:latin typeface="Arial" pitchFamily="34" charset="0"/>
              </a:rPr>
              <a:t>, W</a:t>
            </a:r>
            <a:r>
              <a:rPr lang="it-IT" sz="3000" b="1" dirty="0">
                <a:solidFill>
                  <a:schemeClr val="tx2"/>
                </a:solidFill>
                <a:latin typeface="Arial" pitchFamily="34" charset="0"/>
              </a:rPr>
              <a:t>. </a:t>
            </a:r>
            <a:r>
              <a:rPr lang="it-IT" sz="3000" b="1" dirty="0" smtClean="0">
                <a:solidFill>
                  <a:schemeClr val="tx2"/>
                </a:solidFill>
                <a:latin typeface="Arial" pitchFamily="34" charset="0"/>
              </a:rPr>
              <a:t>Hoﬂe</a:t>
            </a:r>
            <a:r>
              <a:rPr lang="es-ES" sz="3000" b="1" baseline="30000" dirty="0" smtClean="0">
                <a:solidFill>
                  <a:schemeClr val="tx2"/>
                </a:solidFill>
                <a:latin typeface="Arial" pitchFamily="34" charset="0"/>
              </a:rPr>
              <a:t>4</a:t>
            </a:r>
            <a:r>
              <a:rPr lang="it-IT" sz="3000" b="1" dirty="0">
                <a:solidFill>
                  <a:schemeClr val="tx2"/>
                </a:solidFill>
                <a:latin typeface="Arial" pitchFamily="34" charset="0"/>
              </a:rPr>
              <a:t>, M. </a:t>
            </a:r>
            <a:r>
              <a:rPr lang="it-IT" sz="3000" b="1" dirty="0" smtClean="0">
                <a:solidFill>
                  <a:schemeClr val="tx2"/>
                </a:solidFill>
                <a:latin typeface="Arial" pitchFamily="34" charset="0"/>
              </a:rPr>
              <a:t>Wendt</a:t>
            </a:r>
            <a:r>
              <a:rPr lang="es-ES" sz="3000" b="1" baseline="30000" dirty="0">
                <a:solidFill>
                  <a:schemeClr val="tx2"/>
                </a:solidFill>
                <a:latin typeface="Arial" pitchFamily="34" charset="0"/>
              </a:rPr>
              <a:t> 4</a:t>
            </a:r>
            <a:r>
              <a:rPr lang="it-IT" sz="3000" b="1" dirty="0">
                <a:solidFill>
                  <a:schemeClr val="tx2"/>
                </a:solidFill>
                <a:latin typeface="Arial" pitchFamily="34" charset="0"/>
              </a:rPr>
              <a:t>, O. R. </a:t>
            </a:r>
            <a:r>
              <a:rPr lang="it-IT" sz="3000" b="1" dirty="0" smtClean="0">
                <a:solidFill>
                  <a:schemeClr val="tx2"/>
                </a:solidFill>
                <a:latin typeface="Arial" pitchFamily="34" charset="0"/>
              </a:rPr>
              <a:t>Jones</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C</a:t>
            </a:r>
            <a:r>
              <a:rPr lang="it-IT" sz="3000" b="1" dirty="0">
                <a:solidFill>
                  <a:schemeClr val="tx2"/>
                </a:solidFill>
                <a:latin typeface="Arial" pitchFamily="34" charset="0"/>
              </a:rPr>
              <a:t>. </a:t>
            </a:r>
            <a:r>
              <a:rPr lang="it-IT" sz="3000" b="1" dirty="0" smtClean="0">
                <a:solidFill>
                  <a:schemeClr val="tx2"/>
                </a:solidFill>
                <a:latin typeface="Arial" pitchFamily="34" charset="0"/>
              </a:rPr>
              <a:t>Zannini</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a:t>
            </a:r>
            <a:r>
              <a:rPr lang="it-IT" sz="3000" b="1" dirty="0">
                <a:solidFill>
                  <a:schemeClr val="tx2"/>
                </a:solidFill>
                <a:latin typeface="Arial" pitchFamily="34" charset="0"/>
              </a:rPr>
              <a:t>A. </a:t>
            </a:r>
            <a:r>
              <a:rPr lang="it-IT" sz="3000" b="1" dirty="0" smtClean="0">
                <a:solidFill>
                  <a:schemeClr val="tx2"/>
                </a:solidFill>
                <a:latin typeface="Arial" pitchFamily="34" charset="0"/>
              </a:rPr>
              <a:t>Romano</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a:t>
            </a:r>
            <a:r>
              <a:rPr lang="it-IT" sz="3000" b="1" dirty="0">
                <a:solidFill>
                  <a:schemeClr val="tx2"/>
                </a:solidFill>
                <a:latin typeface="Arial" pitchFamily="34" charset="0"/>
              </a:rPr>
              <a:t>G. </a:t>
            </a:r>
            <a:r>
              <a:rPr lang="it-IT" sz="3000" b="1" dirty="0" smtClean="0">
                <a:solidFill>
                  <a:schemeClr val="tx2"/>
                </a:solidFill>
                <a:latin typeface="Arial" pitchFamily="34" charset="0"/>
              </a:rPr>
              <a:t>Iadarola</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a:t>
            </a:r>
            <a:r>
              <a:rPr lang="it-IT" sz="3000" b="1" dirty="0">
                <a:solidFill>
                  <a:schemeClr val="tx2"/>
                </a:solidFill>
                <a:latin typeface="Arial" pitchFamily="34" charset="0"/>
              </a:rPr>
              <a:t>G. </a:t>
            </a:r>
            <a:r>
              <a:rPr lang="it-IT" sz="3000" b="1" dirty="0" smtClean="0">
                <a:solidFill>
                  <a:schemeClr val="tx2"/>
                </a:solidFill>
                <a:latin typeface="Arial" pitchFamily="34" charset="0"/>
              </a:rPr>
              <a:t>Rumolo</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E. Montesinos</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S.J. Calvo</a:t>
            </a:r>
            <a:r>
              <a:rPr lang="es-ES" sz="3000" b="1" baseline="30000" dirty="0">
                <a:solidFill>
                  <a:schemeClr val="tx2"/>
                </a:solidFill>
                <a:latin typeface="Arial" pitchFamily="34" charset="0"/>
              </a:rPr>
              <a:t> 4</a:t>
            </a:r>
            <a:r>
              <a:rPr lang="it-IT" sz="3000" b="1" dirty="0" smtClean="0">
                <a:solidFill>
                  <a:schemeClr val="tx2"/>
                </a:solidFill>
                <a:latin typeface="Arial" pitchFamily="34" charset="0"/>
              </a:rPr>
              <a:t>, I. Alonso Romero</a:t>
            </a:r>
            <a:r>
              <a:rPr lang="es-ES" sz="3000" b="1" baseline="30000" dirty="0" smtClean="0">
                <a:solidFill>
                  <a:schemeClr val="tx2"/>
                </a:solidFill>
                <a:latin typeface="Arial" pitchFamily="34" charset="0"/>
              </a:rPr>
              <a:t>* 4 5</a:t>
            </a:r>
            <a:r>
              <a:rPr lang="it-IT" sz="3000" b="1" dirty="0" smtClean="0">
                <a:solidFill>
                  <a:schemeClr val="tx2"/>
                </a:solidFill>
                <a:latin typeface="Arial" pitchFamily="34" charset="0"/>
              </a:rPr>
              <a:t>.</a:t>
            </a:r>
            <a:endParaRPr lang="en-US" sz="3000" b="1" dirty="0">
              <a:solidFill>
                <a:schemeClr val="tx2"/>
              </a:solidFill>
              <a:latin typeface="Arial" pitchFamily="34" charset="0"/>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sp>
        <p:nvSpPr>
          <p:cNvPr id="49" name="100 CuadroTexto"/>
          <p:cNvSpPr txBox="1"/>
          <p:nvPr/>
        </p:nvSpPr>
        <p:spPr>
          <a:xfrm>
            <a:off x="1307810" y="13432313"/>
            <a:ext cx="4324190" cy="1815882"/>
          </a:xfrm>
          <a:prstGeom prst="rect">
            <a:avLst/>
          </a:prstGeom>
          <a:noFill/>
        </p:spPr>
        <p:txBody>
          <a:bodyPr wrap="square" rtlCol="0">
            <a:spAutoFit/>
          </a:bodyPr>
          <a:lstStyle/>
          <a:p>
            <a:pPr algn="just"/>
            <a:r>
              <a:rPr lang="en-US" sz="2800" dirty="0" smtClean="0">
                <a:solidFill>
                  <a:schemeClr val="tx2"/>
                </a:solidFill>
              </a:rPr>
              <a:t>Fig </a:t>
            </a:r>
            <a:r>
              <a:rPr lang="en-US" sz="2800" dirty="0">
                <a:solidFill>
                  <a:schemeClr val="tx2"/>
                </a:solidFill>
              </a:rPr>
              <a:t>1</a:t>
            </a:r>
            <a:r>
              <a:rPr lang="en-US" sz="2800" dirty="0" smtClean="0">
                <a:solidFill>
                  <a:schemeClr val="tx2"/>
                </a:solidFill>
              </a:rPr>
              <a:t>: </a:t>
            </a:r>
            <a:r>
              <a:rPr lang="en-GB" sz="2800" dirty="0">
                <a:solidFill>
                  <a:schemeClr val="tx2"/>
                </a:solidFill>
              </a:rPr>
              <a:t>On the left, the simulation of the initial state, and on the right, the simulation with the slotted line </a:t>
            </a:r>
            <a:r>
              <a:rPr lang="en-GB" sz="2800" dirty="0" smtClean="0">
                <a:solidFill>
                  <a:schemeClr val="tx2"/>
                </a:solidFill>
              </a:rPr>
              <a:t>kicker.</a:t>
            </a:r>
            <a:endParaRPr lang="en-US" sz="2800" dirty="0" smtClean="0">
              <a:solidFill>
                <a:schemeClr val="tx2"/>
              </a:solidFill>
            </a:endParaRPr>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3114" y="19711416"/>
            <a:ext cx="13898458" cy="7819591"/>
          </a:xfrm>
          <a:prstGeom prst="rect">
            <a:avLst/>
          </a:prstGeom>
          <a:ln w="25400">
            <a:solidFill>
              <a:srgbClr val="000000"/>
            </a:solidFill>
          </a:ln>
        </p:spPr>
      </p:pic>
      <p:sp>
        <p:nvSpPr>
          <p:cNvPr id="55" name="100 CuadroTexto"/>
          <p:cNvSpPr txBox="1"/>
          <p:nvPr/>
        </p:nvSpPr>
        <p:spPr>
          <a:xfrm>
            <a:off x="753113" y="27627518"/>
            <a:ext cx="13898460" cy="523220"/>
          </a:xfrm>
          <a:prstGeom prst="rect">
            <a:avLst/>
          </a:prstGeom>
          <a:noFill/>
        </p:spPr>
        <p:txBody>
          <a:bodyPr wrap="square" rtlCol="0">
            <a:spAutoFit/>
          </a:bodyPr>
          <a:lstStyle/>
          <a:p>
            <a:pPr algn="ctr"/>
            <a:r>
              <a:rPr lang="en-US" sz="2800" dirty="0" smtClean="0">
                <a:solidFill>
                  <a:schemeClr val="tx2"/>
                </a:solidFill>
              </a:rPr>
              <a:t>Fig 2</a:t>
            </a:r>
            <a:r>
              <a:rPr lang="en-US" sz="2800" dirty="0">
                <a:solidFill>
                  <a:schemeClr val="tx2"/>
                </a:solidFill>
              </a:rPr>
              <a:t>: </a:t>
            </a:r>
            <a:r>
              <a:rPr lang="en-US" sz="2800" dirty="0" smtClean="0">
                <a:solidFill>
                  <a:schemeClr val="tx2"/>
                </a:solidFill>
              </a:rPr>
              <a:t>General image</a:t>
            </a:r>
          </a:p>
        </p:txBody>
      </p:sp>
      <p:sp>
        <p:nvSpPr>
          <p:cNvPr id="56" name="Cuadro de texto 2"/>
          <p:cNvSpPr txBox="1">
            <a:spLocks noChangeArrowheads="1"/>
          </p:cNvSpPr>
          <p:nvPr/>
        </p:nvSpPr>
        <p:spPr bwMode="auto">
          <a:xfrm>
            <a:off x="10134284" y="19731785"/>
            <a:ext cx="2074832" cy="453109"/>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GB" sz="2000" dirty="0">
                <a:solidFill>
                  <a:schemeClr val="tx2"/>
                </a:solidFill>
                <a:latin typeface="Calibri"/>
                <a:ea typeface="Calibri"/>
                <a:cs typeface="Times New Roman"/>
              </a:rPr>
              <a:t>Alignment system</a:t>
            </a:r>
          </a:p>
        </p:txBody>
      </p:sp>
      <p:sp>
        <p:nvSpPr>
          <p:cNvPr id="57" name="Cuadro de texto 2"/>
          <p:cNvSpPr txBox="1">
            <a:spLocks noChangeArrowheads="1"/>
          </p:cNvSpPr>
          <p:nvPr/>
        </p:nvSpPr>
        <p:spPr bwMode="auto">
          <a:xfrm>
            <a:off x="8752190" y="19730902"/>
            <a:ext cx="948397" cy="453992"/>
          </a:xfrm>
          <a:prstGeom prst="rect">
            <a:avLst/>
          </a:prstGeom>
          <a:solidFill>
            <a:schemeClr val="bg1"/>
          </a:solidFill>
          <a:ln w="9525">
            <a:noFill/>
            <a:miter lim="800000"/>
            <a:headEnd/>
            <a:tailEnd/>
          </a:ln>
        </p:spPr>
        <p:txBody>
          <a:bodyPr rot="0" vert="horz" wrap="none" lIns="91440" tIns="2880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Bellow</a:t>
            </a:r>
            <a:endParaRPr lang="en-GB" sz="2000" dirty="0">
              <a:solidFill>
                <a:schemeClr val="tx2"/>
              </a:solidFill>
              <a:effectLst/>
              <a:latin typeface="Calibri"/>
              <a:ea typeface="Calibri"/>
              <a:cs typeface="Times New Roman"/>
            </a:endParaRPr>
          </a:p>
        </p:txBody>
      </p:sp>
      <p:sp>
        <p:nvSpPr>
          <p:cNvPr id="58" name="Cuadro de texto 2"/>
          <p:cNvSpPr txBox="1">
            <a:spLocks noChangeArrowheads="1"/>
          </p:cNvSpPr>
          <p:nvPr/>
        </p:nvSpPr>
        <p:spPr bwMode="auto">
          <a:xfrm>
            <a:off x="12384834" y="19735124"/>
            <a:ext cx="1289640" cy="449770"/>
          </a:xfrm>
          <a:prstGeom prst="rect">
            <a:avLst/>
          </a:prstGeom>
          <a:solidFill>
            <a:schemeClr val="bg1"/>
          </a:solidFill>
          <a:ln w="9525">
            <a:noFill/>
            <a:miter lim="800000"/>
            <a:headEnd/>
            <a:tailEnd/>
          </a:ln>
        </p:spPr>
        <p:txBody>
          <a:bodyPr rot="0" vert="horz" wrap="square" lIns="91440" tIns="4572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Connector</a:t>
            </a:r>
            <a:endParaRPr lang="en-GB" sz="2000" dirty="0">
              <a:solidFill>
                <a:schemeClr val="tx2"/>
              </a:solidFill>
              <a:effectLst/>
              <a:latin typeface="Calibri"/>
              <a:ea typeface="Calibri"/>
              <a:cs typeface="Times New Roman"/>
            </a:endParaRPr>
          </a:p>
        </p:txBody>
      </p:sp>
      <p:sp>
        <p:nvSpPr>
          <p:cNvPr id="59" name="Cuadro de texto 2"/>
          <p:cNvSpPr txBox="1">
            <a:spLocks noChangeArrowheads="1"/>
          </p:cNvSpPr>
          <p:nvPr/>
        </p:nvSpPr>
        <p:spPr bwMode="auto">
          <a:xfrm>
            <a:off x="13128491" y="23034926"/>
            <a:ext cx="1482030" cy="795979"/>
          </a:xfrm>
          <a:prstGeom prst="rect">
            <a:avLst/>
          </a:prstGeom>
          <a:solidFill>
            <a:schemeClr val="bg1"/>
          </a:solidFill>
          <a:ln w="9525">
            <a:noFill/>
            <a:miter lim="800000"/>
            <a:headEnd/>
            <a:tailEnd/>
          </a:ln>
        </p:spPr>
        <p:txBody>
          <a:bodyPr rot="0" vert="horz" wrap="square" lIns="91440" tIns="4572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Slotted line kicker</a:t>
            </a:r>
            <a:endParaRPr lang="en-GB" sz="2000" dirty="0">
              <a:solidFill>
                <a:schemeClr val="tx2"/>
              </a:solidFill>
              <a:effectLst/>
              <a:latin typeface="Calibri"/>
              <a:ea typeface="Calibri"/>
              <a:cs typeface="Times New Roman"/>
            </a:endParaRPr>
          </a:p>
        </p:txBody>
      </p:sp>
      <p:sp>
        <p:nvSpPr>
          <p:cNvPr id="60" name="Cuadro de texto 2"/>
          <p:cNvSpPr txBox="1">
            <a:spLocks noChangeArrowheads="1"/>
          </p:cNvSpPr>
          <p:nvPr/>
        </p:nvSpPr>
        <p:spPr bwMode="auto">
          <a:xfrm>
            <a:off x="12881113" y="23880258"/>
            <a:ext cx="1729408" cy="450000"/>
          </a:xfrm>
          <a:prstGeom prst="rect">
            <a:avLst/>
          </a:prstGeom>
          <a:solidFill>
            <a:schemeClr val="bg1"/>
          </a:solidFill>
          <a:ln w="9525">
            <a:noFill/>
            <a:miter lim="800000"/>
            <a:headEnd/>
            <a:tailEnd/>
          </a:ln>
        </p:spPr>
        <p:txBody>
          <a:bodyPr rot="0" vert="horz" wrap="square" lIns="91440" tIns="4572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Main </a:t>
            </a:r>
            <a:r>
              <a:rPr lang="en-GB" sz="2000" dirty="0">
                <a:solidFill>
                  <a:schemeClr val="tx2"/>
                </a:solidFill>
                <a:latin typeface="Calibri"/>
                <a:ea typeface="Calibri"/>
                <a:cs typeface="Times New Roman"/>
              </a:rPr>
              <a:t>support</a:t>
            </a:r>
            <a:endParaRPr lang="en-GB" sz="2000" dirty="0">
              <a:solidFill>
                <a:schemeClr val="tx2"/>
              </a:solidFill>
              <a:effectLst/>
              <a:latin typeface="Calibri"/>
              <a:ea typeface="Calibri"/>
              <a:cs typeface="Times New Roman"/>
            </a:endParaRPr>
          </a:p>
        </p:txBody>
      </p:sp>
      <p:sp>
        <p:nvSpPr>
          <p:cNvPr id="61" name="Cuadro de texto 2"/>
          <p:cNvSpPr txBox="1">
            <a:spLocks noChangeArrowheads="1"/>
          </p:cNvSpPr>
          <p:nvPr/>
        </p:nvSpPr>
        <p:spPr bwMode="auto">
          <a:xfrm>
            <a:off x="12881113" y="24380343"/>
            <a:ext cx="1727141" cy="753729"/>
          </a:xfrm>
          <a:prstGeom prst="rect">
            <a:avLst/>
          </a:prstGeom>
          <a:solidFill>
            <a:schemeClr val="bg1"/>
          </a:solidFill>
          <a:ln w="9525">
            <a:noFill/>
            <a:miter lim="800000"/>
            <a:headEnd/>
            <a:tailEnd/>
          </a:ln>
        </p:spPr>
        <p:txBody>
          <a:bodyPr rot="0" vert="horz" wrap="square" lIns="91440" tIns="4572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Secondary </a:t>
            </a:r>
            <a:r>
              <a:rPr lang="en-GB" sz="2000" dirty="0">
                <a:solidFill>
                  <a:schemeClr val="tx2"/>
                </a:solidFill>
                <a:latin typeface="Calibri"/>
                <a:ea typeface="Calibri"/>
                <a:cs typeface="Times New Roman"/>
              </a:rPr>
              <a:t>support</a:t>
            </a:r>
            <a:endParaRPr lang="en-GB" sz="2000" dirty="0">
              <a:solidFill>
                <a:schemeClr val="tx2"/>
              </a:solidFill>
              <a:effectLst/>
              <a:latin typeface="Calibri"/>
              <a:ea typeface="Calibri"/>
              <a:cs typeface="Times New Roman"/>
            </a:endParaRPr>
          </a:p>
        </p:txBody>
      </p:sp>
      <p:sp>
        <p:nvSpPr>
          <p:cNvPr id="62" name="Cuadro de texto 2"/>
          <p:cNvSpPr txBox="1">
            <a:spLocks noChangeArrowheads="1"/>
          </p:cNvSpPr>
          <p:nvPr/>
        </p:nvSpPr>
        <p:spPr bwMode="auto">
          <a:xfrm>
            <a:off x="12881115" y="25506608"/>
            <a:ext cx="1727139" cy="812123"/>
          </a:xfrm>
          <a:prstGeom prst="rect">
            <a:avLst/>
          </a:prstGeom>
          <a:solidFill>
            <a:schemeClr val="bg1"/>
          </a:solidFill>
          <a:ln w="9525">
            <a:noFill/>
            <a:miter lim="800000"/>
            <a:headEnd/>
            <a:tailEnd/>
          </a:ln>
        </p:spPr>
        <p:txBody>
          <a:bodyPr rot="0" vert="horz" wrap="square" lIns="91440" tIns="45720" rIns="91440" bIns="54000" anchor="t" anchorCtr="0">
            <a:noAutofit/>
          </a:bodyPr>
          <a:lstStyle/>
          <a:p>
            <a:pPr algn="ctr">
              <a:lnSpc>
                <a:spcPct val="115000"/>
              </a:lnSpc>
              <a:spcAft>
                <a:spcPts val="1000"/>
              </a:spcAft>
            </a:pPr>
            <a:r>
              <a:rPr lang="en-GB" sz="2000" dirty="0" smtClean="0">
                <a:solidFill>
                  <a:schemeClr val="tx2"/>
                </a:solidFill>
                <a:latin typeface="Calibri"/>
                <a:ea typeface="Calibri"/>
                <a:cs typeface="Times New Roman"/>
              </a:rPr>
              <a:t>Type </a:t>
            </a:r>
            <a:r>
              <a:rPr lang="en-GB" sz="2000" dirty="0">
                <a:solidFill>
                  <a:schemeClr val="tx2"/>
                </a:solidFill>
                <a:latin typeface="Calibri"/>
                <a:ea typeface="Calibri"/>
                <a:cs typeface="Times New Roman"/>
              </a:rPr>
              <a:t>VI support</a:t>
            </a:r>
            <a:endParaRPr lang="en-GB" sz="2000" dirty="0">
              <a:solidFill>
                <a:schemeClr val="tx2"/>
              </a:solidFill>
              <a:effectLst/>
              <a:latin typeface="Calibri"/>
              <a:ea typeface="Calibri"/>
              <a:cs typeface="Times New Roman"/>
            </a:endParaRPr>
          </a:p>
        </p:txBody>
      </p:sp>
      <p:cxnSp>
        <p:nvCxnSpPr>
          <p:cNvPr id="18" name="Straight Arrow Connector 17"/>
          <p:cNvCxnSpPr>
            <a:stCxn id="57" idx="2"/>
          </p:cNvCxnSpPr>
          <p:nvPr/>
        </p:nvCxnSpPr>
        <p:spPr bwMode="auto">
          <a:xfrm>
            <a:off x="9226389" y="20184894"/>
            <a:ext cx="0" cy="2283339"/>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66" name="Straight Arrow Connector 65"/>
          <p:cNvCxnSpPr>
            <a:stCxn id="56" idx="2"/>
          </p:cNvCxnSpPr>
          <p:nvPr/>
        </p:nvCxnSpPr>
        <p:spPr bwMode="auto">
          <a:xfrm>
            <a:off x="11171700" y="20184894"/>
            <a:ext cx="0" cy="645128"/>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68" name="Straight Arrow Connector 67"/>
          <p:cNvCxnSpPr/>
          <p:nvPr/>
        </p:nvCxnSpPr>
        <p:spPr bwMode="auto">
          <a:xfrm>
            <a:off x="13038173" y="20184894"/>
            <a:ext cx="0" cy="2174008"/>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72" name="Straight Arrow Connector 71"/>
          <p:cNvCxnSpPr/>
          <p:nvPr/>
        </p:nvCxnSpPr>
        <p:spPr bwMode="auto">
          <a:xfrm flipH="1" flipV="1">
            <a:off x="12626114" y="23095060"/>
            <a:ext cx="502378" cy="267908"/>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75" name="Straight Arrow Connector 74"/>
          <p:cNvCxnSpPr/>
          <p:nvPr/>
        </p:nvCxnSpPr>
        <p:spPr bwMode="auto">
          <a:xfrm flipH="1" flipV="1">
            <a:off x="12881115" y="23530876"/>
            <a:ext cx="1" cy="599549"/>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78" name="Straight Arrow Connector 77"/>
          <p:cNvCxnSpPr/>
          <p:nvPr/>
        </p:nvCxnSpPr>
        <p:spPr bwMode="auto">
          <a:xfrm flipH="1">
            <a:off x="11771381" y="24416460"/>
            <a:ext cx="1109735" cy="0"/>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36" name="Right Brace 35"/>
          <p:cNvSpPr/>
          <p:nvPr/>
        </p:nvSpPr>
        <p:spPr bwMode="auto">
          <a:xfrm>
            <a:off x="12307640" y="24632921"/>
            <a:ext cx="410679" cy="2578380"/>
          </a:xfrm>
          <a:prstGeom prst="rightBrace">
            <a:avLst>
              <a:gd name="adj1" fmla="val 8333"/>
              <a:gd name="adj2" fmla="val 49615"/>
            </a:avLst>
          </a:prstGeom>
          <a:solidFill>
            <a:schemeClr val="accent1">
              <a:alpha val="0"/>
            </a:schemeClr>
          </a:soli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pic>
        <p:nvPicPr>
          <p:cNvPr id="46" name="Picture 4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440400" y="5619803"/>
            <a:ext cx="14101858" cy="7954292"/>
          </a:xfrm>
          <a:prstGeom prst="rect">
            <a:avLst/>
          </a:prstGeom>
          <a:ln w="25400">
            <a:solidFill>
              <a:srgbClr val="000000"/>
            </a:solidFill>
          </a:ln>
        </p:spPr>
      </p:pic>
      <p:sp>
        <p:nvSpPr>
          <p:cNvPr id="91" name="29 CuadroTexto"/>
          <p:cNvSpPr txBox="1"/>
          <p:nvPr/>
        </p:nvSpPr>
        <p:spPr>
          <a:xfrm>
            <a:off x="780143" y="28233612"/>
            <a:ext cx="13830378" cy="1015663"/>
          </a:xfrm>
          <a:prstGeom prst="rect">
            <a:avLst/>
          </a:prstGeom>
          <a:noFill/>
        </p:spPr>
        <p:txBody>
          <a:bodyPr wrap="square" rtlCol="0">
            <a:spAutoFit/>
          </a:bodyPr>
          <a:lstStyle/>
          <a:p>
            <a:pPr lvl="0" algn="just"/>
            <a:r>
              <a:rPr lang="en-GB" sz="3000" dirty="0">
                <a:solidFill>
                  <a:schemeClr val="tx2"/>
                </a:solidFill>
                <a:latin typeface="+mn-lt"/>
              </a:rPr>
              <a:t>In </a:t>
            </a:r>
            <a:r>
              <a:rPr lang="en-GB" sz="2800" i="1" dirty="0">
                <a:solidFill>
                  <a:schemeClr val="tx2"/>
                </a:solidFill>
                <a:latin typeface="+mn-lt"/>
              </a:rPr>
              <a:t>Figure 2</a:t>
            </a:r>
            <a:r>
              <a:rPr lang="en-GB" sz="3000" dirty="0">
                <a:solidFill>
                  <a:schemeClr val="tx2"/>
                </a:solidFill>
                <a:latin typeface="+mn-lt"/>
              </a:rPr>
              <a:t>, </a:t>
            </a:r>
            <a:r>
              <a:rPr lang="en-GB" sz="3000" dirty="0" smtClean="0">
                <a:solidFill>
                  <a:schemeClr val="tx2"/>
                </a:solidFill>
                <a:latin typeface="+mn-lt"/>
              </a:rPr>
              <a:t>one </a:t>
            </a:r>
            <a:r>
              <a:rPr lang="en-GB" sz="3000" dirty="0">
                <a:solidFill>
                  <a:schemeClr val="tx2"/>
                </a:solidFill>
                <a:latin typeface="+mn-lt"/>
              </a:rPr>
              <a:t>can see both the assembly of the slotted line kicker, as well as other supports and auxiliary assemblies necessary for its installation.</a:t>
            </a:r>
            <a:endParaRPr lang="es-ES" dirty="0"/>
          </a:p>
        </p:txBody>
      </p:sp>
      <p:sp>
        <p:nvSpPr>
          <p:cNvPr id="92" name="29 CuadroTexto"/>
          <p:cNvSpPr txBox="1"/>
          <p:nvPr/>
        </p:nvSpPr>
        <p:spPr>
          <a:xfrm>
            <a:off x="688659" y="30453830"/>
            <a:ext cx="13921861" cy="4016484"/>
          </a:xfrm>
          <a:prstGeom prst="rect">
            <a:avLst/>
          </a:prstGeom>
          <a:ln w="25400">
            <a:noFill/>
          </a:ln>
        </p:spPr>
        <p:txBody>
          <a:bodyPr wrap="square" rtlCol="0">
            <a:spAutoFit/>
          </a:bodyPr>
          <a:lstStyle/>
          <a:p>
            <a:pPr algn="just">
              <a:spcAft>
                <a:spcPts val="1800"/>
              </a:spcAft>
            </a:pPr>
            <a:r>
              <a:rPr lang="en-GB" sz="3000" dirty="0">
                <a:solidFill>
                  <a:schemeClr val="tx2"/>
                </a:solidFill>
                <a:latin typeface="+mn-lt"/>
              </a:rPr>
              <a:t>Once the idea and simulation of what the radiofrequency group wanted to obtain was </a:t>
            </a:r>
            <a:r>
              <a:rPr lang="en-GB" sz="3000" dirty="0" smtClean="0">
                <a:solidFill>
                  <a:schemeClr val="tx2"/>
                </a:solidFill>
                <a:latin typeface="+mn-lt"/>
              </a:rPr>
              <a:t>verified</a:t>
            </a:r>
            <a:r>
              <a:rPr lang="en-GB" sz="3000" dirty="0" smtClean="0">
                <a:solidFill>
                  <a:schemeClr val="tx2"/>
                </a:solidFill>
                <a:latin typeface="+mn-lt"/>
              </a:rPr>
              <a:t>, </a:t>
            </a:r>
            <a:r>
              <a:rPr lang="en-GB" sz="3000" dirty="0">
                <a:solidFill>
                  <a:schemeClr val="tx2"/>
                </a:solidFill>
                <a:latin typeface="+mn-lt"/>
              </a:rPr>
              <a:t>it was studied </a:t>
            </a:r>
            <a:r>
              <a:rPr lang="en-GB" sz="3000">
                <a:solidFill>
                  <a:schemeClr val="tx2"/>
                </a:solidFill>
                <a:latin typeface="+mn-lt"/>
              </a:rPr>
              <a:t>if </a:t>
            </a:r>
            <a:r>
              <a:rPr lang="en-GB" sz="3000" smtClean="0">
                <a:solidFill>
                  <a:schemeClr val="tx2"/>
                </a:solidFill>
                <a:latin typeface="+mn-lt"/>
              </a:rPr>
              <a:t>this</a:t>
            </a:r>
            <a:r>
              <a:rPr lang="en-GB" sz="3000" smtClean="0">
                <a:solidFill>
                  <a:schemeClr val="tx2"/>
                </a:solidFill>
                <a:latin typeface="+mn-lt"/>
              </a:rPr>
              <a:t> </a:t>
            </a:r>
            <a:r>
              <a:rPr lang="en-GB" sz="3000" dirty="0">
                <a:solidFill>
                  <a:schemeClr val="tx2"/>
                </a:solidFill>
                <a:latin typeface="+mn-lt"/>
              </a:rPr>
              <a:t>idea was realizable in mechanical terms, and that means, technologies and processes would be necessary. </a:t>
            </a:r>
          </a:p>
          <a:p>
            <a:pPr algn="just">
              <a:spcAft>
                <a:spcPts val="1800"/>
              </a:spcAft>
            </a:pPr>
            <a:r>
              <a:rPr lang="en-GB" sz="3000" dirty="0">
                <a:solidFill>
                  <a:schemeClr val="tx2"/>
                </a:solidFill>
                <a:latin typeface="+mn-lt"/>
              </a:rPr>
              <a:t>At the same time the materials to be used were also studied, taking into account that all will be exposed to radiation, and some will have to withstand high temperatures and humidity. In turn, the parts where the beam circulates must ensure the ultra-vacuum for a long period of time (the materials of the main pieces are indicated in </a:t>
            </a:r>
            <a:r>
              <a:rPr lang="en-GB" sz="2800" i="1" dirty="0" smtClean="0">
                <a:solidFill>
                  <a:schemeClr val="tx2"/>
                </a:solidFill>
                <a:latin typeface="+mn-lt"/>
              </a:rPr>
              <a:t>Figure 6</a:t>
            </a:r>
            <a:r>
              <a:rPr lang="en-GB" sz="3000" dirty="0" smtClean="0">
                <a:solidFill>
                  <a:schemeClr val="tx2"/>
                </a:solidFill>
                <a:latin typeface="+mn-lt"/>
              </a:rPr>
              <a:t>.</a:t>
            </a:r>
            <a:endParaRPr lang="en-GB" sz="3000" dirty="0">
              <a:solidFill>
                <a:schemeClr val="tx2"/>
              </a:solidFill>
              <a:latin typeface="+mn-lt"/>
            </a:endParaRPr>
          </a:p>
        </p:txBody>
      </p:sp>
      <p:pic>
        <p:nvPicPr>
          <p:cNvPr id="93" name="Picture 9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3113" y="35025778"/>
            <a:ext cx="4627670" cy="3643928"/>
          </a:xfrm>
          <a:prstGeom prst="rect">
            <a:avLst/>
          </a:prstGeom>
          <a:noFill/>
          <a:ln>
            <a:noFill/>
          </a:ln>
        </p:spPr>
      </p:pic>
      <p:sp>
        <p:nvSpPr>
          <p:cNvPr id="96" name="100 CuadroTexto"/>
          <p:cNvSpPr txBox="1"/>
          <p:nvPr/>
        </p:nvSpPr>
        <p:spPr>
          <a:xfrm>
            <a:off x="936789" y="35193994"/>
            <a:ext cx="4210579" cy="523220"/>
          </a:xfrm>
          <a:prstGeom prst="rect">
            <a:avLst/>
          </a:prstGeom>
          <a:noFill/>
        </p:spPr>
        <p:txBody>
          <a:bodyPr wrap="square" rtlCol="0">
            <a:spAutoFit/>
          </a:bodyPr>
          <a:lstStyle/>
          <a:p>
            <a:r>
              <a:rPr lang="en-US" sz="2800" dirty="0" smtClean="0">
                <a:solidFill>
                  <a:schemeClr val="tx2"/>
                </a:solidFill>
              </a:rPr>
              <a:t>Fig 3: Initial idea</a:t>
            </a:r>
          </a:p>
        </p:txBody>
      </p:sp>
      <p:sp>
        <p:nvSpPr>
          <p:cNvPr id="98" name="100 CuadroTexto"/>
          <p:cNvSpPr txBox="1"/>
          <p:nvPr/>
        </p:nvSpPr>
        <p:spPr>
          <a:xfrm>
            <a:off x="15440400" y="13745612"/>
            <a:ext cx="14056686" cy="523220"/>
          </a:xfrm>
          <a:prstGeom prst="rect">
            <a:avLst/>
          </a:prstGeom>
          <a:noFill/>
        </p:spPr>
        <p:txBody>
          <a:bodyPr wrap="square" rtlCol="0">
            <a:spAutoFit/>
          </a:bodyPr>
          <a:lstStyle/>
          <a:p>
            <a:pPr algn="ctr"/>
            <a:r>
              <a:rPr lang="en-US" sz="2800" dirty="0" smtClean="0">
                <a:solidFill>
                  <a:schemeClr val="tx2"/>
                </a:solidFill>
              </a:rPr>
              <a:t>Fig </a:t>
            </a:r>
            <a:r>
              <a:rPr lang="en-US" sz="2800" dirty="0">
                <a:solidFill>
                  <a:schemeClr val="tx2"/>
                </a:solidFill>
              </a:rPr>
              <a:t>6</a:t>
            </a:r>
            <a:r>
              <a:rPr lang="en-US" sz="2800" dirty="0" smtClean="0">
                <a:solidFill>
                  <a:schemeClr val="tx2"/>
                </a:solidFill>
              </a:rPr>
              <a:t>: </a:t>
            </a:r>
            <a:r>
              <a:rPr lang="en-GB" sz="2800" dirty="0">
                <a:solidFill>
                  <a:schemeClr val="tx2"/>
                </a:solidFill>
              </a:rPr>
              <a:t>Interior of the slotted line kicker and materials used</a:t>
            </a:r>
            <a:endParaRPr lang="en-US" sz="2800" dirty="0" smtClean="0">
              <a:solidFill>
                <a:schemeClr val="tx2"/>
              </a:solidFill>
            </a:endParaRPr>
          </a:p>
        </p:txBody>
      </p:sp>
      <p:sp>
        <p:nvSpPr>
          <p:cNvPr id="99" name="Cuadro de texto 2"/>
          <p:cNvSpPr txBox="1">
            <a:spLocks noChangeArrowheads="1"/>
          </p:cNvSpPr>
          <p:nvPr/>
        </p:nvSpPr>
        <p:spPr bwMode="auto">
          <a:xfrm>
            <a:off x="15718048" y="8197072"/>
            <a:ext cx="1746992" cy="679483"/>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a:solidFill>
                  <a:schemeClr val="tx2"/>
                </a:solidFill>
                <a:latin typeface="Calibri"/>
                <a:ea typeface="Calibri"/>
                <a:cs typeface="Times New Roman"/>
              </a:rPr>
              <a:t>Flanges</a:t>
            </a:r>
          </a:p>
          <a:p>
            <a:r>
              <a:rPr lang="es-ES" sz="2000" dirty="0">
                <a:solidFill>
                  <a:schemeClr val="tx2"/>
                </a:solidFill>
                <a:latin typeface="Calibri"/>
                <a:ea typeface="Calibri"/>
                <a:cs typeface="Times New Roman"/>
              </a:rPr>
              <a:t>St. Steel 316LN</a:t>
            </a:r>
            <a:endParaRPr lang="en-GB" sz="2000" dirty="0">
              <a:solidFill>
                <a:schemeClr val="tx2"/>
              </a:solidFill>
              <a:latin typeface="Calibri"/>
              <a:ea typeface="Calibri"/>
              <a:cs typeface="Times New Roman"/>
            </a:endParaRPr>
          </a:p>
        </p:txBody>
      </p:sp>
      <p:cxnSp>
        <p:nvCxnSpPr>
          <p:cNvPr id="100" name="Straight Arrow Connector 99"/>
          <p:cNvCxnSpPr>
            <a:stCxn id="99" idx="3"/>
          </p:cNvCxnSpPr>
          <p:nvPr/>
        </p:nvCxnSpPr>
        <p:spPr bwMode="auto">
          <a:xfrm>
            <a:off x="17465040" y="8536814"/>
            <a:ext cx="704155" cy="738913"/>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pic>
        <p:nvPicPr>
          <p:cNvPr id="47" name="Picture 46"/>
          <p:cNvPicPr>
            <a:picLocks noChangeAspect="1"/>
          </p:cNvPicPr>
          <p:nvPr/>
        </p:nvPicPr>
        <p:blipFill rotWithShape="1">
          <a:blip r:embed="rId9">
            <a:extLst>
              <a:ext uri="{28A0092B-C50C-407E-A947-70E740481C1C}">
                <a14:useLocalDpi xmlns:a14="http://schemas.microsoft.com/office/drawing/2010/main" val="0"/>
              </a:ext>
            </a:extLst>
          </a:blip>
          <a:srcRect l="27363" t="1204" r="18160"/>
          <a:stretch/>
        </p:blipFill>
        <p:spPr>
          <a:xfrm>
            <a:off x="27214831" y="5669693"/>
            <a:ext cx="2247966" cy="1988821"/>
          </a:xfrm>
          <a:prstGeom prst="rect">
            <a:avLst/>
          </a:prstGeom>
          <a:ln w="38100" cap="sq">
            <a:solidFill>
              <a:srgbClr val="000000"/>
            </a:solidFill>
            <a:prstDash val="solid"/>
            <a:miter lim="800000"/>
          </a:ln>
          <a:effectLst>
            <a:outerShdw blurRad="50800" dist="38100" dir="2700000" algn="tl" rotWithShape="0">
              <a:srgbClr val="000000">
                <a:alpha val="0"/>
              </a:srgbClr>
            </a:outerShdw>
          </a:effectLst>
        </p:spPr>
      </p:pic>
      <p:pic>
        <p:nvPicPr>
          <p:cNvPr id="48" name="Picture 47"/>
          <p:cNvPicPr>
            <a:picLocks noChangeAspect="1"/>
          </p:cNvPicPr>
          <p:nvPr/>
        </p:nvPicPr>
        <p:blipFill rotWithShape="1">
          <a:blip r:embed="rId10">
            <a:extLst>
              <a:ext uri="{28A0092B-C50C-407E-A947-70E740481C1C}">
                <a14:useLocalDpi xmlns:a14="http://schemas.microsoft.com/office/drawing/2010/main" val="0"/>
              </a:ext>
            </a:extLst>
          </a:blip>
          <a:srcRect l="32264" r="10747" b="12601"/>
          <a:stretch/>
        </p:blipFill>
        <p:spPr>
          <a:xfrm>
            <a:off x="27031950" y="11411639"/>
            <a:ext cx="2465136" cy="2132479"/>
          </a:xfrm>
          <a:prstGeom prst="rect">
            <a:avLst/>
          </a:prstGeom>
          <a:ln w="38100" cap="sq">
            <a:solidFill>
              <a:srgbClr val="000000"/>
            </a:solidFill>
            <a:prstDash val="solid"/>
            <a:miter lim="800000"/>
          </a:ln>
          <a:effectLst>
            <a:outerShdw blurRad="50800" dist="38100" dir="2700000" algn="tl" rotWithShape="0">
              <a:srgbClr val="000000">
                <a:alpha val="0"/>
              </a:srgbClr>
            </a:outerShdw>
          </a:effectLst>
        </p:spPr>
      </p:pic>
      <p:pic>
        <p:nvPicPr>
          <p:cNvPr id="50" name="Picture 49"/>
          <p:cNvPicPr>
            <a:picLocks noChangeAspect="1"/>
          </p:cNvPicPr>
          <p:nvPr/>
        </p:nvPicPr>
        <p:blipFill rotWithShape="1">
          <a:blip r:embed="rId11">
            <a:extLst>
              <a:ext uri="{BEBA8EAE-BF5A-486C-A8C5-ECC9F3942E4B}">
                <a14:imgProps xmlns:a14="http://schemas.microsoft.com/office/drawing/2010/main">
                  <a14:imgLayer r:embed="rId12">
                    <a14:imgEffect>
                      <a14:backgroundRemoval t="9931" b="89971" l="9983" r="94010"/>
                    </a14:imgEffect>
                  </a14:imgLayer>
                </a14:imgProps>
              </a:ext>
              <a:ext uri="{28A0092B-C50C-407E-A947-70E740481C1C}">
                <a14:useLocalDpi xmlns:a14="http://schemas.microsoft.com/office/drawing/2010/main" val="0"/>
              </a:ext>
            </a:extLst>
          </a:blip>
          <a:srcRect l="17061" t="40530" r="7440" b="20753"/>
          <a:stretch/>
        </p:blipFill>
        <p:spPr>
          <a:xfrm rot="234277">
            <a:off x="18386826" y="7407807"/>
            <a:ext cx="8149955" cy="1594125"/>
          </a:xfrm>
          <a:prstGeom prst="rect">
            <a:avLst/>
          </a:prstGeom>
        </p:spPr>
      </p:pic>
      <p:sp>
        <p:nvSpPr>
          <p:cNvPr id="112" name="Cuadro de texto 2"/>
          <p:cNvSpPr txBox="1">
            <a:spLocks noChangeArrowheads="1"/>
          </p:cNvSpPr>
          <p:nvPr/>
        </p:nvSpPr>
        <p:spPr bwMode="auto">
          <a:xfrm>
            <a:off x="24865858" y="12524074"/>
            <a:ext cx="1746992" cy="981579"/>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a:solidFill>
                  <a:schemeClr val="tx2"/>
                </a:solidFill>
                <a:latin typeface="Calibri"/>
                <a:ea typeface="Calibri"/>
                <a:cs typeface="Times New Roman"/>
              </a:rPr>
              <a:t>Feedthroughs</a:t>
            </a:r>
          </a:p>
          <a:p>
            <a:r>
              <a:rPr lang="es-ES" sz="2000" dirty="0">
                <a:solidFill>
                  <a:schemeClr val="tx2"/>
                </a:solidFill>
                <a:latin typeface="Calibri"/>
                <a:ea typeface="Calibri"/>
                <a:cs typeface="Times New Roman"/>
              </a:rPr>
              <a:t>St. Steel 316LN and CU</a:t>
            </a:r>
            <a:endParaRPr lang="en-GB" sz="2000" dirty="0">
              <a:solidFill>
                <a:schemeClr val="tx2"/>
              </a:solidFill>
              <a:latin typeface="Calibri"/>
              <a:ea typeface="Calibri"/>
              <a:cs typeface="Times New Roman"/>
            </a:endParaRPr>
          </a:p>
        </p:txBody>
      </p:sp>
      <p:cxnSp>
        <p:nvCxnSpPr>
          <p:cNvPr id="113" name="Straight Arrow Connector 112"/>
          <p:cNvCxnSpPr/>
          <p:nvPr/>
        </p:nvCxnSpPr>
        <p:spPr bwMode="auto">
          <a:xfrm>
            <a:off x="26624739" y="13167793"/>
            <a:ext cx="360000" cy="0"/>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115" name="Cuadro de texto 2"/>
          <p:cNvSpPr txBox="1">
            <a:spLocks noChangeArrowheads="1"/>
          </p:cNvSpPr>
          <p:nvPr/>
        </p:nvSpPr>
        <p:spPr bwMode="auto">
          <a:xfrm>
            <a:off x="15718048" y="10972449"/>
            <a:ext cx="1746992" cy="685669"/>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a:solidFill>
                  <a:schemeClr val="tx2"/>
                </a:solidFill>
                <a:latin typeface="Calibri"/>
                <a:ea typeface="Calibri"/>
                <a:cs typeface="Times New Roman"/>
              </a:rPr>
              <a:t>Bodies</a:t>
            </a:r>
          </a:p>
          <a:p>
            <a:r>
              <a:rPr lang="es-ES" sz="2000" dirty="0">
                <a:solidFill>
                  <a:schemeClr val="tx2"/>
                </a:solidFill>
                <a:latin typeface="Calibri"/>
                <a:ea typeface="Calibri"/>
                <a:cs typeface="Times New Roman"/>
              </a:rPr>
              <a:t>St. Steel 316LN</a:t>
            </a:r>
            <a:endParaRPr lang="en-GB" sz="2000" dirty="0">
              <a:solidFill>
                <a:schemeClr val="tx2"/>
              </a:solidFill>
              <a:latin typeface="Calibri"/>
              <a:ea typeface="Calibri"/>
              <a:cs typeface="Times New Roman"/>
            </a:endParaRPr>
          </a:p>
        </p:txBody>
      </p:sp>
      <p:cxnSp>
        <p:nvCxnSpPr>
          <p:cNvPr id="116" name="Straight Arrow Connector 115"/>
          <p:cNvCxnSpPr/>
          <p:nvPr/>
        </p:nvCxnSpPr>
        <p:spPr bwMode="auto">
          <a:xfrm flipV="1">
            <a:off x="17465040" y="9720788"/>
            <a:ext cx="1099831" cy="1677324"/>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cxnSp>
        <p:nvCxnSpPr>
          <p:cNvPr id="118" name="Straight Arrow Connector 117"/>
          <p:cNvCxnSpPr/>
          <p:nvPr/>
        </p:nvCxnSpPr>
        <p:spPr bwMode="auto">
          <a:xfrm flipV="1">
            <a:off x="17465040" y="10233285"/>
            <a:ext cx="994410" cy="1164827"/>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124" name="Cuadro de texto 2"/>
          <p:cNvSpPr txBox="1">
            <a:spLocks noChangeArrowheads="1"/>
          </p:cNvSpPr>
          <p:nvPr/>
        </p:nvSpPr>
        <p:spPr bwMode="auto">
          <a:xfrm>
            <a:off x="15715726" y="7604405"/>
            <a:ext cx="1746992" cy="425473"/>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smtClean="0">
                <a:solidFill>
                  <a:schemeClr val="tx2"/>
                </a:solidFill>
                <a:latin typeface="Calibri"/>
                <a:ea typeface="Calibri"/>
                <a:cs typeface="Times New Roman"/>
              </a:rPr>
              <a:t>Copper seals</a:t>
            </a:r>
            <a:endParaRPr lang="en-GB" sz="2000" dirty="0">
              <a:solidFill>
                <a:schemeClr val="tx2"/>
              </a:solidFill>
              <a:latin typeface="Calibri"/>
              <a:ea typeface="Calibri"/>
              <a:cs typeface="Times New Roman"/>
            </a:endParaRPr>
          </a:p>
        </p:txBody>
      </p:sp>
      <p:cxnSp>
        <p:nvCxnSpPr>
          <p:cNvPr id="125" name="Straight Arrow Connector 124"/>
          <p:cNvCxnSpPr/>
          <p:nvPr/>
        </p:nvCxnSpPr>
        <p:spPr bwMode="auto">
          <a:xfrm>
            <a:off x="17465040" y="7833013"/>
            <a:ext cx="1125930" cy="618514"/>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87" name="Oval 86"/>
          <p:cNvSpPr/>
          <p:nvPr/>
        </p:nvSpPr>
        <p:spPr bwMode="auto">
          <a:xfrm>
            <a:off x="18468921" y="9162580"/>
            <a:ext cx="493017" cy="511146"/>
          </a:xfrm>
          <a:prstGeom prst="ellipse">
            <a:avLst/>
          </a:prstGeom>
          <a:solidFill>
            <a:schemeClr val="accent1">
              <a:alpha val="0"/>
            </a:schemeClr>
          </a:solid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cxnSp>
        <p:nvCxnSpPr>
          <p:cNvPr id="288" name="Straight Arrow Connector 287"/>
          <p:cNvCxnSpPr>
            <a:stCxn id="87" idx="0"/>
          </p:cNvCxnSpPr>
          <p:nvPr/>
        </p:nvCxnSpPr>
        <p:spPr bwMode="auto">
          <a:xfrm flipH="1" flipV="1">
            <a:off x="18715429" y="8629650"/>
            <a:ext cx="1" cy="532930"/>
          </a:xfrm>
          <a:prstGeom prst="straightConnector1">
            <a:avLst/>
          </a:prstGeom>
          <a:solidFill>
            <a:schemeClr val="accent1"/>
          </a:solidFill>
          <a:ln w="31750" cap="flat" cmpd="sng" algn="ctr">
            <a:solidFill>
              <a:srgbClr val="FF0000"/>
            </a:solidFill>
            <a:prstDash val="solid"/>
            <a:round/>
            <a:headEnd type="none" w="med" len="med"/>
            <a:tailEnd type="triangle"/>
          </a:ln>
          <a:effectLst/>
        </p:spPr>
      </p:cxnSp>
      <p:sp>
        <p:nvSpPr>
          <p:cNvPr id="289" name="Rectangle 288"/>
          <p:cNvSpPr/>
          <p:nvPr/>
        </p:nvSpPr>
        <p:spPr bwMode="auto">
          <a:xfrm>
            <a:off x="24448770" y="8853694"/>
            <a:ext cx="662940" cy="776631"/>
          </a:xfrm>
          <a:prstGeom prst="rect">
            <a:avLst/>
          </a:prstGeom>
          <a:solidFill>
            <a:schemeClr val="accent1">
              <a:alpha val="0"/>
            </a:schemeClr>
          </a:soli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cxnSp>
        <p:nvCxnSpPr>
          <p:cNvPr id="131" name="Straight Arrow Connector 130"/>
          <p:cNvCxnSpPr/>
          <p:nvPr/>
        </p:nvCxnSpPr>
        <p:spPr bwMode="auto">
          <a:xfrm flipV="1">
            <a:off x="25111710" y="7697501"/>
            <a:ext cx="2065220" cy="1569564"/>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133" name="Rectangle 132"/>
          <p:cNvSpPr/>
          <p:nvPr/>
        </p:nvSpPr>
        <p:spPr bwMode="auto">
          <a:xfrm>
            <a:off x="25762924" y="9771191"/>
            <a:ext cx="1589066" cy="1386844"/>
          </a:xfrm>
          <a:prstGeom prst="rect">
            <a:avLst/>
          </a:prstGeom>
          <a:solidFill>
            <a:schemeClr val="accent1">
              <a:alpha val="0"/>
            </a:schemeClr>
          </a:soli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cxnSp>
        <p:nvCxnSpPr>
          <p:cNvPr id="134" name="Straight Arrow Connector 133"/>
          <p:cNvCxnSpPr>
            <a:stCxn id="133" idx="3"/>
            <a:endCxn id="48" idx="0"/>
          </p:cNvCxnSpPr>
          <p:nvPr/>
        </p:nvCxnSpPr>
        <p:spPr bwMode="auto">
          <a:xfrm>
            <a:off x="27351990" y="10464613"/>
            <a:ext cx="912528" cy="947026"/>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140" name="Cuadro de texto 2"/>
          <p:cNvSpPr txBox="1">
            <a:spLocks noChangeArrowheads="1"/>
          </p:cNvSpPr>
          <p:nvPr/>
        </p:nvSpPr>
        <p:spPr bwMode="auto">
          <a:xfrm>
            <a:off x="27375282" y="7961020"/>
            <a:ext cx="1927064" cy="685971"/>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a:solidFill>
                  <a:schemeClr val="tx2"/>
                </a:solidFill>
                <a:latin typeface="Calibri"/>
                <a:ea typeface="Calibri"/>
                <a:cs typeface="Times New Roman"/>
              </a:rPr>
              <a:t>Spacers</a:t>
            </a:r>
            <a:r>
              <a:rPr lang="es-ES" sz="2000" dirty="0">
                <a:solidFill>
                  <a:schemeClr val="tx2"/>
                </a:solidFill>
                <a:latin typeface="Calibri"/>
                <a:ea typeface="Calibri"/>
                <a:cs typeface="Times New Roman"/>
              </a:rPr>
              <a:t> </a:t>
            </a:r>
            <a:r>
              <a:rPr lang="es-ES" sz="2000" dirty="0" smtClean="0">
                <a:solidFill>
                  <a:schemeClr val="tx2"/>
                </a:solidFill>
                <a:latin typeface="Calibri"/>
                <a:ea typeface="Calibri"/>
                <a:cs typeface="Times New Roman"/>
              </a:rPr>
              <a:t>Shapal™ </a:t>
            </a:r>
            <a:r>
              <a:rPr lang="en-GB" sz="2000" dirty="0" smtClean="0">
                <a:solidFill>
                  <a:schemeClr val="tx2"/>
                </a:solidFill>
                <a:latin typeface="Calibri"/>
                <a:ea typeface="Calibri"/>
                <a:cs typeface="Times New Roman"/>
              </a:rPr>
              <a:t>Hi-M </a:t>
            </a:r>
            <a:r>
              <a:rPr lang="en-GB" sz="2000" dirty="0">
                <a:solidFill>
                  <a:schemeClr val="tx2"/>
                </a:solidFill>
                <a:latin typeface="Calibri"/>
                <a:ea typeface="Calibri"/>
                <a:cs typeface="Times New Roman"/>
              </a:rPr>
              <a:t>SOFT</a:t>
            </a:r>
          </a:p>
        </p:txBody>
      </p:sp>
      <p:cxnSp>
        <p:nvCxnSpPr>
          <p:cNvPr id="141" name="Straight Arrow Connector 140"/>
          <p:cNvCxnSpPr>
            <a:stCxn id="140" idx="0"/>
            <a:endCxn id="47" idx="2"/>
          </p:cNvCxnSpPr>
          <p:nvPr/>
        </p:nvCxnSpPr>
        <p:spPr bwMode="auto">
          <a:xfrm flipV="1">
            <a:off x="28338814" y="7658514"/>
            <a:ext cx="0" cy="302506"/>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sp>
        <p:nvSpPr>
          <p:cNvPr id="144" name="Cuadro de texto 2"/>
          <p:cNvSpPr txBox="1">
            <a:spLocks noChangeArrowheads="1"/>
          </p:cNvSpPr>
          <p:nvPr/>
        </p:nvSpPr>
        <p:spPr bwMode="auto">
          <a:xfrm>
            <a:off x="15722340" y="11822245"/>
            <a:ext cx="1746992" cy="694480"/>
          </a:xfrm>
          <a:prstGeom prst="rect">
            <a:avLst/>
          </a:prstGeom>
          <a:solidFill>
            <a:schemeClr val="bg1"/>
          </a:solidFill>
          <a:ln w="9525">
            <a:noFill/>
            <a:miter lim="800000"/>
            <a:headEnd/>
            <a:tailEnd/>
          </a:ln>
        </p:spPr>
        <p:txBody>
          <a:bodyPr rot="0" vert="horz" wrap="square" lIns="91440" tIns="45720" rIns="91440" bIns="54000" anchor="t" anchorCtr="0">
            <a:noAutofit/>
          </a:bodyPr>
          <a:lstStyle/>
          <a:p>
            <a:r>
              <a:rPr lang="en-GB" sz="2000" dirty="0">
                <a:solidFill>
                  <a:schemeClr val="tx2"/>
                </a:solidFill>
                <a:latin typeface="Calibri"/>
                <a:ea typeface="Calibri"/>
                <a:cs typeface="Times New Roman"/>
              </a:rPr>
              <a:t>Electrodes</a:t>
            </a:r>
            <a:r>
              <a:rPr lang="es-ES" sz="2000" dirty="0">
                <a:solidFill>
                  <a:schemeClr val="tx2"/>
                </a:solidFill>
                <a:latin typeface="Calibri"/>
                <a:ea typeface="Calibri"/>
                <a:cs typeface="Times New Roman"/>
              </a:rPr>
              <a:t> </a:t>
            </a:r>
          </a:p>
          <a:p>
            <a:r>
              <a:rPr lang="es-ES" sz="2000" dirty="0">
                <a:solidFill>
                  <a:schemeClr val="tx2"/>
                </a:solidFill>
                <a:latin typeface="Calibri"/>
                <a:ea typeface="Calibri"/>
                <a:cs typeface="Times New Roman"/>
              </a:rPr>
              <a:t>CU-OFE</a:t>
            </a:r>
          </a:p>
        </p:txBody>
      </p:sp>
      <p:cxnSp>
        <p:nvCxnSpPr>
          <p:cNvPr id="145" name="Straight Arrow Connector 144"/>
          <p:cNvCxnSpPr/>
          <p:nvPr/>
        </p:nvCxnSpPr>
        <p:spPr bwMode="auto">
          <a:xfrm flipV="1">
            <a:off x="17469332" y="10384779"/>
            <a:ext cx="2112287" cy="1826291"/>
          </a:xfrm>
          <a:prstGeom prst="straightConnector1">
            <a:avLst/>
          </a:prstGeom>
          <a:solidFill>
            <a:schemeClr val="accent1"/>
          </a:solidFill>
          <a:ln w="31750" cap="flat" cmpd="sng" algn="ctr">
            <a:solidFill>
              <a:schemeClr val="tx2"/>
            </a:solidFill>
            <a:prstDash val="solid"/>
            <a:round/>
            <a:headEnd type="none" w="med" len="med"/>
            <a:tailEnd type="triangle"/>
          </a:ln>
          <a:effectLst/>
        </p:spPr>
      </p:cxnSp>
      <p:pic>
        <p:nvPicPr>
          <p:cNvPr id="147" name="Picture 146"/>
          <p:cNvPicPr>
            <a:picLocks noChangeAspect="1"/>
          </p:cNvPicPr>
          <p:nvPr/>
        </p:nvPicPr>
        <p:blipFill rotWithShape="1">
          <a:blip r:embed="rId13"/>
          <a:srcRect l="23350" r="8145"/>
          <a:stretch/>
        </p:blipFill>
        <p:spPr>
          <a:xfrm>
            <a:off x="23872074" y="15986372"/>
            <a:ext cx="3017917" cy="2334621"/>
          </a:xfrm>
          <a:prstGeom prst="rect">
            <a:avLst/>
          </a:prstGeom>
          <a:ln w="25400">
            <a:solidFill>
              <a:srgbClr val="000000"/>
            </a:solidFill>
          </a:ln>
        </p:spPr>
      </p:pic>
      <p:pic>
        <p:nvPicPr>
          <p:cNvPr id="149" name="Picture 148"/>
          <p:cNvPicPr>
            <a:picLocks noChangeAspect="1"/>
          </p:cNvPicPr>
          <p:nvPr/>
        </p:nvPicPr>
        <p:blipFill rotWithShape="1">
          <a:blip r:embed="rId14"/>
          <a:srcRect l="3458" t="6966" r="6149" b="13623"/>
          <a:stretch/>
        </p:blipFill>
        <p:spPr>
          <a:xfrm>
            <a:off x="27031950" y="15988191"/>
            <a:ext cx="2457450" cy="2332801"/>
          </a:xfrm>
          <a:prstGeom prst="rect">
            <a:avLst/>
          </a:prstGeom>
          <a:ln w="25400">
            <a:solidFill>
              <a:srgbClr val="000000"/>
            </a:solidFill>
          </a:ln>
        </p:spPr>
      </p:pic>
      <p:sp>
        <p:nvSpPr>
          <p:cNvPr id="151" name="100 CuadroTexto"/>
          <p:cNvSpPr txBox="1"/>
          <p:nvPr/>
        </p:nvSpPr>
        <p:spPr>
          <a:xfrm>
            <a:off x="19830904" y="17879632"/>
            <a:ext cx="3529244" cy="523220"/>
          </a:xfrm>
          <a:prstGeom prst="rect">
            <a:avLst/>
          </a:prstGeom>
          <a:noFill/>
        </p:spPr>
        <p:txBody>
          <a:bodyPr wrap="square" rtlCol="0">
            <a:spAutoFit/>
          </a:bodyPr>
          <a:lstStyle/>
          <a:p>
            <a:pPr algn="ctr"/>
            <a:r>
              <a:rPr lang="en-US" sz="2800" dirty="0" smtClean="0">
                <a:solidFill>
                  <a:schemeClr val="tx2"/>
                </a:solidFill>
              </a:rPr>
              <a:t>Fig 7: </a:t>
            </a:r>
            <a:r>
              <a:rPr lang="en-GB" sz="2800" dirty="0" smtClean="0">
                <a:solidFill>
                  <a:schemeClr val="tx2"/>
                </a:solidFill>
              </a:rPr>
              <a:t>Laser </a:t>
            </a:r>
            <a:r>
              <a:rPr lang="en-GB" sz="2800" dirty="0">
                <a:solidFill>
                  <a:schemeClr val="tx2"/>
                </a:solidFill>
              </a:rPr>
              <a:t>welding tests</a:t>
            </a:r>
            <a:endParaRPr lang="en-US" sz="2800" dirty="0" smtClean="0">
              <a:solidFill>
                <a:schemeClr val="tx2"/>
              </a:solidFill>
            </a:endParaRPr>
          </a:p>
        </p:txBody>
      </p:sp>
      <p:sp>
        <p:nvSpPr>
          <p:cNvPr id="153" name="Text Box 545"/>
          <p:cNvSpPr txBox="1">
            <a:spLocks noChangeArrowheads="1"/>
          </p:cNvSpPr>
          <p:nvPr/>
        </p:nvSpPr>
        <p:spPr bwMode="auto">
          <a:xfrm>
            <a:off x="15357636" y="26531630"/>
            <a:ext cx="14292631" cy="814237"/>
          </a:xfrm>
          <a:prstGeom prst="rect">
            <a:avLst/>
          </a:prstGeom>
          <a:no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GB" sz="4800" b="1" dirty="0" smtClean="0">
                <a:solidFill>
                  <a:schemeClr val="tx2"/>
                </a:solidFill>
              </a:rPr>
              <a:t>Auxiliary parts</a:t>
            </a:r>
            <a:endParaRPr lang="en-GB" sz="4800" b="1" dirty="0">
              <a:solidFill>
                <a:schemeClr val="tx2"/>
              </a:solidFill>
            </a:endParaRPr>
          </a:p>
        </p:txBody>
      </p:sp>
      <p:pic>
        <p:nvPicPr>
          <p:cNvPr id="301" name="Picture 300"/>
          <p:cNvPicPr>
            <a:picLocks noChangeAspect="1"/>
          </p:cNvPicPr>
          <p:nvPr/>
        </p:nvPicPr>
        <p:blipFill rotWithShape="1">
          <a:blip r:embed="rId15">
            <a:extLst>
              <a:ext uri="{28A0092B-C50C-407E-A947-70E740481C1C}">
                <a14:useLocalDpi xmlns:a14="http://schemas.microsoft.com/office/drawing/2010/main" val="0"/>
              </a:ext>
            </a:extLst>
          </a:blip>
          <a:srcRect/>
          <a:stretch/>
        </p:blipFill>
        <p:spPr>
          <a:xfrm>
            <a:off x="25891082" y="27750055"/>
            <a:ext cx="3571715" cy="2222165"/>
          </a:xfrm>
          <a:prstGeom prst="rect">
            <a:avLst/>
          </a:prstGeom>
          <a:ln w="25400">
            <a:solidFill>
              <a:srgbClr val="000000"/>
            </a:solidFill>
          </a:ln>
        </p:spPr>
      </p:pic>
      <p:sp>
        <p:nvSpPr>
          <p:cNvPr id="156" name="6 Rectángulo"/>
          <p:cNvSpPr>
            <a:spLocks noChangeArrowheads="1"/>
          </p:cNvSpPr>
          <p:nvPr/>
        </p:nvSpPr>
        <p:spPr bwMode="auto">
          <a:xfrm>
            <a:off x="15357634" y="34335668"/>
            <a:ext cx="14069421" cy="1477328"/>
          </a:xfrm>
          <a:prstGeom prst="rect">
            <a:avLst/>
          </a:prstGeom>
          <a:noFill/>
          <a:ln w="9525">
            <a:noFill/>
            <a:miter lim="800000"/>
            <a:headEnd/>
            <a:tailEnd/>
          </a:ln>
        </p:spPr>
        <p:txBody>
          <a:bodyPr wrap="square">
            <a:spAutoFit/>
          </a:bodyPr>
          <a:lstStyle/>
          <a:p>
            <a:pPr algn="just"/>
            <a:r>
              <a:rPr lang="en-GB" sz="3000" dirty="0">
                <a:solidFill>
                  <a:schemeClr val="tx2"/>
                </a:solidFill>
                <a:latin typeface="+mn-lt"/>
              </a:rPr>
              <a:t>Regarding mechanical engineering, the prototype did not need any design modification or any re-machining, so it could be installed in the SPS in the established time, </a:t>
            </a:r>
            <a:r>
              <a:rPr lang="en-GB" sz="3000" dirty="0" smtClean="0">
                <a:solidFill>
                  <a:schemeClr val="tx2"/>
                </a:solidFill>
                <a:latin typeface="+mn-lt"/>
              </a:rPr>
              <a:t>to </a:t>
            </a:r>
            <a:r>
              <a:rPr lang="en-GB" sz="3000" dirty="0" smtClean="0">
                <a:solidFill>
                  <a:schemeClr val="tx2"/>
                </a:solidFill>
                <a:latin typeface="+mn-lt"/>
              </a:rPr>
              <a:t>study </a:t>
            </a:r>
            <a:r>
              <a:rPr lang="en-GB" sz="3000" dirty="0">
                <a:solidFill>
                  <a:schemeClr val="tx2"/>
                </a:solidFill>
                <a:latin typeface="+mn-lt"/>
              </a:rPr>
              <a:t>the performance of the beam after its incorporation.</a:t>
            </a:r>
            <a:endParaRPr lang="en-US" sz="3000" dirty="0" smtClean="0">
              <a:solidFill>
                <a:schemeClr val="tx2"/>
              </a:solidFill>
              <a:latin typeface="+mn-lt"/>
            </a:endParaRPr>
          </a:p>
        </p:txBody>
      </p:sp>
      <p:pic>
        <p:nvPicPr>
          <p:cNvPr id="302" name="Picture 301"/>
          <p:cNvPicPr>
            <a:picLocks noChangeAspect="1"/>
          </p:cNvPicPr>
          <p:nvPr/>
        </p:nvPicPr>
        <p:blipFill rotWithShape="1">
          <a:blip r:embed="rId16">
            <a:extLst>
              <a:ext uri="{28A0092B-C50C-407E-A947-70E740481C1C}">
                <a14:useLocalDpi xmlns:a14="http://schemas.microsoft.com/office/drawing/2010/main" val="0"/>
              </a:ext>
            </a:extLst>
          </a:blip>
          <a:srcRect l="6093" r="4222"/>
          <a:stretch/>
        </p:blipFill>
        <p:spPr>
          <a:xfrm>
            <a:off x="25437588" y="30689452"/>
            <a:ext cx="4025209" cy="2203520"/>
          </a:xfrm>
          <a:prstGeom prst="rect">
            <a:avLst/>
          </a:prstGeom>
          <a:ln w="25400">
            <a:solidFill>
              <a:srgbClr val="000000"/>
            </a:solidFill>
          </a:ln>
        </p:spPr>
      </p:pic>
      <p:sp>
        <p:nvSpPr>
          <p:cNvPr id="158" name="40 CuadroTexto"/>
          <p:cNvSpPr txBox="1"/>
          <p:nvPr/>
        </p:nvSpPr>
        <p:spPr>
          <a:xfrm>
            <a:off x="21294418" y="32447990"/>
            <a:ext cx="3611869" cy="523220"/>
          </a:xfrm>
          <a:prstGeom prst="rect">
            <a:avLst/>
          </a:prstGeom>
          <a:noFill/>
        </p:spPr>
        <p:txBody>
          <a:bodyPr wrap="square" rtlCol="0">
            <a:spAutoFit/>
          </a:bodyPr>
          <a:lstStyle/>
          <a:p>
            <a:r>
              <a:rPr lang="en-US" sz="2800" dirty="0" smtClean="0">
                <a:solidFill>
                  <a:schemeClr val="tx2"/>
                </a:solidFill>
              </a:rPr>
              <a:t>Fig 13: Secondary support                          </a:t>
            </a:r>
            <a:endParaRPr lang="es-ES" sz="2800" dirty="0">
              <a:solidFill>
                <a:schemeClr val="tx2"/>
              </a:solidFill>
            </a:endParaRPr>
          </a:p>
        </p:txBody>
      </p:sp>
      <p:pic>
        <p:nvPicPr>
          <p:cNvPr id="81" name="Picture 80"/>
          <p:cNvPicPr>
            <a:picLocks noChangeAspect="1"/>
          </p:cNvPicPr>
          <p:nvPr/>
        </p:nvPicPr>
        <p:blipFill rotWithShape="1">
          <a:blip r:embed="rId17"/>
          <a:srcRect l="2897" t="54514" r="1816" b="1360"/>
          <a:stretch/>
        </p:blipFill>
        <p:spPr>
          <a:xfrm>
            <a:off x="23872074" y="18544164"/>
            <a:ext cx="5625012" cy="3205430"/>
          </a:xfrm>
          <a:prstGeom prst="rect">
            <a:avLst/>
          </a:prstGeom>
          <a:ln w="25400">
            <a:solidFill>
              <a:srgbClr val="000000"/>
            </a:solidFill>
          </a:ln>
        </p:spPr>
      </p:pic>
      <p:sp>
        <p:nvSpPr>
          <p:cNvPr id="83" name="100 CuadroTexto"/>
          <p:cNvSpPr txBox="1"/>
          <p:nvPr/>
        </p:nvSpPr>
        <p:spPr>
          <a:xfrm>
            <a:off x="19505629" y="21384493"/>
            <a:ext cx="3868881" cy="523220"/>
          </a:xfrm>
          <a:prstGeom prst="rect">
            <a:avLst/>
          </a:prstGeom>
          <a:noFill/>
        </p:spPr>
        <p:txBody>
          <a:bodyPr wrap="square" rtlCol="0">
            <a:spAutoFit/>
          </a:bodyPr>
          <a:lstStyle/>
          <a:p>
            <a:pPr algn="ctr"/>
            <a:r>
              <a:rPr lang="en-US" sz="2800" dirty="0" smtClean="0">
                <a:solidFill>
                  <a:schemeClr val="tx2"/>
                </a:solidFill>
              </a:rPr>
              <a:t>Fig </a:t>
            </a:r>
            <a:r>
              <a:rPr lang="en-US" sz="2800" dirty="0">
                <a:solidFill>
                  <a:schemeClr val="tx2"/>
                </a:solidFill>
              </a:rPr>
              <a:t>8</a:t>
            </a:r>
            <a:r>
              <a:rPr lang="en-US" sz="2800" dirty="0" smtClean="0">
                <a:solidFill>
                  <a:schemeClr val="tx2"/>
                </a:solidFill>
              </a:rPr>
              <a:t>: </a:t>
            </a:r>
            <a:r>
              <a:rPr lang="en-GB" sz="2800" dirty="0" smtClean="0">
                <a:solidFill>
                  <a:schemeClr val="tx2"/>
                </a:solidFill>
              </a:rPr>
              <a:t>Assembly </a:t>
            </a:r>
            <a:r>
              <a:rPr lang="en-GB" sz="2800" dirty="0">
                <a:solidFill>
                  <a:schemeClr val="tx2"/>
                </a:solidFill>
              </a:rPr>
              <a:t>of the parts</a:t>
            </a:r>
            <a:endParaRPr lang="en-US" sz="2800" dirty="0" smtClean="0">
              <a:solidFill>
                <a:schemeClr val="tx2"/>
              </a:solidFill>
            </a:endParaRPr>
          </a:p>
        </p:txBody>
      </p:sp>
      <p:pic>
        <p:nvPicPr>
          <p:cNvPr id="2" name="Picture 1"/>
          <p:cNvPicPr>
            <a:picLocks noChangeAspect="1"/>
          </p:cNvPicPr>
          <p:nvPr/>
        </p:nvPicPr>
        <p:blipFill rotWithShape="1">
          <a:blip r:embed="rId18">
            <a:extLst>
              <a:ext uri="{28A0092B-C50C-407E-A947-70E740481C1C}">
                <a14:useLocalDpi xmlns:a14="http://schemas.microsoft.com/office/drawing/2010/main" val="0"/>
              </a:ext>
            </a:extLst>
          </a:blip>
          <a:srcRect/>
          <a:stretch/>
        </p:blipFill>
        <p:spPr>
          <a:xfrm>
            <a:off x="15440400" y="22112533"/>
            <a:ext cx="3602853" cy="3679662"/>
          </a:xfrm>
          <a:prstGeom prst="rect">
            <a:avLst/>
          </a:prstGeom>
          <a:ln w="25400">
            <a:solidFill>
              <a:srgbClr val="000000"/>
            </a:solidFill>
          </a:ln>
        </p:spPr>
      </p:pic>
      <p:pic>
        <p:nvPicPr>
          <p:cNvPr id="3" name="Picture 2"/>
          <p:cNvPicPr>
            <a:picLocks noChangeAspect="1"/>
          </p:cNvPicPr>
          <p:nvPr/>
        </p:nvPicPr>
        <p:blipFill rotWithShape="1">
          <a:blip r:embed="rId19">
            <a:extLst>
              <a:ext uri="{28A0092B-C50C-407E-A947-70E740481C1C}">
                <a14:useLocalDpi xmlns:a14="http://schemas.microsoft.com/office/drawing/2010/main" val="0"/>
              </a:ext>
            </a:extLst>
          </a:blip>
          <a:srcRect/>
          <a:stretch/>
        </p:blipFill>
        <p:spPr>
          <a:xfrm>
            <a:off x="5594153" y="34759057"/>
            <a:ext cx="4733228" cy="4128261"/>
          </a:xfrm>
          <a:prstGeom prst="rect">
            <a:avLst/>
          </a:prstGeom>
          <a:ln w="25400">
            <a:solidFill>
              <a:srgbClr val="000000"/>
            </a:solidFill>
          </a:ln>
        </p:spPr>
      </p:pic>
      <p:pic>
        <p:nvPicPr>
          <p:cNvPr id="4" name="Picture 3"/>
          <p:cNvPicPr>
            <a:picLocks noChangeAspect="1"/>
          </p:cNvPicPr>
          <p:nvPr/>
        </p:nvPicPr>
        <p:blipFill rotWithShape="1">
          <a:blip r:embed="rId20">
            <a:extLst>
              <a:ext uri="{28A0092B-C50C-407E-A947-70E740481C1C}">
                <a14:useLocalDpi xmlns:a14="http://schemas.microsoft.com/office/drawing/2010/main" val="0"/>
              </a:ext>
            </a:extLst>
          </a:blip>
          <a:srcRect l="6943" t="33607" r="34234" b="22627"/>
          <a:stretch/>
        </p:blipFill>
        <p:spPr>
          <a:xfrm>
            <a:off x="10468021" y="34759057"/>
            <a:ext cx="4156519" cy="4116382"/>
          </a:xfrm>
          <a:prstGeom prst="rect">
            <a:avLst/>
          </a:prstGeom>
          <a:ln w="25400">
            <a:solidFill>
              <a:srgbClr val="000000"/>
            </a:solidFill>
          </a:ln>
        </p:spPr>
      </p:pic>
      <p:sp>
        <p:nvSpPr>
          <p:cNvPr id="86" name="100 CuadroTexto"/>
          <p:cNvSpPr txBox="1"/>
          <p:nvPr/>
        </p:nvSpPr>
        <p:spPr>
          <a:xfrm>
            <a:off x="5594153" y="39054109"/>
            <a:ext cx="4733228" cy="523220"/>
          </a:xfrm>
          <a:prstGeom prst="rect">
            <a:avLst/>
          </a:prstGeom>
          <a:noFill/>
        </p:spPr>
        <p:txBody>
          <a:bodyPr wrap="square" rtlCol="0">
            <a:spAutoFit/>
          </a:bodyPr>
          <a:lstStyle/>
          <a:p>
            <a:pPr algn="ctr"/>
            <a:r>
              <a:rPr lang="en-US" sz="2800" dirty="0" smtClean="0">
                <a:solidFill>
                  <a:schemeClr val="tx2"/>
                </a:solidFill>
              </a:rPr>
              <a:t>Fig 4: Test </a:t>
            </a:r>
            <a:r>
              <a:rPr lang="en-US" sz="2800" dirty="0">
                <a:solidFill>
                  <a:schemeClr val="tx2"/>
                </a:solidFill>
              </a:rPr>
              <a:t>with </a:t>
            </a:r>
            <a:r>
              <a:rPr lang="es-ES" sz="2800" dirty="0">
                <a:solidFill>
                  <a:schemeClr val="tx2"/>
                </a:solidFill>
                <a:latin typeface="Calibri"/>
                <a:ea typeface="Calibri"/>
                <a:cs typeface="Times New Roman"/>
              </a:rPr>
              <a:t>Shapal™ </a:t>
            </a:r>
            <a:r>
              <a:rPr lang="en-US" sz="2800" dirty="0" smtClean="0">
                <a:solidFill>
                  <a:schemeClr val="tx2"/>
                </a:solidFill>
              </a:rPr>
              <a:t>Hi-M soft</a:t>
            </a:r>
          </a:p>
        </p:txBody>
      </p:sp>
      <p:sp>
        <p:nvSpPr>
          <p:cNvPr id="88" name="100 CuadroTexto"/>
          <p:cNvSpPr txBox="1"/>
          <p:nvPr/>
        </p:nvSpPr>
        <p:spPr>
          <a:xfrm>
            <a:off x="10468021" y="39054109"/>
            <a:ext cx="4183550" cy="523220"/>
          </a:xfrm>
          <a:prstGeom prst="rect">
            <a:avLst/>
          </a:prstGeom>
          <a:noFill/>
        </p:spPr>
        <p:txBody>
          <a:bodyPr wrap="square" rtlCol="0">
            <a:spAutoFit/>
          </a:bodyPr>
          <a:lstStyle/>
          <a:p>
            <a:pPr algn="ctr"/>
            <a:r>
              <a:rPr lang="en-US" sz="2800" dirty="0" smtClean="0">
                <a:solidFill>
                  <a:schemeClr val="tx2"/>
                </a:solidFill>
              </a:rPr>
              <a:t>Fig </a:t>
            </a:r>
            <a:r>
              <a:rPr lang="en-US" sz="2800" dirty="0">
                <a:solidFill>
                  <a:schemeClr val="tx2"/>
                </a:solidFill>
              </a:rPr>
              <a:t>5</a:t>
            </a:r>
            <a:r>
              <a:rPr lang="en-US" sz="2800" dirty="0" smtClean="0">
                <a:solidFill>
                  <a:schemeClr val="tx2"/>
                </a:solidFill>
              </a:rPr>
              <a:t>: </a:t>
            </a:r>
            <a:r>
              <a:rPr lang="en-GB" sz="2800" dirty="0">
                <a:solidFill>
                  <a:schemeClr val="tx2"/>
                </a:solidFill>
              </a:rPr>
              <a:t>Checking </a:t>
            </a:r>
            <a:r>
              <a:rPr lang="en-GB" sz="2800" dirty="0" smtClean="0">
                <a:solidFill>
                  <a:schemeClr val="tx2"/>
                </a:solidFill>
              </a:rPr>
              <a:t>dimensions</a:t>
            </a:r>
            <a:endParaRPr lang="en-US" sz="2800" dirty="0" smtClean="0">
              <a:solidFill>
                <a:schemeClr val="tx2"/>
              </a:solidFill>
            </a:endParaRPr>
          </a:p>
        </p:txBody>
      </p:sp>
      <p:pic>
        <p:nvPicPr>
          <p:cNvPr id="11" name="Picture 10"/>
          <p:cNvPicPr>
            <a:picLocks noChangeAspect="1"/>
          </p:cNvPicPr>
          <p:nvPr/>
        </p:nvPicPr>
        <p:blipFill rotWithShape="1">
          <a:blip r:embed="rId21">
            <a:extLst>
              <a:ext uri="{28A0092B-C50C-407E-A947-70E740481C1C}">
                <a14:useLocalDpi xmlns:a14="http://schemas.microsoft.com/office/drawing/2010/main" val="0"/>
              </a:ext>
            </a:extLst>
          </a:blip>
          <a:srcRect t="10903"/>
          <a:stretch/>
        </p:blipFill>
        <p:spPr>
          <a:xfrm>
            <a:off x="19661904" y="22136417"/>
            <a:ext cx="6126655" cy="3656107"/>
          </a:xfrm>
          <a:prstGeom prst="rect">
            <a:avLst/>
          </a:prstGeom>
          <a:ln w="25400">
            <a:solidFill>
              <a:srgbClr val="000000"/>
            </a:solidFill>
          </a:ln>
        </p:spPr>
      </p:pic>
      <p:pic>
        <p:nvPicPr>
          <p:cNvPr id="15" name="Picture 14"/>
          <p:cNvPicPr>
            <a:picLocks noChangeAspect="1"/>
          </p:cNvPicPr>
          <p:nvPr/>
        </p:nvPicPr>
        <p:blipFill rotWithShape="1">
          <a:blip r:embed="rId22">
            <a:extLst>
              <a:ext uri="{28A0092B-C50C-407E-A947-70E740481C1C}">
                <a14:useLocalDpi xmlns:a14="http://schemas.microsoft.com/office/drawing/2010/main" val="0"/>
              </a:ext>
            </a:extLst>
          </a:blip>
          <a:srcRect l="2710" t="22938" b="10010"/>
          <a:stretch/>
        </p:blipFill>
        <p:spPr>
          <a:xfrm>
            <a:off x="26409598" y="22141196"/>
            <a:ext cx="3087488" cy="3690025"/>
          </a:xfrm>
          <a:prstGeom prst="rect">
            <a:avLst/>
          </a:prstGeom>
          <a:ln w="25400">
            <a:solidFill>
              <a:srgbClr val="000000"/>
            </a:solidFill>
          </a:ln>
        </p:spPr>
      </p:pic>
      <p:sp>
        <p:nvSpPr>
          <p:cNvPr id="101" name="100 CuadroTexto"/>
          <p:cNvSpPr txBox="1"/>
          <p:nvPr/>
        </p:nvSpPr>
        <p:spPr>
          <a:xfrm>
            <a:off x="20774511" y="25831634"/>
            <a:ext cx="3901440" cy="523220"/>
          </a:xfrm>
          <a:prstGeom prst="rect">
            <a:avLst/>
          </a:prstGeom>
          <a:noFill/>
        </p:spPr>
        <p:txBody>
          <a:bodyPr wrap="square" rtlCol="0">
            <a:spAutoFit/>
          </a:bodyPr>
          <a:lstStyle/>
          <a:p>
            <a:pPr algn="ctr"/>
            <a:r>
              <a:rPr lang="en-US" sz="2800" dirty="0" smtClean="0">
                <a:solidFill>
                  <a:schemeClr val="tx2"/>
                </a:solidFill>
              </a:rPr>
              <a:t>Fig 10: </a:t>
            </a:r>
            <a:r>
              <a:rPr lang="en-GB" sz="2800" dirty="0" smtClean="0">
                <a:solidFill>
                  <a:schemeClr val="tx2"/>
                </a:solidFill>
              </a:rPr>
              <a:t>Metrological </a:t>
            </a:r>
            <a:r>
              <a:rPr lang="en-GB" sz="2800" dirty="0">
                <a:solidFill>
                  <a:schemeClr val="tx2"/>
                </a:solidFill>
              </a:rPr>
              <a:t>control</a:t>
            </a:r>
            <a:endParaRPr lang="en-US" sz="2800" dirty="0" smtClean="0">
              <a:solidFill>
                <a:schemeClr val="tx2"/>
              </a:solidFill>
            </a:endParaRPr>
          </a:p>
        </p:txBody>
      </p:sp>
      <p:sp>
        <p:nvSpPr>
          <p:cNvPr id="102" name="100 CuadroTexto"/>
          <p:cNvSpPr txBox="1"/>
          <p:nvPr/>
        </p:nvSpPr>
        <p:spPr>
          <a:xfrm>
            <a:off x="25927701" y="25833383"/>
            <a:ext cx="3815587" cy="523220"/>
          </a:xfrm>
          <a:prstGeom prst="rect">
            <a:avLst/>
          </a:prstGeom>
          <a:noFill/>
        </p:spPr>
        <p:txBody>
          <a:bodyPr wrap="square" rtlCol="0">
            <a:spAutoFit/>
          </a:bodyPr>
          <a:lstStyle/>
          <a:p>
            <a:pPr algn="ctr"/>
            <a:r>
              <a:rPr lang="en-US" sz="2800" dirty="0" smtClean="0">
                <a:solidFill>
                  <a:schemeClr val="tx2"/>
                </a:solidFill>
              </a:rPr>
              <a:t>Fig 11: </a:t>
            </a:r>
            <a:r>
              <a:rPr lang="en-GB" sz="2800" dirty="0" smtClean="0">
                <a:solidFill>
                  <a:schemeClr val="tx2"/>
                </a:solidFill>
              </a:rPr>
              <a:t>Impedance </a:t>
            </a:r>
            <a:r>
              <a:rPr lang="en-GB" sz="2800" dirty="0">
                <a:solidFill>
                  <a:schemeClr val="tx2"/>
                </a:solidFill>
              </a:rPr>
              <a:t>control</a:t>
            </a:r>
            <a:endParaRPr lang="en-US" sz="2800" dirty="0" smtClean="0">
              <a:solidFill>
                <a:schemeClr val="tx2"/>
              </a:solidFill>
            </a:endParaRPr>
          </a:p>
        </p:txBody>
      </p:sp>
      <p:sp>
        <p:nvSpPr>
          <p:cNvPr id="103" name="100 CuadroTexto"/>
          <p:cNvSpPr txBox="1"/>
          <p:nvPr/>
        </p:nvSpPr>
        <p:spPr>
          <a:xfrm>
            <a:off x="15278210" y="25831221"/>
            <a:ext cx="3901440" cy="523220"/>
          </a:xfrm>
          <a:prstGeom prst="rect">
            <a:avLst/>
          </a:prstGeom>
          <a:noFill/>
        </p:spPr>
        <p:txBody>
          <a:bodyPr wrap="square" rtlCol="0">
            <a:spAutoFit/>
          </a:bodyPr>
          <a:lstStyle/>
          <a:p>
            <a:pPr algn="ctr"/>
            <a:r>
              <a:rPr lang="en-US" sz="2800" dirty="0" smtClean="0">
                <a:solidFill>
                  <a:schemeClr val="tx2"/>
                </a:solidFill>
              </a:rPr>
              <a:t>Fig </a:t>
            </a:r>
            <a:r>
              <a:rPr lang="en-US" sz="2800" dirty="0">
                <a:solidFill>
                  <a:schemeClr val="tx2"/>
                </a:solidFill>
              </a:rPr>
              <a:t>9</a:t>
            </a:r>
            <a:r>
              <a:rPr lang="en-US" sz="2800" dirty="0" smtClean="0">
                <a:solidFill>
                  <a:schemeClr val="tx2"/>
                </a:solidFill>
              </a:rPr>
              <a:t>: </a:t>
            </a:r>
            <a:r>
              <a:rPr lang="en-GB" sz="2800" dirty="0" smtClean="0">
                <a:solidFill>
                  <a:schemeClr val="tx2"/>
                </a:solidFill>
              </a:rPr>
              <a:t>Dimensional </a:t>
            </a:r>
            <a:r>
              <a:rPr lang="en-GB" sz="2800" dirty="0">
                <a:solidFill>
                  <a:schemeClr val="tx2"/>
                </a:solidFill>
              </a:rPr>
              <a:t>control</a:t>
            </a:r>
            <a:endParaRPr lang="en-US" sz="2800" dirty="0" smtClean="0">
              <a:solidFill>
                <a:schemeClr val="tx2"/>
              </a:solidFill>
            </a:endParaRPr>
          </a:p>
        </p:txBody>
      </p:sp>
      <p:cxnSp>
        <p:nvCxnSpPr>
          <p:cNvPr id="105" name="Straight Arrow Connector 104"/>
          <p:cNvCxnSpPr/>
          <p:nvPr/>
        </p:nvCxnSpPr>
        <p:spPr bwMode="auto">
          <a:xfrm>
            <a:off x="23374510" y="21684175"/>
            <a:ext cx="359179" cy="0"/>
          </a:xfrm>
          <a:prstGeom prst="straightConnector1">
            <a:avLst/>
          </a:prstGeom>
          <a:solidFill>
            <a:schemeClr val="accent1"/>
          </a:solidFill>
          <a:ln w="47625" cap="flat" cmpd="sng" algn="ctr">
            <a:solidFill>
              <a:schemeClr val="tx2"/>
            </a:solidFill>
            <a:prstDash val="solid"/>
            <a:round/>
            <a:headEnd type="none" w="med" len="med"/>
            <a:tailEnd type="triangle"/>
          </a:ln>
          <a:effectLst/>
        </p:spPr>
      </p:cxnSp>
      <p:cxnSp>
        <p:nvCxnSpPr>
          <p:cNvPr id="106" name="Straight Arrow Connector 105"/>
          <p:cNvCxnSpPr/>
          <p:nvPr/>
        </p:nvCxnSpPr>
        <p:spPr bwMode="auto">
          <a:xfrm>
            <a:off x="23362027" y="18194873"/>
            <a:ext cx="359179" cy="0"/>
          </a:xfrm>
          <a:prstGeom prst="straightConnector1">
            <a:avLst/>
          </a:prstGeom>
          <a:solidFill>
            <a:schemeClr val="accent1"/>
          </a:solidFill>
          <a:ln w="47625" cap="flat" cmpd="sng" algn="ctr">
            <a:solidFill>
              <a:schemeClr val="tx2"/>
            </a:solidFill>
            <a:prstDash val="solid"/>
            <a:round/>
            <a:headEnd type="none" w="med" len="med"/>
            <a:tailEnd type="triangle"/>
          </a:ln>
          <a:effectLst/>
        </p:spPr>
      </p:cxnSp>
      <p:cxnSp>
        <p:nvCxnSpPr>
          <p:cNvPr id="107" name="Straight Arrow Connector 106"/>
          <p:cNvCxnSpPr/>
          <p:nvPr/>
        </p:nvCxnSpPr>
        <p:spPr bwMode="auto">
          <a:xfrm>
            <a:off x="24932120" y="32751165"/>
            <a:ext cx="359179" cy="0"/>
          </a:xfrm>
          <a:prstGeom prst="straightConnector1">
            <a:avLst/>
          </a:prstGeom>
          <a:solidFill>
            <a:schemeClr val="accent1"/>
          </a:solidFill>
          <a:ln w="47625" cap="flat" cmpd="sng" algn="ctr">
            <a:solidFill>
              <a:schemeClr val="tx2"/>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18574</TotalTime>
  <Words>967</Words>
  <Application>Microsoft Office PowerPoint</Application>
  <PresentationFormat>Custom</PresentationFormat>
  <Paragraphs>63</Paragraphs>
  <Slides>1</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vt:i4>
      </vt:variant>
    </vt:vector>
  </HeadingPairs>
  <TitlesOfParts>
    <vt:vector size="11" baseType="lpstr">
      <vt:lpstr>MS PGothic</vt:lpstr>
      <vt:lpstr>MS PGothic</vt:lpstr>
      <vt:lpstr>Arial</vt:lpstr>
      <vt:lpstr>Arial Black</vt:lpstr>
      <vt:lpstr>Arial Narrow</vt:lpstr>
      <vt:lpstr>Calibri</vt:lpstr>
      <vt:lpstr>Times New Roman</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Irene Alonso Romero</cp:lastModifiedBy>
  <cp:revision>591</cp:revision>
  <cp:lastPrinted>2018-02-13T17:43:49Z</cp:lastPrinted>
  <dcterms:created xsi:type="dcterms:W3CDTF">2009-11-10T07:29:27Z</dcterms:created>
  <dcterms:modified xsi:type="dcterms:W3CDTF">2018-02-13T18:15:34Z</dcterms:modified>
  <cp:category>Powerpoint poster templates</cp:category>
</cp:coreProperties>
</file>