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797675" cy="9928225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054071"/>
    <a:srgbClr val="E9EFF7"/>
    <a:srgbClr val="009900"/>
    <a:srgbClr val="065494"/>
    <a:srgbClr val="FF3399"/>
    <a:srgbClr val="33CC33"/>
    <a:srgbClr val="9900CC"/>
    <a:srgbClr val="E7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57" autoAdjust="0"/>
    <p:restoredTop sz="95102" autoAdjust="0"/>
  </p:normalViewPr>
  <p:slideViewPr>
    <p:cSldViewPr>
      <p:cViewPr varScale="1">
        <p:scale>
          <a:sx n="125" d="100"/>
          <a:sy n="125" d="100"/>
        </p:scale>
        <p:origin x="1350" y="9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292D53-8CBC-48F3-BF61-64C24CEEF174}" type="datetimeFigureOut">
              <a:rPr lang="en-GB" smtClean="0"/>
              <a:t>13/02/2018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3A77C2-8C6B-414A-959F-ECC9F871CC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13298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3A77C2-8C6B-414A-959F-ECC9F871CC0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78188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3A77C2-8C6B-414A-959F-ECC9F871CC01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34627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13/02/2018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849102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13/02/2018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45707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13/02/2018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03444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13/02/2018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21628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13/02/2018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51081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13/02/2018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9836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13/02/2018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745826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13/02/2018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740712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13/02/2018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967730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13/02/2018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353192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13/02/2018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083969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CC8F62-208A-4B33-A7B3-D79C0B4F9C9E}" type="datetimeFigureOut">
              <a:rPr lang="es-ES" smtClean="0"/>
              <a:t>13/02/2018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706299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1.jpeg"/><Relationship Id="rId7" Type="http://schemas.openxmlformats.org/officeDocument/2006/relationships/hyperlink" Target="mailto:ir.alonso.r@gmail.co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irene.alonso.romero@cern.ch" TargetMode="External"/><Relationship Id="rId5" Type="http://schemas.openxmlformats.org/officeDocument/2006/relationships/image" Target="../media/image3.jpeg"/><Relationship Id="rId4" Type="http://schemas.openxmlformats.org/officeDocument/2006/relationships/image" Target="../media/image2.jpeg"/><Relationship Id="rId9" Type="http://schemas.openxmlformats.org/officeDocument/2006/relationships/hyperlink" Target="https://www.dropbox.com/sh/z5i72pch026bcnj/AAD372aVKXOFrWW9Msvhk5h1a?dl=0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2.png"/><Relationship Id="rId3" Type="http://schemas.openxmlformats.org/officeDocument/2006/relationships/image" Target="../media/image1.jpeg"/><Relationship Id="rId7" Type="http://schemas.openxmlformats.org/officeDocument/2006/relationships/image" Target="../media/image7.jpeg"/><Relationship Id="rId12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1.jpeg"/><Relationship Id="rId5" Type="http://schemas.openxmlformats.org/officeDocument/2006/relationships/image" Target="../media/image5.png"/><Relationship Id="rId15" Type="http://schemas.openxmlformats.org/officeDocument/2006/relationships/image" Target="../media/image14.jpeg"/><Relationship Id="rId10" Type="http://schemas.openxmlformats.org/officeDocument/2006/relationships/image" Target="../media/image10.png"/><Relationship Id="rId4" Type="http://schemas.openxmlformats.org/officeDocument/2006/relationships/image" Target="../media/image2.jpeg"/><Relationship Id="rId9" Type="http://schemas.openxmlformats.org/officeDocument/2006/relationships/image" Target="../media/image9.jpe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5759897" y="1834552"/>
            <a:ext cx="3247200" cy="899992"/>
          </a:xfrm>
          <a:prstGeom prst="rect">
            <a:avLst/>
          </a:prstGeom>
          <a:solidFill>
            <a:srgbClr val="92D050">
              <a:alpha val="9000"/>
            </a:srgb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/>
          <p:cNvSpPr/>
          <p:nvPr/>
        </p:nvSpPr>
        <p:spPr>
          <a:xfrm>
            <a:off x="5753950" y="2777342"/>
            <a:ext cx="3258000" cy="1504800"/>
          </a:xfrm>
          <a:prstGeom prst="rect">
            <a:avLst/>
          </a:prstGeom>
          <a:solidFill>
            <a:schemeClr val="accent2">
              <a:lumMod val="60000"/>
              <a:lumOff val="40000"/>
              <a:alpha val="9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/>
          <p:cNvSpPr/>
          <p:nvPr/>
        </p:nvSpPr>
        <p:spPr>
          <a:xfrm>
            <a:off x="5763004" y="4324189"/>
            <a:ext cx="3245607" cy="1782000"/>
          </a:xfrm>
          <a:prstGeom prst="rect">
            <a:avLst/>
          </a:prstGeom>
          <a:solidFill>
            <a:schemeClr val="accent1">
              <a:lumMod val="60000"/>
              <a:lumOff val="40000"/>
              <a:alpha val="9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12 CuadroTexto"/>
          <p:cNvSpPr txBox="1"/>
          <p:nvPr/>
        </p:nvSpPr>
        <p:spPr>
          <a:xfrm>
            <a:off x="5940152" y="6162235"/>
            <a:ext cx="3113848" cy="605948"/>
          </a:xfrm>
          <a:prstGeom prst="rect">
            <a:avLst/>
          </a:prstGeom>
          <a:noFill/>
        </p:spPr>
        <p:txBody>
          <a:bodyPr wrap="square" lIns="20967" tIns="10484" rIns="20967" bIns="10484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1pPr>
            <a:lvl2pPr marL="104836"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2pPr>
            <a:lvl3pPr marL="209672"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3pPr>
            <a:lvl4pPr marL="314508"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4pPr>
            <a:lvl5pPr marL="419344"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5pPr>
            <a:lvl6pPr marL="524180" algn="l" defTabSz="209672" rtl="0" eaLnBrk="1" latinLnBrk="0" hangingPunct="1"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6pPr>
            <a:lvl7pPr marL="629016" algn="l" defTabSz="209672" rtl="0" eaLnBrk="1" latinLnBrk="0" hangingPunct="1"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7pPr>
            <a:lvl8pPr marL="733852" algn="l" defTabSz="209672" rtl="0" eaLnBrk="1" latinLnBrk="0" hangingPunct="1"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8pPr>
            <a:lvl9pPr marL="838688" algn="l" defTabSz="209672" rtl="0" eaLnBrk="1" latinLnBrk="0" hangingPunct="1"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9pPr>
          </a:lstStyle>
          <a:p>
            <a:pPr algn="ctr"/>
            <a:r>
              <a:rPr lang="es-ES" sz="1000" b="1" dirty="0" smtClean="0">
                <a:latin typeface="+mj-lt"/>
              </a:rPr>
              <a:t>Jornada de Transferencia de Conocimiento y Tecnología   para la Creación de Nuevas Actividades   </a:t>
            </a:r>
          </a:p>
          <a:p>
            <a:pPr algn="ctr"/>
            <a:r>
              <a:rPr lang="es-ES" sz="1000" b="1" dirty="0" smtClean="0">
                <a:latin typeface="+mj-lt"/>
              </a:rPr>
              <a:t>Programa FTEC 2016</a:t>
            </a:r>
          </a:p>
          <a:p>
            <a:pPr algn="ctr"/>
            <a:r>
              <a:rPr lang="es-ES" sz="800" b="1" dirty="0" smtClean="0">
                <a:latin typeface="+mj-lt"/>
              </a:rPr>
              <a:t>Málaga 15 de Febrero de 2018</a:t>
            </a:r>
            <a:endParaRPr lang="es-ES" sz="800" b="1" dirty="0">
              <a:latin typeface="+mj-lt"/>
            </a:endParaRPr>
          </a:p>
        </p:txBody>
      </p:sp>
      <p:pic>
        <p:nvPicPr>
          <p:cNvPr id="1026" name="Picture 2" descr="C:\temp\Rar$DIa0.801\LogoBadge-0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23" y="6179590"/>
            <a:ext cx="576064" cy="57606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u6261\AppData\Local\Microsoft\Windows\Temporary Internet Files\Content.Outlook\VWF3WCCR\24X4 Economía Industria y Competitividad SIN Bandera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760" y="6179654"/>
            <a:ext cx="3464544" cy="576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17"/>
          <a:stretch/>
        </p:blipFill>
        <p:spPr>
          <a:xfrm>
            <a:off x="105121" y="2849669"/>
            <a:ext cx="5576209" cy="3302654"/>
          </a:xfrm>
          <a:prstGeom prst="rect">
            <a:avLst/>
          </a:prstGeom>
          <a:ln w="12700">
            <a:solidFill>
              <a:schemeClr val="tx1"/>
            </a:solidFill>
          </a:ln>
          <a:effectLst>
            <a:outerShdw blurRad="127000" algn="tl" rotWithShape="0">
              <a:srgbClr val="000000">
                <a:alpha val="32000"/>
              </a:srgbClr>
            </a:outerShdw>
          </a:effectLst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0" y="563581"/>
            <a:ext cx="9144000" cy="692696"/>
          </a:xfrm>
          <a:prstGeom prst="rect">
            <a:avLst/>
          </a:prstGeom>
          <a:noFill/>
          <a:ln>
            <a:noFill/>
          </a:ln>
        </p:spPr>
        <p:txBody>
          <a:bodyPr vert="horz" lIns="45720" rIns="45720" anchor="ctr">
            <a:noAutofit/>
          </a:bodyPr>
          <a:lstStyle>
            <a:defPPr>
              <a:defRPr lang="es-ES"/>
            </a:defPPr>
            <a:lvl1pPr lvl="0">
              <a:defRPr sz="2000" b="1" spc="5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+mj-lt"/>
                <a:ea typeface="Dotum" panose="020B0600000101010101" pitchFamily="34" charset="-127"/>
                <a:cs typeface="+mj-cs"/>
              </a:defRPr>
            </a:lvl1pPr>
          </a:lstStyle>
          <a:p>
            <a:pPr algn="ctr"/>
            <a:r>
              <a:rPr lang="en-US" sz="2800" spc="0" dirty="0">
                <a:solidFill>
                  <a:srgbClr val="054071"/>
                </a:solidFill>
                <a:effectLst>
                  <a:reflection blurRad="6350" stA="35000" endPos="16000" dir="5400000" sy="-90000" algn="bl" rotWithShape="0"/>
                </a:effectLst>
              </a:rPr>
              <a:t>INGENIERÍA MECÁNICA PARA EL DISEÑO Y FABRICACIÓN DE COMPONENTES ESPECIALES (SLOTTED LINE KICKER</a:t>
            </a:r>
            <a:r>
              <a:rPr lang="en-US" sz="2800" spc="0" dirty="0" smtClean="0">
                <a:solidFill>
                  <a:srgbClr val="054071"/>
                </a:solidFill>
                <a:effectLst>
                  <a:reflection blurRad="6350" stA="35000" endPos="16000" dir="5400000" sy="-90000" algn="bl" rotWithShape="0"/>
                </a:effectLst>
              </a:rPr>
              <a:t>)</a:t>
            </a:r>
            <a:r>
              <a:rPr lang="en-US" sz="2800" dirty="0"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 </a:t>
            </a:r>
            <a:r>
              <a:rPr lang="en-US" sz="1800" spc="0" dirty="0">
                <a:solidFill>
                  <a:srgbClr val="054071"/>
                </a:solidFill>
                <a:effectLst>
                  <a:reflection blurRad="6350" stA="35000" endPos="16000" dir="5400000" sy="-90000" algn="bl" rotWithShape="0"/>
                </a:effectLst>
              </a:rPr>
              <a:t>(BE4986)</a:t>
            </a:r>
          </a:p>
          <a:p>
            <a:pPr algn="ctr"/>
            <a:endParaRPr lang="en-US" sz="2800" spc="0" dirty="0">
              <a:solidFill>
                <a:srgbClr val="054071"/>
              </a:solidFill>
              <a:effectLst>
                <a:reflection blurRad="6350" stA="35000" endPos="16000" dir="5400000" sy="-90000" algn="bl" rotWithShape="0"/>
              </a:effectLst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611560" y="2145739"/>
            <a:ext cx="4716016" cy="533160"/>
          </a:xfrm>
          <a:prstGeom prst="rect">
            <a:avLst/>
          </a:prstGeom>
          <a:noFill/>
          <a:ln>
            <a:noFill/>
          </a:ln>
        </p:spPr>
        <p:txBody>
          <a:bodyPr vert="horz" lIns="45720" rIns="45720" anchor="ctr">
            <a:no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1300" dirty="0">
                <a:latin typeface="Calibri Light" panose="020F0302020204030204" pitchFamily="34" charset="0"/>
                <a:ea typeface="ＭＳ Ｐゴシック" pitchFamily="34" charset="-128"/>
              </a:rPr>
              <a:t>BE-RF-PM </a:t>
            </a:r>
          </a:p>
          <a:p>
            <a:pPr lvl="0" algn="ctr">
              <a:defRPr/>
            </a:pPr>
            <a:r>
              <a:rPr lang="en-US" sz="1300" i="1" dirty="0" smtClean="0">
                <a:latin typeface="Calibri Light" panose="020F0302020204030204" pitchFamily="34" charset="0"/>
                <a:ea typeface="ＭＳ Ｐゴシック" pitchFamily="34" charset="-128"/>
              </a:rPr>
              <a:t>(</a:t>
            </a:r>
            <a:r>
              <a:rPr lang="es-ES" sz="1300" i="1" dirty="0" smtClean="0">
                <a:latin typeface="Calibri Light" panose="020F0302020204030204" pitchFamily="34" charset="0"/>
                <a:ea typeface="ＭＳ Ｐゴシック" pitchFamily="34" charset="-128"/>
              </a:rPr>
              <a:t>Haz-Radiofrecuencia-Amplificadores </a:t>
            </a:r>
            <a:r>
              <a:rPr lang="es-ES" sz="1300" i="1" dirty="0">
                <a:latin typeface="Calibri Light" panose="020F0302020204030204" pitchFamily="34" charset="0"/>
                <a:ea typeface="ＭＳ Ｐゴシック" pitchFamily="34" charset="-128"/>
              </a:rPr>
              <a:t>y acopladores de potencia, y producción de módulos)</a:t>
            </a:r>
            <a:endParaRPr lang="en-US" sz="1300" i="1" dirty="0">
              <a:latin typeface="Calibri Light" panose="020F0302020204030204" pitchFamily="34" charset="0"/>
              <a:ea typeface="ＭＳ Ｐゴシック" pitchFamily="34" charset="-128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5816346" y="1200413"/>
            <a:ext cx="3226862" cy="4890950"/>
          </a:xfrm>
          <a:prstGeom prst="rect">
            <a:avLst/>
          </a:prstGeom>
          <a:noFill/>
          <a:ln>
            <a:noFill/>
          </a:ln>
        </p:spPr>
        <p:txBody>
          <a:bodyPr vert="horz" lIns="45720" rIns="45720" anchor="ctr">
            <a:no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400" b="1" u="sng" dirty="0">
                <a:latin typeface="Calibri Light" panose="020F0302020204030204" pitchFamily="34" charset="0"/>
                <a:ea typeface="ＭＳ Ｐゴシック" pitchFamily="34" charset="-128"/>
              </a:rPr>
              <a:t>PERFIL PROFESIONAL:</a:t>
            </a:r>
            <a:r>
              <a:rPr lang="en-US" sz="1400" dirty="0">
                <a:latin typeface="Calibri Light" panose="020F0302020204030204" pitchFamily="34" charset="0"/>
                <a:ea typeface="ＭＳ Ｐゴシック" pitchFamily="34" charset="-128"/>
              </a:rPr>
              <a:t>  </a:t>
            </a:r>
            <a:r>
              <a:rPr lang="en-US" sz="1400" b="1" dirty="0">
                <a:solidFill>
                  <a:srgbClr val="054071"/>
                </a:solidFill>
                <a:latin typeface="Calibri Light" panose="020F0302020204030204" pitchFamily="34" charset="0"/>
                <a:ea typeface="ＭＳ Ｐゴシック" pitchFamily="34" charset="-128"/>
              </a:rPr>
              <a:t>Irene Alonso Romero</a:t>
            </a:r>
          </a:p>
          <a:p>
            <a:pPr>
              <a:defRPr/>
            </a:pPr>
            <a:r>
              <a:rPr lang="en-US" sz="1100" i="1" dirty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ea typeface="ＭＳ Ｐゴシック" pitchFamily="34" charset="-128"/>
              </a:rPr>
              <a:t> </a:t>
            </a:r>
            <a:r>
              <a:rPr lang="en-US" sz="1100" i="1" dirty="0" smtClean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ea typeface="ＭＳ Ｐゴシック" pitchFamily="34" charset="-128"/>
                <a:hlinkClick r:id="rId6"/>
              </a:rPr>
              <a:t>irene.alonso.romero@cern.ch</a:t>
            </a:r>
            <a:endParaRPr lang="en-US" sz="1100" i="1" dirty="0" smtClean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ea typeface="ＭＳ Ｐゴシック" pitchFamily="34" charset="-128"/>
            </a:endParaRPr>
          </a:p>
          <a:p>
            <a:pPr>
              <a:spcAft>
                <a:spcPts val="600"/>
              </a:spcAft>
              <a:defRPr/>
            </a:pPr>
            <a:r>
              <a:rPr lang="en-US" sz="1100" i="1" dirty="0" smtClean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ea typeface="ＭＳ Ｐゴシック" pitchFamily="34" charset="-128"/>
                <a:hlinkClick r:id="rId7"/>
              </a:rPr>
              <a:t> ir.alonso.r@gmail.com</a:t>
            </a:r>
            <a:endParaRPr lang="en-US" sz="1100" dirty="0" smtClean="0">
              <a:solidFill>
                <a:srgbClr val="054071"/>
              </a:solidFill>
              <a:latin typeface="Calibri Light" panose="020F0302020204030204" pitchFamily="34" charset="0"/>
              <a:ea typeface="ＭＳ Ｐゴシック" pitchFamily="34" charset="-128"/>
            </a:endParaRPr>
          </a:p>
          <a:p>
            <a:pPr>
              <a:defRPr/>
            </a:pPr>
            <a:r>
              <a:rPr lang="en-US" sz="1400" b="1" u="sng" dirty="0" smtClean="0">
                <a:latin typeface="Calibri Light" panose="020F0302020204030204" pitchFamily="34" charset="0"/>
                <a:ea typeface="ＭＳ Ｐゴシック" pitchFamily="34" charset="-128"/>
              </a:rPr>
              <a:t>FORMACIÓN: </a:t>
            </a:r>
            <a:endParaRPr lang="en-US" sz="1400" dirty="0">
              <a:latin typeface="Calibri Light" panose="020F0302020204030204" pitchFamily="34" charset="0"/>
              <a:ea typeface="ＭＳ Ｐゴシック" pitchFamily="34" charset="-128"/>
            </a:endParaRPr>
          </a:p>
          <a:p>
            <a:pPr marL="180000" indent="-180000">
              <a:buFontTx/>
              <a:buChar char="-"/>
              <a:defRPr/>
            </a:pPr>
            <a:r>
              <a:rPr lang="es-ES" sz="1400" dirty="0" smtClean="0">
                <a:latin typeface="Calibri Light" panose="020F0302020204030204" pitchFamily="34" charset="0"/>
                <a:ea typeface="ＭＳ Ｐゴシック" pitchFamily="34" charset="-128"/>
              </a:rPr>
              <a:t>Máster en CAD-CAM-CIM.</a:t>
            </a:r>
          </a:p>
          <a:p>
            <a:pPr marL="180000" indent="-180000">
              <a:buFontTx/>
              <a:buChar char="-"/>
              <a:defRPr/>
            </a:pPr>
            <a:r>
              <a:rPr lang="es-ES" sz="1400" dirty="0" smtClean="0">
                <a:latin typeface="Calibri Light" panose="020F0302020204030204" pitchFamily="34" charset="0"/>
                <a:ea typeface="ＭＳ Ｐゴシック" pitchFamily="34" charset="-128"/>
              </a:rPr>
              <a:t>Ingeniería T. en Diseño Industrial.</a:t>
            </a:r>
          </a:p>
          <a:p>
            <a:pPr marL="180000" indent="-180000">
              <a:buFontTx/>
              <a:buChar char="-"/>
              <a:defRPr/>
            </a:pPr>
            <a:r>
              <a:rPr lang="es-ES" sz="1400" dirty="0" smtClean="0">
                <a:latin typeface="Calibri Light" panose="020F0302020204030204" pitchFamily="34" charset="0"/>
                <a:ea typeface="ＭＳ Ｐゴシック" pitchFamily="34" charset="-128"/>
              </a:rPr>
              <a:t>Ciclo superior de delineación.</a:t>
            </a:r>
            <a:endParaRPr lang="es-ES" sz="1400" dirty="0">
              <a:latin typeface="Calibri Light" panose="020F0302020204030204" pitchFamily="34" charset="0"/>
              <a:ea typeface="ＭＳ Ｐゴシック" pitchFamily="34" charset="-128"/>
            </a:endParaRPr>
          </a:p>
          <a:p>
            <a:pPr>
              <a:spcBef>
                <a:spcPts val="600"/>
              </a:spcBef>
              <a:defRPr/>
            </a:pPr>
            <a:r>
              <a:rPr lang="es-ES" sz="1400" b="1" u="sng" dirty="0">
                <a:latin typeface="Calibri Light" panose="020F0302020204030204" pitchFamily="34" charset="0"/>
                <a:ea typeface="ＭＳ Ｐゴシック" pitchFamily="34" charset="-128"/>
              </a:rPr>
              <a:t>EXPERIENCIA PREVIA:</a:t>
            </a:r>
          </a:p>
          <a:p>
            <a:pPr marL="180000" indent="-180000">
              <a:buFontTx/>
              <a:buChar char="-"/>
              <a:defRPr/>
            </a:pPr>
            <a:r>
              <a:rPr lang="es-ES" sz="1400" dirty="0" smtClean="0">
                <a:latin typeface="Calibri Light" panose="020F0302020204030204" pitchFamily="34" charset="0"/>
                <a:ea typeface="ＭＳ Ｐゴシック" pitchFamily="34" charset="-128"/>
              </a:rPr>
              <a:t>Diseño de útiles de control </a:t>
            </a:r>
            <a:r>
              <a:rPr lang="es-ES" sz="1200" i="1" dirty="0" smtClean="0">
                <a:solidFill>
                  <a:srgbClr val="054071"/>
                </a:solidFill>
                <a:latin typeface="Calibri Light" panose="020F0302020204030204" pitchFamily="34" charset="0"/>
                <a:ea typeface="ＭＳ Ｐゴシック" pitchFamily="34" charset="-128"/>
              </a:rPr>
              <a:t>(</a:t>
            </a:r>
            <a:r>
              <a:rPr lang="es-ES" sz="1200" i="1" dirty="0">
                <a:solidFill>
                  <a:srgbClr val="054071"/>
                </a:solidFill>
                <a:latin typeface="Calibri Light" panose="020F0302020204030204" pitchFamily="34" charset="0"/>
                <a:ea typeface="ＭＳ Ｐゴシック" pitchFamily="34" charset="-128"/>
              </a:rPr>
              <a:t>6 meses</a:t>
            </a:r>
            <a:r>
              <a:rPr lang="es-ES" sz="1200" i="1" dirty="0" smtClean="0">
                <a:solidFill>
                  <a:srgbClr val="054071"/>
                </a:solidFill>
                <a:latin typeface="Calibri Light" panose="020F0302020204030204" pitchFamily="34" charset="0"/>
                <a:ea typeface="ＭＳ Ｐゴシック" pitchFamily="34" charset="-128"/>
              </a:rPr>
              <a:t>)</a:t>
            </a:r>
            <a:endParaRPr lang="es-ES" sz="1400" dirty="0" smtClean="0">
              <a:latin typeface="Calibri Light" panose="020F0302020204030204" pitchFamily="34" charset="0"/>
              <a:ea typeface="ＭＳ Ｐゴシック" pitchFamily="34" charset="-128"/>
            </a:endParaRPr>
          </a:p>
          <a:p>
            <a:pPr marL="180000" indent="-180000">
              <a:buFontTx/>
              <a:buChar char="-"/>
              <a:defRPr/>
            </a:pPr>
            <a:r>
              <a:rPr lang="es-ES" sz="1400" dirty="0" smtClean="0">
                <a:latin typeface="Calibri Light" panose="020F0302020204030204" pitchFamily="34" charset="0"/>
                <a:ea typeface="ＭＳ Ｐゴシック" pitchFamily="34" charset="-128"/>
              </a:rPr>
              <a:t>Curso práctico de diseño y fabricación de troqueles </a:t>
            </a:r>
            <a:r>
              <a:rPr lang="es-ES" sz="1200" i="1" dirty="0">
                <a:solidFill>
                  <a:srgbClr val="054071"/>
                </a:solidFill>
                <a:latin typeface="Calibri Light" panose="020F0302020204030204" pitchFamily="34" charset="0"/>
                <a:ea typeface="ＭＳ Ｐゴシック" pitchFamily="34" charset="-128"/>
              </a:rPr>
              <a:t>(6 meses)</a:t>
            </a:r>
          </a:p>
          <a:p>
            <a:pPr marL="180000" indent="-180000">
              <a:buFontTx/>
              <a:buChar char="-"/>
              <a:defRPr/>
            </a:pPr>
            <a:r>
              <a:rPr lang="es-ES" sz="1400" dirty="0" smtClean="0">
                <a:latin typeface="Calibri Light" panose="020F0302020204030204" pitchFamily="34" charset="0"/>
                <a:ea typeface="ＭＳ Ｐゴシック" pitchFamily="34" charset="-128"/>
              </a:rPr>
              <a:t>Responsable del Dpto. de estudios de obra </a:t>
            </a:r>
            <a:r>
              <a:rPr lang="es-ES" sz="1400" dirty="0" smtClean="0">
                <a:latin typeface="Calibri Light" panose="020F0302020204030204" pitchFamily="34" charset="0"/>
                <a:ea typeface="ＭＳ Ｐゴシック" pitchFamily="34" charset="-128"/>
              </a:rPr>
              <a:t>pública </a:t>
            </a:r>
            <a:r>
              <a:rPr lang="es-ES" sz="1400" dirty="0" smtClean="0">
                <a:latin typeface="Calibri Light" panose="020F0302020204030204" pitchFamily="34" charset="0"/>
                <a:ea typeface="ＭＳ Ｐゴシック" pitchFamily="34" charset="-128"/>
              </a:rPr>
              <a:t>y jefe de obra </a:t>
            </a:r>
            <a:r>
              <a:rPr lang="es-ES" sz="1200" i="1" dirty="0">
                <a:solidFill>
                  <a:srgbClr val="054071"/>
                </a:solidFill>
                <a:latin typeface="Calibri Light" panose="020F0302020204030204" pitchFamily="34" charset="0"/>
                <a:ea typeface="ＭＳ Ｐゴシック" pitchFamily="34" charset="-128"/>
              </a:rPr>
              <a:t>(3 años</a:t>
            </a:r>
            <a:r>
              <a:rPr lang="es-ES" sz="1200" i="1" dirty="0" smtClean="0">
                <a:solidFill>
                  <a:srgbClr val="054071"/>
                </a:solidFill>
                <a:latin typeface="Calibri Light" panose="020F0302020204030204" pitchFamily="34" charset="0"/>
                <a:ea typeface="ＭＳ Ｐゴシック" pitchFamily="34" charset="-128"/>
              </a:rPr>
              <a:t>)</a:t>
            </a:r>
          </a:p>
          <a:p>
            <a:pPr marL="180000" indent="-180000">
              <a:buFontTx/>
              <a:buChar char="-"/>
              <a:defRPr/>
            </a:pPr>
            <a:r>
              <a:rPr lang="es-ES" sz="1400" dirty="0">
                <a:latin typeface="Calibri Light" panose="020F0302020204030204" pitchFamily="34" charset="0"/>
                <a:ea typeface="ＭＳ Ｐゴシック" pitchFamily="34" charset="-128"/>
              </a:rPr>
              <a:t>Preparador-programador CNC </a:t>
            </a:r>
            <a:r>
              <a:rPr lang="es-ES" sz="1200" i="1" dirty="0" smtClean="0">
                <a:solidFill>
                  <a:srgbClr val="054071"/>
                </a:solidFill>
                <a:latin typeface="Calibri Light" panose="020F0302020204030204" pitchFamily="34" charset="0"/>
                <a:ea typeface="ＭＳ Ｐゴシック" pitchFamily="34" charset="-128"/>
              </a:rPr>
              <a:t>(4 meses)</a:t>
            </a:r>
          </a:p>
          <a:p>
            <a:pPr>
              <a:spcBef>
                <a:spcPts val="600"/>
              </a:spcBef>
              <a:defRPr/>
            </a:pPr>
            <a:r>
              <a:rPr lang="es-ES" sz="1400" b="1" u="sng" dirty="0" smtClean="0">
                <a:latin typeface="Calibri Light" panose="020F0302020204030204" pitchFamily="34" charset="0"/>
                <a:ea typeface="ＭＳ Ｐゴシック" pitchFamily="34" charset="-128"/>
              </a:rPr>
              <a:t>TAREAS </a:t>
            </a:r>
            <a:r>
              <a:rPr lang="es-ES" sz="1400" b="1" u="sng" dirty="0">
                <a:latin typeface="Calibri Light" panose="020F0302020204030204" pitchFamily="34" charset="0"/>
                <a:ea typeface="ＭＳ Ｐゴシック" pitchFamily="34" charset="-128"/>
              </a:rPr>
              <a:t>EN EL CERN:</a:t>
            </a:r>
          </a:p>
          <a:p>
            <a:pPr marL="180000" indent="-180000">
              <a:buFontTx/>
              <a:buChar char="-"/>
              <a:defRPr/>
            </a:pPr>
            <a:r>
              <a:rPr lang="es-ES" sz="1400" dirty="0">
                <a:latin typeface="Calibri Light" panose="020F0302020204030204" pitchFamily="34" charset="0"/>
                <a:ea typeface="ＭＳ Ｐゴシック" pitchFamily="34" charset="-128"/>
              </a:rPr>
              <a:t>Diseño de ensamblaje, piezas, soportes, </a:t>
            </a:r>
            <a:r>
              <a:rPr lang="es-ES" sz="1400" dirty="0" smtClean="0">
                <a:latin typeface="Calibri Light" panose="020F0302020204030204" pitchFamily="34" charset="0"/>
                <a:ea typeface="ＭＳ Ｐゴシック" pitchFamily="34" charset="-128"/>
              </a:rPr>
              <a:t>conectores, </a:t>
            </a:r>
            <a:r>
              <a:rPr lang="es-ES" sz="1400" dirty="0">
                <a:latin typeface="Calibri Light" panose="020F0302020204030204" pitchFamily="34" charset="0"/>
                <a:ea typeface="ＭＳ Ｐゴシック" pitchFamily="34" charset="-128"/>
              </a:rPr>
              <a:t>y obtención de planos.</a:t>
            </a:r>
          </a:p>
          <a:p>
            <a:pPr marL="180000" indent="-180000">
              <a:buFontTx/>
              <a:buChar char="-"/>
              <a:defRPr/>
            </a:pPr>
            <a:r>
              <a:rPr lang="es-ES" sz="1400" dirty="0">
                <a:latin typeface="Calibri Light" panose="020F0302020204030204" pitchFamily="34" charset="0"/>
                <a:ea typeface="ＭＳ Ｐゴシック" pitchFamily="34" charset="-128"/>
              </a:rPr>
              <a:t>Cálculos de esfuerzos estáticos.</a:t>
            </a:r>
          </a:p>
          <a:p>
            <a:pPr marL="180000" indent="-180000">
              <a:buFontTx/>
              <a:buChar char="-"/>
              <a:defRPr/>
            </a:pPr>
            <a:r>
              <a:rPr lang="es-ES" sz="1400" dirty="0">
                <a:latin typeface="Calibri Light" panose="020F0302020204030204" pitchFamily="34" charset="0"/>
                <a:ea typeface="ＭＳ Ｐゴシック" pitchFamily="34" charset="-128"/>
              </a:rPr>
              <a:t>Seguimiento y control de fabricación.</a:t>
            </a:r>
          </a:p>
          <a:p>
            <a:pPr marL="180000" indent="-180000">
              <a:buFontTx/>
              <a:buChar char="-"/>
              <a:defRPr/>
            </a:pPr>
            <a:r>
              <a:rPr lang="es-ES" sz="1400" dirty="0">
                <a:latin typeface="Calibri Light" panose="020F0302020204030204" pitchFamily="34" charset="0"/>
                <a:ea typeface="ＭＳ Ｐゴシック" pitchFamily="34" charset="-128"/>
              </a:rPr>
              <a:t>Compra y gestión de materiales.</a:t>
            </a:r>
          </a:p>
          <a:p>
            <a:pPr marL="180000" indent="-180000">
              <a:buFontTx/>
              <a:buChar char="-"/>
              <a:defRPr/>
            </a:pPr>
            <a:r>
              <a:rPr lang="es-ES" sz="1400" dirty="0">
                <a:latin typeface="Calibri Light" panose="020F0302020204030204" pitchFamily="34" charset="0"/>
                <a:ea typeface="ＭＳ Ｐゴシック" pitchFamily="34" charset="-128"/>
              </a:rPr>
              <a:t>Gestión de tiempo y coste del proyecto.</a:t>
            </a:r>
          </a:p>
          <a:p>
            <a:pPr marL="180000" indent="-180000">
              <a:buFontTx/>
              <a:buChar char="-"/>
              <a:defRPr/>
            </a:pPr>
            <a:r>
              <a:rPr lang="es-ES" sz="1400" dirty="0">
                <a:latin typeface="Calibri Light" panose="020F0302020204030204" pitchFamily="34" charset="0"/>
                <a:ea typeface="ＭＳ Ｐゴシック" pitchFamily="34" charset="-128"/>
              </a:rPr>
              <a:t>Tareas de montaje mecánico.</a:t>
            </a: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105122" y="1200413"/>
            <a:ext cx="5749325" cy="404648"/>
          </a:xfrm>
          <a:prstGeom prst="rect">
            <a:avLst/>
          </a:prstGeom>
          <a:noFill/>
          <a:ln>
            <a:noFill/>
          </a:ln>
        </p:spPr>
        <p:txBody>
          <a:bodyPr vert="horz" lIns="45720" rIns="45720" anchor="ctr">
            <a:no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1400" b="1" u="sng" dirty="0" smtClean="0">
                <a:latin typeface="Calibri Light" panose="020F0302020204030204" pitchFamily="34" charset="0"/>
                <a:ea typeface="ＭＳ Ｐゴシック" pitchFamily="34" charset="-128"/>
              </a:rPr>
              <a:t>PROYECTO CERN: </a:t>
            </a:r>
            <a:r>
              <a:rPr lang="en-US" sz="1400" dirty="0" smtClean="0">
                <a:latin typeface="Calibri Light" panose="020F0302020204030204" pitchFamily="34" charset="0"/>
                <a:ea typeface="ＭＳ Ｐゴシック" pitchFamily="34" charset="-128"/>
              </a:rPr>
              <a:t>    </a:t>
            </a:r>
            <a:r>
              <a:rPr lang="en-US" dirty="0" smtClean="0">
                <a:solidFill>
                  <a:srgbClr val="054071"/>
                </a:solidFill>
                <a:latin typeface="Calibri Light" panose="020F0302020204030204" pitchFamily="34" charset="0"/>
                <a:ea typeface="ＭＳ Ｐゴシック" pitchFamily="34" charset="-128"/>
              </a:rPr>
              <a:t>SLOTTED </a:t>
            </a:r>
            <a:r>
              <a:rPr lang="en-US" dirty="0">
                <a:solidFill>
                  <a:srgbClr val="054071"/>
                </a:solidFill>
                <a:latin typeface="Calibri Light" panose="020F0302020204030204" pitchFamily="34" charset="0"/>
                <a:ea typeface="ＭＳ Ｐゴシック" pitchFamily="34" charset="-128"/>
              </a:rPr>
              <a:t>LINE </a:t>
            </a:r>
            <a:r>
              <a:rPr lang="en-US" dirty="0" smtClean="0">
                <a:solidFill>
                  <a:srgbClr val="054071"/>
                </a:solidFill>
                <a:latin typeface="Calibri Light" panose="020F0302020204030204" pitchFamily="34" charset="0"/>
                <a:ea typeface="ＭＳ Ｐゴシック" pitchFamily="34" charset="-128"/>
              </a:rPr>
              <a:t>KICKER</a:t>
            </a:r>
          </a:p>
        </p:txBody>
      </p:sp>
      <p:pic>
        <p:nvPicPr>
          <p:cNvPr id="1028" name="Picture 4" descr="Home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6312" y="6371105"/>
            <a:ext cx="1765848" cy="290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itle 1"/>
          <p:cNvSpPr txBox="1">
            <a:spLocks/>
          </p:cNvSpPr>
          <p:nvPr/>
        </p:nvSpPr>
        <p:spPr>
          <a:xfrm>
            <a:off x="243479" y="1634440"/>
            <a:ext cx="5472608" cy="404648"/>
          </a:xfrm>
          <a:prstGeom prst="rect">
            <a:avLst/>
          </a:prstGeom>
          <a:noFill/>
          <a:ln>
            <a:noFill/>
          </a:ln>
        </p:spPr>
        <p:txBody>
          <a:bodyPr vert="horz" lIns="45720" rIns="45720" numCol="3" anchor="ctr">
            <a:no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1400" u="sng" dirty="0">
                <a:solidFill>
                  <a:srgbClr val="054071"/>
                </a:solidFill>
                <a:latin typeface="Calibri Light" panose="020F0302020204030204" pitchFamily="34" charset="0"/>
                <a:ea typeface="ＭＳ Ｐゴシック" pitchFamily="34" charset="-128"/>
              </a:rPr>
              <a:t>Supervisor:</a:t>
            </a:r>
          </a:p>
          <a:p>
            <a:pPr lvl="0">
              <a:defRPr/>
            </a:pPr>
            <a:r>
              <a:rPr lang="en-US" sz="1400" b="1" i="1" dirty="0">
                <a:latin typeface="Calibri Light" panose="020F0302020204030204" pitchFamily="34" charset="0"/>
                <a:ea typeface="ＭＳ Ｐゴシック" pitchFamily="34" charset="-128"/>
              </a:rPr>
              <a:t>Eric Montesinos</a:t>
            </a:r>
          </a:p>
          <a:p>
            <a:pPr>
              <a:defRPr/>
            </a:pPr>
            <a:r>
              <a:rPr lang="es-ES" sz="1400" u="sng" dirty="0">
                <a:solidFill>
                  <a:srgbClr val="054071"/>
                </a:solidFill>
                <a:latin typeface="Calibri Light" panose="020F0302020204030204" pitchFamily="34" charset="0"/>
                <a:ea typeface="ＭＳ Ｐゴシック" pitchFamily="34" charset="-128"/>
              </a:rPr>
              <a:t>Responsable</a:t>
            </a:r>
            <a:r>
              <a:rPr lang="en-US" sz="1400" u="sng" dirty="0">
                <a:solidFill>
                  <a:srgbClr val="054071"/>
                </a:solidFill>
                <a:latin typeface="Calibri Light" panose="020F0302020204030204" pitchFamily="34" charset="0"/>
                <a:ea typeface="ＭＳ Ｐゴシック" pitchFamily="34" charset="-128"/>
              </a:rPr>
              <a:t>:</a:t>
            </a:r>
          </a:p>
          <a:p>
            <a:pPr>
              <a:defRPr/>
            </a:pPr>
            <a:r>
              <a:rPr lang="en-US" sz="1400" b="1" i="1" dirty="0">
                <a:latin typeface="Calibri Light" panose="020F0302020204030204" pitchFamily="34" charset="0"/>
                <a:ea typeface="ＭＳ Ｐゴシック" pitchFamily="34" charset="-128"/>
              </a:rPr>
              <a:t>Sebastien </a:t>
            </a:r>
            <a:r>
              <a:rPr lang="en-US" sz="1400" b="1" i="1" dirty="0" smtClean="0">
                <a:latin typeface="Calibri Light" panose="020F0302020204030204" pitchFamily="34" charset="0"/>
                <a:ea typeface="ＭＳ Ｐゴシック" pitchFamily="34" charset="-128"/>
              </a:rPr>
              <a:t>J. </a:t>
            </a:r>
            <a:r>
              <a:rPr lang="en-US" sz="1400" b="1" i="1" dirty="0">
                <a:latin typeface="Calibri Light" panose="020F0302020204030204" pitchFamily="34" charset="0"/>
                <a:ea typeface="ＭＳ Ｐゴシック" pitchFamily="34" charset="-128"/>
              </a:rPr>
              <a:t>Calvo</a:t>
            </a:r>
          </a:p>
          <a:p>
            <a:pPr lvl="0">
              <a:defRPr/>
            </a:pPr>
            <a:r>
              <a:rPr lang="en-US" sz="1400" u="sng" dirty="0" smtClean="0">
                <a:solidFill>
                  <a:srgbClr val="054071"/>
                </a:solidFill>
                <a:latin typeface="Calibri Light" panose="020F0302020204030204" pitchFamily="34" charset="0"/>
                <a:ea typeface="ＭＳ Ｐゴシック" pitchFamily="34" charset="-128"/>
              </a:rPr>
              <a:t>FTEC</a:t>
            </a:r>
            <a:r>
              <a:rPr lang="en-US" sz="1400" u="sng" dirty="0">
                <a:solidFill>
                  <a:srgbClr val="054071"/>
                </a:solidFill>
                <a:latin typeface="Calibri Light" panose="020F0302020204030204" pitchFamily="34" charset="0"/>
                <a:ea typeface="ＭＳ Ｐゴシック" pitchFamily="34" charset="-128"/>
              </a:rPr>
              <a:t>:</a:t>
            </a:r>
          </a:p>
          <a:p>
            <a:pPr lvl="0">
              <a:defRPr/>
            </a:pPr>
            <a:r>
              <a:rPr lang="en-US" sz="1400" b="1" i="1" dirty="0">
                <a:latin typeface="Calibri Light" panose="020F0302020204030204" pitchFamily="34" charset="0"/>
                <a:ea typeface="ＭＳ Ｐゴシック" pitchFamily="34" charset="-128"/>
              </a:rPr>
              <a:t>Irene Alonso Romero</a:t>
            </a:r>
          </a:p>
        </p:txBody>
      </p:sp>
      <p:sp>
        <p:nvSpPr>
          <p:cNvPr id="8" name="Rectangle 7"/>
          <p:cNvSpPr/>
          <p:nvPr/>
        </p:nvSpPr>
        <p:spPr>
          <a:xfrm>
            <a:off x="105122" y="1200414"/>
            <a:ext cx="5576208" cy="155743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Connector 12"/>
          <p:cNvCxnSpPr/>
          <p:nvPr/>
        </p:nvCxnSpPr>
        <p:spPr>
          <a:xfrm>
            <a:off x="105121" y="2059353"/>
            <a:ext cx="5576208" cy="0"/>
          </a:xfrm>
          <a:prstGeom prst="line">
            <a:avLst/>
          </a:prstGeom>
          <a:noFill/>
          <a:ln w="9525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105121" y="1576534"/>
            <a:ext cx="5576208" cy="0"/>
          </a:xfrm>
          <a:prstGeom prst="line">
            <a:avLst/>
          </a:prstGeom>
          <a:noFill/>
          <a:ln w="9525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2" name="Rectangle 21"/>
          <p:cNvSpPr/>
          <p:nvPr/>
        </p:nvSpPr>
        <p:spPr>
          <a:xfrm>
            <a:off x="5716087" y="1200413"/>
            <a:ext cx="3337913" cy="4951910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/>
          <p:cNvSpPr txBox="1"/>
          <p:nvPr/>
        </p:nvSpPr>
        <p:spPr>
          <a:xfrm>
            <a:off x="7589625" y="1560354"/>
            <a:ext cx="151887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i="1" u="sng" dirty="0">
                <a:solidFill>
                  <a:srgbClr val="054071"/>
                </a:solidFill>
                <a:hlinkClick r:id="rId9"/>
              </a:rPr>
              <a:t>[</a:t>
            </a:r>
            <a:r>
              <a:rPr lang="es-ES" sz="1100" i="1" u="sng" dirty="0" smtClean="0">
                <a:solidFill>
                  <a:srgbClr val="054071"/>
                </a:solidFill>
                <a:hlinkClick r:id="rId9"/>
              </a:rPr>
              <a:t>CURRICULUM VITAE]</a:t>
            </a:r>
            <a:endParaRPr lang="en-GB" sz="1100" i="1" u="sng" dirty="0">
              <a:solidFill>
                <a:srgbClr val="05407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3160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1"/>
          <p:cNvSpPr txBox="1">
            <a:spLocks/>
          </p:cNvSpPr>
          <p:nvPr/>
        </p:nvSpPr>
        <p:spPr>
          <a:xfrm>
            <a:off x="5752526" y="1916496"/>
            <a:ext cx="1848876" cy="342270"/>
          </a:xfrm>
          <a:prstGeom prst="rect">
            <a:avLst/>
          </a:prstGeom>
          <a:noFill/>
          <a:ln>
            <a:noFill/>
          </a:ln>
        </p:spPr>
        <p:txBody>
          <a:bodyPr vert="horz" lIns="45720" rIns="45720" anchor="ctr">
            <a:no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s-ES" sz="1400" b="1" i="1" dirty="0" smtClean="0">
                <a:latin typeface="Calibri Light" panose="020F0302020204030204" pitchFamily="34" charset="0"/>
                <a:ea typeface="ＭＳ Ｐゴシック" pitchFamily="34" charset="-128"/>
              </a:rPr>
              <a:t>Programas utilizados</a:t>
            </a:r>
            <a:endParaRPr lang="es-ES" sz="1400" dirty="0" smtClean="0">
              <a:latin typeface="Calibri Light" panose="020F0302020204030204" pitchFamily="34" charset="0"/>
              <a:ea typeface="ＭＳ Ｐゴシック" pitchFamily="34" charset="-128"/>
            </a:endParaRPr>
          </a:p>
        </p:txBody>
      </p:sp>
      <p:sp>
        <p:nvSpPr>
          <p:cNvPr id="4" name="12 CuadroTexto"/>
          <p:cNvSpPr txBox="1"/>
          <p:nvPr/>
        </p:nvSpPr>
        <p:spPr>
          <a:xfrm>
            <a:off x="5940152" y="6162235"/>
            <a:ext cx="3113848" cy="605948"/>
          </a:xfrm>
          <a:prstGeom prst="rect">
            <a:avLst/>
          </a:prstGeom>
          <a:noFill/>
        </p:spPr>
        <p:txBody>
          <a:bodyPr wrap="square" lIns="20967" tIns="10484" rIns="20967" bIns="10484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1pPr>
            <a:lvl2pPr marL="104836"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2pPr>
            <a:lvl3pPr marL="209672"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3pPr>
            <a:lvl4pPr marL="314508"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4pPr>
            <a:lvl5pPr marL="419344"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5pPr>
            <a:lvl6pPr marL="524180" algn="l" defTabSz="209672" rtl="0" eaLnBrk="1" latinLnBrk="0" hangingPunct="1"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6pPr>
            <a:lvl7pPr marL="629016" algn="l" defTabSz="209672" rtl="0" eaLnBrk="1" latinLnBrk="0" hangingPunct="1"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7pPr>
            <a:lvl8pPr marL="733852" algn="l" defTabSz="209672" rtl="0" eaLnBrk="1" latinLnBrk="0" hangingPunct="1"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8pPr>
            <a:lvl9pPr marL="838688" algn="l" defTabSz="209672" rtl="0" eaLnBrk="1" latinLnBrk="0" hangingPunct="1"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9pPr>
          </a:lstStyle>
          <a:p>
            <a:pPr algn="ctr"/>
            <a:r>
              <a:rPr lang="es-ES" sz="1000" b="1" dirty="0" smtClean="0">
                <a:latin typeface="+mj-lt"/>
              </a:rPr>
              <a:t>Jornada de Transferencia de Conocimiento y Tecnología   para la Creación de Nuevas Actividades   </a:t>
            </a:r>
          </a:p>
          <a:p>
            <a:pPr algn="ctr"/>
            <a:r>
              <a:rPr lang="es-ES" sz="1000" b="1" dirty="0" smtClean="0">
                <a:latin typeface="+mj-lt"/>
              </a:rPr>
              <a:t>Programa FTEC 2016</a:t>
            </a:r>
          </a:p>
          <a:p>
            <a:pPr algn="ctr"/>
            <a:r>
              <a:rPr lang="es-ES" sz="800" b="1" dirty="0" smtClean="0">
                <a:latin typeface="+mj-lt"/>
              </a:rPr>
              <a:t>Málaga 15 de Febrero de 2018</a:t>
            </a:r>
            <a:endParaRPr lang="es-ES" sz="800" b="1" dirty="0">
              <a:latin typeface="+mj-lt"/>
            </a:endParaRPr>
          </a:p>
        </p:txBody>
      </p:sp>
      <p:pic>
        <p:nvPicPr>
          <p:cNvPr id="1026" name="Picture 2" descr="C:\temp\Rar$DIa0.801\LogoBadge-0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23" y="6179590"/>
            <a:ext cx="576064" cy="57606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u6261\AppData\Local\Microsoft\Windows\Temporary Internet Files\Content.Outlook\VWF3WCCR\24X4 Economía Industria y Competitividad SIN Bandera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760" y="6179654"/>
            <a:ext cx="3464544" cy="576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Resultado de imagen de logo ansy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0958" y="2412515"/>
            <a:ext cx="701119" cy="20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" descr="Resultado de imagen de logo catia v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7863" y="1986232"/>
            <a:ext cx="853337" cy="690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4" t="11171" r="10940" b="4880"/>
          <a:stretch/>
        </p:blipFill>
        <p:spPr>
          <a:xfrm>
            <a:off x="5721949" y="142618"/>
            <a:ext cx="3300655" cy="1787855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sp>
        <p:nvSpPr>
          <p:cNvPr id="22" name="12 CuadroTexto"/>
          <p:cNvSpPr txBox="1"/>
          <p:nvPr/>
        </p:nvSpPr>
        <p:spPr>
          <a:xfrm>
            <a:off x="5649722" y="4843884"/>
            <a:ext cx="972023" cy="205839"/>
          </a:xfrm>
          <a:prstGeom prst="rect">
            <a:avLst/>
          </a:prstGeom>
          <a:noFill/>
        </p:spPr>
        <p:txBody>
          <a:bodyPr wrap="square" lIns="20967" tIns="10484" rIns="20967" bIns="10484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1pPr>
            <a:lvl2pPr marL="104836"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2pPr>
            <a:lvl3pPr marL="209672"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3pPr>
            <a:lvl4pPr marL="314508"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4pPr>
            <a:lvl5pPr marL="419344"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5pPr>
            <a:lvl6pPr marL="524180" algn="l" defTabSz="209672" rtl="0" eaLnBrk="1" latinLnBrk="0" hangingPunct="1"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6pPr>
            <a:lvl7pPr marL="629016" algn="l" defTabSz="209672" rtl="0" eaLnBrk="1" latinLnBrk="0" hangingPunct="1"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7pPr>
            <a:lvl8pPr marL="733852" algn="l" defTabSz="209672" rtl="0" eaLnBrk="1" latinLnBrk="0" hangingPunct="1"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8pPr>
            <a:lvl9pPr marL="838688" algn="l" defTabSz="209672" rtl="0" eaLnBrk="1" latinLnBrk="0" hangingPunct="1"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9pPr>
          </a:lstStyle>
          <a:p>
            <a:r>
              <a:rPr lang="it-IT" sz="1200" i="1" dirty="0" smtClean="0">
                <a:latin typeface="+mj-lt"/>
              </a:rPr>
              <a:t>Rotámetro</a:t>
            </a:r>
            <a:endParaRPr lang="es-ES" sz="1200" i="1" dirty="0">
              <a:latin typeface="+mj-lt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8"/>
          <a:srcRect l="9749" r="13798"/>
          <a:stretch/>
        </p:blipFill>
        <p:spPr>
          <a:xfrm>
            <a:off x="7902328" y="3331771"/>
            <a:ext cx="1120116" cy="769575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70" r="12903" b="3848"/>
          <a:stretch/>
        </p:blipFill>
        <p:spPr>
          <a:xfrm>
            <a:off x="6729654" y="3319209"/>
            <a:ext cx="1123858" cy="774264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sp>
        <p:nvSpPr>
          <p:cNvPr id="25" name="Title 1"/>
          <p:cNvSpPr txBox="1">
            <a:spLocks/>
          </p:cNvSpPr>
          <p:nvPr/>
        </p:nvSpPr>
        <p:spPr>
          <a:xfrm>
            <a:off x="5713857" y="2751030"/>
            <a:ext cx="3322800" cy="525615"/>
          </a:xfrm>
          <a:prstGeom prst="rect">
            <a:avLst/>
          </a:prstGeom>
          <a:solidFill>
            <a:schemeClr val="bg1"/>
          </a:solidFill>
          <a:ln w="12700">
            <a:solidFill>
              <a:srgbClr val="C00000"/>
            </a:solidFill>
          </a:ln>
        </p:spPr>
        <p:txBody>
          <a:bodyPr vert="horz" lIns="54000" rIns="57600" anchor="ctr">
            <a:no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s-ES" sz="1400" i="1" dirty="0" smtClean="0">
                <a:latin typeface="Calibri Light" panose="020F0302020204030204" pitchFamily="34" charset="0"/>
                <a:ea typeface="ＭＳ Ｐゴシック" pitchFamily="34" charset="-128"/>
              </a:rPr>
              <a:t>NO APLICACIÓN DIRECTA      </a:t>
            </a:r>
            <a:r>
              <a:rPr lang="es-ES" sz="1400" b="1" i="1" u="sng" dirty="0" smtClean="0">
                <a:solidFill>
                  <a:srgbClr val="054071"/>
                </a:solidFill>
                <a:latin typeface="Calibri Light" panose="020F0302020204030204" pitchFamily="34" charset="0"/>
                <a:ea typeface="ＭＳ Ｐゴシック" pitchFamily="34" charset="-128"/>
              </a:rPr>
              <a:t>pero sí</a:t>
            </a:r>
          </a:p>
          <a:p>
            <a:pPr lvl="0" algn="ctr">
              <a:spcBef>
                <a:spcPts val="300"/>
              </a:spcBef>
              <a:defRPr/>
            </a:pPr>
            <a:r>
              <a:rPr lang="es-ES" sz="1400" i="1" dirty="0" smtClean="0">
                <a:latin typeface="Calibri Light" panose="020F0302020204030204" pitchFamily="34" charset="0"/>
                <a:ea typeface="ＭＳ Ｐゴシック" pitchFamily="34" charset="-128"/>
              </a:rPr>
              <a:t>Tecnologías      Procesos     Materiales     Test</a:t>
            </a:r>
          </a:p>
        </p:txBody>
      </p:sp>
      <p:pic>
        <p:nvPicPr>
          <p:cNvPr id="26" name="Picture 25"/>
          <p:cNvPicPr/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109" t="11623" r="31297" b="8134"/>
          <a:stretch/>
        </p:blipFill>
        <p:spPr>
          <a:xfrm>
            <a:off x="6698177" y="4154934"/>
            <a:ext cx="751899" cy="1239142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587646" y="4160632"/>
            <a:ext cx="1425251" cy="1221643"/>
          </a:xfrm>
          <a:prstGeom prst="rect">
            <a:avLst/>
          </a:prstGeom>
        </p:spPr>
      </p:pic>
      <p:sp>
        <p:nvSpPr>
          <p:cNvPr id="29" name="12 CuadroTexto"/>
          <p:cNvSpPr txBox="1"/>
          <p:nvPr/>
        </p:nvSpPr>
        <p:spPr>
          <a:xfrm>
            <a:off x="4495881" y="5047597"/>
            <a:ext cx="2184957" cy="390505"/>
          </a:xfrm>
          <a:prstGeom prst="rect">
            <a:avLst/>
          </a:prstGeom>
          <a:noFill/>
        </p:spPr>
        <p:txBody>
          <a:bodyPr wrap="square" lIns="20967" tIns="10484" rIns="20967" bIns="10484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1pPr>
            <a:lvl2pPr marL="104836"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2pPr>
            <a:lvl3pPr marL="209672"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3pPr>
            <a:lvl4pPr marL="314508"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4pPr>
            <a:lvl5pPr marL="419344"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5pPr>
            <a:lvl6pPr marL="524180" algn="l" defTabSz="209672" rtl="0" eaLnBrk="1" latinLnBrk="0" hangingPunct="1"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6pPr>
            <a:lvl7pPr marL="629016" algn="l" defTabSz="209672" rtl="0" eaLnBrk="1" latinLnBrk="0" hangingPunct="1"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7pPr>
            <a:lvl8pPr marL="733852" algn="l" defTabSz="209672" rtl="0" eaLnBrk="1" latinLnBrk="0" hangingPunct="1"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8pPr>
            <a:lvl9pPr marL="838688" algn="l" defTabSz="209672" rtl="0" eaLnBrk="1" latinLnBrk="0" hangingPunct="1"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9pPr>
          </a:lstStyle>
          <a:p>
            <a:pPr algn="r"/>
            <a:r>
              <a:rPr lang="it-IT" sz="1200" i="1" dirty="0" smtClean="0">
                <a:latin typeface="+mj-lt"/>
              </a:rPr>
              <a:t>(APS)</a:t>
            </a:r>
            <a:r>
              <a:rPr lang="es-ES" sz="1200" i="1" dirty="0">
                <a:latin typeface="+mj-lt"/>
              </a:rPr>
              <a:t> Fuente avanzada de fotones </a:t>
            </a:r>
          </a:p>
          <a:p>
            <a:pPr algn="r"/>
            <a:r>
              <a:rPr lang="es-ES" sz="1200" i="1" dirty="0" smtClean="0">
                <a:latin typeface="+mj-lt"/>
              </a:rPr>
              <a:t>Acoplador de potencia</a:t>
            </a:r>
            <a:endParaRPr lang="es-ES" sz="1200" i="1" dirty="0">
              <a:latin typeface="+mj-lt"/>
            </a:endParaRPr>
          </a:p>
        </p:txBody>
      </p:sp>
      <p:cxnSp>
        <p:nvCxnSpPr>
          <p:cNvPr id="30" name="Straight Connector 29"/>
          <p:cNvCxnSpPr/>
          <p:nvPr/>
        </p:nvCxnSpPr>
        <p:spPr>
          <a:xfrm>
            <a:off x="5670754" y="2199222"/>
            <a:ext cx="1779322" cy="0"/>
          </a:xfrm>
          <a:prstGeom prst="line">
            <a:avLst/>
          </a:prstGeom>
          <a:ln w="6350">
            <a:solidFill>
              <a:srgbClr val="05407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itle 1"/>
          <p:cNvSpPr txBox="1">
            <a:spLocks/>
          </p:cNvSpPr>
          <p:nvPr/>
        </p:nvSpPr>
        <p:spPr>
          <a:xfrm>
            <a:off x="4526628" y="5476266"/>
            <a:ext cx="4527372" cy="666769"/>
          </a:xfrm>
          <a:prstGeom prst="rect">
            <a:avLst/>
          </a:prstGeom>
          <a:noFill/>
          <a:ln w="12700">
            <a:solidFill>
              <a:srgbClr val="FFC000"/>
            </a:solidFill>
          </a:ln>
        </p:spPr>
        <p:txBody>
          <a:bodyPr vert="horz" wrap="square" lIns="90000" rIns="46800" anchor="ctr">
            <a:no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" sz="1400" b="1" i="1" u="sng" dirty="0" smtClean="0">
                <a:latin typeface="Calibri Light" panose="020F0302020204030204" pitchFamily="34" charset="0"/>
                <a:ea typeface="ＭＳ Ｐゴシック" pitchFamily="34" charset="-128"/>
              </a:rPr>
              <a:t>MOTIVACIÓN PROFESIONAL:</a:t>
            </a:r>
            <a:endParaRPr lang="es-ES" sz="1400" b="1" i="1" u="sng" dirty="0">
              <a:latin typeface="Calibri Light" panose="020F0302020204030204" pitchFamily="34" charset="0"/>
              <a:ea typeface="ＭＳ Ｐゴシック" pitchFamily="34" charset="-128"/>
            </a:endParaRPr>
          </a:p>
          <a:p>
            <a:pPr>
              <a:spcBef>
                <a:spcPts val="600"/>
              </a:spcBef>
              <a:spcAft>
                <a:spcPts val="1800"/>
              </a:spcAft>
              <a:defRPr/>
            </a:pPr>
            <a:r>
              <a:rPr lang="es-ES" sz="1400" dirty="0" smtClean="0">
                <a:latin typeface="Calibri Light" panose="020F0302020204030204" pitchFamily="34" charset="0"/>
                <a:ea typeface="ＭＳ Ｐゴシック" pitchFamily="34" charset="-128"/>
              </a:rPr>
              <a:t>Soluciones ind.       Diseño mecánico</a:t>
            </a:r>
            <a:endParaRPr lang="es-ES" sz="1400" dirty="0">
              <a:latin typeface="Calibri Light" panose="020F0302020204030204" pitchFamily="34" charset="0"/>
              <a:ea typeface="ＭＳ Ｐゴシック" pitchFamily="34" charset="-128"/>
            </a:endParaRPr>
          </a:p>
        </p:txBody>
      </p:sp>
      <p:pic>
        <p:nvPicPr>
          <p:cNvPr id="31" name="Picture 4" descr="Home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6312" y="6371105"/>
            <a:ext cx="1765848" cy="290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" name="Picture 55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371201" y="1978225"/>
            <a:ext cx="665666" cy="736625"/>
          </a:xfrm>
          <a:prstGeom prst="rect">
            <a:avLst/>
          </a:prstGeom>
        </p:spPr>
      </p:pic>
      <p:pic>
        <p:nvPicPr>
          <p:cNvPr id="60" name="Picture 59"/>
          <p:cNvPicPr>
            <a:picLocks noChangeAspect="1"/>
          </p:cNvPicPr>
          <p:nvPr/>
        </p:nvPicPr>
        <p:blipFill rotWithShape="1"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49" t="560" r="2475" b="2921"/>
          <a:stretch/>
        </p:blipFill>
        <p:spPr>
          <a:xfrm>
            <a:off x="4526628" y="3315876"/>
            <a:ext cx="2154210" cy="1250831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sp>
        <p:nvSpPr>
          <p:cNvPr id="62" name="Title 1"/>
          <p:cNvSpPr txBox="1">
            <a:spLocks/>
          </p:cNvSpPr>
          <p:nvPr/>
        </p:nvSpPr>
        <p:spPr>
          <a:xfrm>
            <a:off x="117544" y="3720508"/>
            <a:ext cx="4370400" cy="149705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350">
            <a:solidFill>
              <a:srgbClr val="054071"/>
            </a:solidFill>
          </a:ln>
        </p:spPr>
        <p:txBody>
          <a:bodyPr vert="horz" wrap="square" lIns="46800" rIns="46800" anchor="ctr">
            <a:no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s-ES" sz="1400" b="1" i="1" u="sng" dirty="0">
                <a:latin typeface="Calibri Light" panose="020F0302020204030204" pitchFamily="34" charset="0"/>
                <a:ea typeface="ＭＳ Ｐゴシック" pitchFamily="34" charset="-128"/>
              </a:rPr>
              <a:t>Desarrollo:</a:t>
            </a:r>
            <a:r>
              <a:rPr lang="es-ES" sz="1400" dirty="0">
                <a:latin typeface="Calibri Light" panose="020F0302020204030204" pitchFamily="34" charset="0"/>
                <a:ea typeface="ＭＳ Ｐゴシック" pitchFamily="34" charset="-128"/>
              </a:rPr>
              <a:t>  </a:t>
            </a:r>
            <a:r>
              <a:rPr lang="es-ES" sz="1400" dirty="0" smtClean="0">
                <a:latin typeface="Calibri Light" panose="020F0302020204030204" pitchFamily="34" charset="0"/>
                <a:ea typeface="ＭＳ Ｐゴシック" pitchFamily="34" charset="-128"/>
              </a:rPr>
              <a:t> DISEÑO           PLANOS           FABRICACIÓN</a:t>
            </a:r>
            <a:endParaRPr lang="es-ES" sz="1400" dirty="0">
              <a:latin typeface="Calibri Light" panose="020F0302020204030204" pitchFamily="34" charset="0"/>
              <a:ea typeface="ＭＳ Ｐゴシック" pitchFamily="34" charset="-128"/>
            </a:endParaRPr>
          </a:p>
          <a:p>
            <a:pPr lvl="0">
              <a:spcBef>
                <a:spcPts val="600"/>
              </a:spcBef>
              <a:defRPr/>
            </a:pPr>
            <a:r>
              <a:rPr lang="es-ES" sz="1400" u="sng" dirty="0">
                <a:latin typeface="Calibri Light" panose="020F0302020204030204" pitchFamily="34" charset="0"/>
                <a:ea typeface="ＭＳ Ｐゴシック" pitchFamily="34" charset="-128"/>
              </a:rPr>
              <a:t>Destacan:</a:t>
            </a:r>
            <a:r>
              <a:rPr lang="es-ES" sz="1400" dirty="0">
                <a:latin typeface="Calibri Light" panose="020F0302020204030204" pitchFamily="34" charset="0"/>
                <a:ea typeface="ＭＳ Ｐゴシック" pitchFamily="34" charset="-128"/>
              </a:rPr>
              <a:t> </a:t>
            </a:r>
          </a:p>
          <a:p>
            <a:pPr marL="180000" lvl="0" indent="-180000">
              <a:buFont typeface="Arial" panose="020B0604020202020204" pitchFamily="34" charset="0"/>
              <a:buChar char="•"/>
              <a:defRPr/>
            </a:pPr>
            <a:r>
              <a:rPr lang="es-ES" sz="1400" dirty="0">
                <a:latin typeface="Calibri Light" panose="020F0302020204030204" pitchFamily="34" charset="0"/>
                <a:ea typeface="ＭＳ Ｐゴシック" pitchFamily="34" charset="-128"/>
              </a:rPr>
              <a:t>2 cuerpos de </a:t>
            </a:r>
            <a:r>
              <a:rPr lang="es-ES" sz="1300" i="1" u="sng" dirty="0">
                <a:latin typeface="Calibri Light" panose="020F0302020204030204" pitchFamily="34" charset="0"/>
                <a:ea typeface="ＭＳ Ｐゴシック" pitchFamily="34" charset="-128"/>
              </a:rPr>
              <a:t>1280 X 190 X 85mm</a:t>
            </a:r>
          </a:p>
          <a:p>
            <a:pPr indent="-180000">
              <a:buFont typeface="Arial" panose="020B0604020202020204" pitchFamily="34" charset="0"/>
              <a:buChar char="•"/>
              <a:defRPr/>
            </a:pPr>
            <a:r>
              <a:rPr lang="es-ES" sz="1400" dirty="0">
                <a:latin typeface="Calibri Light" panose="020F0302020204030204" pitchFamily="34" charset="0"/>
                <a:ea typeface="ＭＳ Ｐゴシック" pitchFamily="34" charset="-128"/>
              </a:rPr>
              <a:t>2 juntas de CU recocido </a:t>
            </a:r>
            <a:r>
              <a:rPr lang="es-ES" sz="1400" dirty="0" smtClean="0">
                <a:latin typeface="Calibri Light" panose="020F0302020204030204" pitchFamily="34" charset="0"/>
                <a:ea typeface="ＭＳ Ｐゴシック" pitchFamily="34" charset="-128"/>
              </a:rPr>
              <a:t>de 1100mm            </a:t>
            </a:r>
            <a:r>
              <a:rPr lang="es-ES" sz="1400" i="1" dirty="0" smtClean="0">
                <a:latin typeface="Calibri Light" panose="020F0302020204030204" pitchFamily="34" charset="0"/>
                <a:ea typeface="ＭＳ Ｐゴシック" pitchFamily="34" charset="-128"/>
              </a:rPr>
              <a:t>Ultra-vacío</a:t>
            </a:r>
            <a:endParaRPr lang="es-ES" sz="1400" i="1" dirty="0">
              <a:latin typeface="Calibri Light" panose="020F0302020204030204" pitchFamily="34" charset="0"/>
              <a:ea typeface="ＭＳ Ｐゴシック" pitchFamily="34" charset="-128"/>
            </a:endParaRPr>
          </a:p>
          <a:p>
            <a:pPr lvl="0">
              <a:defRPr/>
            </a:pPr>
            <a:r>
              <a:rPr lang="es-ES" sz="1300" i="1" dirty="0">
                <a:latin typeface="Calibri Light" panose="020F0302020204030204" pitchFamily="34" charset="0"/>
                <a:ea typeface="ＭＳ Ｐゴシック" pitchFamily="34" charset="-128"/>
              </a:rPr>
              <a:t> </a:t>
            </a:r>
            <a:r>
              <a:rPr lang="es-ES" sz="1300" i="1" dirty="0" smtClean="0">
                <a:latin typeface="Calibri Light" panose="020F0302020204030204" pitchFamily="34" charset="0"/>
                <a:ea typeface="ＭＳ Ｐゴシック" pitchFamily="34" charset="-128"/>
              </a:rPr>
              <a:t>                         </a:t>
            </a:r>
            <a:r>
              <a:rPr lang="es-ES" sz="1300" i="1" u="sng" dirty="0" smtClean="0">
                <a:latin typeface="Calibri Light" panose="020F0302020204030204" pitchFamily="34" charset="0"/>
                <a:ea typeface="ＭＳ Ｐゴシック" pitchFamily="34" charset="-128"/>
              </a:rPr>
              <a:t>(1100x147x3mm</a:t>
            </a:r>
            <a:r>
              <a:rPr lang="es-ES" sz="1300" i="1" dirty="0" smtClean="0">
                <a:latin typeface="Calibri Light" panose="020F0302020204030204" pitchFamily="34" charset="0"/>
                <a:ea typeface="ＭＳ Ｐゴシック" pitchFamily="34" charset="-128"/>
              </a:rPr>
              <a:t>)                     </a:t>
            </a:r>
            <a:r>
              <a:rPr lang="es-ES" sz="1400" i="1" dirty="0" smtClean="0">
                <a:latin typeface="Calibri Light" panose="020F0302020204030204" pitchFamily="34" charset="0"/>
                <a:ea typeface="ＭＳ Ｐゴシック" pitchFamily="34" charset="-128"/>
              </a:rPr>
              <a:t>Disipar </a:t>
            </a:r>
            <a:r>
              <a:rPr lang="es-ES" sz="1400" i="1" dirty="0">
                <a:latin typeface="Calibri Light" panose="020F0302020204030204" pitchFamily="34" charset="0"/>
                <a:ea typeface="ＭＳ Ｐゴシック" pitchFamily="34" charset="-128"/>
              </a:rPr>
              <a:t>el calor </a:t>
            </a:r>
          </a:p>
          <a:p>
            <a:pPr marL="180000" indent="-180000">
              <a:buFont typeface="Arial" panose="020B0604020202020204" pitchFamily="34" charset="0"/>
              <a:buChar char="•"/>
              <a:defRPr/>
            </a:pPr>
            <a:r>
              <a:rPr lang="es-ES" sz="1400" dirty="0">
                <a:latin typeface="Calibri Light" panose="020F0302020204030204" pitchFamily="34" charset="0"/>
                <a:ea typeface="ＭＳ Ｐゴシック" pitchFamily="34" charset="-128"/>
              </a:rPr>
              <a:t>Uso de HI-M (</a:t>
            </a:r>
            <a:r>
              <a:rPr lang="es-ES" sz="1400" dirty="0" smtClean="0">
                <a:latin typeface="Calibri Light" panose="020F0302020204030204" pitchFamily="34" charset="0"/>
                <a:ea typeface="ＭＳ Ｐゴシック" pitchFamily="34" charset="-128"/>
              </a:rPr>
              <a:t>blando) mecanizado           Soporte</a:t>
            </a:r>
            <a:endParaRPr lang="es-ES" sz="1400" dirty="0">
              <a:latin typeface="Calibri Light" panose="020F0302020204030204" pitchFamily="34" charset="0"/>
              <a:ea typeface="ＭＳ Ｐゴシック" pitchFamily="34" charset="-128"/>
            </a:endParaRPr>
          </a:p>
        </p:txBody>
      </p:sp>
      <p:sp>
        <p:nvSpPr>
          <p:cNvPr id="63" name="Title 1"/>
          <p:cNvSpPr txBox="1">
            <a:spLocks/>
          </p:cNvSpPr>
          <p:nvPr/>
        </p:nvSpPr>
        <p:spPr>
          <a:xfrm>
            <a:off x="121488" y="5253091"/>
            <a:ext cx="4378505" cy="89103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6350">
            <a:solidFill>
              <a:srgbClr val="C00000"/>
            </a:solidFill>
          </a:ln>
        </p:spPr>
        <p:txBody>
          <a:bodyPr vert="horz" lIns="46800" rIns="45720" anchor="ctr">
            <a:no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" sz="1400" b="1" i="1" u="sng" dirty="0">
                <a:latin typeface="Calibri Light" panose="020F0302020204030204" pitchFamily="34" charset="0"/>
                <a:ea typeface="ＭＳ Ｐゴシック" pitchFamily="34" charset="-128"/>
              </a:rPr>
              <a:t>Resultados:</a:t>
            </a:r>
            <a:r>
              <a:rPr lang="es-ES" sz="1400" dirty="0">
                <a:latin typeface="Calibri Light" panose="020F0302020204030204" pitchFamily="34" charset="0"/>
                <a:ea typeface="ＭＳ Ｐゴシック" pitchFamily="34" charset="-128"/>
              </a:rPr>
              <a:t>  ENSEMBLAJE  SOPORTES Y  CONECTORES</a:t>
            </a:r>
          </a:p>
          <a:p>
            <a:pPr>
              <a:spcBef>
                <a:spcPts val="600"/>
              </a:spcBef>
              <a:defRPr/>
            </a:pPr>
            <a:r>
              <a:rPr lang="es-ES" sz="1400" dirty="0">
                <a:latin typeface="Calibri Light" panose="020F0302020204030204" pitchFamily="34" charset="0"/>
                <a:ea typeface="ＭＳ Ｐゴシック" pitchFamily="34" charset="-128"/>
              </a:rPr>
              <a:t>       </a:t>
            </a:r>
            <a:r>
              <a:rPr lang="es-ES" sz="1400" dirty="0" smtClean="0">
                <a:latin typeface="Calibri Light" panose="020F0302020204030204" pitchFamily="34" charset="0"/>
                <a:ea typeface="ＭＳ Ｐゴシック" pitchFamily="34" charset="-128"/>
              </a:rPr>
              <a:t>Instalados </a:t>
            </a:r>
            <a:r>
              <a:rPr lang="es-ES" sz="1400" dirty="0">
                <a:latin typeface="Calibri Light" panose="020F0302020204030204" pitchFamily="34" charset="0"/>
                <a:ea typeface="ＭＳ Ｐゴシック" pitchFamily="34" charset="-128"/>
              </a:rPr>
              <a:t>y </a:t>
            </a:r>
            <a:r>
              <a:rPr lang="es-ES" sz="1400" dirty="0" smtClean="0">
                <a:latin typeface="Calibri Light" panose="020F0302020204030204" pitchFamily="34" charset="0"/>
                <a:ea typeface="ＭＳ Ｐゴシック" pitchFamily="34" charset="-128"/>
              </a:rPr>
              <a:t>testeados          Puesta </a:t>
            </a:r>
            <a:r>
              <a:rPr lang="es-ES" sz="1400" dirty="0">
                <a:latin typeface="Calibri Light" panose="020F0302020204030204" pitchFamily="34" charset="0"/>
                <a:ea typeface="ＭＳ Ｐゴシック" pitchFamily="34" charset="-128"/>
              </a:rPr>
              <a:t>en funcionamiento</a:t>
            </a:r>
          </a:p>
          <a:p>
            <a:pPr>
              <a:spcBef>
                <a:spcPts val="600"/>
              </a:spcBef>
              <a:defRPr/>
            </a:pPr>
            <a:r>
              <a:rPr lang="es-ES" sz="1400" u="sng" dirty="0">
                <a:latin typeface="Calibri Light" panose="020F0302020204030204" pitchFamily="34" charset="0"/>
                <a:ea typeface="ＭＳ Ｐゴシック" pitchFamily="34" charset="-128"/>
              </a:rPr>
              <a:t>Previsión de fabricar 2 </a:t>
            </a:r>
            <a:r>
              <a:rPr lang="es-ES" sz="1400" u="sng" dirty="0" smtClean="0">
                <a:latin typeface="Calibri Light" panose="020F0302020204030204" pitchFamily="34" charset="0"/>
                <a:ea typeface="ＭＳ Ｐゴシック" pitchFamily="34" charset="-128"/>
              </a:rPr>
              <a:t>ensamblajes idénticos a mayores</a:t>
            </a:r>
            <a:endParaRPr lang="es-ES" sz="1400" i="1" u="sng" dirty="0" smtClean="0">
              <a:latin typeface="Calibri Light" panose="020F0302020204030204" pitchFamily="34" charset="0"/>
              <a:ea typeface="ＭＳ Ｐゴシック" pitchFamily="34" charset="-128"/>
            </a:endParaRPr>
          </a:p>
        </p:txBody>
      </p:sp>
      <p:sp>
        <p:nvSpPr>
          <p:cNvPr id="64" name="Title 1"/>
          <p:cNvSpPr txBox="1">
            <a:spLocks/>
          </p:cNvSpPr>
          <p:nvPr/>
        </p:nvSpPr>
        <p:spPr>
          <a:xfrm>
            <a:off x="121073" y="3309404"/>
            <a:ext cx="4370400" cy="37725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6350">
            <a:solidFill>
              <a:srgbClr val="008000"/>
            </a:solidFill>
          </a:ln>
        </p:spPr>
        <p:txBody>
          <a:bodyPr vert="horz" lIns="46800" rIns="45720" anchor="ctr">
            <a:no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s-ES" sz="1400" b="1" i="1" u="sng" dirty="0">
                <a:latin typeface="Calibri Light" panose="020F0302020204030204" pitchFamily="34" charset="0"/>
                <a:ea typeface="ＭＳ Ｐゴシック" pitchFamily="34" charset="-128"/>
              </a:rPr>
              <a:t>Objetivo:</a:t>
            </a:r>
            <a:r>
              <a:rPr lang="es-ES" sz="1400" b="1" i="1" dirty="0">
                <a:latin typeface="Calibri Light" panose="020F0302020204030204" pitchFamily="34" charset="0"/>
                <a:ea typeface="ＭＳ Ｐゴシック" pitchFamily="34" charset="-128"/>
              </a:rPr>
              <a:t> </a:t>
            </a:r>
            <a:r>
              <a:rPr lang="es-ES" sz="1400" dirty="0" smtClean="0">
                <a:latin typeface="Calibri Light" panose="020F0302020204030204" pitchFamily="34" charset="0"/>
                <a:ea typeface="ＭＳ Ｐゴシック" pitchFamily="34" charset="-128"/>
              </a:rPr>
              <a:t>Control </a:t>
            </a:r>
            <a:r>
              <a:rPr lang="es-ES" sz="1400" dirty="0">
                <a:latin typeface="Calibri Light" panose="020F0302020204030204" pitchFamily="34" charset="0"/>
                <a:ea typeface="ＭＳ Ｐゴシック" pitchFamily="34" charset="-128"/>
              </a:rPr>
              <a:t>y mitigación de las inestabilidades del </a:t>
            </a:r>
            <a:r>
              <a:rPr lang="es-ES" sz="1400" dirty="0" smtClean="0">
                <a:latin typeface="Calibri Light" panose="020F0302020204030204" pitchFamily="34" charset="0"/>
                <a:ea typeface="ＭＳ Ｐゴシック" pitchFamily="34" charset="-128"/>
              </a:rPr>
              <a:t>haz</a:t>
            </a:r>
            <a:endParaRPr lang="es-ES" sz="1400" dirty="0">
              <a:latin typeface="Calibri Light" panose="020F0302020204030204" pitchFamily="34" charset="0"/>
              <a:ea typeface="ＭＳ Ｐゴシック" pitchFamily="34" charset="-128"/>
            </a:endParaRPr>
          </a:p>
        </p:txBody>
      </p:sp>
      <p:sp>
        <p:nvSpPr>
          <p:cNvPr id="65" name="Title 1"/>
          <p:cNvSpPr txBox="1">
            <a:spLocks/>
          </p:cNvSpPr>
          <p:nvPr/>
        </p:nvSpPr>
        <p:spPr>
          <a:xfrm>
            <a:off x="2978274" y="4077195"/>
            <a:ext cx="1476000" cy="43794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rgbClr val="054071"/>
            </a:solidFill>
          </a:ln>
        </p:spPr>
        <p:txBody>
          <a:bodyPr vert="horz" wrap="square" lIns="46800" rIns="46800" anchor="ctr">
            <a:noAutofit/>
          </a:bodyPr>
          <a:lstStyle>
            <a:defPPr>
              <a:defRPr lang="es-ES"/>
            </a:defPPr>
            <a:lvl1pPr lvl="0">
              <a:defRPr sz="1400" b="1" i="1" u="sng">
                <a:latin typeface="Calibri Light" panose="020F0302020204030204" pitchFamily="34" charset="0"/>
                <a:ea typeface="ＭＳ Ｐゴシック" pitchFamily="34" charset="-128"/>
              </a:defRPr>
            </a:lvl1pPr>
          </a:lstStyle>
          <a:p>
            <a:r>
              <a:rPr lang="es-ES" b="0" u="none" dirty="0"/>
              <a:t>Tolerancias 0.1mm</a:t>
            </a:r>
          </a:p>
          <a:p>
            <a:r>
              <a:rPr lang="es-ES" b="0" u="none" dirty="0"/>
              <a:t>Rugosidad 0.8 µm</a:t>
            </a:r>
          </a:p>
        </p:txBody>
      </p:sp>
      <p:cxnSp>
        <p:nvCxnSpPr>
          <p:cNvPr id="58" name="Straight Arrow Connector 57"/>
          <p:cNvCxnSpPr>
            <a:endCxn id="65" idx="1"/>
          </p:cNvCxnSpPr>
          <p:nvPr/>
        </p:nvCxnSpPr>
        <p:spPr>
          <a:xfrm flipV="1">
            <a:off x="2805474" y="4296166"/>
            <a:ext cx="172800" cy="11810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ctangle 67"/>
          <p:cNvSpPr/>
          <p:nvPr/>
        </p:nvSpPr>
        <p:spPr>
          <a:xfrm>
            <a:off x="3340408" y="4515138"/>
            <a:ext cx="882283" cy="205702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Rectangle 71"/>
          <p:cNvSpPr/>
          <p:nvPr/>
        </p:nvSpPr>
        <p:spPr>
          <a:xfrm>
            <a:off x="3074726" y="4720839"/>
            <a:ext cx="1144395" cy="220745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3" name="Straight Arrow Connector 72"/>
          <p:cNvCxnSpPr>
            <a:endCxn id="68" idx="1"/>
          </p:cNvCxnSpPr>
          <p:nvPr/>
        </p:nvCxnSpPr>
        <p:spPr>
          <a:xfrm>
            <a:off x="2978274" y="4614559"/>
            <a:ext cx="362134" cy="343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Rectangle 77"/>
          <p:cNvSpPr/>
          <p:nvPr/>
        </p:nvSpPr>
        <p:spPr>
          <a:xfrm>
            <a:off x="3075414" y="4948788"/>
            <a:ext cx="767453" cy="220745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0" name="Straight Arrow Connector 79"/>
          <p:cNvCxnSpPr/>
          <p:nvPr/>
        </p:nvCxnSpPr>
        <p:spPr>
          <a:xfrm flipV="1">
            <a:off x="2804391" y="4806347"/>
            <a:ext cx="266765" cy="25280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/>
          <p:cNvCxnSpPr/>
          <p:nvPr/>
        </p:nvCxnSpPr>
        <p:spPr>
          <a:xfrm flipV="1">
            <a:off x="2804391" y="5059154"/>
            <a:ext cx="270335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Rectangle 87"/>
          <p:cNvSpPr/>
          <p:nvPr/>
        </p:nvSpPr>
        <p:spPr>
          <a:xfrm>
            <a:off x="991898" y="3770492"/>
            <a:ext cx="648072" cy="220745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9" name="Rectangle 88"/>
          <p:cNvSpPr/>
          <p:nvPr/>
        </p:nvSpPr>
        <p:spPr>
          <a:xfrm>
            <a:off x="1952969" y="3779545"/>
            <a:ext cx="711135" cy="220745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1" name="Rectangle 90"/>
          <p:cNvSpPr/>
          <p:nvPr/>
        </p:nvSpPr>
        <p:spPr>
          <a:xfrm>
            <a:off x="2950992" y="3771059"/>
            <a:ext cx="1116952" cy="220745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3" name="Straight Arrow Connector 92"/>
          <p:cNvCxnSpPr/>
          <p:nvPr/>
        </p:nvCxnSpPr>
        <p:spPr>
          <a:xfrm flipV="1">
            <a:off x="1683945" y="3889918"/>
            <a:ext cx="250918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/>
          <p:cNvCxnSpPr/>
          <p:nvPr/>
        </p:nvCxnSpPr>
        <p:spPr>
          <a:xfrm>
            <a:off x="2690739" y="3896351"/>
            <a:ext cx="22730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Rectangle 98"/>
          <p:cNvSpPr/>
          <p:nvPr/>
        </p:nvSpPr>
        <p:spPr>
          <a:xfrm>
            <a:off x="371073" y="5555695"/>
            <a:ext cx="1712574" cy="264993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0" name="Rectangle 99"/>
          <p:cNvSpPr/>
          <p:nvPr/>
        </p:nvSpPr>
        <p:spPr>
          <a:xfrm>
            <a:off x="2359428" y="5555694"/>
            <a:ext cx="1947400" cy="264993"/>
          </a:xfrm>
          <a:prstGeom prst="rect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52" name="Picture 4" descr="https://www.creativetools.se/image/cache/catalog/product/autodesk/autocad/autodesk-autocad-1280x720.jpg"/>
          <p:cNvPicPr>
            <a:picLocks noChangeAspect="1" noChangeArrowheads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27" t="34988" r="30111" b="44468"/>
          <a:stretch/>
        </p:blipFill>
        <p:spPr bwMode="auto">
          <a:xfrm>
            <a:off x="5751200" y="2312335"/>
            <a:ext cx="1075348" cy="309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4" name="Rectangle 103"/>
          <p:cNvSpPr/>
          <p:nvPr/>
        </p:nvSpPr>
        <p:spPr>
          <a:xfrm>
            <a:off x="5752525" y="3035537"/>
            <a:ext cx="945653" cy="20880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5" name="Rectangle 104"/>
          <p:cNvSpPr/>
          <p:nvPr/>
        </p:nvSpPr>
        <p:spPr>
          <a:xfrm>
            <a:off x="6826548" y="3036643"/>
            <a:ext cx="724940" cy="20880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6" name="Rectangle 105"/>
          <p:cNvSpPr/>
          <p:nvPr/>
        </p:nvSpPr>
        <p:spPr>
          <a:xfrm>
            <a:off x="7673728" y="3035462"/>
            <a:ext cx="864000" cy="20880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7" name="Rectangle 106"/>
          <p:cNvSpPr/>
          <p:nvPr/>
        </p:nvSpPr>
        <p:spPr>
          <a:xfrm>
            <a:off x="8637980" y="3030022"/>
            <a:ext cx="368297" cy="20880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8" name="Straight Arrow Connector 107"/>
          <p:cNvCxnSpPr/>
          <p:nvPr/>
        </p:nvCxnSpPr>
        <p:spPr>
          <a:xfrm flipH="1">
            <a:off x="6689556" y="2962773"/>
            <a:ext cx="1031708" cy="5732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Arrow Connector 113"/>
          <p:cNvCxnSpPr/>
          <p:nvPr/>
        </p:nvCxnSpPr>
        <p:spPr>
          <a:xfrm flipH="1">
            <a:off x="7551488" y="2981260"/>
            <a:ext cx="169777" cy="6443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Arrow Connector 115"/>
          <p:cNvCxnSpPr/>
          <p:nvPr/>
        </p:nvCxnSpPr>
        <p:spPr>
          <a:xfrm flipH="1">
            <a:off x="8288189" y="2935496"/>
            <a:ext cx="1" cy="10004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Arrow Connector 118"/>
          <p:cNvCxnSpPr/>
          <p:nvPr/>
        </p:nvCxnSpPr>
        <p:spPr>
          <a:xfrm>
            <a:off x="8293647" y="2916122"/>
            <a:ext cx="337477" cy="7677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0" name="Rectangle 139"/>
          <p:cNvSpPr/>
          <p:nvPr/>
        </p:nvSpPr>
        <p:spPr>
          <a:xfrm>
            <a:off x="4564603" y="5830074"/>
            <a:ext cx="1195321" cy="254169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1" name="Rectangle 140"/>
          <p:cNvSpPr/>
          <p:nvPr/>
        </p:nvSpPr>
        <p:spPr>
          <a:xfrm>
            <a:off x="5905537" y="5830074"/>
            <a:ext cx="1321706" cy="254169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2" name="Straight Arrow Connector 141"/>
          <p:cNvCxnSpPr/>
          <p:nvPr/>
        </p:nvCxnSpPr>
        <p:spPr>
          <a:xfrm flipV="1">
            <a:off x="5778030" y="5957158"/>
            <a:ext cx="127507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0" name="Straight Connector 2059"/>
          <p:cNvCxnSpPr/>
          <p:nvPr/>
        </p:nvCxnSpPr>
        <p:spPr>
          <a:xfrm>
            <a:off x="7291583" y="5476266"/>
            <a:ext cx="0" cy="6667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6" name="Title 1"/>
          <p:cNvSpPr txBox="1">
            <a:spLocks/>
          </p:cNvSpPr>
          <p:nvPr/>
        </p:nvSpPr>
        <p:spPr>
          <a:xfrm>
            <a:off x="7361116" y="5611103"/>
            <a:ext cx="1623352" cy="437942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46800" rIns="46800" anchor="ctr">
            <a:noAutofit/>
          </a:bodyPr>
          <a:lstStyle>
            <a:defPPr>
              <a:defRPr lang="es-ES"/>
            </a:defPPr>
            <a:lvl1pPr lvl="0">
              <a:defRPr sz="1400" b="1" i="1" u="sng">
                <a:latin typeface="Calibri Light" panose="020F0302020204030204" pitchFamily="34" charset="0"/>
                <a:ea typeface="ＭＳ Ｐゴシック" pitchFamily="34" charset="-128"/>
              </a:defRPr>
            </a:lvl1pPr>
          </a:lstStyle>
          <a:p>
            <a:pPr>
              <a:spcBef>
                <a:spcPts val="600"/>
              </a:spcBef>
              <a:spcAft>
                <a:spcPts val="1800"/>
              </a:spcAft>
              <a:defRPr/>
            </a:pPr>
            <a:r>
              <a:rPr lang="es-ES" b="0" i="0" u="none"/>
              <a:t>Entorno industria 4.0</a:t>
            </a:r>
            <a:endParaRPr lang="es-ES" b="0" i="0" u="none" dirty="0"/>
          </a:p>
        </p:txBody>
      </p:sp>
      <p:sp>
        <p:nvSpPr>
          <p:cNvPr id="147" name="Title 1"/>
          <p:cNvSpPr txBox="1">
            <a:spLocks/>
          </p:cNvSpPr>
          <p:nvPr/>
        </p:nvSpPr>
        <p:spPr>
          <a:xfrm>
            <a:off x="4574071" y="4538456"/>
            <a:ext cx="1984490" cy="342270"/>
          </a:xfrm>
          <a:prstGeom prst="rect">
            <a:avLst/>
          </a:prstGeom>
          <a:noFill/>
          <a:ln>
            <a:noFill/>
          </a:ln>
        </p:spPr>
        <p:txBody>
          <a:bodyPr vert="horz" lIns="45720" rIns="45720" anchor="ctr">
            <a:no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s-ES" sz="1400" b="1" i="1" dirty="0" smtClean="0">
                <a:latin typeface="Calibri Light" panose="020F0302020204030204" pitchFamily="34" charset="0"/>
                <a:ea typeface="ＭＳ Ｐゴシック" pitchFamily="34" charset="-128"/>
              </a:rPr>
              <a:t>Otros proyectos realizados</a:t>
            </a:r>
            <a:endParaRPr lang="es-ES" sz="1400" dirty="0" smtClean="0">
              <a:latin typeface="Calibri Light" panose="020F0302020204030204" pitchFamily="34" charset="0"/>
              <a:ea typeface="ＭＳ Ｐゴシック" pitchFamily="34" charset="-128"/>
            </a:endParaRPr>
          </a:p>
        </p:txBody>
      </p:sp>
      <p:cxnSp>
        <p:nvCxnSpPr>
          <p:cNvPr id="148" name="Straight Connector 147"/>
          <p:cNvCxnSpPr/>
          <p:nvPr/>
        </p:nvCxnSpPr>
        <p:spPr>
          <a:xfrm>
            <a:off x="4492299" y="4821072"/>
            <a:ext cx="2066262" cy="0"/>
          </a:xfrm>
          <a:prstGeom prst="line">
            <a:avLst/>
          </a:prstGeom>
          <a:ln w="6350">
            <a:solidFill>
              <a:srgbClr val="05407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Arrow Connector 149"/>
          <p:cNvCxnSpPr/>
          <p:nvPr/>
        </p:nvCxnSpPr>
        <p:spPr>
          <a:xfrm>
            <a:off x="6378174" y="4941584"/>
            <a:ext cx="396745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7" name="Elbow Connector 2066"/>
          <p:cNvCxnSpPr/>
          <p:nvPr/>
        </p:nvCxnSpPr>
        <p:spPr>
          <a:xfrm flipV="1">
            <a:off x="6747322" y="5273343"/>
            <a:ext cx="1358406" cy="138328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 flipV="1">
            <a:off x="2108488" y="5699348"/>
            <a:ext cx="22808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08794" y="114423"/>
            <a:ext cx="5590070" cy="3164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675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5487</TotalTime>
  <Words>337</Words>
  <Application>Microsoft Office PowerPoint</Application>
  <PresentationFormat>On-screen Show (4:3)</PresentationFormat>
  <Paragraphs>60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Dotum</vt:lpstr>
      <vt:lpstr>ＭＳ Ｐゴシック</vt:lpstr>
      <vt:lpstr>Arial</vt:lpstr>
      <vt:lpstr>Calibri</vt:lpstr>
      <vt:lpstr>Calibri Light</vt:lpstr>
      <vt:lpstr>Tema de Office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Martinez De  Alvaro, Teresa</dc:creator>
  <cp:lastModifiedBy>Irene Alonso Romero</cp:lastModifiedBy>
  <cp:revision>121</cp:revision>
  <cp:lastPrinted>2017-03-02T18:07:47Z</cp:lastPrinted>
  <dcterms:created xsi:type="dcterms:W3CDTF">2017-02-14T12:01:31Z</dcterms:created>
  <dcterms:modified xsi:type="dcterms:W3CDTF">2018-02-13T10:44:42Z</dcterms:modified>
</cp:coreProperties>
</file>