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0C0C"/>
    <a:srgbClr val="009900"/>
    <a:srgbClr val="FF3399"/>
    <a:srgbClr val="33CC33"/>
    <a:srgbClr val="9900CC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57" autoAdjust="0"/>
    <p:restoredTop sz="95854" autoAdjust="0"/>
  </p:normalViewPr>
  <p:slideViewPr>
    <p:cSldViewPr>
      <p:cViewPr varScale="1">
        <p:scale>
          <a:sx n="91" d="100"/>
          <a:sy n="91" d="100"/>
        </p:scale>
        <p:origin x="53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ivisions\EST\Groups\SM\CEM\Chimie\Stagiaire\AlejandraPerez\COMSOL_Models\SUBU%20polishing%20optimization\ISOLDE%20cavity\Mockup%20test\2nd%20analyses\Results%20of%20the%203rd%20mockup%20tes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152272708578385"/>
          <c:y val="9.572558281808656E-2"/>
          <c:w val="0.63031933488521297"/>
          <c:h val="0.606205322625614"/>
        </c:manualLayout>
      </c:layout>
      <c:scatterChart>
        <c:scatterStyle val="lineMarker"/>
        <c:varyColors val="0"/>
        <c:ser>
          <c:idx val="2"/>
          <c:order val="0"/>
          <c:tx>
            <c:v>6 m3/h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chemeClr val="accent3">
                  <a:lumMod val="50000"/>
                </a:schemeClr>
              </a:solidFill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tx2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4.0171337385768221E-3"/>
                  <c:y val="-5.4932155137353493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8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800" baseline="0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y = 449.67x + </a:t>
                    </a:r>
                    <a:r>
                      <a:rPr lang="en-US" sz="800" baseline="0" dirty="0" smtClean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0.4773</a:t>
                    </a:r>
                    <a:endParaRPr lang="en-US" sz="800" dirty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8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s-ES_tradnl"/>
                </a:p>
              </c:txPr>
            </c:trendlineLbl>
          </c:trendline>
          <c:xVal>
            <c:numRef>
              <c:f>('Analyses of the 3 tests'!$G$5:$G$19,'Analyses of the 3 tests'!$G$21:$G$24,'Analyses of the 3 tests'!$D$5:$D$24,'Analyses of the 3 tests'!$J$5:$J$19,'Analyses of the 3 tests'!$J$21:$J$24)</c:f>
              <c:numCache>
                <c:formatCode>0.00E+00</c:formatCode>
                <c:ptCount val="55"/>
                <c:pt idx="0">
                  <c:v>2.2329000000000001E-4</c:v>
                </c:pt>
                <c:pt idx="1">
                  <c:v>3.7492999999999999E-4</c:v>
                </c:pt>
                <c:pt idx="2">
                  <c:v>6.6925999999999997E-4</c:v>
                </c:pt>
                <c:pt idx="3">
                  <c:v>1.7003999999999999E-4</c:v>
                </c:pt>
                <c:pt idx="4">
                  <c:v>3.9121000000000002E-4</c:v>
                </c:pt>
                <c:pt idx="5">
                  <c:v>4.5274999999999997E-4</c:v>
                </c:pt>
                <c:pt idx="6">
                  <c:v>2.4096000000000001E-5</c:v>
                </c:pt>
                <c:pt idx="7">
                  <c:v>5.2547999999999999E-5</c:v>
                </c:pt>
                <c:pt idx="8">
                  <c:v>8.2550000000000001E-5</c:v>
                </c:pt>
                <c:pt idx="9" formatCode="General">
                  <c:v>2.6811999999999999E-3</c:v>
                </c:pt>
                <c:pt idx="10" formatCode="General">
                  <c:v>3.1267000000000001E-3</c:v>
                </c:pt>
                <c:pt idx="11" formatCode="General">
                  <c:v>2.6243E-3</c:v>
                </c:pt>
                <c:pt idx="12" formatCode="General">
                  <c:v>3.1459999999999999E-3</c:v>
                </c:pt>
                <c:pt idx="13" formatCode="General">
                  <c:v>2.833E-3</c:v>
                </c:pt>
                <c:pt idx="14" formatCode="General">
                  <c:v>3.3354000000000001E-3</c:v>
                </c:pt>
                <c:pt idx="15" formatCode="General">
                  <c:v>3.2073000000000002E-3</c:v>
                </c:pt>
                <c:pt idx="16">
                  <c:v>8.2550000000000001E-5</c:v>
                </c:pt>
                <c:pt idx="17">
                  <c:v>1.5461000000000001E-4</c:v>
                </c:pt>
                <c:pt idx="18">
                  <c:v>3.6772999999999998E-4</c:v>
                </c:pt>
                <c:pt idx="19">
                  <c:v>6.1032999999999997E-4</c:v>
                </c:pt>
                <c:pt idx="20" formatCode="General">
                  <c:v>1.0897999999999999E-3</c:v>
                </c:pt>
                <c:pt idx="21">
                  <c:v>2.7902E-4</c:v>
                </c:pt>
                <c:pt idx="22">
                  <c:v>6.4172000000000003E-4</c:v>
                </c:pt>
                <c:pt idx="23">
                  <c:v>7.3382000000000005E-4</c:v>
                </c:pt>
                <c:pt idx="24">
                  <c:v>4.0281999999999998E-5</c:v>
                </c:pt>
                <c:pt idx="25">
                  <c:v>8.5836999999999998E-5</c:v>
                </c:pt>
                <c:pt idx="26">
                  <c:v>1.3531E-4</c:v>
                </c:pt>
                <c:pt idx="27" formatCode="General">
                  <c:v>4.4641999999999998E-3</c:v>
                </c:pt>
                <c:pt idx="28" formatCode="General">
                  <c:v>5.2475999999999998E-3</c:v>
                </c:pt>
                <c:pt idx="29" formatCode="General">
                  <c:v>4.3990000000000001E-3</c:v>
                </c:pt>
                <c:pt idx="30" formatCode="General">
                  <c:v>5.3842999999999999E-3</c:v>
                </c:pt>
                <c:pt idx="31" formatCode="General">
                  <c:v>4.7733000000000003E-3</c:v>
                </c:pt>
                <c:pt idx="32" formatCode="General">
                  <c:v>5.6778000000000002E-3</c:v>
                </c:pt>
                <c:pt idx="33" formatCode="General">
                  <c:v>1.7894E-3</c:v>
                </c:pt>
                <c:pt idx="34" formatCode="General">
                  <c:v>5.4860999999999998E-3</c:v>
                </c:pt>
                <c:pt idx="35">
                  <c:v>1.3531E-4</c:v>
                </c:pt>
                <c:pt idx="36">
                  <c:v>2.5501000000000001E-4</c:v>
                </c:pt>
                <c:pt idx="37">
                  <c:v>5.0712000000000001E-4</c:v>
                </c:pt>
                <c:pt idx="38">
                  <c:v>8.3389E-4</c:v>
                </c:pt>
                <c:pt idx="39" formatCode="General">
                  <c:v>1.4858E-3</c:v>
                </c:pt>
                <c:pt idx="40">
                  <c:v>3.8315000000000002E-4</c:v>
                </c:pt>
                <c:pt idx="41">
                  <c:v>8.8144999999999999E-4</c:v>
                </c:pt>
                <c:pt idx="42" formatCode="General">
                  <c:v>1.005E-3</c:v>
                </c:pt>
                <c:pt idx="43">
                  <c:v>5.5822000000000002E-5</c:v>
                </c:pt>
                <c:pt idx="44">
                  <c:v>1.1767E-4</c:v>
                </c:pt>
                <c:pt idx="45">
                  <c:v>1.8532999999999999E-4</c:v>
                </c:pt>
                <c:pt idx="46" formatCode="General">
                  <c:v>6.4168000000000003E-3</c:v>
                </c:pt>
                <c:pt idx="47" formatCode="General">
                  <c:v>7.5281000000000002E-3</c:v>
                </c:pt>
                <c:pt idx="48" formatCode="General">
                  <c:v>6.3159000000000002E-3</c:v>
                </c:pt>
                <c:pt idx="49" formatCode="General">
                  <c:v>7.7302999999999998E-3</c:v>
                </c:pt>
                <c:pt idx="50" formatCode="General">
                  <c:v>6.8167999999999996E-3</c:v>
                </c:pt>
                <c:pt idx="51" formatCode="General">
                  <c:v>8.1530000000000005E-3</c:v>
                </c:pt>
                <c:pt idx="52" formatCode="General">
                  <c:v>7.8826999999999994E-3</c:v>
                </c:pt>
                <c:pt idx="53">
                  <c:v>1.8532999999999999E-4</c:v>
                </c:pt>
                <c:pt idx="54">
                  <c:v>3.5100000000000002E-4</c:v>
                </c:pt>
              </c:numCache>
            </c:numRef>
          </c:xVal>
          <c:yVal>
            <c:numRef>
              <c:f>('Analyses of the 3 tests'!$E$5:$E$19,'Analyses of the 3 tests'!$E$21:$E$24,'Analyses of the 3 tests'!$B$5:$B$24,'Analyses of the 3 tests'!$H$5:$H$19,'Analyses of the 3 tests'!$H$21:$H$24)</c:f>
              <c:numCache>
                <c:formatCode>0.000</c:formatCode>
                <c:ptCount val="55"/>
                <c:pt idx="0">
                  <c:v>0.44</c:v>
                </c:pt>
                <c:pt idx="1">
                  <c:v>0.40261133883879141</c:v>
                </c:pt>
                <c:pt idx="2">
                  <c:v>0.73994528234632906</c:v>
                </c:pt>
                <c:pt idx="3">
                  <c:v>0.41624169342010559</c:v>
                </c:pt>
                <c:pt idx="4">
                  <c:v>0.65555306996318463</c:v>
                </c:pt>
                <c:pt idx="5">
                  <c:v>0.69389872795281393</c:v>
                </c:pt>
                <c:pt idx="6">
                  <c:v>0.27517826047713329</c:v>
                </c:pt>
                <c:pt idx="7">
                  <c:v>0.29425977528972502</c:v>
                </c:pt>
                <c:pt idx="8">
                  <c:v>0.26504567188896344</c:v>
                </c:pt>
                <c:pt idx="9">
                  <c:v>2.437652262439018</c:v>
                </c:pt>
                <c:pt idx="10">
                  <c:v>2.2770157524863035</c:v>
                </c:pt>
                <c:pt idx="11">
                  <c:v>2.6150000000000002</c:v>
                </c:pt>
                <c:pt idx="12">
                  <c:v>2.6509999999999998</c:v>
                </c:pt>
                <c:pt idx="13">
                  <c:v>2.7822479357424381</c:v>
                </c:pt>
                <c:pt idx="14">
                  <c:v>2.7879749982446431</c:v>
                </c:pt>
                <c:pt idx="15">
                  <c:v>2.8450000000000002</c:v>
                </c:pt>
                <c:pt idx="16">
                  <c:v>0.30996625275661194</c:v>
                </c:pt>
                <c:pt idx="17">
                  <c:v>0.31556316621370556</c:v>
                </c:pt>
                <c:pt idx="18">
                  <c:v>0.42428772435816609</c:v>
                </c:pt>
                <c:pt idx="19">
                  <c:v>0.51531201826818374</c:v>
                </c:pt>
                <c:pt idx="20">
                  <c:v>0.93467999918466194</c:v>
                </c:pt>
                <c:pt idx="21">
                  <c:v>0.45649385809614529</c:v>
                </c:pt>
                <c:pt idx="22">
                  <c:v>0.71799999999999997</c:v>
                </c:pt>
                <c:pt idx="23">
                  <c:v>0.95555044343484075</c:v>
                </c:pt>
                <c:pt idx="24">
                  <c:v>0.31933704236533927</c:v>
                </c:pt>
                <c:pt idx="25">
                  <c:v>0.30905731010063353</c:v>
                </c:pt>
                <c:pt idx="26">
                  <c:v>0.26443239126346596</c:v>
                </c:pt>
                <c:pt idx="27">
                  <c:v>2.5234876581308225</c:v>
                </c:pt>
                <c:pt idx="28">
                  <c:v>2.5916260580180346</c:v>
                </c:pt>
                <c:pt idx="29">
                  <c:v>2.4950640590644451</c:v>
                </c:pt>
                <c:pt idx="30">
                  <c:v>2.543448998334958</c:v>
                </c:pt>
                <c:pt idx="31">
                  <c:v>2.6908876125384964</c:v>
                </c:pt>
                <c:pt idx="32">
                  <c:v>2.5916260580180346</c:v>
                </c:pt>
                <c:pt idx="33">
                  <c:v>2.0790000000000002</c:v>
                </c:pt>
                <c:pt idx="34">
                  <c:v>2.5439086939604816</c:v>
                </c:pt>
                <c:pt idx="35">
                  <c:v>0.31574423916743749</c:v>
                </c:pt>
                <c:pt idx="36">
                  <c:v>0.34079580311952018</c:v>
                </c:pt>
                <c:pt idx="37">
                  <c:v>0.73512073452368498</c:v>
                </c:pt>
                <c:pt idx="38">
                  <c:v>0.63423927375992895</c:v>
                </c:pt>
                <c:pt idx="39">
                  <c:v>1.3099153553650549</c:v>
                </c:pt>
                <c:pt idx="40">
                  <c:v>0.52636611609250583</c:v>
                </c:pt>
                <c:pt idx="41">
                  <c:v>0.90425220858532884</c:v>
                </c:pt>
                <c:pt idx="42">
                  <c:v>1.0895802156419032</c:v>
                </c:pt>
                <c:pt idx="43">
                  <c:v>0.40992987903461725</c:v>
                </c:pt>
                <c:pt idx="44">
                  <c:v>0.43971134071460216</c:v>
                </c:pt>
                <c:pt idx="45">
                  <c:v>0.40510778965088645</c:v>
                </c:pt>
                <c:pt idx="46">
                  <c:v>3.3685690539773825</c:v>
                </c:pt>
                <c:pt idx="47">
                  <c:v>3.4578725173323193</c:v>
                </c:pt>
                <c:pt idx="48">
                  <c:v>3.5763513638313347</c:v>
                </c:pt>
                <c:pt idx="49">
                  <c:v>4.0863015495329389</c:v>
                </c:pt>
                <c:pt idx="50">
                  <c:v>3.4545388403344264</c:v>
                </c:pt>
                <c:pt idx="51">
                  <c:v>3.2273196664746213</c:v>
                </c:pt>
                <c:pt idx="52">
                  <c:v>3.7685554324004054</c:v>
                </c:pt>
                <c:pt idx="53">
                  <c:v>0.48949287761160765</c:v>
                </c:pt>
                <c:pt idx="54">
                  <c:v>0.44108872139051342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4A0-482B-8E14-6885F18A0D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2902832"/>
        <c:axId val="172903224"/>
      </c:scatterChart>
      <c:valAx>
        <c:axId val="1729028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ES_tradnl"/>
          </a:p>
        </c:txPr>
        <c:crossAx val="172903224"/>
        <c:crosses val="autoZero"/>
        <c:crossBetween val="midCat"/>
        <c:majorUnit val="3.0000000000000009E-3"/>
        <c:minorUnit val="1.0000000000000002E-3"/>
      </c:valAx>
      <c:valAx>
        <c:axId val="172903224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arrow" panose="020B060602020203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sz="900" dirty="0" err="1" smtClean="0">
                    <a:solidFill>
                      <a:sysClr val="windowText" lastClr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Tasa</a:t>
                </a:r>
                <a:r>
                  <a:rPr lang="en-GB" sz="900" dirty="0" smtClean="0">
                    <a:solidFill>
                      <a:sysClr val="windowText" lastClr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  </a:t>
                </a:r>
                <a:r>
                  <a:rPr lang="en-GB" sz="900" dirty="0" err="1" smtClean="0">
                    <a:solidFill>
                      <a:sysClr val="windowText" lastClr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erosi</a:t>
                </a:r>
                <a:r>
                  <a:rPr lang="es-ES_tradnl" sz="800" b="0" i="0" u="none" strike="noStrike" baseline="0" dirty="0" err="1" smtClean="0">
                    <a:effectLst/>
                  </a:rPr>
                  <a:t>ó</a:t>
                </a:r>
                <a:r>
                  <a:rPr lang="en-GB" sz="900" dirty="0" smtClean="0">
                    <a:solidFill>
                      <a:sysClr val="windowText" lastClr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n</a:t>
                </a:r>
                <a:r>
                  <a:rPr lang="en-GB" sz="900" baseline="0" dirty="0" smtClean="0">
                    <a:solidFill>
                      <a:sysClr val="windowText" lastClr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900" dirty="0" smtClean="0">
                    <a:solidFill>
                      <a:sysClr val="windowText" lastClr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material </a:t>
                </a:r>
                <a:r>
                  <a:rPr lang="en-GB" sz="900" baseline="0" dirty="0" smtClean="0">
                    <a:solidFill>
                      <a:sysClr val="windowText" lastClr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[µm/min</a:t>
                </a:r>
                <a:r>
                  <a:rPr lang="en-GB" sz="900" baseline="0" dirty="0">
                    <a:solidFill>
                      <a:sysClr val="windowText" lastClr="000000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]</a:t>
                </a:r>
              </a:p>
            </c:rich>
          </c:tx>
          <c:layout>
            <c:manualLayout>
              <c:xMode val="edge"/>
              <c:yMode val="edge"/>
              <c:x val="0"/>
              <c:y val="0.1212484160461039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+mn-ea"/>
                  <a:cs typeface="Arial" panose="020B0604020202020204" pitchFamily="34" charset="0"/>
                </a:defRPr>
              </a:pPr>
              <a:endParaRPr lang="es-ES_tradnl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ES_tradnl"/>
          </a:p>
        </c:txPr>
        <c:crossAx val="172902832"/>
        <c:crosses val="autoZero"/>
        <c:crossBetween val="midCat"/>
        <c:majorUnit val="1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solidFill>
        <a:schemeClr val="bg1">
          <a:lumMod val="50000"/>
        </a:schemeClr>
      </a:solidFill>
    </a:ln>
    <a:effectLst/>
  </c:spPr>
  <c:txPr>
    <a:bodyPr/>
    <a:lstStyle/>
    <a:p>
      <a:pPr>
        <a:defRPr/>
      </a:pPr>
      <a:endParaRPr lang="es-ES_trad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92D53-8CBC-48F3-BF61-64C24CEEF174}" type="datetimeFigureOut">
              <a:rPr lang="en-GB" smtClean="0"/>
              <a:t>12/02/2018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A77C2-8C6B-414A-959F-ECC9F871CC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329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818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4910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570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3444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162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1081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83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4582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407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6773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5319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8396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0629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0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0" Type="http://schemas.openxmlformats.org/officeDocument/2006/relationships/chart" Target="../charts/chart1.xml"/><Relationship Id="rId4" Type="http://schemas.openxmlformats.org/officeDocument/2006/relationships/image" Target="../media/image2.jpeg"/><Relationship Id="rId9" Type="http://schemas.openxmlformats.org/officeDocument/2006/relationships/image" Target="../media/image7.pn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4453035" y="1437719"/>
            <a:ext cx="4544568" cy="4632037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600" b="1" i="1" kern="0" noProof="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00" b="1" i="1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600" b="1" i="1" kern="0" noProof="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00" b="1" i="1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600" b="1" i="1" kern="0" noProof="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500" b="1" i="1" kern="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600" b="1" i="1" kern="0" dirty="0" smtClean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600" b="1" i="1" kern="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00" b="1" i="1" u="none" strike="noStrike" kern="0" cap="none" spc="0" normalizeH="0" baseline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600" b="1" i="1" kern="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00" b="1" i="1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23521" y="3554870"/>
            <a:ext cx="3995444" cy="2539157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600" b="1" i="1" kern="0" noProof="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00" b="1" i="1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600" b="1" i="1" kern="0" noProof="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600" b="1" i="1" kern="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" b="1" i="1" u="none" strike="noStrike" kern="0" cap="none" spc="0" normalizeH="0" baseline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00" b="1" i="1" kern="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" b="1" i="1" u="none" strike="noStrike" kern="0" cap="none" spc="0" normalizeH="0" baseline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00" b="1" i="1" kern="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" b="1" i="1" u="none" strike="noStrike" kern="0" cap="none" spc="0" normalizeH="0" baseline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00" b="1" i="1" kern="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" b="1" i="1" u="none" strike="noStrike" kern="0" cap="none" spc="0" normalizeH="0" baseline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00" b="1" i="1" kern="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" b="1" i="1" u="none" strike="noStrike" kern="0" cap="none" spc="0" normalizeH="0" baseline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00" b="1" i="1" kern="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" b="1" i="1" u="none" strike="noStrike" kern="0" cap="none" spc="0" normalizeH="0" baseline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00" b="1" i="1" kern="0" dirty="0" smtClean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00" b="1" i="1" kern="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00" b="1" i="1" kern="0" dirty="0" smtClean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00" b="1" i="1" kern="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" b="1" i="1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X</a:t>
            </a: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00" b="1" i="1" kern="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" b="1" i="1" u="none" strike="noStrike" kern="0" cap="none" spc="0" normalizeH="0" baseline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" b="1" i="1" u="none" strike="noStrike" kern="0" cap="none" spc="0" normalizeH="0" baseline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12 CuadroTexto"/>
          <p:cNvSpPr txBox="1"/>
          <p:nvPr/>
        </p:nvSpPr>
        <p:spPr>
          <a:xfrm>
            <a:off x="4181400" y="6149706"/>
            <a:ext cx="3113848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 smtClean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" sz="800" b="1" dirty="0" smtClean="0">
                <a:latin typeface="+mj-lt"/>
              </a:rPr>
              <a:t>Málaga 15 de Febrero de 2018</a:t>
            </a:r>
            <a:endParaRPr lang="es-ES" sz="800" b="1" dirty="0">
              <a:latin typeface="+mj-lt"/>
            </a:endParaRPr>
          </a:p>
        </p:txBody>
      </p:sp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4266" y="773710"/>
            <a:ext cx="8892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Alejandra Pérez Rodríguez </a:t>
            </a:r>
            <a:endParaRPr lang="en-GB" sz="12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GB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Technology department– Vacuum group- Surfaces, coatings and chemistry section</a:t>
            </a:r>
            <a:endParaRPr lang="en-GB" sz="12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/>
          <a:srcRect r="3527"/>
          <a:stretch/>
        </p:blipFill>
        <p:spPr>
          <a:xfrm>
            <a:off x="303379" y="5678528"/>
            <a:ext cx="1442934" cy="372675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249456" y="1735985"/>
            <a:ext cx="445089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171450" indent="-171450" algn="just">
              <a:buFont typeface="Wingdings" panose="05000000000000000000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buFont typeface="Wingdings" panose="05000000000000000000" pitchFamily="2" charset="2"/>
              <a:buChar char="v"/>
            </a:pPr>
            <a:r>
              <a:rPr lang="en-GB" dirty="0" smtClean="0">
                <a:latin typeface="+mj-lt"/>
              </a:rPr>
              <a:t>Optimisation of the current process</a:t>
            </a:r>
            <a:r>
              <a:rPr lang="es-ES_tradnl" dirty="0" smtClean="0">
                <a:latin typeface="+mj-lt"/>
              </a:rPr>
              <a:t>. </a:t>
            </a:r>
            <a:endParaRPr lang="es-ES_tradnl" dirty="0">
              <a:latin typeface="+mj-lt"/>
            </a:endParaRPr>
          </a:p>
          <a:p>
            <a:pPr>
              <a:buFont typeface="Wingdings" panose="05000000000000000000" pitchFamily="2" charset="2"/>
              <a:buChar char="v"/>
            </a:pPr>
            <a:endParaRPr lang="en-GB" sz="1100" dirty="0" smtClean="0"/>
          </a:p>
          <a:p>
            <a:pPr>
              <a:buFont typeface="Wingdings" panose="05000000000000000000" pitchFamily="2" charset="2"/>
              <a:buChar char="v"/>
            </a:pPr>
            <a:endParaRPr lang="en-GB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173666" y="3554870"/>
            <a:ext cx="405230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171450" indent="-171450" algn="just">
              <a:buFont typeface="Wingdings" panose="05000000000000000000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>
                <a:latin typeface="+mj-lt"/>
              </a:rPr>
              <a:t>Performance of fluid dynamic and electrochemical simulations.</a:t>
            </a:r>
          </a:p>
          <a:p>
            <a:r>
              <a:rPr lang="en-GB" dirty="0" smtClean="0">
                <a:latin typeface="+mj-lt"/>
              </a:rPr>
              <a:t>Definition and optimisation of the tools used in the surface treatments.</a:t>
            </a:r>
          </a:p>
          <a:p>
            <a:r>
              <a:rPr lang="en-GB" dirty="0" smtClean="0">
                <a:latin typeface="+mj-lt"/>
              </a:rPr>
              <a:t>Project coordination.</a:t>
            </a:r>
          </a:p>
          <a:p>
            <a:r>
              <a:rPr lang="en-GB" dirty="0" smtClean="0">
                <a:latin typeface="+mj-lt"/>
              </a:rPr>
              <a:t>Definition of the hydraulic circuit and </a:t>
            </a:r>
            <a:r>
              <a:rPr lang="en-GB" dirty="0" smtClean="0">
                <a:latin typeface="+mj-lt"/>
              </a:rPr>
              <a:t>dimensioning of the main equipment.</a:t>
            </a:r>
            <a:endParaRPr lang="en-GB" dirty="0" smtClean="0">
              <a:latin typeface="+mj-lt"/>
            </a:endParaRPr>
          </a:p>
          <a:p>
            <a:r>
              <a:rPr lang="en-GB" dirty="0" smtClean="0">
                <a:latin typeface="+mj-lt"/>
              </a:rPr>
              <a:t>Creation of Technical specifications for the control system and facility assembly.</a:t>
            </a:r>
          </a:p>
          <a:p>
            <a:r>
              <a:rPr lang="en-GB" dirty="0" smtClean="0">
                <a:latin typeface="+mj-lt"/>
              </a:rPr>
              <a:t>Generation of the documentation related </a:t>
            </a:r>
            <a:r>
              <a:rPr lang="en-GB" dirty="0" smtClean="0">
                <a:latin typeface="+mj-lt"/>
              </a:rPr>
              <a:t>to machine safety ( risk analysis, measures to put in place, etc.)</a:t>
            </a:r>
            <a:endParaRPr lang="en-GB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6"/>
          <a:srcRect l="21604" t="5058" r="26801" b="1662"/>
          <a:stretch/>
        </p:blipFill>
        <p:spPr>
          <a:xfrm>
            <a:off x="8152887" y="1633061"/>
            <a:ext cx="746005" cy="185435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7"/>
          <a:srcRect l="11121" t="38596" b="39875"/>
          <a:stretch/>
        </p:blipFill>
        <p:spPr>
          <a:xfrm>
            <a:off x="1919329" y="5779623"/>
            <a:ext cx="1110481" cy="268987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4395350" y="1591778"/>
            <a:ext cx="36940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171450" indent="-171450" algn="just">
              <a:buFont typeface="Wingdings" panose="05000000000000000000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>
                <a:latin typeface="+mj-lt"/>
              </a:rPr>
              <a:t>Identification of a correlation between the etching rate and a fluid dynamic parameter</a:t>
            </a:r>
            <a:r>
              <a:rPr lang="es-ES_tradnl" dirty="0" smtClean="0">
                <a:latin typeface="+mj-lt"/>
              </a:rPr>
              <a:t>:</a:t>
            </a:r>
            <a:endParaRPr lang="es-ES_tradnl" dirty="0" smtClean="0">
              <a:latin typeface="+mj-lt"/>
            </a:endParaRPr>
          </a:p>
          <a:p>
            <a:endParaRPr lang="es-ES_tradnl" dirty="0" smtClean="0">
              <a:latin typeface="+mj-lt"/>
            </a:endParaRPr>
          </a:p>
          <a:p>
            <a:pPr algn="l"/>
            <a:endParaRPr lang="es-ES_tradnl" dirty="0" smtClean="0">
              <a:latin typeface="+mj-lt"/>
            </a:endParaRPr>
          </a:p>
          <a:p>
            <a:pPr algn="l"/>
            <a:endParaRPr lang="es-ES_tradnl" dirty="0" smtClean="0">
              <a:latin typeface="+mj-lt"/>
            </a:endParaRPr>
          </a:p>
          <a:p>
            <a:pPr algn="l"/>
            <a:endParaRPr lang="es-ES_tradnl" dirty="0" smtClean="0">
              <a:latin typeface="+mj-lt"/>
            </a:endParaRPr>
          </a:p>
          <a:p>
            <a:pPr algn="l"/>
            <a:endParaRPr lang="es-ES_tradnl" dirty="0" smtClean="0">
              <a:latin typeface="+mj-lt"/>
            </a:endParaRPr>
          </a:p>
          <a:p>
            <a:pPr algn="l"/>
            <a:endParaRPr lang="es-ES_tradnl" dirty="0" smtClean="0">
              <a:latin typeface="+mj-lt"/>
            </a:endParaRPr>
          </a:p>
          <a:p>
            <a:pPr algn="l"/>
            <a:endParaRPr lang="es-ES_tradnl" dirty="0"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53235" y="2038370"/>
            <a:ext cx="3962503" cy="315631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350" b="1" dirty="0" smtClean="0">
                <a:solidFill>
                  <a:schemeClr val="lt1"/>
                </a:solidFill>
                <a:latin typeface="Arial Narrow" panose="020B0606020202030204" pitchFamily="34" charset="0"/>
              </a:rPr>
              <a:t>Design of an installation of electrochemical polishing</a:t>
            </a:r>
            <a:endParaRPr lang="en-GB" sz="1350" b="1" dirty="0">
              <a:solidFill>
                <a:schemeClr val="lt1"/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8166" y="94848"/>
            <a:ext cx="8456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b="1" dirty="0">
                <a:solidFill>
                  <a:schemeClr val="tx2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R&amp;D OF SURFACE FINISHING IN SUPERCONDUCTING </a:t>
            </a:r>
            <a:r>
              <a:rPr lang="en-GB" sz="2400" b="1" dirty="0" smtClean="0">
                <a:solidFill>
                  <a:schemeClr val="tx2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RF CAVITIES</a:t>
            </a:r>
            <a:endParaRPr lang="en-GB" sz="2400" b="1" dirty="0">
              <a:solidFill>
                <a:schemeClr val="tx2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5" name="Picture 2" descr="Resultado de imagen de SIMBOLO SKETchup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" t="18473" r="21089" b="17940"/>
          <a:stretch/>
        </p:blipFill>
        <p:spPr bwMode="auto">
          <a:xfrm>
            <a:off x="3122755" y="5843893"/>
            <a:ext cx="925739" cy="219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223474" y="2373669"/>
            <a:ext cx="40152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171450" indent="-171450" algn="just">
              <a:buFont typeface="Wingdings" panose="05000000000000000000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buFont typeface="Wingdings" panose="05000000000000000000" pitchFamily="2" charset="2"/>
              <a:buChar char="v"/>
            </a:pPr>
            <a:r>
              <a:rPr lang="en-GB" dirty="0" smtClean="0">
                <a:latin typeface="+mj-lt"/>
              </a:rPr>
              <a:t>Cavity processing with </a:t>
            </a:r>
            <a:r>
              <a:rPr lang="en-GB" dirty="0">
                <a:latin typeface="+mj-lt"/>
              </a:rPr>
              <a:t>the best technological process available (Electropolishing) to fulfil particle acceleration requirements</a:t>
            </a:r>
            <a:r>
              <a:rPr lang="en-GB" dirty="0" smtClean="0">
                <a:latin typeface="+mj-lt"/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ES_tradnl" dirty="0" err="1" smtClean="0">
                <a:latin typeface="+mj-lt"/>
              </a:rPr>
              <a:t>Supply</a:t>
            </a:r>
            <a:r>
              <a:rPr lang="es-ES_tradnl" dirty="0" smtClean="0">
                <a:latin typeface="+mj-lt"/>
              </a:rPr>
              <a:t> data for </a:t>
            </a:r>
            <a:r>
              <a:rPr lang="es-ES_tradnl" dirty="0" err="1" smtClean="0">
                <a:latin typeface="+mj-lt"/>
              </a:rPr>
              <a:t>the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Future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Circullar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Collider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sz="1000" dirty="0"/>
              <a:t>(</a:t>
            </a:r>
            <a:r>
              <a:rPr lang="es-ES_tradnl" sz="1000" dirty="0" smtClean="0"/>
              <a:t>FCC) </a:t>
            </a:r>
            <a:r>
              <a:rPr lang="es-ES_tradnl" sz="1000" dirty="0" err="1" smtClean="0"/>
              <a:t>s</a:t>
            </a:r>
            <a:r>
              <a:rPr lang="es-ES_tradnl" dirty="0" err="1" smtClean="0">
                <a:latin typeface="+mj-lt"/>
              </a:rPr>
              <a:t>tudy</a:t>
            </a:r>
            <a:r>
              <a:rPr lang="es-ES_tradnl" dirty="0" smtClean="0">
                <a:latin typeface="+mj-lt"/>
              </a:rPr>
              <a:t>.</a:t>
            </a:r>
            <a:endParaRPr lang="es-ES_tradnl" dirty="0"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95143" y="3751535"/>
            <a:ext cx="34619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171450" indent="-171450" algn="just">
              <a:buFont typeface="Wingdings" panose="05000000000000000000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>
                <a:latin typeface="+mj-lt"/>
              </a:rPr>
              <a:t>Complete facility definition and equipment purchasing</a:t>
            </a:r>
            <a:r>
              <a:rPr lang="en-GB" dirty="0" smtClean="0">
                <a:latin typeface="+mj-lt"/>
              </a:rPr>
              <a:t>.</a:t>
            </a:r>
            <a:endParaRPr lang="en-GB" dirty="0" smtClean="0">
              <a:latin typeface="+mj-lt"/>
            </a:endParaRPr>
          </a:p>
          <a:p>
            <a:r>
              <a:rPr lang="en-GB" dirty="0" smtClean="0">
                <a:latin typeface="+mj-lt"/>
              </a:rPr>
              <a:t>Coordination of the facility assembly at CERN.</a:t>
            </a:r>
          </a:p>
          <a:p>
            <a:pPr marL="0" indent="0">
              <a:buNone/>
            </a:pPr>
            <a:r>
              <a:rPr lang="es-ES_tradnl" dirty="0" smtClean="0">
                <a:latin typeface="+mj-lt"/>
              </a:rPr>
              <a:t> </a:t>
            </a:r>
            <a:endParaRPr lang="es-ES_tradnl" dirty="0"/>
          </a:p>
        </p:txBody>
      </p:sp>
      <p:sp>
        <p:nvSpPr>
          <p:cNvPr id="35" name="TextBox 34"/>
          <p:cNvSpPr txBox="1"/>
          <p:nvPr/>
        </p:nvSpPr>
        <p:spPr>
          <a:xfrm>
            <a:off x="206629" y="3337812"/>
            <a:ext cx="4012336" cy="2382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s-ES"/>
            </a:defPPr>
            <a:lvl1pPr algn="ctr">
              <a:defRPr sz="1300" b="1">
                <a:solidFill>
                  <a:schemeClr val="lt1"/>
                </a:solidFill>
                <a:latin typeface="Arial Narrow" panose="020B0606020202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Work performed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9456" y="1340153"/>
            <a:ext cx="3962502" cy="392881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350" b="1" dirty="0" smtClean="0">
                <a:latin typeface="Arial Narrow" panose="020B0606020202030204" pitchFamily="34" charset="0"/>
              </a:rPr>
              <a:t>Characterisation of the </a:t>
            </a:r>
            <a:r>
              <a:rPr lang="en-GB" sz="1350" b="1" dirty="0">
                <a:latin typeface="Arial Narrow" panose="020B0606020202030204" pitchFamily="34" charset="0"/>
              </a:rPr>
              <a:t>s</a:t>
            </a:r>
            <a:r>
              <a:rPr lang="en-GB" sz="1350" b="1" dirty="0" smtClean="0">
                <a:latin typeface="Arial Narrow" panose="020B0606020202030204" pitchFamily="34" charset="0"/>
              </a:rPr>
              <a:t>urface treatment used in the processing of HIE-ISOLDE cavities</a:t>
            </a:r>
            <a:endParaRPr lang="en-GB" sz="1350" b="1" dirty="0">
              <a:latin typeface="Arial Narrow" panose="020B0606020202030204" pitchFamily="34" charset="0"/>
            </a:endParaRPr>
          </a:p>
        </p:txBody>
      </p:sp>
      <p:pic>
        <p:nvPicPr>
          <p:cNvPr id="39" name="Picture 34" descr="\\cern.ch\dfs\Users\a\aperezro\Desktop\ideal cathod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5" t="34091" r="7932" b="28784"/>
          <a:stretch>
            <a:fillRect/>
          </a:stretch>
        </p:blipFill>
        <p:spPr bwMode="auto">
          <a:xfrm rot="16200000" flipV="1">
            <a:off x="7505111" y="3935329"/>
            <a:ext cx="1210756" cy="412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4433325" y="1345363"/>
            <a:ext cx="4564278" cy="25921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s-ES"/>
            </a:defPPr>
            <a:lvl1pPr algn="ctr">
              <a:defRPr sz="1300" b="1">
                <a:solidFill>
                  <a:schemeClr val="lt1"/>
                </a:solidFill>
                <a:latin typeface="Arial Narrow" panose="020B0606020202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Results achieved</a:t>
            </a:r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43" name="Chart 42"/>
          <p:cNvGraphicFramePr/>
          <p:nvPr>
            <p:extLst>
              <p:ext uri="{D42A27DB-BD31-4B8C-83A1-F6EECF244321}">
                <p14:modId xmlns:p14="http://schemas.microsoft.com/office/powerpoint/2010/main" val="898969404"/>
              </p:ext>
            </p:extLst>
          </p:nvPr>
        </p:nvGraphicFramePr>
        <p:xfrm>
          <a:off x="6082500" y="2057034"/>
          <a:ext cx="1945168" cy="1152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4596492" y="1994438"/>
            <a:ext cx="154403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171450" indent="-171450" algn="just">
              <a:buFont typeface="Wingdings" panose="05000000000000000000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>
              <a:buFont typeface="Wingdings" panose="05000000000000000000" pitchFamily="2" charset="2"/>
              <a:buChar char="Ø"/>
            </a:pPr>
            <a:r>
              <a:rPr lang="en-GB" sz="1100" dirty="0" smtClean="0">
                <a:latin typeface="+mj-lt"/>
              </a:rPr>
              <a:t>Process optimisation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en-GB" sz="1100" dirty="0" smtClean="0">
                <a:latin typeface="+mj-lt"/>
              </a:rPr>
              <a:t>Foresee the quantity of material removed</a:t>
            </a:r>
            <a:endParaRPr lang="en-GB" sz="1100" dirty="0"/>
          </a:p>
        </p:txBody>
      </p:sp>
      <p:sp>
        <p:nvSpPr>
          <p:cNvPr id="10" name="Right Arrow 9"/>
          <p:cNvSpPr/>
          <p:nvPr/>
        </p:nvSpPr>
        <p:spPr>
          <a:xfrm>
            <a:off x="7891443" y="2426446"/>
            <a:ext cx="311869" cy="288032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9" name="TextBox 48"/>
          <p:cNvSpPr txBox="1"/>
          <p:nvPr/>
        </p:nvSpPr>
        <p:spPr>
          <a:xfrm>
            <a:off x="6771009" y="6149706"/>
            <a:ext cx="22654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Alejandra Pérez </a:t>
            </a:r>
            <a:r>
              <a:rPr lang="en-GB" sz="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Rodríguez </a:t>
            </a:r>
          </a:p>
          <a:p>
            <a:pPr algn="r"/>
            <a:r>
              <a:rPr lang="en-GB" sz="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alejandra90pr@gmail.com</a:t>
            </a:r>
            <a:endParaRPr lang="es-AR" sz="800" b="1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51581" y="2994761"/>
            <a:ext cx="23919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171450" indent="-171450" algn="just">
              <a:buFont typeface="Wingdings" panose="05000000000000000000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indent="0" algn="l">
              <a:buNone/>
            </a:pPr>
            <a:r>
              <a:rPr lang="es-ES_tradnl" sz="900" dirty="0" smtClean="0">
                <a:latin typeface="+mj-lt"/>
              </a:rPr>
              <a:t>Energía cinética de </a:t>
            </a:r>
            <a:r>
              <a:rPr lang="es-ES_tradnl" sz="900" dirty="0" smtClean="0">
                <a:latin typeface="Arial Narrow" panose="020B0606020202030204" pitchFamily="34" charset="0"/>
              </a:rPr>
              <a:t>turbulencia </a:t>
            </a:r>
            <a:r>
              <a:rPr lang="en-GB" sz="900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[</a:t>
            </a:r>
            <a:r>
              <a:rPr lang="en-GB" sz="9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m</a:t>
            </a:r>
            <a:r>
              <a:rPr lang="en-GB" sz="900" baseline="300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2</a:t>
            </a:r>
            <a:r>
              <a:rPr lang="en-GB" sz="9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/s</a:t>
            </a:r>
            <a:r>
              <a:rPr lang="en-GB" sz="900" baseline="300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2 </a:t>
            </a:r>
            <a:r>
              <a:rPr lang="en-GB" sz="9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]</a:t>
            </a:r>
            <a:endParaRPr lang="es-ES_tradnl" sz="900" dirty="0">
              <a:latin typeface="Arial Narrow" panose="020B0606020202030204" pitchFamily="34" charset="0"/>
            </a:endParaRPr>
          </a:p>
        </p:txBody>
      </p:sp>
      <p:pic>
        <p:nvPicPr>
          <p:cNvPr id="34" name="Picture 33" descr="G:\Divisions\EST\Groups\SM\CEM\Chimie\Stagiaire\AlejandraPerez\FCC Polishing installation\Docs COMSOL conference\Images\Output electrochemical simulation-comsol.png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01" r="20081"/>
          <a:stretch/>
        </p:blipFill>
        <p:spPr bwMode="auto">
          <a:xfrm>
            <a:off x="8310325" y="3536342"/>
            <a:ext cx="660344" cy="12107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4397907" y="3217434"/>
            <a:ext cx="3498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171450" indent="-171450" algn="just">
              <a:buFont typeface="Wingdings" panose="05000000000000000000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>
                <a:latin typeface="+mj-lt"/>
              </a:rPr>
              <a:t>Optimisation of the tool geometry used in the chemical polishing and </a:t>
            </a:r>
            <a:r>
              <a:rPr lang="en-GB" dirty="0" smtClean="0">
                <a:latin typeface="+mj-lt"/>
              </a:rPr>
              <a:t>definition of the working conditions</a:t>
            </a:r>
            <a:r>
              <a:rPr lang="en-GB" dirty="0" smtClean="0">
                <a:latin typeface="+mj-lt"/>
              </a:rPr>
              <a:t>.</a:t>
            </a:r>
            <a:endParaRPr lang="en-GB" dirty="0">
              <a:latin typeface="+mj-lt"/>
            </a:endParaRPr>
          </a:p>
        </p:txBody>
      </p:sp>
      <p:pic>
        <p:nvPicPr>
          <p:cNvPr id="46" name="Picture 96" descr="\\cern.ch\dfs\Users\a\aperezro\Desktop\b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33" t="6071" r="25613" b="6718"/>
          <a:stretch>
            <a:fillRect/>
          </a:stretch>
        </p:blipFill>
        <p:spPr bwMode="auto">
          <a:xfrm>
            <a:off x="8260206" y="4821973"/>
            <a:ext cx="706540" cy="1190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81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71" t="16959" r="39815" b="6625"/>
          <a:stretch/>
        </p:blipFill>
        <p:spPr bwMode="auto">
          <a:xfrm>
            <a:off x="7779290" y="4821973"/>
            <a:ext cx="484561" cy="119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4"/>
          <a:srcRect l="18576" t="24310" r="14486" b="11977"/>
          <a:stretch/>
        </p:blipFill>
        <p:spPr>
          <a:xfrm>
            <a:off x="4692938" y="4396174"/>
            <a:ext cx="2681589" cy="160355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898892" y="4630315"/>
            <a:ext cx="46922" cy="939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6316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209972" y="857078"/>
            <a:ext cx="8826523" cy="3431709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600" b="1" i="1" kern="0" noProof="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00" b="1" i="1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600" b="1" i="1" kern="0" noProof="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00" b="1" i="1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600" b="1" i="1" kern="0" noProof="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500" b="1" i="1" kern="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600" b="1" i="1" kern="0" dirty="0" smtClean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just" defTabSz="417512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600" b="1" i="1" kern="0" dirty="0" smtClean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</p:txBody>
      </p:sp>
      <p:sp>
        <p:nvSpPr>
          <p:cNvPr id="4" name="12 CuadroTexto"/>
          <p:cNvSpPr txBox="1"/>
          <p:nvPr/>
        </p:nvSpPr>
        <p:spPr>
          <a:xfrm>
            <a:off x="4181400" y="6149706"/>
            <a:ext cx="3113848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 smtClean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" sz="800" b="1" dirty="0" smtClean="0">
                <a:latin typeface="+mj-lt"/>
              </a:rPr>
              <a:t>Málaga 15 de Febrero de 2018</a:t>
            </a:r>
            <a:endParaRPr lang="es-ES" sz="800" b="1" dirty="0">
              <a:latin typeface="+mj-lt"/>
            </a:endParaRPr>
          </a:p>
        </p:txBody>
      </p:sp>
      <p:pic>
        <p:nvPicPr>
          <p:cNvPr id="5" name="Picture 2" descr="C:\temp\Rar$DIa0.801\LogoBadge-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38166" y="94848"/>
            <a:ext cx="8456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b="1" dirty="0" smtClean="0">
                <a:solidFill>
                  <a:schemeClr val="tx2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PROFESIONAL MOTIVATION</a:t>
            </a:r>
            <a:endParaRPr lang="es-ES_tradnl" sz="2200" b="1" dirty="0">
              <a:solidFill>
                <a:schemeClr val="tx2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1801" y="2279481"/>
            <a:ext cx="889248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5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Work experience</a:t>
            </a:r>
            <a:endParaRPr lang="en-GB" sz="1500" b="1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7" y="1184641"/>
            <a:ext cx="561662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804863" algn="l"/>
              </a:tabLst>
            </a:pPr>
            <a:r>
              <a:rPr lang="es-ES_tradnl" sz="1300" b="1" dirty="0" smtClean="0">
                <a:latin typeface="+mj-lt"/>
              </a:rPr>
              <a:t>2011-2014 </a:t>
            </a:r>
            <a:r>
              <a:rPr lang="es-ES_tradnl" sz="1300" b="1" dirty="0" smtClean="0">
                <a:latin typeface="+mj-lt"/>
              </a:rPr>
              <a:t> </a:t>
            </a:r>
            <a:r>
              <a:rPr lang="es-ES_tradnl" sz="1300" dirty="0" err="1" smtClean="0">
                <a:latin typeface="+mj-lt"/>
              </a:rPr>
              <a:t>MSc</a:t>
            </a:r>
            <a:r>
              <a:rPr lang="es-ES_tradnl" sz="1300" dirty="0">
                <a:latin typeface="+mj-lt"/>
              </a:rPr>
              <a:t> </a:t>
            </a:r>
            <a:r>
              <a:rPr lang="es-ES_tradnl" sz="1300" dirty="0" smtClean="0">
                <a:latin typeface="+mj-lt"/>
              </a:rPr>
              <a:t>Industrial </a:t>
            </a:r>
            <a:r>
              <a:rPr lang="es-ES_tradnl" sz="1300" dirty="0" err="1">
                <a:latin typeface="+mj-lt"/>
              </a:rPr>
              <a:t>Engineering</a:t>
            </a:r>
            <a:r>
              <a:rPr lang="es-ES_tradnl" sz="1300" dirty="0">
                <a:latin typeface="+mj-lt"/>
              </a:rPr>
              <a:t>, </a:t>
            </a:r>
            <a:r>
              <a:rPr lang="en-GB" sz="1300" dirty="0">
                <a:latin typeface="+mj-lt"/>
              </a:rPr>
              <a:t>specialized in power and fluids </a:t>
            </a:r>
            <a:r>
              <a:rPr lang="en-GB" sz="1300" dirty="0" smtClean="0">
                <a:latin typeface="+mj-lt"/>
              </a:rPr>
              <a:t>		  engineering </a:t>
            </a:r>
            <a:r>
              <a:rPr lang="es-ES_tradnl" sz="1300" dirty="0" smtClean="0">
                <a:latin typeface="+mj-lt"/>
              </a:rPr>
              <a:t>(</a:t>
            </a:r>
            <a:r>
              <a:rPr lang="es-ES_tradnl" sz="1300" dirty="0" err="1" smtClean="0">
                <a:latin typeface="+mj-lt"/>
              </a:rPr>
              <a:t>University</a:t>
            </a:r>
            <a:r>
              <a:rPr lang="es-ES_tradnl" sz="1300" dirty="0" smtClean="0">
                <a:latin typeface="+mj-lt"/>
              </a:rPr>
              <a:t> of Oviedo) </a:t>
            </a:r>
            <a:endParaRPr lang="es-ES_tradnl" sz="1300" dirty="0" smtClean="0">
              <a:latin typeface="+mj-lt"/>
            </a:endParaRPr>
          </a:p>
          <a:p>
            <a:pPr algn="just"/>
            <a:endParaRPr lang="es-ES_tradnl" sz="1300" dirty="0">
              <a:latin typeface="+mj-lt"/>
            </a:endParaRPr>
          </a:p>
          <a:p>
            <a:pPr algn="just">
              <a:tabLst>
                <a:tab pos="896938" algn="l"/>
              </a:tabLst>
            </a:pPr>
            <a:r>
              <a:rPr lang="es-ES_tradnl" sz="1300" b="1" dirty="0" smtClean="0">
                <a:latin typeface="+mj-lt"/>
              </a:rPr>
              <a:t>2008-2011 </a:t>
            </a:r>
            <a:r>
              <a:rPr lang="es-ES_tradnl" sz="1300" b="1" dirty="0" smtClean="0">
                <a:latin typeface="+mj-lt"/>
              </a:rPr>
              <a:t>  </a:t>
            </a:r>
            <a:r>
              <a:rPr lang="en-GB" sz="1300" dirty="0" smtClean="0">
                <a:latin typeface="+mj-lt"/>
              </a:rPr>
              <a:t>BSc </a:t>
            </a:r>
            <a:r>
              <a:rPr lang="en-GB" sz="1300" dirty="0">
                <a:latin typeface="+mj-lt"/>
              </a:rPr>
              <a:t>Industrial Chemistry Engineering Intensified on Environmental </a:t>
            </a:r>
            <a:r>
              <a:rPr lang="en-GB" sz="1300" dirty="0" smtClean="0">
                <a:latin typeface="+mj-lt"/>
              </a:rPr>
              <a:t>	Technology </a:t>
            </a:r>
            <a:r>
              <a:rPr lang="es-ES_tradnl" sz="1300" dirty="0" smtClean="0">
                <a:latin typeface="+mj-lt"/>
              </a:rPr>
              <a:t>(</a:t>
            </a:r>
            <a:r>
              <a:rPr lang="es-ES_tradnl" sz="1300" dirty="0" err="1"/>
              <a:t>University</a:t>
            </a:r>
            <a:r>
              <a:rPr lang="es-ES_tradnl" sz="1300" dirty="0"/>
              <a:t> of Oviedo</a:t>
            </a:r>
            <a:r>
              <a:rPr lang="es-ES_tradnl" sz="1300" dirty="0" smtClean="0">
                <a:latin typeface="+mj-lt"/>
              </a:rPr>
              <a:t>)</a:t>
            </a:r>
            <a:endParaRPr lang="es-ES_tradnl" sz="1300" dirty="0">
              <a:latin typeface="+mj-lt"/>
            </a:endParaRPr>
          </a:p>
          <a:p>
            <a:endParaRPr lang="es-ES_tradnl" b="1" dirty="0" smtClean="0">
              <a:latin typeface="+mj-lt"/>
            </a:endParaRPr>
          </a:p>
          <a:p>
            <a:endParaRPr lang="es-ES_tradnl" sz="1200" b="1" dirty="0">
              <a:latin typeface="+mj-lt"/>
            </a:endParaRPr>
          </a:p>
          <a:p>
            <a:pPr>
              <a:tabLst>
                <a:tab pos="1343025" algn="l"/>
                <a:tab pos="1611313" algn="l"/>
              </a:tabLst>
            </a:pPr>
            <a:r>
              <a:rPr lang="es-ES_tradnl" sz="1300" b="1" dirty="0" smtClean="0">
                <a:latin typeface="+mj-lt"/>
              </a:rPr>
              <a:t>Jun. 2016- </a:t>
            </a:r>
            <a:r>
              <a:rPr lang="es-ES_tradnl" sz="1300" b="1" dirty="0" err="1" smtClean="0">
                <a:latin typeface="+mj-lt"/>
              </a:rPr>
              <a:t>Present</a:t>
            </a:r>
            <a:r>
              <a:rPr lang="es-ES_tradnl" sz="1300" b="1" dirty="0" smtClean="0">
                <a:latin typeface="+mj-lt"/>
              </a:rPr>
              <a:t> </a:t>
            </a:r>
            <a:r>
              <a:rPr lang="es-ES_tradnl" sz="1300" dirty="0">
                <a:latin typeface="+mj-lt"/>
              </a:rPr>
              <a:t>  </a:t>
            </a:r>
            <a:r>
              <a:rPr lang="es-ES_tradnl" sz="1300" dirty="0" smtClean="0">
                <a:latin typeface="+mj-lt"/>
              </a:rPr>
              <a:t>	Industrial </a:t>
            </a:r>
            <a:r>
              <a:rPr lang="es-ES_tradnl" sz="1300" dirty="0" err="1">
                <a:latin typeface="+mj-lt"/>
              </a:rPr>
              <a:t>Engineer</a:t>
            </a:r>
            <a:r>
              <a:rPr lang="es-ES_tradnl" sz="1300" dirty="0">
                <a:latin typeface="+mj-lt"/>
              </a:rPr>
              <a:t> at </a:t>
            </a:r>
            <a:r>
              <a:rPr lang="es-ES_tradnl" sz="1300" dirty="0" smtClean="0">
                <a:latin typeface="+mj-lt"/>
              </a:rPr>
              <a:t>CERNT</a:t>
            </a:r>
            <a:r>
              <a:rPr lang="es-ES_tradnl" sz="1300" dirty="0" smtClean="0">
                <a:latin typeface="+mj-lt"/>
              </a:rPr>
              <a:t>. FTEC </a:t>
            </a:r>
            <a:r>
              <a:rPr lang="es-ES_tradnl" sz="1300" dirty="0" err="1" smtClean="0">
                <a:latin typeface="+mj-lt"/>
              </a:rPr>
              <a:t>program</a:t>
            </a:r>
            <a:r>
              <a:rPr lang="es-ES_tradnl" sz="1300" dirty="0" smtClean="0">
                <a:latin typeface="+mj-lt"/>
              </a:rPr>
              <a:t>, Geneva 	 	(</a:t>
            </a:r>
            <a:r>
              <a:rPr lang="es-ES_tradnl" sz="1300" dirty="0" err="1" smtClean="0">
                <a:latin typeface="+mj-lt"/>
              </a:rPr>
              <a:t>Switzerland</a:t>
            </a:r>
            <a:r>
              <a:rPr lang="es-ES_tradnl" sz="1300" dirty="0" smtClean="0">
                <a:latin typeface="+mj-lt"/>
              </a:rPr>
              <a:t>)</a:t>
            </a:r>
          </a:p>
          <a:p>
            <a:endParaRPr lang="es-ES_tradnl" sz="500" dirty="0">
              <a:latin typeface="+mj-lt"/>
            </a:endParaRPr>
          </a:p>
          <a:p>
            <a:pPr>
              <a:tabLst>
                <a:tab pos="1611313" algn="l"/>
              </a:tabLst>
            </a:pPr>
            <a:r>
              <a:rPr lang="es-ES_tradnl" sz="1300" b="1" dirty="0">
                <a:latin typeface="+mj-lt"/>
              </a:rPr>
              <a:t>Sept. 2015- </a:t>
            </a:r>
            <a:r>
              <a:rPr lang="es-ES_tradnl" sz="1300" b="1" dirty="0" err="1">
                <a:latin typeface="+mj-lt"/>
              </a:rPr>
              <a:t>May</a:t>
            </a:r>
            <a:r>
              <a:rPr lang="es-ES_tradnl" sz="1300" b="1" dirty="0">
                <a:latin typeface="+mj-lt"/>
              </a:rPr>
              <a:t>. </a:t>
            </a:r>
            <a:r>
              <a:rPr lang="es-ES_tradnl" sz="1300" b="1" dirty="0" smtClean="0">
                <a:latin typeface="+mj-lt"/>
              </a:rPr>
              <a:t>2016  </a:t>
            </a:r>
            <a:r>
              <a:rPr lang="en-GB" sz="1300" dirty="0">
                <a:latin typeface="+mj-lt"/>
              </a:rPr>
              <a:t>R&amp;D Engineer in the department of patterned glass </a:t>
            </a:r>
            <a:r>
              <a:rPr lang="en-GB" sz="1300" dirty="0" smtClean="0">
                <a:latin typeface="+mj-lt"/>
              </a:rPr>
              <a:t>	products </a:t>
            </a:r>
            <a:r>
              <a:rPr lang="en-GB" sz="1300" dirty="0">
                <a:latin typeface="+mj-lt"/>
              </a:rPr>
              <a:t>development</a:t>
            </a:r>
            <a:r>
              <a:rPr lang="es-ES_tradnl" sz="1300" dirty="0" smtClean="0">
                <a:latin typeface="+mj-lt"/>
              </a:rPr>
              <a:t>, Saint-Gobain, Avilés </a:t>
            </a:r>
            <a:r>
              <a:rPr lang="es-ES_tradnl" sz="1300" dirty="0">
                <a:latin typeface="+mj-lt"/>
              </a:rPr>
              <a:t>(Asturias</a:t>
            </a:r>
            <a:r>
              <a:rPr lang="es-ES_tradnl" sz="1300" dirty="0" smtClean="0">
                <a:latin typeface="+mj-lt"/>
              </a:rPr>
              <a:t>)</a:t>
            </a:r>
          </a:p>
          <a:p>
            <a:pPr>
              <a:tabLst>
                <a:tab pos="1611313" algn="l"/>
              </a:tabLst>
            </a:pPr>
            <a:endParaRPr lang="es-ES_tradnl" sz="500" dirty="0">
              <a:latin typeface="+mj-lt"/>
            </a:endParaRPr>
          </a:p>
          <a:p>
            <a:pPr>
              <a:tabLst>
                <a:tab pos="1435100" algn="l"/>
                <a:tab pos="1611313" algn="l"/>
              </a:tabLst>
            </a:pPr>
            <a:r>
              <a:rPr lang="es-ES_tradnl" sz="1300" b="1" dirty="0">
                <a:latin typeface="+mj-lt"/>
              </a:rPr>
              <a:t>Nov. 2014-Ago. </a:t>
            </a:r>
            <a:r>
              <a:rPr lang="es-ES_tradnl" sz="1300" b="1" dirty="0" smtClean="0">
                <a:latin typeface="+mj-lt"/>
              </a:rPr>
              <a:t>2015    </a:t>
            </a:r>
            <a:r>
              <a:rPr lang="es-ES_tradnl" sz="1300" dirty="0" smtClean="0">
                <a:latin typeface="+mj-lt"/>
              </a:rPr>
              <a:t> </a:t>
            </a:r>
            <a:r>
              <a:rPr lang="en-GB" sz="1300" dirty="0" smtClean="0">
                <a:latin typeface="+mj-lt"/>
              </a:rPr>
              <a:t>Engineer </a:t>
            </a:r>
            <a:r>
              <a:rPr lang="en-GB" sz="1300" dirty="0">
                <a:latin typeface="+mj-lt"/>
              </a:rPr>
              <a:t>in the department of Energy Saving and </a:t>
            </a:r>
            <a:r>
              <a:rPr lang="en-GB" sz="1300" dirty="0" smtClean="0">
                <a:latin typeface="+mj-lt"/>
              </a:rPr>
              <a:t>		Efficiency in the Industry</a:t>
            </a:r>
            <a:r>
              <a:rPr lang="es-ES_tradnl" sz="1300" dirty="0" smtClean="0">
                <a:latin typeface="+mj-lt"/>
              </a:rPr>
              <a:t> (</a:t>
            </a:r>
            <a:r>
              <a:rPr lang="en-GB" sz="1300" dirty="0">
                <a:latin typeface="+mj-lt"/>
              </a:rPr>
              <a:t>Institute for the Diversification </a:t>
            </a:r>
            <a:r>
              <a:rPr lang="en-GB" sz="1300" dirty="0" smtClean="0">
                <a:latin typeface="+mj-lt"/>
              </a:rPr>
              <a:t>		and </a:t>
            </a:r>
            <a:r>
              <a:rPr lang="en-GB" sz="1300" dirty="0">
                <a:latin typeface="+mj-lt"/>
              </a:rPr>
              <a:t>Saving of Energy</a:t>
            </a:r>
            <a:r>
              <a:rPr lang="es-ES_tradnl" sz="1300" dirty="0" smtClean="0">
                <a:latin typeface="+mj-lt"/>
              </a:rPr>
              <a:t>), Madrid</a:t>
            </a:r>
            <a:endParaRPr lang="es-ES_tradnl" sz="13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0806" y="857078"/>
            <a:ext cx="889248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1500" b="1" dirty="0" err="1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Education</a:t>
            </a:r>
            <a:endParaRPr lang="en-GB" sz="1500" b="1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72200" y="866640"/>
            <a:ext cx="889248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1500" b="1" dirty="0" err="1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Languages</a:t>
            </a:r>
            <a:endParaRPr lang="en-GB" sz="1500" b="1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35437" t="52919" r="60140" b="41368"/>
          <a:stretch/>
        </p:blipFill>
        <p:spPr>
          <a:xfrm>
            <a:off x="6669566" y="1180243"/>
            <a:ext cx="288032" cy="23253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35437" t="60903" r="60140" b="33789"/>
          <a:stretch/>
        </p:blipFill>
        <p:spPr>
          <a:xfrm>
            <a:off x="6658997" y="1412776"/>
            <a:ext cx="288032" cy="2160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l="35437" t="76324" r="59838" b="13061"/>
          <a:stretch/>
        </p:blipFill>
        <p:spPr>
          <a:xfrm>
            <a:off x="6669566" y="1645309"/>
            <a:ext cx="307703" cy="43204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948264" y="1164340"/>
            <a:ext cx="60486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1300" dirty="0" err="1" smtClean="0">
                <a:latin typeface="+mj-lt"/>
              </a:rPr>
              <a:t>Mother</a:t>
            </a:r>
            <a:r>
              <a:rPr lang="es-ES_tradnl" sz="1300" dirty="0" smtClean="0">
                <a:latin typeface="+mj-lt"/>
              </a:rPr>
              <a:t> </a:t>
            </a:r>
            <a:r>
              <a:rPr lang="es-ES_tradnl" sz="1300" dirty="0" err="1" smtClean="0">
                <a:latin typeface="+mj-lt"/>
              </a:rPr>
              <a:t>tongue</a:t>
            </a:r>
            <a:endParaRPr lang="es-ES_tradnl" sz="1300" dirty="0" smtClean="0">
              <a:latin typeface="+mj-lt"/>
            </a:endParaRPr>
          </a:p>
          <a:p>
            <a:pPr algn="just"/>
            <a:endParaRPr lang="es-ES_tradnl" sz="1200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61213" y="1370051"/>
            <a:ext cx="60486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1300" dirty="0" err="1" smtClean="0">
                <a:latin typeface="+mj-lt"/>
              </a:rPr>
              <a:t>Level</a:t>
            </a:r>
            <a:r>
              <a:rPr lang="es-ES_tradnl" sz="1300" dirty="0" smtClean="0">
                <a:latin typeface="+mj-lt"/>
              </a:rPr>
              <a:t> </a:t>
            </a:r>
            <a:r>
              <a:rPr lang="es-ES_tradnl" sz="1300" dirty="0" smtClean="0">
                <a:latin typeface="+mj-lt"/>
              </a:rPr>
              <a:t>C1</a:t>
            </a:r>
            <a:endParaRPr lang="es-ES_tradnl" sz="1200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61213" y="1576444"/>
            <a:ext cx="60486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1300" dirty="0" err="1" smtClean="0">
                <a:latin typeface="+mj-lt"/>
              </a:rPr>
              <a:t>Level</a:t>
            </a:r>
            <a:r>
              <a:rPr lang="es-ES_tradnl" sz="1300" dirty="0" smtClean="0">
                <a:latin typeface="+mj-lt"/>
              </a:rPr>
              <a:t> </a:t>
            </a:r>
            <a:r>
              <a:rPr lang="es-ES_tradnl" sz="1300" dirty="0" smtClean="0">
                <a:latin typeface="+mj-lt"/>
              </a:rPr>
              <a:t>B2</a:t>
            </a:r>
          </a:p>
          <a:p>
            <a:pPr algn="just"/>
            <a:endParaRPr lang="es-ES_tradnl" sz="1200" dirty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63423" y="1813358"/>
            <a:ext cx="60486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1300" dirty="0" err="1" smtClean="0">
                <a:latin typeface="+mj-lt"/>
              </a:rPr>
              <a:t>Level</a:t>
            </a:r>
            <a:r>
              <a:rPr lang="es-ES_tradnl" sz="1300" dirty="0" smtClean="0">
                <a:latin typeface="+mj-lt"/>
              </a:rPr>
              <a:t> </a:t>
            </a:r>
            <a:r>
              <a:rPr lang="es-ES_tradnl" sz="1300" dirty="0" smtClean="0">
                <a:latin typeface="+mj-lt"/>
              </a:rPr>
              <a:t>A2</a:t>
            </a:r>
          </a:p>
          <a:p>
            <a:pPr algn="just"/>
            <a:endParaRPr lang="es-ES_tradnl" sz="1200" dirty="0"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44208" y="2260486"/>
            <a:ext cx="889248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15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Computing </a:t>
            </a:r>
            <a:r>
              <a:rPr lang="es-ES_tradnl" sz="1500" b="1" dirty="0" err="1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skills</a:t>
            </a:r>
            <a:endParaRPr lang="es-ES_tradnl" sz="1500" b="1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58997" y="2593234"/>
            <a:ext cx="6048672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268288" algn="l"/>
              </a:tabLst>
            </a:pPr>
            <a:r>
              <a:rPr lang="es-ES_tradnl" sz="1300" dirty="0">
                <a:latin typeface="+mj-lt"/>
              </a:rPr>
              <a:t>•	Microsoft Office</a:t>
            </a:r>
          </a:p>
          <a:p>
            <a:pPr algn="just">
              <a:tabLst>
                <a:tab pos="268288" algn="l"/>
              </a:tabLst>
            </a:pPr>
            <a:r>
              <a:rPr lang="es-ES_tradnl" sz="1300" dirty="0">
                <a:latin typeface="+mj-lt"/>
              </a:rPr>
              <a:t>•	COMSOL Multiphysics</a:t>
            </a:r>
          </a:p>
          <a:p>
            <a:pPr algn="just">
              <a:tabLst>
                <a:tab pos="268288" algn="l"/>
              </a:tabLst>
            </a:pPr>
            <a:r>
              <a:rPr lang="es-ES_tradnl" sz="1300" dirty="0">
                <a:latin typeface="+mj-lt"/>
              </a:rPr>
              <a:t>•	 </a:t>
            </a:r>
            <a:r>
              <a:rPr lang="es-ES_tradnl" sz="1300" dirty="0" err="1">
                <a:latin typeface="+mj-lt"/>
              </a:rPr>
              <a:t>SolidWorks</a:t>
            </a:r>
            <a:endParaRPr lang="es-ES_tradnl" sz="1300" dirty="0">
              <a:latin typeface="+mj-lt"/>
            </a:endParaRPr>
          </a:p>
          <a:p>
            <a:pPr algn="just">
              <a:tabLst>
                <a:tab pos="268288" algn="l"/>
              </a:tabLst>
            </a:pPr>
            <a:r>
              <a:rPr lang="es-ES_tradnl" sz="1300" dirty="0">
                <a:latin typeface="+mj-lt"/>
              </a:rPr>
              <a:t>•	AutoCAD</a:t>
            </a:r>
          </a:p>
          <a:p>
            <a:pPr algn="just">
              <a:tabLst>
                <a:tab pos="268288" algn="l"/>
              </a:tabLst>
            </a:pPr>
            <a:r>
              <a:rPr lang="es-ES_tradnl" sz="1300" dirty="0">
                <a:latin typeface="+mj-lt"/>
              </a:rPr>
              <a:t>•	Visio</a:t>
            </a:r>
          </a:p>
          <a:p>
            <a:pPr algn="just">
              <a:tabLst>
                <a:tab pos="268288" algn="l"/>
              </a:tabLst>
            </a:pPr>
            <a:r>
              <a:rPr lang="es-ES_tradnl" sz="1300" dirty="0">
                <a:latin typeface="+mj-lt"/>
              </a:rPr>
              <a:t>•	</a:t>
            </a:r>
            <a:r>
              <a:rPr lang="es-ES_tradnl" sz="1300" dirty="0" err="1">
                <a:latin typeface="+mj-lt"/>
              </a:rPr>
              <a:t>SketchUp</a:t>
            </a:r>
            <a:endParaRPr lang="es-ES_tradnl" sz="1300" dirty="0">
              <a:latin typeface="+mj-lt"/>
            </a:endParaRPr>
          </a:p>
          <a:p>
            <a:pPr algn="just">
              <a:tabLst>
                <a:tab pos="268288" algn="l"/>
              </a:tabLst>
            </a:pPr>
            <a:r>
              <a:rPr lang="es-ES_tradnl" sz="1300" dirty="0">
                <a:latin typeface="+mj-lt"/>
              </a:rPr>
              <a:t>•	Matlab</a:t>
            </a:r>
          </a:p>
          <a:p>
            <a:pPr algn="just"/>
            <a:endParaRPr lang="es-ES_tradnl" sz="1200" dirty="0"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7754" y="4716919"/>
            <a:ext cx="5616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804863" algn="l"/>
              </a:tabLst>
            </a:pPr>
            <a:r>
              <a:rPr lang="es-ES_tradnl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R&amp;D</a:t>
            </a:r>
            <a:endParaRPr lang="es-ES_tradnl" sz="1600" b="1" dirty="0" smtClean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71009" y="6149706"/>
            <a:ext cx="22654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Alejandra Pérez </a:t>
            </a:r>
            <a:r>
              <a:rPr lang="en-GB" sz="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Rodríguez </a:t>
            </a:r>
          </a:p>
          <a:p>
            <a:pPr algn="r"/>
            <a:r>
              <a:rPr lang="en-GB" sz="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alejandra90pr@gmail.com</a:t>
            </a:r>
            <a:endParaRPr lang="es-AR" sz="800" b="1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15078" y="5060718"/>
            <a:ext cx="5616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804863" algn="l"/>
              </a:tabLst>
            </a:pP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Process optimisation</a:t>
            </a:r>
            <a:endParaRPr lang="en-GB" sz="1600" b="1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55776" y="4660515"/>
            <a:ext cx="5616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804863" algn="l"/>
              </a:tabLst>
            </a:pPr>
            <a:r>
              <a:rPr lang="en-GB" sz="1600" b="1" dirty="0" smtClean="0">
                <a:solidFill>
                  <a:schemeClr val="tx2"/>
                </a:solidFill>
                <a:latin typeface="+mj-lt"/>
              </a:rPr>
              <a:t>International character </a:t>
            </a:r>
            <a:endParaRPr lang="en-GB" sz="1600" b="1" dirty="0" smtClean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1187" y="5507187"/>
            <a:ext cx="5616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804863" algn="l"/>
              </a:tabLst>
            </a:pPr>
            <a:r>
              <a:rPr lang="en-GB" sz="1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Team work</a:t>
            </a:r>
            <a:endParaRPr lang="es-ES_tradnl" sz="1600" b="1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61040" y="5067110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804863" algn="l"/>
              </a:tabLst>
            </a:pPr>
            <a:r>
              <a:rPr lang="en-GB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Goals achievement</a:t>
            </a:r>
            <a:endParaRPr lang="es-ES_tradnl" sz="1600" b="1" dirty="0" smtClean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214377" y="5568405"/>
            <a:ext cx="2318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804863" algn="l"/>
              </a:tabLst>
            </a:pPr>
            <a:r>
              <a:rPr lang="es-ES_tradnl" sz="1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Industrial </a:t>
            </a:r>
            <a:r>
              <a:rPr lang="es-ES_tradnl" sz="16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field</a:t>
            </a:r>
            <a:endParaRPr lang="es-ES_tradnl" sz="16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36775" y="4793303"/>
            <a:ext cx="25270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804863" algn="l"/>
              </a:tabLst>
            </a:pPr>
            <a:r>
              <a:rPr lang="es-ES_tradnl" sz="1600" b="1" dirty="0" smtClean="0">
                <a:solidFill>
                  <a:schemeClr val="tx2"/>
                </a:solidFill>
                <a:latin typeface="+mj-lt"/>
              </a:rPr>
              <a:t>Profesional </a:t>
            </a:r>
            <a:r>
              <a:rPr lang="es-ES_tradnl" sz="1600" b="1" dirty="0" err="1" smtClean="0">
                <a:solidFill>
                  <a:schemeClr val="tx2"/>
                </a:solidFill>
                <a:latin typeface="+mj-lt"/>
              </a:rPr>
              <a:t>developement</a:t>
            </a:r>
            <a:endParaRPr lang="es-ES_tradnl" sz="1600" b="1" dirty="0" smtClean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06065" y="5568405"/>
            <a:ext cx="2102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804863" algn="l"/>
              </a:tabLst>
            </a:pPr>
            <a:r>
              <a:rPr lang="en-GB" sz="16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New challenges</a:t>
            </a:r>
            <a:endParaRPr lang="es-ES_tradnl" sz="16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54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2581</TotalTime>
  <Words>313</Words>
  <Application>Microsoft Office PowerPoint</Application>
  <PresentationFormat>On-screen Show (4:3)</PresentationFormat>
  <Paragraphs>111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ＭＳ Ｐゴシック</vt:lpstr>
      <vt:lpstr>Arial</vt:lpstr>
      <vt:lpstr>Arial Narrow</vt:lpstr>
      <vt:lpstr>Calibri</vt:lpstr>
      <vt:lpstr>Cambria</vt:lpstr>
      <vt:lpstr>Wingdings</vt:lpstr>
      <vt:lpstr>Tema de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 De  Alvaro, Teresa</dc:creator>
  <cp:lastModifiedBy>Alejandra Perez Rodriguez</cp:lastModifiedBy>
  <cp:revision>120</cp:revision>
  <cp:lastPrinted>2017-03-02T18:07:47Z</cp:lastPrinted>
  <dcterms:created xsi:type="dcterms:W3CDTF">2017-02-14T12:01:31Z</dcterms:created>
  <dcterms:modified xsi:type="dcterms:W3CDTF">2018-02-12T08:33:00Z</dcterms:modified>
</cp:coreProperties>
</file>