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60" r:id="rId3"/>
  </p:sldIdLst>
  <p:sldSz cx="9144000" cy="6858000" type="screen4x3"/>
  <p:notesSz cx="9928225" cy="679767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3399"/>
    <a:srgbClr val="33CC33"/>
    <a:srgbClr val="9900CC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5854" autoAdjust="0"/>
  </p:normalViewPr>
  <p:slideViewPr>
    <p:cSldViewPr>
      <p:cViewPr>
        <p:scale>
          <a:sx n="120" d="100"/>
          <a:sy n="120" d="100"/>
        </p:scale>
        <p:origin x="216" y="-1229"/>
      </p:cViewPr>
      <p:guideLst>
        <p:guide orient="horz" pos="225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38" d="100"/>
          <a:sy n="138" d="100"/>
        </p:scale>
        <p:origin x="1410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4BEBC-5CBB-46A0-9FBF-AA34828C219C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378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4" y="6456378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8064E7-528C-4300-A0A1-E0C1C6440B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899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92D53-8CBC-48F3-BF61-64C24CEEF174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49313"/>
            <a:ext cx="305752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71381"/>
            <a:ext cx="794258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77C2-8C6B-414A-959F-ECC9F871CC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2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2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055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4910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570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344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162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108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83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4582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407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6773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531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39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062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26" Type="http://schemas.openxmlformats.org/officeDocument/2006/relationships/image" Target="../media/image31.png"/><Relationship Id="rId3" Type="http://schemas.openxmlformats.org/officeDocument/2006/relationships/image" Target="../media/image4.jpeg"/><Relationship Id="rId21" Type="http://schemas.openxmlformats.org/officeDocument/2006/relationships/image" Target="../media/image26.jpe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5" Type="http://schemas.openxmlformats.org/officeDocument/2006/relationships/image" Target="../media/image30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29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24" Type="http://schemas.openxmlformats.org/officeDocument/2006/relationships/image" Target="../media/image29.jpeg"/><Relationship Id="rId5" Type="http://schemas.openxmlformats.org/officeDocument/2006/relationships/image" Target="../media/image6.jpe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28" Type="http://schemas.openxmlformats.org/officeDocument/2006/relationships/image" Target="../media/image33.jpeg"/><Relationship Id="rId10" Type="http://schemas.openxmlformats.org/officeDocument/2006/relationships/image" Target="../media/image15.png"/><Relationship Id="rId19" Type="http://schemas.openxmlformats.org/officeDocument/2006/relationships/image" Target="../media/image24.jpeg"/><Relationship Id="rId4" Type="http://schemas.openxmlformats.org/officeDocument/2006/relationships/image" Target="../media/image5.jpe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7.jpeg"/><Relationship Id="rId27" Type="http://schemas.openxmlformats.org/officeDocument/2006/relationships/image" Target="../media/image32.png"/><Relationship Id="rId30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7723" r="11440"/>
          <a:stretch/>
        </p:blipFill>
        <p:spPr>
          <a:xfrm>
            <a:off x="7194400" y="1925508"/>
            <a:ext cx="1512169" cy="6857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8304" y="3573016"/>
            <a:ext cx="1523772" cy="45507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9859" y="5383037"/>
            <a:ext cx="679633" cy="756210"/>
          </a:xfrm>
          <a:prstGeom prst="rect">
            <a:avLst/>
          </a:prstGeom>
        </p:spPr>
      </p:pic>
      <p:pic>
        <p:nvPicPr>
          <p:cNvPr id="91" name="30 Imagen" descr="logo horizontal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6371507"/>
            <a:ext cx="2098517" cy="369861"/>
          </a:xfrm>
          <a:prstGeom prst="rect">
            <a:avLst/>
          </a:prstGeom>
        </p:spPr>
      </p:pic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" y="6237312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00" y="6237376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56818"/>
            <a:ext cx="9144000" cy="707886"/>
          </a:xfrm>
          <a:prstGeom prst="rect">
            <a:avLst/>
          </a:prstGeom>
          <a:noFill/>
          <a:ln w="3810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MEJORAS DE EFICIENCIA EN CRIOSTATOS PARA IMANES SUPERCONDUCTORES</a:t>
            </a:r>
            <a:endParaRPr lang="en-GB" sz="2000" dirty="0">
              <a:solidFill>
                <a:schemeClr val="tx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90000" y="821323"/>
            <a:ext cx="8964000" cy="277752"/>
            <a:chOff x="90000" y="1510453"/>
            <a:chExt cx="8964000" cy="277752"/>
          </a:xfrm>
        </p:grpSpPr>
        <p:sp>
          <p:nvSpPr>
            <p:cNvPr id="7" name="TextBox 6"/>
            <p:cNvSpPr txBox="1"/>
            <p:nvPr/>
          </p:nvSpPr>
          <p:spPr>
            <a:xfrm>
              <a:off x="90000" y="1510453"/>
              <a:ext cx="2988000" cy="276999"/>
            </a:xfrm>
            <a:prstGeom prst="rect">
              <a:avLst/>
            </a:prstGeom>
            <a:noFill/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s-E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TE-MSC-CMI (Criostatos e Integración)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066000" y="1511206"/>
              <a:ext cx="2988000" cy="276999"/>
            </a:xfrm>
            <a:prstGeom prst="rect">
              <a:avLst/>
            </a:prstGeom>
            <a:noFill/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s-E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ana.belen.nunez.chico@cern.ch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78000" y="1510453"/>
              <a:ext cx="2988000" cy="276999"/>
            </a:xfrm>
            <a:prstGeom prst="rect">
              <a:avLst/>
            </a:prstGeom>
            <a:noFill/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s-E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Ing. Industrial: Ana Belén Núñez Chico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12 CuadroTexto"/>
          <p:cNvSpPr txBox="1"/>
          <p:nvPr/>
        </p:nvSpPr>
        <p:spPr>
          <a:xfrm>
            <a:off x="5964739" y="6250478"/>
            <a:ext cx="3089261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+mj-lt"/>
              </a:rPr>
              <a:t>Málaga 15 de Febrero de 2018</a:t>
            </a:r>
            <a:endParaRPr lang="es-ES" sz="800" b="1" dirty="0">
              <a:latin typeface="+mj-lt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90000" y="1141936"/>
            <a:ext cx="8874488" cy="3079152"/>
            <a:chOff x="90000" y="1154941"/>
            <a:chExt cx="4409992" cy="5236284"/>
          </a:xfrm>
        </p:grpSpPr>
        <p:sp>
          <p:nvSpPr>
            <p:cNvPr id="92" name="Rounded Rectangle 91"/>
            <p:cNvSpPr/>
            <p:nvPr/>
          </p:nvSpPr>
          <p:spPr>
            <a:xfrm>
              <a:off x="90000" y="1154941"/>
              <a:ext cx="4409992" cy="5236284"/>
            </a:xfrm>
            <a:prstGeom prst="roundRect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s-ES" sz="14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34481" y="1615521"/>
              <a:ext cx="4284255" cy="4396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638175" lvl="1" indent="-180975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sz="1200" i="1" dirty="0" smtClean="0"/>
                <a:t>2014-Actualidad</a:t>
              </a:r>
              <a:r>
                <a:rPr lang="en-GB" sz="1200" dirty="0"/>
                <a:t>: </a:t>
              </a:r>
              <a:r>
                <a:rPr lang="en-GB" sz="1200" b="1" dirty="0" err="1"/>
                <a:t>Doctorado</a:t>
              </a:r>
              <a:r>
                <a:rPr lang="en-GB" sz="1200" b="1" dirty="0"/>
                <a:t> </a:t>
              </a:r>
              <a:r>
                <a:rPr lang="en-GB" sz="1200" b="1" dirty="0" err="1"/>
                <a:t>en</a:t>
              </a:r>
              <a:r>
                <a:rPr lang="en-GB" sz="1200" b="1" dirty="0"/>
                <a:t> </a:t>
              </a:r>
              <a:r>
                <a:rPr lang="en-GB" sz="1200" b="1" dirty="0" err="1"/>
                <a:t>Físicas</a:t>
              </a:r>
              <a:r>
                <a:rPr lang="en-GB" sz="1200" b="1" dirty="0"/>
                <a:t> </a:t>
              </a:r>
              <a:endParaRPr lang="en-GB" sz="1200" b="1" dirty="0" smtClean="0"/>
            </a:p>
            <a:p>
              <a:pPr>
                <a:lnSpc>
                  <a:spcPct val="150000"/>
                </a:lnSpc>
              </a:pPr>
              <a:r>
                <a:rPr lang="en-GB" sz="1200" dirty="0" smtClean="0"/>
                <a:t>ICMA-Universidad </a:t>
              </a:r>
              <a:r>
                <a:rPr lang="en-GB" sz="1200" dirty="0"/>
                <a:t>de Zaragoza, </a:t>
              </a:r>
              <a:r>
                <a:rPr lang="en-GB" sz="1200" dirty="0" err="1" smtClean="0"/>
                <a:t>España</a:t>
              </a:r>
              <a:r>
                <a:rPr lang="en-GB" sz="1200" dirty="0" smtClean="0"/>
                <a:t>. TD</a:t>
              </a:r>
              <a:r>
                <a:rPr lang="en-GB" sz="1200" dirty="0" smtClean="0"/>
                <a:t>: </a:t>
              </a:r>
              <a:r>
                <a:rPr lang="es-ES" sz="1200" dirty="0"/>
                <a:t>“Desarrollo de bobinas </a:t>
              </a:r>
              <a:r>
                <a:rPr lang="es-ES" sz="1200" dirty="0" smtClean="0"/>
                <a:t>SC </a:t>
              </a:r>
              <a:r>
                <a:rPr lang="es-ES" sz="1200" dirty="0"/>
                <a:t>de 2ª generación de tipo </a:t>
              </a:r>
              <a:r>
                <a:rPr lang="es-ES" sz="1200" dirty="0" err="1"/>
                <a:t>pancake</a:t>
              </a:r>
              <a:r>
                <a:rPr lang="es-ES" sz="1200" dirty="0"/>
                <a:t> para aplicaciones de potencia</a:t>
              </a:r>
              <a:r>
                <a:rPr lang="es-ES" sz="1200" dirty="0" smtClean="0"/>
                <a:t>”</a:t>
              </a:r>
              <a:endParaRPr lang="en-GB" sz="1200" dirty="0"/>
            </a:p>
            <a:p>
              <a:pPr marL="638175" lvl="1" indent="-180975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s-ES" sz="1200" i="1" dirty="0"/>
                <a:t>2011-2012</a:t>
              </a:r>
              <a:r>
                <a:rPr lang="es-ES" sz="1200" dirty="0"/>
                <a:t>: </a:t>
              </a:r>
              <a:r>
                <a:rPr lang="es-ES" sz="1200" b="1" dirty="0"/>
                <a:t>Máster en Energías Renovables y Eficiencia Enérgica </a:t>
              </a:r>
              <a:endParaRPr lang="es-ES" sz="1200" b="1" dirty="0" smtClean="0"/>
            </a:p>
            <a:p>
              <a:pPr>
                <a:lnSpc>
                  <a:spcPct val="150000"/>
                </a:lnSpc>
              </a:pPr>
              <a:r>
                <a:rPr lang="en-GB" sz="1200" dirty="0" smtClean="0"/>
                <a:t>ICMA-Universidad </a:t>
              </a:r>
              <a:r>
                <a:rPr lang="en-GB" sz="1200" dirty="0"/>
                <a:t>de Zaragoza, </a:t>
              </a:r>
              <a:r>
                <a:rPr lang="en-GB" sz="1200" dirty="0" err="1" smtClean="0"/>
                <a:t>España</a:t>
              </a:r>
              <a:r>
                <a:rPr lang="en-GB" sz="1200" dirty="0" smtClean="0"/>
                <a:t>. TFM</a:t>
              </a:r>
              <a:r>
                <a:rPr lang="en-GB" sz="1200" dirty="0"/>
                <a:t>:“</a:t>
              </a:r>
              <a:r>
                <a:rPr lang="en-GB" sz="1200" dirty="0" err="1"/>
                <a:t>Análisis</a:t>
              </a:r>
              <a:r>
                <a:rPr lang="en-GB" sz="1200" dirty="0"/>
                <a:t> de la </a:t>
              </a:r>
              <a:r>
                <a:rPr lang="en-GB" sz="1200" dirty="0" err="1"/>
                <a:t>superconductividad</a:t>
              </a:r>
              <a:r>
                <a:rPr lang="en-GB" sz="1200" dirty="0"/>
                <a:t> </a:t>
              </a:r>
              <a:r>
                <a:rPr lang="en-GB" sz="1200" dirty="0" err="1"/>
                <a:t>en</a:t>
              </a:r>
              <a:r>
                <a:rPr lang="en-GB" sz="1200" dirty="0"/>
                <a:t> </a:t>
              </a:r>
              <a:r>
                <a:rPr lang="en-GB" sz="1200" dirty="0" err="1" smtClean="0"/>
                <a:t>aerogenaraci</a:t>
              </a:r>
              <a:r>
                <a:rPr lang="es-ES" sz="1200" dirty="0" err="1" smtClean="0"/>
                <a:t>ón</a:t>
              </a:r>
              <a:r>
                <a:rPr lang="en-GB" sz="1200" dirty="0" smtClean="0"/>
                <a:t> </a:t>
              </a:r>
              <a:r>
                <a:rPr lang="en-GB" sz="1200" dirty="0"/>
                <a:t>off-shore</a:t>
              </a:r>
              <a:r>
                <a:rPr lang="en-GB" sz="1200" dirty="0" smtClean="0"/>
                <a:t>”</a:t>
              </a:r>
              <a:endParaRPr lang="en-GB" sz="1200" dirty="0"/>
            </a:p>
            <a:p>
              <a:pPr marL="638175" lvl="1" indent="-180975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s-ES" sz="1200" i="1" dirty="0"/>
                <a:t>2008-2011</a:t>
              </a:r>
              <a:r>
                <a:rPr lang="es-ES" sz="1200" dirty="0"/>
                <a:t>: </a:t>
              </a:r>
              <a:r>
                <a:rPr lang="es-ES" sz="1200" b="1" dirty="0"/>
                <a:t>Ingeniería Industrial </a:t>
              </a:r>
              <a:r>
                <a:rPr lang="es-ES" sz="1200" dirty="0"/>
                <a:t>(Universidad Miguel </a:t>
              </a:r>
              <a:r>
                <a:rPr lang="es-ES" sz="1200" dirty="0" err="1"/>
                <a:t>Hernadez</a:t>
              </a:r>
              <a:r>
                <a:rPr lang="es-ES" sz="1200" dirty="0"/>
                <a:t>, Elche, España</a:t>
              </a:r>
              <a:r>
                <a:rPr lang="es-ES" sz="1200" dirty="0" smtClean="0"/>
                <a:t>)</a:t>
              </a:r>
              <a:endParaRPr lang="es-ES" sz="1200" dirty="0"/>
            </a:p>
            <a:p>
              <a:pPr marL="638175" lvl="1" indent="-180975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s-ES" sz="1200" i="1" dirty="0"/>
                <a:t>2009-2010</a:t>
              </a:r>
              <a:r>
                <a:rPr lang="es-ES" sz="1200" dirty="0"/>
                <a:t>: </a:t>
              </a:r>
              <a:r>
                <a:rPr lang="es-ES" sz="1200" b="1" dirty="0"/>
                <a:t>Erasmus</a:t>
              </a:r>
              <a:r>
                <a:rPr lang="es-ES" sz="1200" dirty="0"/>
                <a:t> en el Instituto de investigación de sonido y vibraciones, </a:t>
              </a:r>
              <a:r>
                <a:rPr lang="es-ES" sz="1200" dirty="0" smtClean="0"/>
                <a:t>ISVR. </a:t>
              </a:r>
            </a:p>
            <a:p>
              <a:pPr>
                <a:lnSpc>
                  <a:spcPct val="150000"/>
                </a:lnSpc>
              </a:pPr>
              <a:r>
                <a:rPr lang="es-ES" sz="1200" dirty="0" smtClean="0"/>
                <a:t>Universidad de Southampton, Reino Unido. TFC</a:t>
              </a:r>
              <a:r>
                <a:rPr lang="es-ES" sz="1200" dirty="0"/>
                <a:t>: “Comparación entre la legislación inglesa y española en parques eólicos</a:t>
              </a:r>
              <a:r>
                <a:rPr lang="es-ES" sz="1200" dirty="0" smtClean="0"/>
                <a:t>”</a:t>
              </a:r>
              <a:endParaRPr lang="es-ES" sz="1200" dirty="0"/>
            </a:p>
            <a:p>
              <a:pPr marL="638175" lvl="1" indent="-180975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s-ES" sz="1200" i="1" dirty="0"/>
                <a:t>2004-2008</a:t>
              </a:r>
              <a:r>
                <a:rPr lang="es-ES" sz="1200" dirty="0"/>
                <a:t>:</a:t>
              </a:r>
              <a:r>
                <a:rPr lang="en-GB" sz="1200" dirty="0"/>
                <a:t> </a:t>
              </a:r>
              <a:r>
                <a:rPr lang="en-GB" sz="1200" b="1" dirty="0" err="1"/>
                <a:t>Ingeniería</a:t>
              </a:r>
              <a:r>
                <a:rPr lang="en-GB" sz="1200" b="1" dirty="0"/>
                <a:t> </a:t>
              </a:r>
              <a:r>
                <a:rPr lang="en-GB" sz="1200" b="1" dirty="0" err="1"/>
                <a:t>Técnica</a:t>
              </a:r>
              <a:r>
                <a:rPr lang="en-GB" sz="1200" b="1" dirty="0"/>
                <a:t> Industrial, esp. </a:t>
              </a:r>
              <a:r>
                <a:rPr lang="en-GB" sz="1200" b="1" dirty="0" err="1"/>
                <a:t>Mecánica</a:t>
              </a:r>
              <a:r>
                <a:rPr lang="en-GB" sz="1200" b="1" dirty="0"/>
                <a:t> </a:t>
              </a:r>
              <a:endParaRPr lang="en-GB" sz="1200" b="1" dirty="0" smtClean="0"/>
            </a:p>
            <a:p>
              <a:pPr>
                <a:lnSpc>
                  <a:spcPct val="150000"/>
                </a:lnSpc>
              </a:pPr>
              <a:r>
                <a:rPr lang="en-GB" sz="1200" dirty="0" smtClean="0"/>
                <a:t>Universidad </a:t>
              </a:r>
              <a:r>
                <a:rPr lang="en-GB" sz="1200" dirty="0"/>
                <a:t>de </a:t>
              </a:r>
              <a:r>
                <a:rPr lang="en-GB" sz="1200" dirty="0" err="1"/>
                <a:t>Castilla</a:t>
              </a:r>
              <a:r>
                <a:rPr lang="en-GB" sz="1200" dirty="0"/>
                <a:t>-La Mancha, </a:t>
              </a:r>
              <a:r>
                <a:rPr lang="en-GB" sz="1200" dirty="0" smtClean="0"/>
                <a:t>Albacete, </a:t>
              </a:r>
              <a:r>
                <a:rPr lang="en-GB" sz="1200" dirty="0" err="1" smtClean="0"/>
                <a:t>España</a:t>
              </a:r>
              <a:r>
                <a:rPr lang="en-GB" sz="1200" dirty="0" smtClean="0"/>
                <a:t>. TFC</a:t>
              </a:r>
              <a:r>
                <a:rPr lang="en-GB" sz="1200" dirty="0"/>
                <a:t>: “</a:t>
              </a:r>
              <a:r>
                <a:rPr lang="en-GB" sz="1200" dirty="0" err="1" smtClean="0"/>
                <a:t>Moldeabilidad</a:t>
              </a:r>
              <a:r>
                <a:rPr lang="en-GB" sz="1200" dirty="0" smtClean="0"/>
                <a:t> </a:t>
              </a:r>
              <a:r>
                <a:rPr lang="en-GB" sz="1200" dirty="0"/>
                <a:t>de </a:t>
              </a:r>
              <a:r>
                <a:rPr lang="en-GB" sz="1200" dirty="0" err="1"/>
                <a:t>una</a:t>
              </a:r>
              <a:r>
                <a:rPr lang="en-GB" sz="1200" dirty="0"/>
                <a:t> </a:t>
              </a:r>
              <a:r>
                <a:rPr lang="en-GB" sz="1200" dirty="0" err="1"/>
                <a:t>fundición</a:t>
              </a:r>
              <a:r>
                <a:rPr lang="en-GB" sz="1200" dirty="0"/>
                <a:t> de </a:t>
              </a:r>
              <a:r>
                <a:rPr lang="en-GB" sz="1200" dirty="0" err="1"/>
                <a:t>hierro</a:t>
              </a:r>
              <a:r>
                <a:rPr lang="en-GB" sz="1200" dirty="0"/>
                <a:t> </a:t>
              </a:r>
              <a:r>
                <a:rPr lang="en-GB" sz="1200" dirty="0" err="1" smtClean="0"/>
                <a:t>gris</a:t>
              </a:r>
              <a:r>
                <a:rPr lang="en-GB" sz="1200" dirty="0" smtClean="0"/>
                <a:t>”</a:t>
              </a:r>
              <a:endParaRPr lang="es-ES" sz="12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049918" y="1163093"/>
              <a:ext cx="632293" cy="575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FORMACIÓN</a:t>
              </a:r>
              <a:endPara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90000" y="4353345"/>
            <a:ext cx="8874488" cy="1809838"/>
            <a:chOff x="4572000" y="1154941"/>
            <a:chExt cx="4448062" cy="5088420"/>
          </a:xfrm>
        </p:grpSpPr>
        <p:sp>
          <p:nvSpPr>
            <p:cNvPr id="96" name="TextBox 95"/>
            <p:cNvSpPr txBox="1"/>
            <p:nvPr/>
          </p:nvSpPr>
          <p:spPr>
            <a:xfrm>
              <a:off x="6182641" y="1202653"/>
              <a:ext cx="1271645" cy="9518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EXPERIENCIA </a:t>
              </a:r>
              <a:r>
                <a:rPr lang="es-ES" sz="1600" b="1" cap="all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Profesional</a:t>
              </a:r>
              <a:endParaRPr lang="en-GB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4572000" y="1154941"/>
              <a:ext cx="4448062" cy="5088420"/>
              <a:chOff x="4572000" y="1154941"/>
              <a:chExt cx="4448062" cy="5088420"/>
            </a:xfrm>
          </p:grpSpPr>
          <p:sp>
            <p:nvSpPr>
              <p:cNvPr id="94" name="Rounded Rectangle 93"/>
              <p:cNvSpPr/>
              <p:nvPr/>
            </p:nvSpPr>
            <p:spPr>
              <a:xfrm>
                <a:off x="4572000" y="1154941"/>
                <a:ext cx="4448062" cy="5010363"/>
              </a:xfrm>
              <a:prstGeom prst="roundRect">
                <a:avLst/>
              </a:prstGeom>
              <a:noFill/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s-ES" sz="140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4743478" y="2089804"/>
                <a:ext cx="4248472" cy="41535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80975" indent="-180975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1200" i="1" dirty="0" smtClean="0"/>
                  <a:t>Jun. 2016 - </a:t>
                </a:r>
                <a:r>
                  <a:rPr lang="en-GB" sz="1200" i="1" dirty="0" err="1" smtClean="0"/>
                  <a:t>Actualidad</a:t>
                </a:r>
                <a:r>
                  <a:rPr lang="en-GB" sz="1200" dirty="0"/>
                  <a:t>: </a:t>
                </a:r>
                <a:r>
                  <a:rPr lang="es-ES" sz="1200" b="1" dirty="0" smtClean="0"/>
                  <a:t>Ingeniera Mecánica </a:t>
                </a:r>
                <a:r>
                  <a:rPr lang="es-ES" sz="1200" dirty="0" smtClean="0"/>
                  <a:t>(CERN</a:t>
                </a:r>
                <a:r>
                  <a:rPr lang="es-ES" sz="1200" dirty="0" smtClean="0"/>
                  <a:t>) </a:t>
                </a:r>
                <a:endParaRPr lang="en-GB" sz="1200" dirty="0"/>
              </a:p>
              <a:p>
                <a:pPr marL="180975" indent="-180975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sz="1200" i="1" dirty="0" smtClean="0"/>
                  <a:t>Ene. 2014 - </a:t>
                </a:r>
                <a:r>
                  <a:rPr lang="es-ES" sz="1200" i="1" dirty="0" err="1" smtClean="0"/>
                  <a:t>May</a:t>
                </a:r>
                <a:r>
                  <a:rPr lang="es-ES" sz="1200" i="1" dirty="0" smtClean="0"/>
                  <a:t>. 2016</a:t>
                </a:r>
                <a:r>
                  <a:rPr lang="es-ES" sz="1200" dirty="0" smtClean="0"/>
                  <a:t>: </a:t>
                </a:r>
                <a:r>
                  <a:rPr lang="es-ES" sz="1200" b="1" dirty="0" smtClean="0"/>
                  <a:t>Personal investigador </a:t>
                </a:r>
                <a:r>
                  <a:rPr lang="es-ES" sz="1200" dirty="0"/>
                  <a:t>(</a:t>
                </a:r>
                <a:r>
                  <a:rPr lang="en-GB" sz="1200" dirty="0"/>
                  <a:t>ICMA-Universidad de Zaragoza, </a:t>
                </a:r>
                <a:r>
                  <a:rPr lang="en-GB" sz="1200" dirty="0" err="1"/>
                  <a:t>España</a:t>
                </a:r>
                <a:r>
                  <a:rPr lang="en-GB" sz="1200" dirty="0" smtClean="0"/>
                  <a:t>). </a:t>
                </a:r>
              </a:p>
              <a:p>
                <a:pPr marL="180975" indent="-180975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sz="1200" i="1" dirty="0" smtClean="0"/>
                  <a:t>Feb. 2011 - Dic. 2013</a:t>
                </a:r>
                <a:r>
                  <a:rPr lang="es-ES" sz="1200" dirty="0" smtClean="0"/>
                  <a:t>: </a:t>
                </a:r>
                <a:r>
                  <a:rPr lang="es-ES" sz="1200" b="1" dirty="0" smtClean="0"/>
                  <a:t>Personal investigador </a:t>
                </a:r>
                <a:r>
                  <a:rPr lang="es-ES" sz="1200" dirty="0" smtClean="0"/>
                  <a:t>proyecto </a:t>
                </a:r>
                <a:r>
                  <a:rPr lang="en-GB" sz="1200" b="1" spc="-5" dirty="0">
                    <a:ea typeface="Cambria" panose="02040503050406030204" pitchFamily="18" charset="0"/>
                  </a:rPr>
                  <a:t>CENIT</a:t>
                </a:r>
                <a:r>
                  <a:rPr lang="en-GB" sz="1200" b="1" spc="-20" dirty="0">
                    <a:ea typeface="Cambria" panose="02040503050406030204" pitchFamily="18" charset="0"/>
                  </a:rPr>
                  <a:t> </a:t>
                </a:r>
                <a:r>
                  <a:rPr lang="en-GB" sz="1200" b="1" spc="-5" dirty="0">
                    <a:ea typeface="Cambria" panose="02040503050406030204" pitchFamily="18" charset="0"/>
                  </a:rPr>
                  <a:t>“</a:t>
                </a:r>
                <a:r>
                  <a:rPr lang="en-GB" sz="1200" b="1" spc="-5" dirty="0" err="1">
                    <a:ea typeface="Cambria" panose="02040503050406030204" pitchFamily="18" charset="0"/>
                  </a:rPr>
                  <a:t>Azimut-Energía</a:t>
                </a:r>
                <a:r>
                  <a:rPr lang="en-GB" sz="1200" b="1" spc="-15" dirty="0">
                    <a:ea typeface="Cambria" panose="02040503050406030204" pitchFamily="18" charset="0"/>
                  </a:rPr>
                  <a:t> </a:t>
                </a:r>
                <a:r>
                  <a:rPr lang="en-GB" sz="1200" b="1" spc="-5" dirty="0" err="1">
                    <a:ea typeface="Cambria" panose="02040503050406030204" pitchFamily="18" charset="0"/>
                  </a:rPr>
                  <a:t>Eólica</a:t>
                </a:r>
                <a:r>
                  <a:rPr lang="en-GB" sz="1200" b="1" spc="-15" dirty="0">
                    <a:ea typeface="Cambria" panose="02040503050406030204" pitchFamily="18" charset="0"/>
                  </a:rPr>
                  <a:t> </a:t>
                </a:r>
                <a:r>
                  <a:rPr lang="en-GB" sz="1200" b="1" spc="-5" dirty="0">
                    <a:ea typeface="Cambria" panose="02040503050406030204" pitchFamily="18" charset="0"/>
                  </a:rPr>
                  <a:t>Offshore</a:t>
                </a:r>
                <a:r>
                  <a:rPr lang="en-GB" sz="1200" b="1" spc="-25" dirty="0">
                    <a:ea typeface="Cambria" panose="02040503050406030204" pitchFamily="18" charset="0"/>
                  </a:rPr>
                  <a:t> </a:t>
                </a:r>
                <a:r>
                  <a:rPr lang="en-GB" sz="1200" b="1" spc="-5" dirty="0">
                    <a:ea typeface="Cambria" panose="02040503050406030204" pitchFamily="18" charset="0"/>
                  </a:rPr>
                  <a:t>2020”</a:t>
                </a:r>
                <a:r>
                  <a:rPr lang="es-ES" sz="1200" b="1" dirty="0" smtClean="0"/>
                  <a:t> </a:t>
                </a:r>
                <a:endParaRPr lang="es-ES" sz="1200" b="1" dirty="0" smtClean="0"/>
              </a:p>
              <a:p>
                <a:pPr>
                  <a:lnSpc>
                    <a:spcPct val="150000"/>
                  </a:lnSpc>
                </a:pPr>
                <a:r>
                  <a:rPr lang="es-ES" sz="1200" dirty="0" smtClean="0"/>
                  <a:t>(</a:t>
                </a:r>
                <a:r>
                  <a:rPr lang="en-GB" sz="1200" dirty="0" smtClean="0"/>
                  <a:t>ICMA-Universidad </a:t>
                </a:r>
                <a:r>
                  <a:rPr lang="en-GB" sz="1200" dirty="0"/>
                  <a:t>de Zaragoza, </a:t>
                </a:r>
                <a:r>
                  <a:rPr lang="en-GB" sz="1200" dirty="0" err="1"/>
                  <a:t>España</a:t>
                </a:r>
                <a:r>
                  <a:rPr lang="en-GB" sz="1200" dirty="0"/>
                  <a:t>). </a:t>
                </a:r>
                <a:endParaRPr lang="es-ES" sz="1200" dirty="0"/>
              </a:p>
              <a:p>
                <a:pPr marL="180975" indent="-180975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sz="1200" i="1" dirty="0" smtClean="0"/>
                  <a:t>Jun. 2006 – Oct. 2007</a:t>
                </a:r>
                <a:r>
                  <a:rPr lang="es-ES" sz="1200" dirty="0" smtClean="0"/>
                  <a:t>: </a:t>
                </a:r>
                <a:r>
                  <a:rPr lang="es-ES" sz="1200" b="1" dirty="0" smtClean="0"/>
                  <a:t>Coordinadora de mantenimiento </a:t>
                </a:r>
                <a:r>
                  <a:rPr lang="es-ES" sz="1200" dirty="0" smtClean="0"/>
                  <a:t>(Gamesa Eólica, Albacete, España)</a:t>
                </a:r>
                <a:endParaRPr lang="es-ES" sz="1200" dirty="0"/>
              </a:p>
            </p:txBody>
          </p:sp>
        </p:grpSp>
      </p:grpSp>
      <p:pic>
        <p:nvPicPr>
          <p:cNvPr id="21" name="30 Imagen" descr="logo horizontal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343" y="5013176"/>
            <a:ext cx="1960137" cy="369861"/>
          </a:xfrm>
          <a:prstGeom prst="rect">
            <a:avLst/>
          </a:prstGeom>
        </p:spPr>
      </p:pic>
      <p:pic>
        <p:nvPicPr>
          <p:cNvPr id="22" name="Picture 2" descr="C:\temp\Rar$DIa0.801\LogoBadge-01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730" y="4514603"/>
            <a:ext cx="411278" cy="4112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70076" y="2564904"/>
            <a:ext cx="634752" cy="6375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54255" y="2871787"/>
            <a:ext cx="1038225" cy="55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30 Imagen" descr="logo horizonta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6371507"/>
            <a:ext cx="2098517" cy="369861"/>
          </a:xfrm>
          <a:prstGeom prst="rect">
            <a:avLst/>
          </a:prstGeom>
        </p:spPr>
      </p:pic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" y="6237312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00" y="6237376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12 CuadroTexto"/>
          <p:cNvSpPr txBox="1"/>
          <p:nvPr/>
        </p:nvSpPr>
        <p:spPr>
          <a:xfrm>
            <a:off x="5964739" y="6250478"/>
            <a:ext cx="3089261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+mj-lt"/>
              </a:rPr>
              <a:t>Málaga 15 de Febrero de 2018</a:t>
            </a:r>
            <a:endParaRPr lang="es-ES" sz="800" b="1" dirty="0"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851920" y="3987469"/>
            <a:ext cx="2590140" cy="2208596"/>
            <a:chOff x="4716016" y="3363554"/>
            <a:chExt cx="4176464" cy="2873758"/>
          </a:xfrm>
        </p:grpSpPr>
        <p:grpSp>
          <p:nvGrpSpPr>
            <p:cNvPr id="23" name="Group 22"/>
            <p:cNvGrpSpPr/>
            <p:nvPr/>
          </p:nvGrpSpPr>
          <p:grpSpPr>
            <a:xfrm>
              <a:off x="4716016" y="3363554"/>
              <a:ext cx="4176464" cy="2873758"/>
              <a:chOff x="4716016" y="3219538"/>
              <a:chExt cx="4176464" cy="2873758"/>
            </a:xfrm>
          </p:grpSpPr>
          <p:pic>
            <p:nvPicPr>
              <p:cNvPr id="25" name="18 Imagen" descr="Bobina 5.jpg"/>
              <p:cNvPicPr>
                <a:picLocks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295" b="1254"/>
              <a:stretch>
                <a:fillRect/>
              </a:stretch>
            </p:blipFill>
            <p:spPr bwMode="auto">
              <a:xfrm>
                <a:off x="4823020" y="4415051"/>
                <a:ext cx="1682168" cy="1462219"/>
              </a:xfrm>
              <a:prstGeom prst="round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6672617" y="4288939"/>
                <a:ext cx="2130008" cy="9210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 algn="just">
                  <a:buFont typeface="Arial" panose="020B0604020202020204" pitchFamily="34" charset="0"/>
                  <a:buChar char="•"/>
                </a:pPr>
                <a:r>
                  <a:rPr lang="es-ES" sz="1000" dirty="0" smtClean="0"/>
                  <a:t>Finalización del análisis de datos obtenidos.</a:t>
                </a:r>
              </a:p>
              <a:p>
                <a:pPr marL="171450" indent="-171450" algn="just">
                  <a:buFont typeface="Arial" panose="020B0604020202020204" pitchFamily="34" charset="0"/>
                  <a:buChar char="•"/>
                </a:pPr>
                <a:r>
                  <a:rPr lang="es-ES" sz="1000" dirty="0" smtClean="0"/>
                  <a:t> Redacción de la memoria</a:t>
                </a: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866108" y="3332934"/>
                <a:ext cx="3876279" cy="6007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s-ES" sz="1200" b="1" dirty="0" smtClean="0"/>
                  <a:t>Tesis doctoral: </a:t>
                </a:r>
                <a:r>
                  <a:rPr lang="es-ES" sz="1200" i="1" dirty="0" smtClean="0"/>
                  <a:t>“Desarrollo de bobinas superconductoras de 2ª generación de tipo </a:t>
                </a:r>
                <a:r>
                  <a:rPr lang="es-ES" sz="1200" i="1" dirty="0" err="1" smtClean="0"/>
                  <a:t>pancake</a:t>
                </a:r>
                <a:r>
                  <a:rPr lang="es-ES" sz="1200" i="1" dirty="0" smtClean="0"/>
                  <a:t> para aplicaciones de potencia”</a:t>
                </a:r>
                <a:endParaRPr lang="en-GB" sz="1200" i="1" dirty="0"/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4716016" y="3219538"/>
                <a:ext cx="4176464" cy="2873758"/>
              </a:xfrm>
              <a:prstGeom prst="roundRect">
                <a:avLst/>
              </a:prstGeom>
              <a:noFill/>
              <a:ln w="28575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32860" y="5728555"/>
              <a:ext cx="285063" cy="438777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313970" y="5550012"/>
              <a:ext cx="384330" cy="323144"/>
            </a:xfrm>
            <a:prstGeom prst="rect">
              <a:avLst/>
            </a:prstGeom>
          </p:spPr>
        </p:pic>
        <p:pic>
          <p:nvPicPr>
            <p:cNvPr id="74" name="Picture 7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537462" y="5550012"/>
              <a:ext cx="651870" cy="165156"/>
            </a:xfrm>
            <a:prstGeom prst="rect">
              <a:avLst/>
            </a:prstGeom>
          </p:spPr>
        </p:pic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787742" y="5610399"/>
              <a:ext cx="806973" cy="219900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 rotWithShape="1">
            <a:blip r:embed="rId11"/>
            <a:srcRect l="5140" t="7638" r="5140" b="43483"/>
            <a:stretch/>
          </p:blipFill>
          <p:spPr>
            <a:xfrm>
              <a:off x="7172099" y="5951474"/>
              <a:ext cx="575250" cy="159791"/>
            </a:xfrm>
            <a:prstGeom prst="rect">
              <a:avLst/>
            </a:prstGeom>
          </p:spPr>
        </p:pic>
        <p:pic>
          <p:nvPicPr>
            <p:cNvPr id="79" name="Picture 78"/>
            <p:cNvPicPr>
              <a:picLocks noChangeAspect="1"/>
            </p:cNvPicPr>
            <p:nvPr/>
          </p:nvPicPr>
          <p:blipFill rotWithShape="1">
            <a:blip r:embed="rId12"/>
            <a:srcRect l="3209" t="16363" r="72849" b="11919"/>
            <a:stretch/>
          </p:blipFill>
          <p:spPr>
            <a:xfrm>
              <a:off x="7860027" y="5835025"/>
              <a:ext cx="203475" cy="362261"/>
            </a:xfrm>
            <a:prstGeom prst="rect">
              <a:avLst/>
            </a:prstGeom>
          </p:spPr>
        </p:pic>
        <p:sp>
          <p:nvSpPr>
            <p:cNvPr id="80" name="TextBox 79"/>
            <p:cNvSpPr txBox="1"/>
            <p:nvPr/>
          </p:nvSpPr>
          <p:spPr>
            <a:xfrm>
              <a:off x="7976136" y="5915665"/>
              <a:ext cx="50206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600" b="1" dirty="0" smtClean="0"/>
                <a:t>FEMM 4.2</a:t>
              </a:r>
              <a:endParaRPr lang="en-GB" sz="600" b="1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274745" y="1412776"/>
            <a:ext cx="1658169" cy="1272939"/>
            <a:chOff x="90001" y="3479860"/>
            <a:chExt cx="1536775" cy="1030565"/>
          </a:xfrm>
        </p:grpSpPr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13"/>
            <a:srcRect l="-1602" t="6143" r="1830" b="2494"/>
            <a:stretch/>
          </p:blipFill>
          <p:spPr>
            <a:xfrm rot="20382409">
              <a:off x="125913" y="3489220"/>
              <a:ext cx="1379696" cy="1021205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90001" y="3479860"/>
              <a:ext cx="1536775" cy="9076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-36513" y="1353498"/>
            <a:ext cx="9090513" cy="2579558"/>
            <a:chOff x="-34779" y="1855922"/>
            <a:chExt cx="8944763" cy="1945434"/>
          </a:xfrm>
        </p:grpSpPr>
        <p:grpSp>
          <p:nvGrpSpPr>
            <p:cNvPr id="26" name="Group 25"/>
            <p:cNvGrpSpPr/>
            <p:nvPr/>
          </p:nvGrpSpPr>
          <p:grpSpPr>
            <a:xfrm>
              <a:off x="-34779" y="1857140"/>
              <a:ext cx="4143198" cy="1885346"/>
              <a:chOff x="30412" y="1196867"/>
              <a:chExt cx="4324658" cy="1885346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30412" y="1348966"/>
                <a:ext cx="3993661" cy="1733247"/>
                <a:chOff x="2395776" y="17730460"/>
                <a:chExt cx="11416088" cy="4790580"/>
              </a:xfrm>
            </p:grpSpPr>
            <p:pic>
              <p:nvPicPr>
                <p:cNvPr id="17" name="Content Placeholder 7"/>
                <p:cNvPicPr>
                  <a:picLocks noChangeAspect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122141" y="18668883"/>
                  <a:ext cx="4767125" cy="3055915"/>
                </a:xfrm>
                <a:prstGeom prst="rect">
                  <a:avLst/>
                </a:prstGeom>
              </p:spPr>
            </p:pic>
            <p:pic>
              <p:nvPicPr>
                <p:cNvPr id="16" name="Picture 15"/>
                <p:cNvPicPr>
                  <a:picLocks noChangeAspect="1"/>
                </p:cNvPicPr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8224684" y="17730460"/>
                  <a:ext cx="5587180" cy="4090372"/>
                </a:xfrm>
                <a:prstGeom prst="rect">
                  <a:avLst/>
                </a:prstGeom>
              </p:spPr>
            </p:pic>
            <p:cxnSp>
              <p:nvCxnSpPr>
                <p:cNvPr id="18" name="Straight Arrow Connector 17"/>
                <p:cNvCxnSpPr/>
                <p:nvPr/>
              </p:nvCxnSpPr>
              <p:spPr>
                <a:xfrm flipH="1">
                  <a:off x="7634599" y="21065913"/>
                  <a:ext cx="1215484" cy="816985"/>
                </a:xfrm>
                <a:prstGeom prst="straightConnector1">
                  <a:avLst/>
                </a:prstGeom>
                <a:ln w="38100">
                  <a:solidFill>
                    <a:schemeClr val="accent1">
                      <a:lumMod val="75000"/>
                    </a:schemeClr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/>
                <p:cNvCxnSpPr/>
                <p:nvPr/>
              </p:nvCxnSpPr>
              <p:spPr>
                <a:xfrm flipH="1" flipV="1">
                  <a:off x="6937772" y="21065913"/>
                  <a:ext cx="140325" cy="881249"/>
                </a:xfrm>
                <a:prstGeom prst="straightConnector1">
                  <a:avLst/>
                </a:prstGeom>
                <a:ln w="38100">
                  <a:solidFill>
                    <a:schemeClr val="accent1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/>
                <p:cNvSpPr txBox="1"/>
                <p:nvPr/>
              </p:nvSpPr>
              <p:spPr>
                <a:xfrm>
                  <a:off x="2395776" y="21898536"/>
                  <a:ext cx="11064715" cy="6225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200" b="1" dirty="0" smtClean="0">
                      <a:solidFill>
                        <a:schemeClr val="tx2"/>
                      </a:solidFill>
                    </a:rPr>
                    <a:t>Línea E </a:t>
                  </a:r>
                  <a:r>
                    <a:rPr lang="es-ES" sz="1200" dirty="0" smtClean="0">
                      <a:solidFill>
                        <a:schemeClr val="tx2"/>
                      </a:solidFill>
                    </a:rPr>
                    <a:t>(He Gas circulando a 60K)</a:t>
                  </a:r>
                  <a:endParaRPr lang="es-ES" sz="1200" dirty="0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54" name="TextBox 53"/>
              <p:cNvSpPr txBox="1"/>
              <p:nvPr/>
            </p:nvSpPr>
            <p:spPr>
              <a:xfrm>
                <a:off x="420082" y="1196867"/>
                <a:ext cx="393498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1200" b="1" i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Termalización de la línea E para el bypass del criostato 11T</a:t>
                </a:r>
                <a:endParaRPr lang="en-GB" sz="12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5" name="Rounded Rectangle 54"/>
            <p:cNvSpPr/>
            <p:nvPr/>
          </p:nvSpPr>
          <p:spPr>
            <a:xfrm>
              <a:off x="89705" y="1855922"/>
              <a:ext cx="8820279" cy="1945434"/>
            </a:xfrm>
            <a:prstGeom prst="roundRect">
              <a:avLst>
                <a:gd name="adj" fmla="val 10000"/>
              </a:avLst>
            </a:prstGeom>
            <a:noFill/>
            <a:ln w="28575"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41" name="Group 40"/>
          <p:cNvGrpSpPr/>
          <p:nvPr/>
        </p:nvGrpSpPr>
        <p:grpSpPr>
          <a:xfrm>
            <a:off x="6019243" y="1391472"/>
            <a:ext cx="2797411" cy="2469577"/>
            <a:chOff x="6019243" y="1725450"/>
            <a:chExt cx="2797411" cy="1952908"/>
          </a:xfrm>
        </p:grpSpPr>
        <p:grpSp>
          <p:nvGrpSpPr>
            <p:cNvPr id="30" name="Group 29"/>
            <p:cNvGrpSpPr/>
            <p:nvPr/>
          </p:nvGrpSpPr>
          <p:grpSpPr>
            <a:xfrm>
              <a:off x="6019243" y="1725450"/>
              <a:ext cx="2797411" cy="1952908"/>
              <a:chOff x="1471868" y="3174713"/>
              <a:chExt cx="3076400" cy="2736808"/>
            </a:xfrm>
          </p:grpSpPr>
          <p:pic>
            <p:nvPicPr>
              <p:cNvPr id="40" name="Picture 39"/>
              <p:cNvPicPr>
                <a:picLocks noChangeAspect="1"/>
              </p:cNvPicPr>
              <p:nvPr/>
            </p:nvPicPr>
            <p:blipFill rotWithShape="1">
              <a:blip r:embed="rId16"/>
              <a:srcRect r="4301" b="6672"/>
              <a:stretch/>
            </p:blipFill>
            <p:spPr>
              <a:xfrm>
                <a:off x="1573479" y="3722075"/>
                <a:ext cx="712461" cy="1005392"/>
              </a:xfrm>
              <a:prstGeom prst="round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354113" y="3523242"/>
                <a:ext cx="1125347" cy="1380870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1604983" y="3174713"/>
                <a:ext cx="2646424" cy="345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000" b="1" u="sng" dirty="0" smtClean="0"/>
                  <a:t>Análisis de la distribución de temperatura</a:t>
                </a:r>
                <a:endParaRPr lang="en-GB" sz="1000" b="1" u="sng" dirty="0"/>
              </a:p>
            </p:txBody>
          </p:sp>
          <p:sp>
            <p:nvSpPr>
              <p:cNvPr id="63" name="Rounded Rectangle 62"/>
              <p:cNvSpPr/>
              <p:nvPr/>
            </p:nvSpPr>
            <p:spPr>
              <a:xfrm>
                <a:off x="1471868" y="3208869"/>
                <a:ext cx="3076400" cy="2702652"/>
              </a:xfrm>
              <a:prstGeom prst="roundRect">
                <a:avLst>
                  <a:gd name="adj" fmla="val 10000"/>
                </a:avLst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grpSp>
          <p:nvGrpSpPr>
            <p:cNvPr id="38" name="Group 37"/>
            <p:cNvGrpSpPr/>
            <p:nvPr/>
          </p:nvGrpSpPr>
          <p:grpSpPr>
            <a:xfrm>
              <a:off x="6115630" y="2963440"/>
              <a:ext cx="2450426" cy="665657"/>
              <a:chOff x="5845479" y="2805589"/>
              <a:chExt cx="2694810" cy="839812"/>
            </a:xfrm>
          </p:grpSpPr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010589" y="3132822"/>
                <a:ext cx="1666392" cy="512579"/>
              </a:xfrm>
              <a:prstGeom prst="rect">
                <a:avLst/>
              </a:prstGeom>
            </p:spPr>
          </p:pic>
          <p:pic>
            <p:nvPicPr>
              <p:cNvPr id="73" name="Picture 72"/>
              <p:cNvPicPr>
                <a:picLocks noChangeAspect="1"/>
              </p:cNvPicPr>
              <p:nvPr/>
            </p:nvPicPr>
            <p:blipFill rotWithShape="1"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5375" r="5023" b="22034"/>
              <a:stretch/>
            </p:blipFill>
            <p:spPr>
              <a:xfrm>
                <a:off x="7869805" y="2841290"/>
                <a:ext cx="670484" cy="783561"/>
              </a:xfrm>
              <a:prstGeom prst="roundRect">
                <a:avLst/>
              </a:prstGeom>
            </p:spPr>
          </p:pic>
          <p:sp>
            <p:nvSpPr>
              <p:cNvPr id="60" name="TextBox 59"/>
              <p:cNvSpPr txBox="1"/>
              <p:nvPr/>
            </p:nvSpPr>
            <p:spPr>
              <a:xfrm>
                <a:off x="5845479" y="2805589"/>
                <a:ext cx="2470938" cy="3106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000" b="1" u="sng" dirty="0" smtClean="0"/>
                  <a:t>Estudio de juntas atornilladas</a:t>
                </a:r>
                <a:endParaRPr lang="en-GB" sz="1000" b="1" u="sng" dirty="0"/>
              </a:p>
            </p:txBody>
          </p:sp>
        </p:grpSp>
      </p:grpSp>
      <p:sp>
        <p:nvSpPr>
          <p:cNvPr id="42" name="Rectangle 41"/>
          <p:cNvSpPr/>
          <p:nvPr/>
        </p:nvSpPr>
        <p:spPr>
          <a:xfrm>
            <a:off x="179512" y="1035360"/>
            <a:ext cx="87513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GB" sz="1200" b="1" dirty="0" smtClean="0">
                <a:solidFill>
                  <a:srgbClr val="00B050"/>
                </a:solidFill>
              </a:rPr>
              <a:t>El </a:t>
            </a:r>
            <a:r>
              <a:rPr lang="en-GB" sz="1200" b="1" dirty="0" err="1">
                <a:solidFill>
                  <a:srgbClr val="00B050"/>
                </a:solidFill>
              </a:rPr>
              <a:t>objetivo</a:t>
            </a:r>
            <a:r>
              <a:rPr lang="en-GB" sz="1200" b="1" dirty="0">
                <a:solidFill>
                  <a:srgbClr val="00B050"/>
                </a:solidFill>
              </a:rPr>
              <a:t> de </a:t>
            </a:r>
            <a:r>
              <a:rPr lang="en-GB" sz="1200" b="1" dirty="0" err="1">
                <a:solidFill>
                  <a:srgbClr val="00B050"/>
                </a:solidFill>
              </a:rPr>
              <a:t>este</a:t>
            </a:r>
            <a:r>
              <a:rPr lang="en-GB" sz="1200" b="1" dirty="0">
                <a:solidFill>
                  <a:srgbClr val="00B050"/>
                </a:solidFill>
              </a:rPr>
              <a:t> </a:t>
            </a:r>
            <a:r>
              <a:rPr lang="en-GB" sz="1200" b="1" dirty="0" err="1">
                <a:solidFill>
                  <a:srgbClr val="00B050"/>
                </a:solidFill>
              </a:rPr>
              <a:t>proyecto</a:t>
            </a:r>
            <a:r>
              <a:rPr lang="en-GB" sz="1200" b="1" dirty="0">
                <a:solidFill>
                  <a:srgbClr val="00B050"/>
                </a:solidFill>
              </a:rPr>
              <a:t> </a:t>
            </a:r>
            <a:r>
              <a:rPr lang="en-GB" sz="1200" b="1" dirty="0" err="1">
                <a:solidFill>
                  <a:srgbClr val="00B050"/>
                </a:solidFill>
              </a:rPr>
              <a:t>es</a:t>
            </a:r>
            <a:r>
              <a:rPr lang="en-GB" sz="1200" b="1" dirty="0">
                <a:solidFill>
                  <a:srgbClr val="00B050"/>
                </a:solidFill>
              </a:rPr>
              <a:t> </a:t>
            </a:r>
            <a:r>
              <a:rPr lang="en-GB" sz="1200" b="1" dirty="0" err="1">
                <a:solidFill>
                  <a:srgbClr val="00B050"/>
                </a:solidFill>
              </a:rPr>
              <a:t>caracterizar</a:t>
            </a:r>
            <a:r>
              <a:rPr lang="en-GB" sz="1200" b="1" dirty="0">
                <a:solidFill>
                  <a:srgbClr val="00B050"/>
                </a:solidFill>
              </a:rPr>
              <a:t> y </a:t>
            </a:r>
            <a:r>
              <a:rPr lang="en-GB" sz="1200" b="1" dirty="0" err="1">
                <a:solidFill>
                  <a:srgbClr val="00B050"/>
                </a:solidFill>
              </a:rPr>
              <a:t>mejorar</a:t>
            </a:r>
            <a:r>
              <a:rPr lang="en-GB" sz="1200" b="1" dirty="0">
                <a:solidFill>
                  <a:srgbClr val="00B050"/>
                </a:solidFill>
              </a:rPr>
              <a:t> el </a:t>
            </a:r>
            <a:r>
              <a:rPr lang="en-GB" sz="1200" b="1" dirty="0" err="1">
                <a:solidFill>
                  <a:srgbClr val="00B050"/>
                </a:solidFill>
              </a:rPr>
              <a:t>intercambio</a:t>
            </a:r>
            <a:r>
              <a:rPr lang="en-GB" sz="1200" b="1" dirty="0">
                <a:solidFill>
                  <a:srgbClr val="00B050"/>
                </a:solidFill>
              </a:rPr>
              <a:t> de </a:t>
            </a:r>
            <a:r>
              <a:rPr lang="en-GB" sz="1200" b="1" dirty="0" err="1">
                <a:solidFill>
                  <a:srgbClr val="00B050"/>
                </a:solidFill>
              </a:rPr>
              <a:t>calor</a:t>
            </a:r>
            <a:r>
              <a:rPr lang="en-GB" sz="1200" b="1" dirty="0">
                <a:solidFill>
                  <a:srgbClr val="00B050"/>
                </a:solidFill>
              </a:rPr>
              <a:t> entre superficies </a:t>
            </a:r>
            <a:r>
              <a:rPr lang="en-GB" sz="1200" b="1" dirty="0" err="1">
                <a:solidFill>
                  <a:srgbClr val="00B050"/>
                </a:solidFill>
              </a:rPr>
              <a:t>en</a:t>
            </a:r>
            <a:r>
              <a:rPr lang="en-GB" sz="1200" b="1" dirty="0">
                <a:solidFill>
                  <a:srgbClr val="00B050"/>
                </a:solidFill>
              </a:rPr>
              <a:t> </a:t>
            </a:r>
            <a:r>
              <a:rPr lang="en-GB" sz="1200" b="1" dirty="0" err="1">
                <a:solidFill>
                  <a:srgbClr val="00B050"/>
                </a:solidFill>
              </a:rPr>
              <a:t>contacto</a:t>
            </a:r>
            <a:r>
              <a:rPr lang="en-GB" sz="1200" b="1" dirty="0">
                <a:solidFill>
                  <a:srgbClr val="00B050"/>
                </a:solidFill>
              </a:rPr>
              <a:t> a </a:t>
            </a:r>
            <a:r>
              <a:rPr lang="en-GB" sz="1200" b="1" dirty="0" err="1">
                <a:solidFill>
                  <a:srgbClr val="00B050"/>
                </a:solidFill>
              </a:rPr>
              <a:t>temperaturas</a:t>
            </a:r>
            <a:r>
              <a:rPr lang="en-GB" sz="1200" b="1" dirty="0">
                <a:solidFill>
                  <a:srgbClr val="00B050"/>
                </a:solidFill>
              </a:rPr>
              <a:t> </a:t>
            </a:r>
            <a:r>
              <a:rPr lang="en-GB" sz="1200" b="1" dirty="0" err="1" smtClean="0">
                <a:solidFill>
                  <a:srgbClr val="00B050"/>
                </a:solidFill>
              </a:rPr>
              <a:t>criogénicas</a:t>
            </a:r>
            <a:endParaRPr lang="en-GB" sz="1200" b="1" dirty="0">
              <a:solidFill>
                <a:srgbClr val="00B050"/>
              </a:solidFill>
            </a:endParaRPr>
          </a:p>
          <a:p>
            <a:pPr algn="just" fontAlgn="base"/>
            <a:endParaRPr lang="en-GB" sz="1000" dirty="0" smtClean="0"/>
          </a:p>
          <a:p>
            <a:pPr algn="just" fontAlgn="base"/>
            <a:endParaRPr lang="en-GB" sz="1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060490" y="3278742"/>
            <a:ext cx="1007454" cy="568230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97376" y="3580314"/>
            <a:ext cx="1222696" cy="298566"/>
          </a:xfrm>
          <a:prstGeom prst="rect">
            <a:avLst/>
          </a:prstGeom>
        </p:spPr>
      </p:pic>
      <p:pic>
        <p:nvPicPr>
          <p:cNvPr id="85" name="Content Placeholder 7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60" r="18885" b="53784"/>
          <a:stretch/>
        </p:blipFill>
        <p:spPr>
          <a:xfrm rot="5400000">
            <a:off x="4504107" y="2644217"/>
            <a:ext cx="670379" cy="617535"/>
          </a:xfrm>
          <a:prstGeom prst="roundRect">
            <a:avLst/>
          </a:prstGeom>
        </p:spPr>
      </p:pic>
      <p:pic>
        <p:nvPicPr>
          <p:cNvPr id="86" name="Content Placeholder 7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47" t="58378" r="22941"/>
          <a:stretch/>
        </p:blipFill>
        <p:spPr>
          <a:xfrm rot="5400000">
            <a:off x="3870195" y="2670259"/>
            <a:ext cx="664889" cy="557423"/>
          </a:xfrm>
          <a:prstGeom prst="round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799825" y="1684313"/>
            <a:ext cx="940527" cy="1275823"/>
          </a:xfrm>
          <a:prstGeom prst="rect">
            <a:avLst/>
          </a:prstGeom>
        </p:spPr>
      </p:pic>
      <p:pic>
        <p:nvPicPr>
          <p:cNvPr id="45" name="Picture 44"/>
          <p:cNvPicPr>
            <a:picLocks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23" t="22599" r="21404" b="5191"/>
          <a:stretch/>
        </p:blipFill>
        <p:spPr>
          <a:xfrm rot="5400000">
            <a:off x="4967231" y="2878136"/>
            <a:ext cx="1195693" cy="770132"/>
          </a:xfrm>
          <a:prstGeom prst="roundRect">
            <a:avLst/>
          </a:prstGeom>
        </p:spPr>
      </p:pic>
      <p:sp>
        <p:nvSpPr>
          <p:cNvPr id="92" name="Rounded Rectangle 91"/>
          <p:cNvSpPr/>
          <p:nvPr/>
        </p:nvSpPr>
        <p:spPr>
          <a:xfrm>
            <a:off x="6535143" y="3987469"/>
            <a:ext cx="2518857" cy="2208596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7213013" y="4018456"/>
            <a:ext cx="983667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s-ES" sz="1200" b="1" dirty="0" smtClean="0"/>
              <a:t>Aplicaciones</a:t>
            </a:r>
            <a:endParaRPr lang="en-GB" sz="12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623637" y="4294837"/>
            <a:ext cx="2340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 smtClean="0"/>
              <a:t>Intercambiadores de calor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 smtClean="0"/>
              <a:t>Componentes </a:t>
            </a:r>
            <a:r>
              <a:rPr lang="es-ES" sz="1200" dirty="0" smtClean="0"/>
              <a:t>aeroespaciales</a:t>
            </a:r>
            <a:endParaRPr lang="es-ES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 smtClean="0"/>
              <a:t>Soportes para imanes SC</a:t>
            </a:r>
            <a:endParaRPr lang="en-GB" sz="1200" dirty="0"/>
          </a:p>
        </p:txBody>
      </p:sp>
      <p:sp>
        <p:nvSpPr>
          <p:cNvPr id="93" name="TextBox 92"/>
          <p:cNvSpPr txBox="1"/>
          <p:nvPr/>
        </p:nvSpPr>
        <p:spPr>
          <a:xfrm>
            <a:off x="6611060" y="5085184"/>
            <a:ext cx="23534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ES" sz="1200" dirty="0" smtClean="0"/>
              <a:t>Máquinas eléctricas </a:t>
            </a:r>
            <a:r>
              <a:rPr lang="es-ES" sz="1200" dirty="0" smtClean="0"/>
              <a:t>rotativas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 smtClean="0"/>
              <a:t>Limitadores </a:t>
            </a:r>
            <a:r>
              <a:rPr lang="es-ES" sz="1200" dirty="0" smtClean="0"/>
              <a:t>de corriente superconductores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 smtClean="0"/>
              <a:t>Transformadores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 smtClean="0"/>
              <a:t>Medicina</a:t>
            </a:r>
            <a:endParaRPr lang="en-GB" sz="1200" dirty="0"/>
          </a:p>
        </p:txBody>
      </p:sp>
      <p:cxnSp>
        <p:nvCxnSpPr>
          <p:cNvPr id="50" name="Straight Connector 49"/>
          <p:cNvCxnSpPr/>
          <p:nvPr/>
        </p:nvCxnSpPr>
        <p:spPr>
          <a:xfrm>
            <a:off x="6629311" y="5008417"/>
            <a:ext cx="2335177" cy="4759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0" y="56818"/>
            <a:ext cx="9144000" cy="707886"/>
          </a:xfrm>
          <a:prstGeom prst="rect">
            <a:avLst/>
          </a:prstGeom>
          <a:noFill/>
          <a:ln w="3810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MEJORAS DE EFICIENCIA EN CRIOSTATOS PARA IMANES SUPERCONDUCTORES</a:t>
            </a:r>
            <a:endParaRPr lang="en-GB" sz="2000" dirty="0">
              <a:solidFill>
                <a:schemeClr val="tx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90000" y="749315"/>
            <a:ext cx="8964000" cy="277752"/>
            <a:chOff x="90000" y="1510453"/>
            <a:chExt cx="8964000" cy="277752"/>
          </a:xfrm>
        </p:grpSpPr>
        <p:sp>
          <p:nvSpPr>
            <p:cNvPr id="101" name="TextBox 100"/>
            <p:cNvSpPr txBox="1"/>
            <p:nvPr/>
          </p:nvSpPr>
          <p:spPr>
            <a:xfrm>
              <a:off x="90000" y="1510453"/>
              <a:ext cx="2988000" cy="276999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s-E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TE-MSC-CMI (Criostatos e Integración)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6066000" y="1511206"/>
              <a:ext cx="2988000" cy="276999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s-E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ana.belen.nunez.chico@cern.ch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078000" y="1510453"/>
              <a:ext cx="2988000" cy="276999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s-E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Ing. Industrial: Ana Belén Núñez Chico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90000" y="3965007"/>
            <a:ext cx="3663461" cy="2231056"/>
            <a:chOff x="90000" y="3965007"/>
            <a:chExt cx="3663461" cy="2231056"/>
          </a:xfrm>
        </p:grpSpPr>
        <p:grpSp>
          <p:nvGrpSpPr>
            <p:cNvPr id="27" name="Group 26"/>
            <p:cNvGrpSpPr/>
            <p:nvPr/>
          </p:nvGrpSpPr>
          <p:grpSpPr>
            <a:xfrm>
              <a:off x="90000" y="3965007"/>
              <a:ext cx="3663461" cy="2231056"/>
              <a:chOff x="188458" y="3958777"/>
              <a:chExt cx="4337288" cy="2260852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188458" y="3958777"/>
                <a:ext cx="4337288" cy="2260852"/>
                <a:chOff x="4723100" y="1068995"/>
                <a:chExt cx="4337288" cy="2260852"/>
              </a:xfrm>
            </p:grpSpPr>
            <p:grpSp>
              <p:nvGrpSpPr>
                <p:cNvPr id="81" name="Group 80"/>
                <p:cNvGrpSpPr/>
                <p:nvPr/>
              </p:nvGrpSpPr>
              <p:grpSpPr>
                <a:xfrm>
                  <a:off x="4761388" y="1068995"/>
                  <a:ext cx="4299000" cy="2260852"/>
                  <a:chOff x="4761388" y="1107728"/>
                  <a:chExt cx="4299000" cy="2260852"/>
                </a:xfrm>
              </p:grpSpPr>
              <p:pic>
                <p:nvPicPr>
                  <p:cNvPr id="61" name="Picture 60"/>
                  <p:cNvPicPr>
                    <a:picLocks noChangeAspect="1"/>
                  </p:cNvPicPr>
                  <p:nvPr/>
                </p:nvPicPr>
                <p:blipFill rotWithShape="1">
                  <a:blip r:embed="rId2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r="7724"/>
                  <a:stretch/>
                </p:blipFill>
                <p:spPr>
                  <a:xfrm>
                    <a:off x="7002917" y="1662349"/>
                    <a:ext cx="2057471" cy="1706231"/>
                  </a:xfrm>
                  <a:prstGeom prst="rect">
                    <a:avLst/>
                  </a:prstGeom>
                </p:spPr>
              </p:pic>
              <p:grpSp>
                <p:nvGrpSpPr>
                  <p:cNvPr id="2" name="Group 1"/>
                  <p:cNvGrpSpPr/>
                  <p:nvPr/>
                </p:nvGrpSpPr>
                <p:grpSpPr>
                  <a:xfrm>
                    <a:off x="4761388" y="1107728"/>
                    <a:ext cx="3750986" cy="1150249"/>
                    <a:chOff x="-3471188" y="18011672"/>
                    <a:chExt cx="8987019" cy="2163065"/>
                  </a:xfrm>
                </p:grpSpPr>
                <p:pic>
                  <p:nvPicPr>
                    <p:cNvPr id="36" name="Picture 35"/>
                    <p:cNvPicPr>
                      <a:picLocks noChangeAspect="1"/>
                    </p:cNvPicPr>
                    <p:nvPr/>
                  </p:nvPicPr>
                  <p:blipFill>
                    <a:blip r:embed="rId26"/>
                    <a:stretch>
                      <a:fillRect/>
                    </a:stretch>
                  </p:blipFill>
                  <p:spPr>
                    <a:xfrm>
                      <a:off x="-3471188" y="18732404"/>
                      <a:ext cx="1179820" cy="1442333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37" name="Group 36"/>
                    <p:cNvGrpSpPr/>
                    <p:nvPr/>
                  </p:nvGrpSpPr>
                  <p:grpSpPr>
                    <a:xfrm>
                      <a:off x="-2494119" y="18011672"/>
                      <a:ext cx="8009950" cy="1693379"/>
                      <a:chOff x="-2494119" y="18349833"/>
                      <a:chExt cx="8009950" cy="1481289"/>
                    </a:xfrm>
                  </p:grpSpPr>
                  <p:pic>
                    <p:nvPicPr>
                      <p:cNvPr id="53" name="Picture 52"/>
                      <p:cNvPicPr>
                        <a:picLocks noChangeAspect="1"/>
                      </p:cNvPicPr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-1161942" y="18896744"/>
                        <a:ext cx="5577223" cy="777211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39" name="Group 38"/>
                      <p:cNvGrpSpPr/>
                      <p:nvPr/>
                    </p:nvGrpSpPr>
                    <p:grpSpPr>
                      <a:xfrm>
                        <a:off x="-2494119" y="18997096"/>
                        <a:ext cx="920883" cy="834026"/>
                        <a:chOff x="-44194" y="21868893"/>
                        <a:chExt cx="867744" cy="834026"/>
                      </a:xfrm>
                    </p:grpSpPr>
                    <p:cxnSp>
                      <p:nvCxnSpPr>
                        <p:cNvPr id="51" name="Straight Arrow Connector 50"/>
                        <p:cNvCxnSpPr/>
                        <p:nvPr/>
                      </p:nvCxnSpPr>
                      <p:spPr>
                        <a:xfrm flipH="1">
                          <a:off x="76801" y="21868893"/>
                          <a:ext cx="697514" cy="452412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accent1">
                              <a:lumMod val="75000"/>
                            </a:schemeClr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2" name="Straight Arrow Connector 51"/>
                        <p:cNvCxnSpPr/>
                        <p:nvPr/>
                      </p:nvCxnSpPr>
                      <p:spPr>
                        <a:xfrm flipH="1" flipV="1">
                          <a:off x="-44194" y="22520795"/>
                          <a:ext cx="867744" cy="182124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chemeClr val="accent1">
                              <a:lumMod val="75000"/>
                            </a:schemeClr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48" name="TextBox 47"/>
                      <p:cNvSpPr txBox="1"/>
                      <p:nvPr/>
                    </p:nvSpPr>
                    <p:spPr>
                      <a:xfrm>
                        <a:off x="-858417" y="18349833"/>
                        <a:ext cx="6374248" cy="45566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ctr"/>
                        <a:r>
                          <a:rPr lang="es-ES" sz="1200" b="1" i="1" dirty="0" smtClean="0">
                            <a:solidFill>
                              <a:schemeClr val="tx2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a:t>Termalización con bloques de aluminio</a:t>
                        </a:r>
                        <a:endParaRPr lang="en-GB" sz="12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endParaRPr>
                      </a:p>
                    </p:txBody>
                  </p:sp>
                </p:grpSp>
              </p:grpSp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5076951" y="1277927"/>
                    <a:ext cx="97494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1200" dirty="0" smtClean="0"/>
                      <a:t>Bloque de Al</a:t>
                    </a:r>
                    <a:endParaRPr lang="en-GB" sz="1200" dirty="0"/>
                  </a:p>
                </p:txBody>
              </p:sp>
              <p:sp>
                <p:nvSpPr>
                  <p:cNvPr id="56" name="TextBox 55"/>
                  <p:cNvSpPr txBox="1"/>
                  <p:nvPr/>
                </p:nvSpPr>
                <p:spPr>
                  <a:xfrm>
                    <a:off x="5064697" y="2079734"/>
                    <a:ext cx="188801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1200" dirty="0" smtClean="0"/>
                      <a:t>Tubería de acero </a:t>
                    </a:r>
                    <a:r>
                      <a:rPr lang="es-ES" sz="1200" dirty="0" err="1" smtClean="0"/>
                      <a:t>inox</a:t>
                    </a:r>
                    <a:r>
                      <a:rPr lang="es-ES" sz="1200" dirty="0" smtClean="0"/>
                      <a:t> (60K)</a:t>
                    </a:r>
                    <a:endParaRPr lang="en-GB" sz="1200" dirty="0"/>
                  </a:p>
                </p:txBody>
              </p:sp>
              <p:pic>
                <p:nvPicPr>
                  <p:cNvPr id="57" name="Picture 56"/>
                  <p:cNvPicPr>
                    <a:picLocks noChangeAspect="1"/>
                  </p:cNvPicPr>
                  <p:nvPr/>
                </p:nvPicPr>
                <p:blipFill rotWithShape="1">
                  <a:blip r:embed="rId2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1410" t="39144" r="25481" b="11681"/>
                  <a:stretch/>
                </p:blipFill>
                <p:spPr>
                  <a:xfrm flipH="1">
                    <a:off x="8352149" y="1397737"/>
                    <a:ext cx="594936" cy="988076"/>
                  </a:xfrm>
                  <a:prstGeom prst="roundRect">
                    <a:avLst/>
                  </a:prstGeom>
                </p:spPr>
              </p:pic>
            </p:grpSp>
            <p:sp>
              <p:nvSpPr>
                <p:cNvPr id="59" name="Rounded Rectangle 58"/>
                <p:cNvSpPr/>
                <p:nvPr/>
              </p:nvSpPr>
              <p:spPr>
                <a:xfrm>
                  <a:off x="4723100" y="1097419"/>
                  <a:ext cx="4330900" cy="2217521"/>
                </a:xfrm>
                <a:prstGeom prst="roundRect">
                  <a:avLst>
                    <a:gd name="adj" fmla="val 10000"/>
                  </a:avLst>
                </a:prstGeom>
                <a:noFill/>
                <a:ln w="28575"/>
              </p:spPr>
              <p:style>
                <a:lnRef idx="1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</p:grpSp>
          <p:pic>
            <p:nvPicPr>
              <p:cNvPr id="84" name="Picture 83"/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600855" y="5302465"/>
                <a:ext cx="954921" cy="686056"/>
              </a:xfrm>
              <a:prstGeom prst="rect">
                <a:avLst/>
              </a:prstGeom>
            </p:spPr>
          </p:pic>
          <p:pic>
            <p:nvPicPr>
              <p:cNvPr id="87" name="Picture 86"/>
              <p:cNvPicPr>
                <a:picLocks/>
              </p:cNvPicPr>
              <p:nvPr/>
            </p:nvPicPr>
            <p:blipFill rotWithShape="1"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123" t="22599" r="21404" b="5191"/>
              <a:stretch/>
            </p:blipFill>
            <p:spPr>
              <a:xfrm rot="5400000">
                <a:off x="185706" y="5299736"/>
                <a:ext cx="901760" cy="770132"/>
              </a:xfrm>
              <a:prstGeom prst="roundRect">
                <a:avLst/>
              </a:prstGeom>
            </p:spPr>
          </p:pic>
          <p:pic>
            <p:nvPicPr>
              <p:cNvPr id="88" name="Content Placeholder 7"/>
              <p:cNvPicPr>
                <a:picLocks noChangeAspect="1"/>
              </p:cNvPicPr>
              <p:nvPr/>
            </p:nvPicPr>
            <p:blipFill rotWithShape="1"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9860" r="18885" b="53784"/>
              <a:stretch/>
            </p:blipFill>
            <p:spPr>
              <a:xfrm rot="5400000">
                <a:off x="1067364" y="5673059"/>
                <a:ext cx="425565" cy="473076"/>
              </a:xfrm>
              <a:prstGeom prst="roundRect">
                <a:avLst/>
              </a:prstGeom>
            </p:spPr>
          </p:pic>
          <p:pic>
            <p:nvPicPr>
              <p:cNvPr id="89" name="Content Placeholder 7"/>
              <p:cNvPicPr>
                <a:picLocks noChangeAspect="1"/>
              </p:cNvPicPr>
              <p:nvPr/>
            </p:nvPicPr>
            <p:blipFill rotWithShape="1"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9347" t="58378" r="22941"/>
              <a:stretch/>
            </p:blipFill>
            <p:spPr>
              <a:xfrm rot="5400000">
                <a:off x="1067363" y="5205446"/>
                <a:ext cx="425567" cy="473076"/>
              </a:xfrm>
              <a:prstGeom prst="roundRect">
                <a:avLst/>
              </a:prstGeom>
            </p:spPr>
          </p:pic>
        </p:grpSp>
        <p:sp>
          <p:nvSpPr>
            <p:cNvPr id="47" name="Rounded Rectangle 46"/>
            <p:cNvSpPr/>
            <p:nvPr/>
          </p:nvSpPr>
          <p:spPr>
            <a:xfrm>
              <a:off x="2627785" y="4653136"/>
              <a:ext cx="498660" cy="52494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8133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2292</TotalTime>
  <Words>417</Words>
  <Application>Microsoft Office PowerPoint</Application>
  <PresentationFormat>On-screen Show (4:3)</PresentationFormat>
  <Paragraphs>52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Arial Black</vt:lpstr>
      <vt:lpstr>Calibri</vt:lpstr>
      <vt:lpstr>Cambria</vt:lpstr>
      <vt:lpstr>Tema de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 De  Alvaro, Teresa</dc:creator>
  <cp:lastModifiedBy>Administrator</cp:lastModifiedBy>
  <cp:revision>137</cp:revision>
  <cp:lastPrinted>2017-03-02T18:07:47Z</cp:lastPrinted>
  <dcterms:created xsi:type="dcterms:W3CDTF">2017-02-14T12:01:31Z</dcterms:created>
  <dcterms:modified xsi:type="dcterms:W3CDTF">2018-02-13T10:12:26Z</dcterms:modified>
</cp:coreProperties>
</file>