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30632400" cy="3977640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52175" userDrawn="1">
          <p15:clr>
            <a:srgbClr val="A4A3A4"/>
          </p15:clr>
        </p15:guide>
        <p15:guide id="2" pos="41819" userDrawn="1">
          <p15:clr>
            <a:srgbClr val="A4A3A4"/>
          </p15:clr>
        </p15:guide>
        <p15:guide id="3" orient="horz" pos="12528" userDrawn="1">
          <p15:clr>
            <a:srgbClr val="A4A3A4"/>
          </p15:clr>
        </p15:guide>
        <p15:guide id="4" pos="965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98747"/>
    <a:srgbClr val="EBC447"/>
    <a:srgbClr val="9999FF"/>
    <a:srgbClr val="EBB047"/>
    <a:srgbClr val="FFCCFF"/>
    <a:srgbClr val="FF99FF"/>
    <a:srgbClr val="FF66FF"/>
    <a:srgbClr val="6699FF"/>
    <a:srgbClr val="E79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650" autoAdjust="0"/>
    <p:restoredTop sz="94772" autoAdjust="0"/>
  </p:normalViewPr>
  <p:slideViewPr>
    <p:cSldViewPr snapToGrid="0" snapToObjects="1">
      <p:cViewPr>
        <p:scale>
          <a:sx n="60" d="100"/>
          <a:sy n="60" d="100"/>
        </p:scale>
        <p:origin x="-522" y="-10272"/>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52175"/>
        <p:guide pos="41819"/>
        <p:guide orient="horz" pos="12528"/>
        <p:guide pos="965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6" y="4"/>
            <a:ext cx="13274039" cy="1988823"/>
          </a:xfrm>
          <a:prstGeom prst="rect">
            <a:avLst/>
          </a:prstGeom>
        </p:spPr>
        <p:txBody>
          <a:bodyPr vert="horz" lIns="385182" tIns="192593" rIns="385182" bIns="192593" rtlCol="0"/>
          <a:lstStyle>
            <a:lvl1pPr algn="l">
              <a:defRPr sz="5100"/>
            </a:lvl1pPr>
          </a:lstStyle>
          <a:p>
            <a:endParaRPr lang="es-ES"/>
          </a:p>
        </p:txBody>
      </p:sp>
      <p:sp>
        <p:nvSpPr>
          <p:cNvPr id="3" name="2 Marcador de fecha"/>
          <p:cNvSpPr>
            <a:spLocks noGrp="1"/>
          </p:cNvSpPr>
          <p:nvPr>
            <p:ph type="dt" sz="quarter" idx="1"/>
          </p:nvPr>
        </p:nvSpPr>
        <p:spPr>
          <a:xfrm>
            <a:off x="17351288" y="4"/>
            <a:ext cx="13274039" cy="1988823"/>
          </a:xfrm>
          <a:prstGeom prst="rect">
            <a:avLst/>
          </a:prstGeom>
        </p:spPr>
        <p:txBody>
          <a:bodyPr vert="horz" lIns="385182" tIns="192593" rIns="385182" bIns="192593" rtlCol="0"/>
          <a:lstStyle>
            <a:lvl1pPr algn="r">
              <a:defRPr sz="5100"/>
            </a:lvl1pPr>
          </a:lstStyle>
          <a:p>
            <a:fld id="{D5AF55A8-BD45-427F-B685-63957A455E28}" type="datetimeFigureOut">
              <a:rPr lang="es-ES" smtClean="0"/>
              <a:pPr/>
              <a:t>12/02/2018</a:t>
            </a:fld>
            <a:endParaRPr lang="es-ES"/>
          </a:p>
        </p:txBody>
      </p:sp>
      <p:sp>
        <p:nvSpPr>
          <p:cNvPr id="4" name="3 Marcador de pie de página"/>
          <p:cNvSpPr>
            <a:spLocks noGrp="1"/>
          </p:cNvSpPr>
          <p:nvPr>
            <p:ph type="ftr" sz="quarter" idx="2"/>
          </p:nvPr>
        </p:nvSpPr>
        <p:spPr>
          <a:xfrm>
            <a:off x="16" y="37780682"/>
            <a:ext cx="13274039" cy="1988823"/>
          </a:xfrm>
          <a:prstGeom prst="rect">
            <a:avLst/>
          </a:prstGeom>
        </p:spPr>
        <p:txBody>
          <a:bodyPr vert="horz" lIns="385182" tIns="192593" rIns="385182" bIns="192593" rtlCol="0" anchor="b"/>
          <a:lstStyle>
            <a:lvl1pPr algn="l">
              <a:defRPr sz="5100"/>
            </a:lvl1pPr>
          </a:lstStyle>
          <a:p>
            <a:endParaRPr lang="es-ES"/>
          </a:p>
        </p:txBody>
      </p:sp>
      <p:sp>
        <p:nvSpPr>
          <p:cNvPr id="5" name="4 Marcador de número de diapositiva"/>
          <p:cNvSpPr>
            <a:spLocks noGrp="1"/>
          </p:cNvSpPr>
          <p:nvPr>
            <p:ph type="sldNum" sz="quarter" idx="3"/>
          </p:nvPr>
        </p:nvSpPr>
        <p:spPr>
          <a:xfrm>
            <a:off x="17351288" y="37780682"/>
            <a:ext cx="13274039" cy="1988823"/>
          </a:xfrm>
          <a:prstGeom prst="rect">
            <a:avLst/>
          </a:prstGeom>
        </p:spPr>
        <p:txBody>
          <a:bodyPr vert="horz" lIns="385182" tIns="192593" rIns="385182" bIns="192593" rtlCol="0" anchor="b"/>
          <a:lstStyle>
            <a:lvl1pPr algn="r">
              <a:defRPr sz="5100"/>
            </a:lvl1pPr>
          </a:lstStyle>
          <a:p>
            <a:fld id="{1EF52225-3A9F-43BD-BE5B-C7F9D6101F37}" type="slidenum">
              <a:rPr lang="es-ES" smtClean="0"/>
              <a:pPr/>
              <a:t>‹#›</a:t>
            </a:fld>
            <a:endParaRPr lang="es-ES"/>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6" y="4"/>
            <a:ext cx="13274039" cy="1988823"/>
          </a:xfrm>
          <a:prstGeom prst="rect">
            <a:avLst/>
          </a:prstGeom>
          <a:noFill/>
          <a:ln w="9525">
            <a:noFill/>
            <a:miter lim="800000"/>
            <a:headEnd/>
            <a:tailEnd/>
          </a:ln>
          <a:effectLst/>
        </p:spPr>
        <p:txBody>
          <a:bodyPr vert="horz" wrap="square" lIns="385182" tIns="192593" rIns="385182" bIns="192593" numCol="1" anchor="t" anchorCtr="0" compatLnSpc="1">
            <a:prstTxWarp prst="textNoShape">
              <a:avLst/>
            </a:prstTxWarp>
          </a:bodyPr>
          <a:lstStyle>
            <a:lvl1pPr>
              <a:defRPr sz="51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17351288" y="4"/>
            <a:ext cx="13274039" cy="1988823"/>
          </a:xfrm>
          <a:prstGeom prst="rect">
            <a:avLst/>
          </a:prstGeom>
          <a:noFill/>
          <a:ln w="9525">
            <a:noFill/>
            <a:miter lim="800000"/>
            <a:headEnd/>
            <a:tailEnd/>
          </a:ln>
          <a:effectLst/>
        </p:spPr>
        <p:txBody>
          <a:bodyPr vert="horz" wrap="square" lIns="385182" tIns="192593" rIns="385182" bIns="192593" numCol="1" anchor="t" anchorCtr="0" compatLnSpc="1">
            <a:prstTxWarp prst="textNoShape">
              <a:avLst/>
            </a:prstTxWarp>
          </a:bodyPr>
          <a:lstStyle>
            <a:lvl1pPr algn="r">
              <a:defRPr sz="5100">
                <a:latin typeface="Arial" charset="0"/>
                <a:ea typeface="+mn-ea"/>
                <a:cs typeface="+mn-cs"/>
              </a:defRPr>
            </a:lvl1pPr>
          </a:lstStyle>
          <a:p>
            <a:pPr>
              <a:defRPr/>
            </a:pPr>
            <a:endParaRPr lang="en-US"/>
          </a:p>
        </p:txBody>
      </p:sp>
      <p:sp>
        <p:nvSpPr>
          <p:cNvPr id="5124" name="Rectangle 4"/>
          <p:cNvSpPr>
            <a:spLocks noGrp="1" noRot="1" noChangeAspect="1" noChangeArrowheads="1" noTextEdit="1"/>
          </p:cNvSpPr>
          <p:nvPr>
            <p:ph type="sldImg" idx="2"/>
          </p:nvPr>
        </p:nvSpPr>
        <p:spPr bwMode="auto">
          <a:xfrm>
            <a:off x="10040938" y="2982913"/>
            <a:ext cx="10550525" cy="14914562"/>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3063242" y="18893791"/>
            <a:ext cx="24505920" cy="17899383"/>
          </a:xfrm>
          <a:prstGeom prst="rect">
            <a:avLst/>
          </a:prstGeom>
          <a:noFill/>
          <a:ln w="9525">
            <a:noFill/>
            <a:miter lim="800000"/>
            <a:headEnd/>
            <a:tailEnd/>
          </a:ln>
          <a:effectLst/>
        </p:spPr>
        <p:txBody>
          <a:bodyPr vert="horz" wrap="square" lIns="385182" tIns="192593" rIns="385182" bIns="19259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6" y="37780682"/>
            <a:ext cx="13274039" cy="1988823"/>
          </a:xfrm>
          <a:prstGeom prst="rect">
            <a:avLst/>
          </a:prstGeom>
          <a:noFill/>
          <a:ln w="9525">
            <a:noFill/>
            <a:miter lim="800000"/>
            <a:headEnd/>
            <a:tailEnd/>
          </a:ln>
          <a:effectLst/>
        </p:spPr>
        <p:txBody>
          <a:bodyPr vert="horz" wrap="square" lIns="385182" tIns="192593" rIns="385182" bIns="192593" numCol="1" anchor="b" anchorCtr="0" compatLnSpc="1">
            <a:prstTxWarp prst="textNoShape">
              <a:avLst/>
            </a:prstTxWarp>
          </a:bodyPr>
          <a:lstStyle>
            <a:lvl1pPr>
              <a:defRPr sz="51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17351288" y="37780682"/>
            <a:ext cx="13274039" cy="1988823"/>
          </a:xfrm>
          <a:prstGeom prst="rect">
            <a:avLst/>
          </a:prstGeom>
          <a:noFill/>
          <a:ln w="9525">
            <a:noFill/>
            <a:miter lim="800000"/>
            <a:headEnd/>
            <a:tailEnd/>
          </a:ln>
          <a:effectLst/>
        </p:spPr>
        <p:txBody>
          <a:bodyPr vert="horz" wrap="square" lIns="385182" tIns="192593" rIns="385182" bIns="192593" numCol="1" anchor="b" anchorCtr="0" compatLnSpc="1">
            <a:prstTxWarp prst="textNoShape">
              <a:avLst/>
            </a:prstTxWarp>
          </a:bodyPr>
          <a:lstStyle>
            <a:lvl1pPr algn="r">
              <a:defRPr sz="5100">
                <a:latin typeface="Arial" charset="0"/>
                <a:ea typeface="ＭＳ Ｐゴシック" charset="-128"/>
                <a:cs typeface="+mn-cs"/>
              </a:defRPr>
            </a:lvl1pPr>
          </a:lstStyle>
          <a:p>
            <a:pPr>
              <a:defRPr/>
            </a:pPr>
            <a:fld id="{534DC9A4-5D97-477D-B3CE-485636319B65}" type="slidenum">
              <a:rPr lang="en-US"/>
              <a:pPr>
                <a:defRPr/>
              </a:pPr>
              <a:t>‹#›</a:t>
            </a:fld>
            <a:endParaRPr lang="en-US"/>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tif"/><Relationship Id="rId18" Type="http://schemas.openxmlformats.org/officeDocument/2006/relationships/image" Target="../media/image16.jpeg"/><Relationship Id="rId26" Type="http://schemas.openxmlformats.org/officeDocument/2006/relationships/image" Target="../media/image24.png"/><Relationship Id="rId3" Type="http://schemas.openxmlformats.org/officeDocument/2006/relationships/image" Target="../media/image1.jpg"/><Relationship Id="rId21" Type="http://schemas.openxmlformats.org/officeDocument/2006/relationships/image" Target="../media/image19.jpeg"/><Relationship Id="rId7" Type="http://schemas.openxmlformats.org/officeDocument/2006/relationships/image" Target="../media/image5.tif"/><Relationship Id="rId12" Type="http://schemas.openxmlformats.org/officeDocument/2006/relationships/image" Target="../media/image10.tif"/><Relationship Id="rId17" Type="http://schemas.openxmlformats.org/officeDocument/2006/relationships/image" Target="../media/image15.png"/><Relationship Id="rId25" Type="http://schemas.openxmlformats.org/officeDocument/2006/relationships/image" Target="../media/image23.png"/><Relationship Id="rId2" Type="http://schemas.openxmlformats.org/officeDocument/2006/relationships/notesSlide" Target="../notesSlides/notesSlide1.xml"/><Relationship Id="rId16" Type="http://schemas.openxmlformats.org/officeDocument/2006/relationships/image" Target="../media/image14.jpeg"/><Relationship Id="rId20"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tif"/><Relationship Id="rId24" Type="http://schemas.openxmlformats.org/officeDocument/2006/relationships/image" Target="../media/image22.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1.jpeg"/><Relationship Id="rId10" Type="http://schemas.openxmlformats.org/officeDocument/2006/relationships/image" Target="../media/image8.jpeg"/><Relationship Id="rId19" Type="http://schemas.openxmlformats.org/officeDocument/2006/relationships/image" Target="../media/image17.jpeg"/><Relationship Id="rId4" Type="http://schemas.openxmlformats.org/officeDocument/2006/relationships/image" Target="../media/image2.jpg"/><Relationship Id="rId9" Type="http://schemas.openxmlformats.org/officeDocument/2006/relationships/image" Target="../media/image7.emf"/><Relationship Id="rId14" Type="http://schemas.openxmlformats.org/officeDocument/2006/relationships/image" Target="../media/image12.png"/><Relationship Id="rId22" Type="http://schemas.openxmlformats.org/officeDocument/2006/relationships/image" Target="../media/image20.jpeg"/><Relationship Id="rId27"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89 Rectángulo redondeado"/>
          <p:cNvSpPr/>
          <p:nvPr/>
        </p:nvSpPr>
        <p:spPr bwMode="auto">
          <a:xfrm>
            <a:off x="517184" y="507492"/>
            <a:ext cx="29267669" cy="4667250"/>
          </a:xfrm>
          <a:prstGeom prst="roundRect">
            <a:avLst>
              <a:gd name="adj" fmla="val 0"/>
            </a:avLst>
          </a:prstGeom>
          <a:noFill/>
          <a:ln w="44450"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995224"/>
            <a:ext cx="29472686" cy="1429774"/>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s-ES" sz="4400" dirty="0" smtClean="0">
                <a:solidFill>
                  <a:schemeClr val="tx2"/>
                </a:solidFill>
                <a:latin typeface="Arial Black" pitchFamily="34" charset="0"/>
              </a:rPr>
              <a:t>OPTIMIZATION </a:t>
            </a:r>
            <a:r>
              <a:rPr lang="es-ES" sz="4400" dirty="0" smtClean="0">
                <a:solidFill>
                  <a:schemeClr val="tx2"/>
                </a:solidFill>
                <a:latin typeface="Arial Black" pitchFamily="34" charset="0"/>
              </a:rPr>
              <a:t>OF HEAT </a:t>
            </a:r>
            <a:r>
              <a:rPr lang="es-ES" sz="4400" dirty="0">
                <a:solidFill>
                  <a:schemeClr val="tx2"/>
                </a:solidFill>
                <a:latin typeface="Arial Black" pitchFamily="34" charset="0"/>
              </a:rPr>
              <a:t>INTERCEPTS </a:t>
            </a:r>
            <a:r>
              <a:rPr lang="es-ES" sz="4400" dirty="0" smtClean="0">
                <a:solidFill>
                  <a:schemeClr val="tx2"/>
                </a:solidFill>
                <a:latin typeface="Arial Black" pitchFamily="34" charset="0"/>
              </a:rPr>
              <a:t>FOR CRYOGENIC APPLICATIONS </a:t>
            </a:r>
            <a:r>
              <a:rPr lang="es-ES" sz="4400" dirty="0" smtClean="0">
                <a:solidFill>
                  <a:schemeClr val="tx2"/>
                </a:solidFill>
                <a:latin typeface="Arial Black" pitchFamily="34" charset="0"/>
              </a:rPr>
              <a:t>&amp; DEVELOPMENT OF 2</a:t>
            </a:r>
            <a:r>
              <a:rPr lang="es-ES" sz="4400" baseline="30000" dirty="0" smtClean="0">
                <a:solidFill>
                  <a:schemeClr val="tx2"/>
                </a:solidFill>
                <a:latin typeface="Arial Black" pitchFamily="34" charset="0"/>
              </a:rPr>
              <a:t>ND</a:t>
            </a:r>
            <a:r>
              <a:rPr lang="es-ES" sz="4400" dirty="0" smtClean="0">
                <a:solidFill>
                  <a:schemeClr val="tx2"/>
                </a:solidFill>
                <a:latin typeface="Arial Black" pitchFamily="34" charset="0"/>
              </a:rPr>
              <a:t> GENERATION SUPERCONDUCTING PANCAKE COILS FOR POWER APPLICATIONS</a:t>
            </a:r>
            <a:endParaRPr lang="en-US" sz="4400" dirty="0">
              <a:solidFill>
                <a:schemeClr val="tx2"/>
              </a:solidFill>
            </a:endParaRPr>
          </a:p>
        </p:txBody>
      </p:sp>
      <p:sp>
        <p:nvSpPr>
          <p:cNvPr id="297" name="6 Rectángulo"/>
          <p:cNvSpPr>
            <a:spLocks noChangeArrowheads="1"/>
          </p:cNvSpPr>
          <p:nvPr/>
        </p:nvSpPr>
        <p:spPr bwMode="auto">
          <a:xfrm>
            <a:off x="539062" y="7563705"/>
            <a:ext cx="14238634" cy="3970318"/>
          </a:xfrm>
          <a:prstGeom prst="rect">
            <a:avLst/>
          </a:prstGeom>
          <a:noFill/>
          <a:ln w="9525">
            <a:noFill/>
            <a:miter lim="800000"/>
            <a:headEnd/>
            <a:tailEnd/>
          </a:ln>
        </p:spPr>
        <p:txBody>
          <a:bodyPr wrap="square">
            <a:spAutoFit/>
          </a:bodyPr>
          <a:lstStyle/>
          <a:p>
            <a:pPr lvl="0" algn="just">
              <a:lnSpc>
                <a:spcPct val="150000"/>
              </a:lnSpc>
            </a:pPr>
            <a:r>
              <a:rPr lang="en-GB" b="1" dirty="0" smtClean="0">
                <a:solidFill>
                  <a:schemeClr val="tx2"/>
                </a:solidFill>
              </a:rPr>
              <a:t>	Contact heat transfer </a:t>
            </a:r>
            <a:r>
              <a:rPr lang="en-GB" dirty="0" smtClean="0">
                <a:solidFill>
                  <a:schemeClr val="tx2"/>
                </a:solidFill>
              </a:rPr>
              <a:t>is important in many cryogenic engineering applications such as superconducting magnets, plate fin heat exchangers and spacecraft electronic components. The thermal designs for these applications require experimental investigation of the thermal contact conductance, which can be used to characterize heat transfer across interfaces in contact. </a:t>
            </a:r>
            <a:r>
              <a:rPr lang="en-GB" b="1" dirty="0" err="1" smtClean="0">
                <a:solidFill>
                  <a:schemeClr val="tx2"/>
                </a:solidFill>
              </a:rPr>
              <a:t>Thermalizations</a:t>
            </a:r>
            <a:r>
              <a:rPr lang="en-GB" dirty="0" smtClean="0">
                <a:solidFill>
                  <a:schemeClr val="tx2"/>
                </a:solidFill>
              </a:rPr>
              <a:t> </a:t>
            </a:r>
            <a:r>
              <a:rPr lang="en-GB" dirty="0">
                <a:solidFill>
                  <a:schemeClr val="tx2"/>
                </a:solidFill>
              </a:rPr>
              <a:t>or thermal </a:t>
            </a:r>
            <a:r>
              <a:rPr lang="en-GB" dirty="0" smtClean="0">
                <a:solidFill>
                  <a:schemeClr val="tx2"/>
                </a:solidFill>
              </a:rPr>
              <a:t>bridges are a solution to cool a component or subassembly of a cryostat by conduction to a heat sink. Because they must be designed for low heat impedance and be compatible with integration requirements, it is often necessary to use assemblies where heat transfer occurring between two surfaces in contact cannot be avoided and must therefore be well characterized.</a:t>
            </a:r>
            <a:endParaRPr lang="es-ES" sz="3200" dirty="0">
              <a:solidFill>
                <a:schemeClr val="tx2"/>
              </a:solidFill>
              <a:latin typeface="Arial" panose="020B0604020202020204" pitchFamily="34" charset="0"/>
              <a:cs typeface="Arial" panose="020B0604020202020204" pitchFamily="34" charset="0"/>
            </a:endParaRPr>
          </a:p>
        </p:txBody>
      </p:sp>
      <p:sp>
        <p:nvSpPr>
          <p:cNvPr id="395" name="Text Box 545"/>
          <p:cNvSpPr txBox="1">
            <a:spLocks noChangeArrowheads="1"/>
          </p:cNvSpPr>
          <p:nvPr/>
        </p:nvSpPr>
        <p:spPr bwMode="auto">
          <a:xfrm>
            <a:off x="567434" y="6648057"/>
            <a:ext cx="14241463" cy="814237"/>
          </a:xfrm>
          <a:prstGeom prst="rect">
            <a:avLst/>
          </a:prstGeom>
          <a:solidFill>
            <a:schemeClr val="accent5">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Introduction</a:t>
            </a:r>
            <a:endParaRPr lang="en-US" sz="4800" b="1" dirty="0">
              <a:solidFill>
                <a:schemeClr val="tx2"/>
              </a:solidFill>
            </a:endParaRPr>
          </a:p>
        </p:txBody>
      </p:sp>
      <p:sp>
        <p:nvSpPr>
          <p:cNvPr id="135" name="Text Box 545"/>
          <p:cNvSpPr txBox="1">
            <a:spLocks noChangeArrowheads="1"/>
          </p:cNvSpPr>
          <p:nvPr/>
        </p:nvSpPr>
        <p:spPr bwMode="auto">
          <a:xfrm>
            <a:off x="459037" y="36751268"/>
            <a:ext cx="14292631" cy="814237"/>
          </a:xfrm>
          <a:prstGeom prst="rect">
            <a:avLst/>
          </a:prstGeom>
          <a:solidFill>
            <a:schemeClr val="accent5">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s-ES" sz="4800" b="1" dirty="0" err="1" smtClean="0">
                <a:solidFill>
                  <a:schemeClr val="tx2"/>
                </a:solidFill>
              </a:rPr>
              <a:t>Conclusions</a:t>
            </a:r>
            <a:endParaRPr lang="en-US" sz="4800" b="1" dirty="0">
              <a:solidFill>
                <a:schemeClr val="tx2"/>
              </a:solidFill>
            </a:endParaRPr>
          </a:p>
        </p:txBody>
      </p:sp>
      <p:sp>
        <p:nvSpPr>
          <p:cNvPr id="28" name="27 CuadroTexto"/>
          <p:cNvSpPr txBox="1"/>
          <p:nvPr/>
        </p:nvSpPr>
        <p:spPr>
          <a:xfrm>
            <a:off x="23142173" y="40148289"/>
            <a:ext cx="7268880" cy="2431435"/>
          </a:xfrm>
          <a:prstGeom prst="rect">
            <a:avLst/>
          </a:prstGeom>
          <a:noFill/>
        </p:spPr>
        <p:txBody>
          <a:bodyPr wrap="square" rtlCol="0">
            <a:spAutoFit/>
          </a:bodyPr>
          <a:lstStyle/>
          <a:p>
            <a:pPr marL="0" lvl="1"/>
            <a:r>
              <a:rPr lang="en-US" altLang="ja-JP" sz="3200" dirty="0" smtClean="0">
                <a:solidFill>
                  <a:schemeClr val="tx2"/>
                </a:solidFill>
                <a:ea typeface="MS PGothic" pitchFamily="34" charset="-128"/>
              </a:rPr>
              <a:t>*This work has been funded by: </a:t>
            </a:r>
            <a:r>
              <a:rPr lang="en-US" altLang="ja-JP" sz="3200" b="1" dirty="0" smtClean="0">
                <a:solidFill>
                  <a:schemeClr val="tx2"/>
                </a:solidFill>
                <a:ea typeface="MS PGothic" pitchFamily="34" charset="-128"/>
              </a:rPr>
              <a:t>CERN</a:t>
            </a:r>
            <a:r>
              <a:rPr lang="en-US" altLang="ja-JP" sz="3200" dirty="0" smtClean="0">
                <a:solidFill>
                  <a:schemeClr val="tx2"/>
                </a:solidFill>
                <a:ea typeface="MS PGothic" pitchFamily="34" charset="-128"/>
              </a:rPr>
              <a:t> under Spanish     Trainee Program (</a:t>
            </a:r>
            <a:r>
              <a:rPr lang="en-US" altLang="ja-JP" sz="3200" b="1" dirty="0" smtClean="0">
                <a:solidFill>
                  <a:schemeClr val="tx2"/>
                </a:solidFill>
                <a:ea typeface="MS PGothic" pitchFamily="34" charset="-128"/>
              </a:rPr>
              <a:t>FTEC2016</a:t>
            </a:r>
            <a:r>
              <a:rPr lang="en-US" altLang="ja-JP" sz="3200" dirty="0" smtClean="0">
                <a:solidFill>
                  <a:schemeClr val="tx2"/>
                </a:solidFill>
                <a:ea typeface="MS PGothic" pitchFamily="34" charset="-128"/>
              </a:rPr>
              <a:t>) </a:t>
            </a:r>
          </a:p>
          <a:p>
            <a:pPr marL="0" lvl="1"/>
            <a:r>
              <a:rPr lang="en-US" altLang="ja-JP" sz="3200" baseline="30000" dirty="0" smtClean="0">
                <a:solidFill>
                  <a:schemeClr val="tx2"/>
                </a:solidFill>
                <a:ea typeface="MS PGothic" pitchFamily="34" charset="-128"/>
              </a:rPr>
              <a:t>†</a:t>
            </a:r>
            <a:r>
              <a:rPr lang="en-US" altLang="ja-JP" sz="3200" dirty="0" smtClean="0">
                <a:solidFill>
                  <a:schemeClr val="tx2"/>
                </a:solidFill>
                <a:ea typeface="MS PGothic" pitchFamily="34" charset="-128"/>
              </a:rPr>
              <a:t>ana.belen.nunez.chico@cern.ch</a:t>
            </a:r>
          </a:p>
          <a:p>
            <a:pPr marL="0" lvl="1"/>
            <a:r>
              <a:rPr lang="en-US" altLang="ja-JP" sz="3200" dirty="0" smtClean="0">
                <a:solidFill>
                  <a:schemeClr val="tx2"/>
                </a:solidFill>
                <a:ea typeface="MS PGothic" pitchFamily="34" charset="-128"/>
              </a:rPr>
              <a:t> </a:t>
            </a:r>
            <a:r>
              <a:rPr lang="en-US" altLang="ja-JP" sz="3200" u="sng" dirty="0" smtClean="0">
                <a:solidFill>
                  <a:schemeClr val="tx2"/>
                </a:solidFill>
                <a:ea typeface="MS PGothic" pitchFamily="34" charset="-128"/>
              </a:rPr>
              <a:t>ananunez1978@gmail.com</a:t>
            </a:r>
            <a:endParaRPr lang="en-GB" altLang="ja-JP" sz="3200" u="sng" dirty="0">
              <a:solidFill>
                <a:schemeClr val="tx2"/>
              </a:solidFill>
              <a:ea typeface="MS PGothic" pitchFamily="34" charset="-128"/>
            </a:endParaRPr>
          </a:p>
          <a:p>
            <a:endParaRPr lang="es-ES" dirty="0">
              <a:solidFill>
                <a:schemeClr val="tx2"/>
              </a:solidFill>
            </a:endParaRP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3401" y="40349775"/>
            <a:ext cx="13626432" cy="2131533"/>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88" y="40343188"/>
            <a:ext cx="2658312" cy="2132184"/>
          </a:xfrm>
          <a:prstGeom prst="rect">
            <a:avLst/>
          </a:prstGeom>
        </p:spPr>
      </p:pic>
      <p:sp>
        <p:nvSpPr>
          <p:cNvPr id="50" name="Rectangle 5"/>
          <p:cNvSpPr>
            <a:spLocks noChangeArrowheads="1"/>
          </p:cNvSpPr>
          <p:nvPr/>
        </p:nvSpPr>
        <p:spPr bwMode="auto">
          <a:xfrm>
            <a:off x="742741" y="4221569"/>
            <a:ext cx="29042112" cy="629555"/>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3600" b="1" dirty="0" smtClean="0">
                <a:solidFill>
                  <a:schemeClr val="tx2"/>
                </a:solidFill>
                <a:latin typeface="Arial" pitchFamily="34" charset="0"/>
              </a:rPr>
              <a:t>CIEMAT</a:t>
            </a:r>
            <a:r>
              <a:rPr lang="es-ES" sz="3600" b="1" baseline="30000" dirty="0" smtClean="0">
                <a:solidFill>
                  <a:schemeClr val="tx2"/>
                </a:solidFill>
                <a:latin typeface="Arial" pitchFamily="34" charset="0"/>
              </a:rPr>
              <a:t>1</a:t>
            </a:r>
            <a:r>
              <a:rPr lang="es-ES" sz="3600" b="1" dirty="0" smtClean="0">
                <a:solidFill>
                  <a:schemeClr val="tx2"/>
                </a:solidFill>
                <a:latin typeface="Arial" pitchFamily="34" charset="0"/>
              </a:rPr>
              <a:t> (</a:t>
            </a:r>
            <a:r>
              <a:rPr lang="es-ES" sz="3600" b="1" dirty="0" err="1" smtClean="0">
                <a:solidFill>
                  <a:schemeClr val="tx2"/>
                </a:solidFill>
                <a:latin typeface="Arial" pitchFamily="34" charset="0"/>
              </a:rPr>
              <a:t>Spain</a:t>
            </a:r>
            <a:r>
              <a:rPr lang="es-ES" sz="3600" b="1" dirty="0" smtClean="0">
                <a:solidFill>
                  <a:schemeClr val="tx2"/>
                </a:solidFill>
                <a:latin typeface="Arial" pitchFamily="34" charset="0"/>
              </a:rPr>
              <a:t>),CERN</a:t>
            </a:r>
            <a:r>
              <a:rPr lang="es-ES" sz="3600" b="1" baseline="30000" dirty="0" smtClean="0">
                <a:solidFill>
                  <a:schemeClr val="tx2"/>
                </a:solidFill>
                <a:latin typeface="Arial" pitchFamily="34" charset="0"/>
              </a:rPr>
              <a:t>2</a:t>
            </a:r>
            <a:r>
              <a:rPr lang="es-ES" sz="3600" b="1" dirty="0" smtClean="0">
                <a:solidFill>
                  <a:schemeClr val="tx2"/>
                </a:solidFill>
                <a:latin typeface="Arial" pitchFamily="34" charset="0"/>
              </a:rPr>
              <a:t> (</a:t>
            </a:r>
            <a:r>
              <a:rPr lang="es-ES" sz="3600" b="1" dirty="0" err="1" smtClean="0">
                <a:solidFill>
                  <a:schemeClr val="tx2"/>
                </a:solidFill>
                <a:latin typeface="Arial" pitchFamily="34" charset="0"/>
              </a:rPr>
              <a:t>Switzerland</a:t>
            </a:r>
            <a:r>
              <a:rPr lang="es-ES" sz="3600" b="1" dirty="0" smtClean="0">
                <a:solidFill>
                  <a:schemeClr val="tx2"/>
                </a:solidFill>
                <a:latin typeface="Arial" pitchFamily="34" charset="0"/>
              </a:rPr>
              <a:t>), ICMA</a:t>
            </a:r>
            <a:r>
              <a:rPr lang="en-GB" sz="3600" b="1" baseline="30000" dirty="0">
                <a:solidFill>
                  <a:schemeClr val="tx2"/>
                </a:solidFill>
                <a:latin typeface="Helvetica Neue"/>
                <a:ea typeface="AppleGothic"/>
                <a:cs typeface="Helvetica Neue"/>
              </a:rPr>
              <a:t>3</a:t>
            </a:r>
            <a:r>
              <a:rPr lang="es-ES" sz="3600" b="1" dirty="0" smtClean="0">
                <a:solidFill>
                  <a:schemeClr val="tx2"/>
                </a:solidFill>
                <a:latin typeface="Arial" pitchFamily="34" charset="0"/>
              </a:rPr>
              <a:t> (</a:t>
            </a:r>
            <a:r>
              <a:rPr lang="es-ES" sz="3600" b="1" dirty="0" err="1" smtClean="0">
                <a:solidFill>
                  <a:schemeClr val="tx2"/>
                </a:solidFill>
                <a:latin typeface="Arial" pitchFamily="34" charset="0"/>
              </a:rPr>
              <a:t>Spain</a:t>
            </a:r>
            <a:r>
              <a:rPr lang="es-ES" sz="3600" b="1" dirty="0" smtClean="0">
                <a:solidFill>
                  <a:schemeClr val="tx2"/>
                </a:solidFill>
                <a:latin typeface="Arial" pitchFamily="34" charset="0"/>
              </a:rPr>
              <a:t>)</a:t>
            </a:r>
            <a:endParaRPr lang="en-US" sz="3600" b="1" dirty="0" smtClean="0">
              <a:solidFill>
                <a:schemeClr val="tx2"/>
              </a:solidFill>
              <a:latin typeface="Arial" pitchFamily="34" charset="0"/>
            </a:endParaRPr>
          </a:p>
        </p:txBody>
      </p:sp>
      <p:sp>
        <p:nvSpPr>
          <p:cNvPr id="51" name="Rectangle 5"/>
          <p:cNvSpPr>
            <a:spLocks noChangeArrowheads="1"/>
          </p:cNvSpPr>
          <p:nvPr/>
        </p:nvSpPr>
        <p:spPr bwMode="auto">
          <a:xfrm>
            <a:off x="742741" y="3089731"/>
            <a:ext cx="29042112" cy="1183552"/>
          </a:xfrm>
          <a:prstGeom prst="rect">
            <a:avLst/>
          </a:prstGeom>
          <a:noFill/>
          <a:ln w="9525">
            <a:noFill/>
            <a:miter lim="800000"/>
            <a:headEnd/>
            <a:tailEnd/>
          </a:ln>
        </p:spPr>
        <p:txBody>
          <a:bodyPr wrap="square" lIns="74838" tIns="37413" rIns="74838" bIns="37413" anchor="ctr">
            <a:spAutoFit/>
          </a:bodyPr>
          <a:lstStyle/>
          <a:p>
            <a:pPr algn="ctr" defTabSz="749300" eaLnBrk="0" hangingPunct="0"/>
            <a:r>
              <a:rPr lang="en-GB" sz="3600" i="1" u="sng" dirty="0" smtClean="0">
                <a:solidFill>
                  <a:schemeClr val="tx2"/>
                </a:solidFill>
                <a:latin typeface="Helvetica Neue"/>
                <a:ea typeface="AppleGothic"/>
                <a:cs typeface="Helvetica Neue"/>
              </a:rPr>
              <a:t>A.B</a:t>
            </a:r>
            <a:r>
              <a:rPr lang="en-GB" sz="3600" i="1" u="sng" dirty="0">
                <a:solidFill>
                  <a:schemeClr val="tx2"/>
                </a:solidFill>
                <a:latin typeface="Helvetica Neue"/>
                <a:ea typeface="AppleGothic"/>
                <a:cs typeface="Helvetica Neue"/>
              </a:rPr>
              <a:t>. </a:t>
            </a:r>
            <a:r>
              <a:rPr lang="en-GB" sz="3600" i="1" u="sng" dirty="0" smtClean="0">
                <a:solidFill>
                  <a:schemeClr val="tx2"/>
                </a:solidFill>
                <a:latin typeface="Helvetica Neue"/>
                <a:ea typeface="AppleGothic"/>
                <a:cs typeface="Helvetica Neue"/>
              </a:rPr>
              <a:t>Nuñez-Chico</a:t>
            </a:r>
            <a:r>
              <a:rPr lang="en-GB" sz="3600" i="1" baseline="30000" dirty="0" smtClean="0">
                <a:solidFill>
                  <a:schemeClr val="tx2"/>
                </a:solidFill>
                <a:latin typeface="Helvetica Neue"/>
                <a:ea typeface="AppleGothic"/>
                <a:cs typeface="Helvetica Neue"/>
              </a:rPr>
              <a:t>1,3 </a:t>
            </a:r>
            <a:r>
              <a:rPr lang="en-US" altLang="ja-JP" sz="3600" baseline="30000" dirty="0" smtClean="0">
                <a:solidFill>
                  <a:schemeClr val="tx2"/>
                </a:solidFill>
                <a:ea typeface="MS PGothic" pitchFamily="34" charset="-128"/>
              </a:rPr>
              <a:t>† </a:t>
            </a:r>
            <a:r>
              <a:rPr lang="en-GB" sz="3600" i="1" dirty="0" smtClean="0">
                <a:solidFill>
                  <a:schemeClr val="tx2"/>
                </a:solidFill>
                <a:latin typeface="Helvetica Neue"/>
                <a:ea typeface="AppleGothic"/>
                <a:cs typeface="Helvetica Neue"/>
              </a:rPr>
              <a:t>, D. Duarte Ramos</a:t>
            </a:r>
            <a:r>
              <a:rPr lang="en-GB" sz="3600" i="1" baseline="30000" dirty="0" smtClean="0">
                <a:solidFill>
                  <a:schemeClr val="tx2"/>
                </a:solidFill>
                <a:latin typeface="Helvetica Neue"/>
                <a:ea typeface="AppleGothic"/>
                <a:cs typeface="Helvetica Neue"/>
              </a:rPr>
              <a:t>2</a:t>
            </a:r>
            <a:r>
              <a:rPr lang="en-GB" sz="3600" i="1" dirty="0" smtClean="0">
                <a:solidFill>
                  <a:schemeClr val="tx2"/>
                </a:solidFill>
                <a:latin typeface="Helvetica Neue"/>
                <a:ea typeface="AppleGothic"/>
                <a:cs typeface="Helvetica Neue"/>
              </a:rPr>
              <a:t>, </a:t>
            </a:r>
            <a:r>
              <a:rPr lang="en-GB" sz="3600" i="1" dirty="0">
                <a:solidFill>
                  <a:schemeClr val="tx2"/>
                </a:solidFill>
                <a:latin typeface="Helvetica Neue"/>
                <a:ea typeface="AppleGothic"/>
                <a:cs typeface="Helvetica Neue"/>
              </a:rPr>
              <a:t>E. </a:t>
            </a:r>
            <a:r>
              <a:rPr lang="en-GB" sz="3600" i="1" dirty="0" smtClean="0">
                <a:solidFill>
                  <a:schemeClr val="tx2"/>
                </a:solidFill>
                <a:latin typeface="Helvetica Neue"/>
                <a:ea typeface="AppleGothic"/>
                <a:cs typeface="Helvetica Neue"/>
              </a:rPr>
              <a:t>Martínez</a:t>
            </a:r>
            <a:r>
              <a:rPr lang="en-GB" sz="3600" i="1" baseline="30000" dirty="0" smtClean="0">
                <a:solidFill>
                  <a:schemeClr val="tx2"/>
                </a:solidFill>
                <a:latin typeface="Helvetica Neue"/>
                <a:ea typeface="AppleGothic"/>
                <a:cs typeface="Helvetica Neue"/>
              </a:rPr>
              <a:t>3</a:t>
            </a:r>
            <a:r>
              <a:rPr lang="en-GB" sz="3600" i="1" dirty="0" smtClean="0">
                <a:solidFill>
                  <a:schemeClr val="tx2"/>
                </a:solidFill>
                <a:latin typeface="Helvetica Neue"/>
                <a:ea typeface="AppleGothic"/>
                <a:cs typeface="Helvetica Neue"/>
              </a:rPr>
              <a:t>, </a:t>
            </a:r>
            <a:r>
              <a:rPr lang="en-GB" sz="3600" i="1" dirty="0">
                <a:solidFill>
                  <a:schemeClr val="tx2"/>
                </a:solidFill>
                <a:latin typeface="Helvetica Neue"/>
                <a:ea typeface="AppleGothic"/>
                <a:cs typeface="Helvetica Neue"/>
              </a:rPr>
              <a:t>L.A. </a:t>
            </a:r>
            <a:r>
              <a:rPr lang="en-GB" sz="3600" i="1" dirty="0" smtClean="0">
                <a:solidFill>
                  <a:schemeClr val="tx2"/>
                </a:solidFill>
                <a:latin typeface="Helvetica Neue"/>
                <a:ea typeface="AppleGothic"/>
                <a:cs typeface="Helvetica Neue"/>
              </a:rPr>
              <a:t>Angurel</a:t>
            </a:r>
            <a:r>
              <a:rPr lang="en-GB" sz="3600" i="1" baseline="30000" dirty="0" smtClean="0">
                <a:solidFill>
                  <a:schemeClr val="tx2"/>
                </a:solidFill>
                <a:latin typeface="Helvetica Neue"/>
                <a:ea typeface="AppleGothic"/>
                <a:cs typeface="Helvetica Neue"/>
              </a:rPr>
              <a:t>3</a:t>
            </a:r>
            <a:r>
              <a:rPr lang="en-GB" sz="3600" i="1" dirty="0" smtClean="0">
                <a:solidFill>
                  <a:schemeClr val="tx2"/>
                </a:solidFill>
                <a:latin typeface="Helvetica Neue"/>
                <a:ea typeface="AppleGothic"/>
                <a:cs typeface="Helvetica Neue"/>
              </a:rPr>
              <a:t>.</a:t>
            </a:r>
            <a:endParaRPr lang="en-GB" sz="3600" i="1" dirty="0">
              <a:solidFill>
                <a:schemeClr val="tx2"/>
              </a:solidFill>
              <a:latin typeface="Helvetica Neue"/>
              <a:ea typeface="AppleGothic"/>
              <a:cs typeface="Helvetica Neue"/>
            </a:endParaRPr>
          </a:p>
          <a:p>
            <a:pPr algn="ctr" defTabSz="749300" eaLnBrk="0" hangingPunct="0"/>
            <a:endParaRPr lang="en-US" sz="3600" i="1" dirty="0">
              <a:solidFill>
                <a:schemeClr val="tx2"/>
              </a:solidFill>
              <a:latin typeface="Helvetica Neue"/>
              <a:ea typeface="AppleGothic"/>
              <a:cs typeface="Helvetica Neue"/>
            </a:endParaRPr>
          </a:p>
        </p:txBody>
      </p:sp>
      <p:sp>
        <p:nvSpPr>
          <p:cNvPr id="57" name="Text Box 545"/>
          <p:cNvSpPr txBox="1">
            <a:spLocks noChangeArrowheads="1"/>
          </p:cNvSpPr>
          <p:nvPr/>
        </p:nvSpPr>
        <p:spPr bwMode="auto">
          <a:xfrm>
            <a:off x="15502455" y="6595481"/>
            <a:ext cx="14221981" cy="814237"/>
          </a:xfrm>
          <a:prstGeom prst="rect">
            <a:avLst/>
          </a:prstGeom>
          <a:solidFill>
            <a:schemeClr val="accent6">
              <a:lumMod val="60000"/>
              <a:lumOff val="4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Introduction</a:t>
            </a:r>
            <a:endParaRPr lang="en-US" sz="4800" b="1" dirty="0">
              <a:solidFill>
                <a:schemeClr val="tx2"/>
              </a:solidFill>
            </a:endParaRPr>
          </a:p>
        </p:txBody>
      </p:sp>
      <p:sp>
        <p:nvSpPr>
          <p:cNvPr id="60" name="Text Box 545"/>
          <p:cNvSpPr txBox="1">
            <a:spLocks noChangeArrowheads="1"/>
          </p:cNvSpPr>
          <p:nvPr/>
        </p:nvSpPr>
        <p:spPr bwMode="auto">
          <a:xfrm>
            <a:off x="15551676" y="36090868"/>
            <a:ext cx="14215117" cy="814237"/>
          </a:xfrm>
          <a:prstGeom prst="rect">
            <a:avLst/>
          </a:prstGeom>
          <a:solidFill>
            <a:schemeClr val="accent6">
              <a:lumMod val="60000"/>
              <a:lumOff val="4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s-ES" sz="4800" b="1" dirty="0" err="1" smtClean="0">
                <a:solidFill>
                  <a:schemeClr val="tx2"/>
                </a:solidFill>
              </a:rPr>
              <a:t>Conclusions</a:t>
            </a:r>
            <a:endParaRPr lang="en-US" sz="4800" b="1" dirty="0">
              <a:solidFill>
                <a:schemeClr val="tx2"/>
              </a:solidFill>
            </a:endParaRPr>
          </a:p>
        </p:txBody>
      </p:sp>
      <p:sp>
        <p:nvSpPr>
          <p:cNvPr id="61" name="Text Box 545"/>
          <p:cNvSpPr txBox="1">
            <a:spLocks noChangeArrowheads="1"/>
          </p:cNvSpPr>
          <p:nvPr/>
        </p:nvSpPr>
        <p:spPr bwMode="auto">
          <a:xfrm>
            <a:off x="15468611" y="12419503"/>
            <a:ext cx="14221981" cy="814237"/>
          </a:xfrm>
          <a:prstGeom prst="rect">
            <a:avLst/>
          </a:prstGeom>
          <a:solidFill>
            <a:schemeClr val="accent6">
              <a:lumMod val="60000"/>
              <a:lumOff val="4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a:solidFill>
                  <a:schemeClr val="tx2"/>
                </a:solidFill>
              </a:rPr>
              <a:t>2G-HTS </a:t>
            </a:r>
            <a:r>
              <a:rPr lang="en-US" sz="4800" b="1" dirty="0" smtClean="0">
                <a:solidFill>
                  <a:schemeClr val="tx2"/>
                </a:solidFill>
              </a:rPr>
              <a:t>coils fabrication and instrumentation</a:t>
            </a:r>
            <a:endParaRPr lang="en-US" sz="4800" b="1" dirty="0">
              <a:solidFill>
                <a:schemeClr val="tx2"/>
              </a:solidFill>
            </a:endParaRPr>
          </a:p>
        </p:txBody>
      </p:sp>
      <p:sp>
        <p:nvSpPr>
          <p:cNvPr id="63" name="Text Box 545"/>
          <p:cNvSpPr txBox="1">
            <a:spLocks noChangeArrowheads="1"/>
          </p:cNvSpPr>
          <p:nvPr/>
        </p:nvSpPr>
        <p:spPr bwMode="auto">
          <a:xfrm>
            <a:off x="15551677" y="25954462"/>
            <a:ext cx="14221981" cy="814237"/>
          </a:xfrm>
          <a:prstGeom prst="rect">
            <a:avLst/>
          </a:prstGeom>
          <a:solidFill>
            <a:schemeClr val="accent6">
              <a:lumMod val="60000"/>
              <a:lumOff val="4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smtClean="0">
                <a:solidFill>
                  <a:schemeClr val="tx2"/>
                </a:solidFill>
              </a:rPr>
              <a:t>Thermal Cycling and </a:t>
            </a:r>
            <a:r>
              <a:rPr lang="en-US" sz="4800" b="1" dirty="0">
                <a:solidFill>
                  <a:schemeClr val="tx2"/>
                </a:solidFill>
              </a:rPr>
              <a:t>Thermal </a:t>
            </a:r>
            <a:r>
              <a:rPr lang="en-US" sz="4800" b="1" dirty="0" smtClean="0">
                <a:solidFill>
                  <a:schemeClr val="tx2"/>
                </a:solidFill>
              </a:rPr>
              <a:t>Stability</a:t>
            </a:r>
            <a:endParaRPr lang="en-US" sz="4800" b="1" dirty="0">
              <a:solidFill>
                <a:schemeClr val="tx2"/>
              </a:solidFill>
            </a:endParaRPr>
          </a:p>
        </p:txBody>
      </p:sp>
      <p:graphicFrame>
        <p:nvGraphicFramePr>
          <p:cNvPr id="24" name="Table 23"/>
          <p:cNvGraphicFramePr>
            <a:graphicFrameLocks noGrp="1"/>
          </p:cNvGraphicFramePr>
          <p:nvPr>
            <p:extLst>
              <p:ext uri="{D42A27DB-BD31-4B8C-83A1-F6EECF244321}">
                <p14:modId xmlns:p14="http://schemas.microsoft.com/office/powerpoint/2010/main" val="882268621"/>
              </p:ext>
            </p:extLst>
          </p:nvPr>
        </p:nvGraphicFramePr>
        <p:xfrm>
          <a:off x="15515709" y="20532516"/>
          <a:ext cx="14214985" cy="4817216"/>
        </p:xfrm>
        <a:graphic>
          <a:graphicData uri="http://schemas.openxmlformats.org/drawingml/2006/table">
            <a:tbl>
              <a:tblPr firstRow="1" firstCol="1" bandRow="1">
                <a:tableStyleId>{93296810-A885-4BE3-A3E7-6D5BEEA58F35}</a:tableStyleId>
              </a:tblPr>
              <a:tblGrid>
                <a:gridCol w="1103101">
                  <a:extLst>
                    <a:ext uri="{9D8B030D-6E8A-4147-A177-3AD203B41FA5}">
                      <a16:colId xmlns:a16="http://schemas.microsoft.com/office/drawing/2014/main" val="3275890592"/>
                    </a:ext>
                  </a:extLst>
                </a:gridCol>
                <a:gridCol w="1092886">
                  <a:extLst>
                    <a:ext uri="{9D8B030D-6E8A-4147-A177-3AD203B41FA5}">
                      <a16:colId xmlns:a16="http://schemas.microsoft.com/office/drawing/2014/main" val="4168763704"/>
                    </a:ext>
                  </a:extLst>
                </a:gridCol>
                <a:gridCol w="1092886">
                  <a:extLst>
                    <a:ext uri="{9D8B030D-6E8A-4147-A177-3AD203B41FA5}">
                      <a16:colId xmlns:a16="http://schemas.microsoft.com/office/drawing/2014/main" val="2225585419"/>
                    </a:ext>
                  </a:extLst>
                </a:gridCol>
                <a:gridCol w="1091970">
                  <a:extLst>
                    <a:ext uri="{9D8B030D-6E8A-4147-A177-3AD203B41FA5}">
                      <a16:colId xmlns:a16="http://schemas.microsoft.com/office/drawing/2014/main" val="3422959724"/>
                    </a:ext>
                  </a:extLst>
                </a:gridCol>
                <a:gridCol w="1092886">
                  <a:extLst>
                    <a:ext uri="{9D8B030D-6E8A-4147-A177-3AD203B41FA5}">
                      <a16:colId xmlns:a16="http://schemas.microsoft.com/office/drawing/2014/main" val="1163860855"/>
                    </a:ext>
                  </a:extLst>
                </a:gridCol>
                <a:gridCol w="1092886">
                  <a:extLst>
                    <a:ext uri="{9D8B030D-6E8A-4147-A177-3AD203B41FA5}">
                      <a16:colId xmlns:a16="http://schemas.microsoft.com/office/drawing/2014/main" val="1294837929"/>
                    </a:ext>
                  </a:extLst>
                </a:gridCol>
                <a:gridCol w="1091970">
                  <a:extLst>
                    <a:ext uri="{9D8B030D-6E8A-4147-A177-3AD203B41FA5}">
                      <a16:colId xmlns:a16="http://schemas.microsoft.com/office/drawing/2014/main" val="3863142929"/>
                    </a:ext>
                  </a:extLst>
                </a:gridCol>
                <a:gridCol w="1092886">
                  <a:extLst>
                    <a:ext uri="{9D8B030D-6E8A-4147-A177-3AD203B41FA5}">
                      <a16:colId xmlns:a16="http://schemas.microsoft.com/office/drawing/2014/main" val="2367901247"/>
                    </a:ext>
                  </a:extLst>
                </a:gridCol>
                <a:gridCol w="1092886">
                  <a:extLst>
                    <a:ext uri="{9D8B030D-6E8A-4147-A177-3AD203B41FA5}">
                      <a16:colId xmlns:a16="http://schemas.microsoft.com/office/drawing/2014/main" val="3866883334"/>
                    </a:ext>
                  </a:extLst>
                </a:gridCol>
                <a:gridCol w="1091970">
                  <a:extLst>
                    <a:ext uri="{9D8B030D-6E8A-4147-A177-3AD203B41FA5}">
                      <a16:colId xmlns:a16="http://schemas.microsoft.com/office/drawing/2014/main" val="710009610"/>
                    </a:ext>
                  </a:extLst>
                </a:gridCol>
                <a:gridCol w="1092886">
                  <a:extLst>
                    <a:ext uri="{9D8B030D-6E8A-4147-A177-3AD203B41FA5}">
                      <a16:colId xmlns:a16="http://schemas.microsoft.com/office/drawing/2014/main" val="326269406"/>
                    </a:ext>
                  </a:extLst>
                </a:gridCol>
                <a:gridCol w="1092886">
                  <a:extLst>
                    <a:ext uri="{9D8B030D-6E8A-4147-A177-3AD203B41FA5}">
                      <a16:colId xmlns:a16="http://schemas.microsoft.com/office/drawing/2014/main" val="1001171999"/>
                    </a:ext>
                  </a:extLst>
                </a:gridCol>
                <a:gridCol w="1092886">
                  <a:extLst>
                    <a:ext uri="{9D8B030D-6E8A-4147-A177-3AD203B41FA5}">
                      <a16:colId xmlns:a16="http://schemas.microsoft.com/office/drawing/2014/main" val="301654537"/>
                    </a:ext>
                  </a:extLst>
                </a:gridCol>
              </a:tblGrid>
              <a:tr h="245512">
                <a:tc>
                  <a:txBody>
                    <a:bodyPr/>
                    <a:lstStyle/>
                    <a:p>
                      <a:pPr algn="ctr">
                        <a:lnSpc>
                          <a:spcPct val="115000"/>
                        </a:lnSpc>
                        <a:spcAft>
                          <a:spcPts val="0"/>
                        </a:spcAft>
                      </a:pPr>
                      <a:r>
                        <a:rPr lang="en-US" sz="1400" dirty="0">
                          <a:solidFill>
                            <a:schemeClr val="tx2"/>
                          </a:solidFill>
                          <a:effectLst/>
                        </a:rPr>
                        <a:t>BOBINA</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K20W</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Kh10W_0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Kh10W_1</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Kh10W_2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Kh10D</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Kh30W</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SS10W</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SS20D_1</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SS20D_2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AAl20D_1</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AAl20D_2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15000"/>
                        </a:lnSpc>
                        <a:spcAft>
                          <a:spcPts val="0"/>
                        </a:spcAft>
                      </a:pPr>
                      <a:r>
                        <a:rPr lang="en-US" sz="1400" dirty="0">
                          <a:solidFill>
                            <a:schemeClr val="tx2"/>
                          </a:solidFill>
                          <a:effectLst/>
                        </a:rPr>
                        <a:t>K20D</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1940832700"/>
                  </a:ext>
                </a:extLst>
              </a:tr>
              <a:tr h="474772">
                <a:tc>
                  <a:txBody>
                    <a:bodyPr/>
                    <a:lstStyle/>
                    <a:p>
                      <a:pPr algn="ctr">
                        <a:lnSpc>
                          <a:spcPct val="150000"/>
                        </a:lnSpc>
                        <a:spcAft>
                          <a:spcPts val="0"/>
                        </a:spcAft>
                      </a:pPr>
                      <a:r>
                        <a:rPr lang="es-ES" sz="1400" dirty="0">
                          <a:solidFill>
                            <a:schemeClr val="tx2"/>
                          </a:solidFill>
                          <a:effectLst/>
                        </a:rPr>
                        <a:t>N </a:t>
                      </a:r>
                      <a:r>
                        <a:rPr lang="es-ES" sz="1400" dirty="0" smtClean="0">
                          <a:solidFill>
                            <a:schemeClr val="tx2"/>
                          </a:solidFill>
                          <a:effectLst/>
                        </a:rPr>
                        <a:t>(</a:t>
                      </a:r>
                      <a:r>
                        <a:rPr lang="es-ES" sz="1400" dirty="0" err="1" smtClean="0">
                          <a:solidFill>
                            <a:schemeClr val="tx2"/>
                          </a:solidFill>
                          <a:effectLst/>
                        </a:rPr>
                        <a:t>Turns</a:t>
                      </a:r>
                      <a:r>
                        <a:rPr lang="es-ES" sz="1400" dirty="0" smtClean="0">
                          <a:solidFill>
                            <a:schemeClr val="tx2"/>
                          </a:solidFill>
                          <a:effectLst/>
                        </a:rPr>
                        <a:t>)</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20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30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1123234169"/>
                  </a:ext>
                </a:extLst>
              </a:tr>
              <a:tr h="320233">
                <a:tc>
                  <a:txBody>
                    <a:bodyPr/>
                    <a:lstStyle/>
                    <a:p>
                      <a:pPr algn="ctr">
                        <a:lnSpc>
                          <a:spcPct val="150000"/>
                        </a:lnSpc>
                        <a:spcAft>
                          <a:spcPts val="0"/>
                        </a:spcAft>
                      </a:pPr>
                      <a:r>
                        <a:rPr lang="es-ES" sz="1400" dirty="0" err="1">
                          <a:solidFill>
                            <a:schemeClr val="tx2"/>
                          </a:solidFill>
                          <a:effectLst/>
                        </a:rPr>
                        <a:t>Ø</a:t>
                      </a:r>
                      <a:r>
                        <a:rPr lang="es-ES" sz="1400" baseline="-25000" dirty="0" err="1">
                          <a:solidFill>
                            <a:schemeClr val="tx2"/>
                          </a:solidFill>
                          <a:effectLst/>
                        </a:rPr>
                        <a:t>in</a:t>
                      </a:r>
                      <a:r>
                        <a:rPr lang="es-ES" sz="1400" baseline="-25000" dirty="0">
                          <a:solidFill>
                            <a:schemeClr val="tx2"/>
                          </a:solidFill>
                          <a:effectLst/>
                        </a:rPr>
                        <a:t> </a:t>
                      </a:r>
                      <a:r>
                        <a:rPr lang="es-ES" sz="1400" dirty="0">
                          <a:solidFill>
                            <a:schemeClr val="tx2"/>
                          </a:solidFill>
                          <a:effectLst/>
                        </a:rPr>
                        <a:t>(mm)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68</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68</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67</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2777276325"/>
                  </a:ext>
                </a:extLst>
              </a:tr>
              <a:tr h="320233">
                <a:tc>
                  <a:txBody>
                    <a:bodyPr/>
                    <a:lstStyle/>
                    <a:p>
                      <a:pPr algn="ctr">
                        <a:lnSpc>
                          <a:spcPct val="150000"/>
                        </a:lnSpc>
                        <a:spcAft>
                          <a:spcPts val="0"/>
                        </a:spcAft>
                      </a:pPr>
                      <a:r>
                        <a:rPr lang="es-ES" sz="1400" dirty="0" err="1">
                          <a:solidFill>
                            <a:schemeClr val="tx2"/>
                          </a:solidFill>
                          <a:effectLst/>
                        </a:rPr>
                        <a:t>Ø</a:t>
                      </a:r>
                      <a:r>
                        <a:rPr lang="es-ES" sz="1400" baseline="-25000" dirty="0" err="1">
                          <a:solidFill>
                            <a:schemeClr val="tx2"/>
                          </a:solidFill>
                          <a:effectLst/>
                        </a:rPr>
                        <a:t>out</a:t>
                      </a:r>
                      <a:r>
                        <a:rPr lang="es-ES" sz="1400" baseline="-25000" dirty="0">
                          <a:solidFill>
                            <a:schemeClr val="tx2"/>
                          </a:solidFill>
                          <a:effectLst/>
                        </a:rPr>
                        <a:t> </a:t>
                      </a:r>
                      <a:r>
                        <a:rPr lang="es-ES" sz="1400" dirty="0">
                          <a:solidFill>
                            <a:schemeClr val="tx2"/>
                          </a:solidFill>
                          <a:effectLst/>
                        </a:rPr>
                        <a:t>(mm)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73</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72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72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72</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87</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73</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73</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73</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631706540"/>
                  </a:ext>
                </a:extLst>
              </a:tr>
              <a:tr h="795131">
                <a:tc>
                  <a:txBody>
                    <a:bodyPr/>
                    <a:lstStyle/>
                    <a:p>
                      <a:pPr algn="ctr">
                        <a:lnSpc>
                          <a:spcPct val="150000"/>
                        </a:lnSpc>
                        <a:spcAft>
                          <a:spcPts val="0"/>
                        </a:spcAft>
                      </a:pPr>
                      <a:r>
                        <a:rPr lang="es-ES" sz="1400" dirty="0" err="1" smtClean="0">
                          <a:solidFill>
                            <a:schemeClr val="tx2"/>
                          </a:solidFill>
                          <a:effectLst/>
                        </a:rPr>
                        <a:t>Impregnation</a:t>
                      </a:r>
                      <a:r>
                        <a:rPr lang="es-ES" sz="1400" dirty="0" smtClean="0">
                          <a:solidFill>
                            <a:schemeClr val="tx2"/>
                          </a:solidFill>
                          <a:effectLst/>
                        </a:rPr>
                        <a:t> </a:t>
                      </a:r>
                      <a:r>
                        <a:rPr lang="es-ES" sz="1400" dirty="0" err="1" smtClean="0">
                          <a:solidFill>
                            <a:schemeClr val="tx2"/>
                          </a:solidFill>
                          <a:effectLst/>
                        </a:rPr>
                        <a:t>type</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Turn</a:t>
                      </a:r>
                      <a:r>
                        <a:rPr lang="es-ES" sz="1400" dirty="0" smtClean="0">
                          <a:solidFill>
                            <a:schemeClr val="tx2"/>
                          </a:solidFill>
                          <a:effectLst/>
                        </a:rPr>
                        <a:t> </a:t>
                      </a:r>
                      <a:r>
                        <a:rPr lang="es-ES" sz="1400" dirty="0" err="1" smtClean="0">
                          <a:solidFill>
                            <a:schemeClr val="tx2"/>
                          </a:solidFill>
                          <a:effectLst/>
                        </a:rPr>
                        <a:t>by</a:t>
                      </a:r>
                      <a:r>
                        <a:rPr lang="es-ES" sz="1400" dirty="0" smtClean="0">
                          <a:solidFill>
                            <a:schemeClr val="tx2"/>
                          </a:solidFill>
                          <a:effectLst/>
                        </a:rPr>
                        <a:t> </a:t>
                      </a:r>
                      <a:r>
                        <a:rPr lang="es-ES" sz="1400" dirty="0" err="1" smtClean="0">
                          <a:solidFill>
                            <a:schemeClr val="tx2"/>
                          </a:solidFill>
                          <a:effectLst/>
                        </a:rPr>
                        <a:t>turn</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s-ES" sz="1400" b="0" i="0" u="none" strike="noStrike" kern="1200" cap="none" spc="0" normalizeH="0" baseline="0" noProof="0" smtClean="0">
                          <a:ln>
                            <a:noFill/>
                          </a:ln>
                          <a:solidFill>
                            <a:schemeClr val="tx2"/>
                          </a:solidFill>
                          <a:effectLst/>
                          <a:uLnTx/>
                          <a:uFillTx/>
                          <a:latin typeface="Arial"/>
                          <a:ea typeface="+mn-ea"/>
                          <a:cs typeface="+mn-cs"/>
                        </a:rPr>
                        <a:t>Turn by turn</a:t>
                      </a:r>
                      <a:endParaRPr kumimoji="0" lang="en-GB" sz="1400" b="0" i="0" u="none" strike="noStrike" kern="1200" cap="none" spc="0" normalizeH="0" baseline="0" noProof="0" dirty="0">
                        <a:ln>
                          <a:noFill/>
                        </a:ln>
                        <a:solidFill>
                          <a:schemeClr val="tx2"/>
                        </a:solidFill>
                        <a:effectLst/>
                        <a:uLnTx/>
                        <a:uFillTx/>
                        <a:latin typeface="Times New Roman" panose="02020603050405020304" pitchFamily="18" charset="0"/>
                        <a:ea typeface="Calibri" panose="020F0502020204030204" pitchFamily="34" charset="0"/>
                        <a:cs typeface="+mn-cs"/>
                      </a:endParaRPr>
                    </a:p>
                  </a:txBody>
                  <a:tcPr marL="64755" marR="64755" marT="0" marB="0" anchor="ctr"/>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s-ES" sz="1400" b="0" i="0" u="none" strike="noStrike" kern="1200" cap="none" spc="0" normalizeH="0" baseline="0" noProof="0" smtClean="0">
                          <a:ln>
                            <a:noFill/>
                          </a:ln>
                          <a:solidFill>
                            <a:schemeClr val="tx2"/>
                          </a:solidFill>
                          <a:effectLst/>
                          <a:uLnTx/>
                          <a:uFillTx/>
                          <a:latin typeface="Arial"/>
                          <a:ea typeface="+mn-ea"/>
                          <a:cs typeface="+mn-cs"/>
                        </a:rPr>
                        <a:t>Turn by turn</a:t>
                      </a:r>
                      <a:endParaRPr kumimoji="0" lang="en-GB" sz="1400" b="0" i="0" u="none" strike="noStrike" kern="1200" cap="none" spc="0" normalizeH="0" baseline="0" noProof="0" dirty="0">
                        <a:ln>
                          <a:noFill/>
                        </a:ln>
                        <a:solidFill>
                          <a:schemeClr val="tx2"/>
                        </a:solidFill>
                        <a:effectLst/>
                        <a:uLnTx/>
                        <a:uFillTx/>
                        <a:latin typeface="Times New Roman" panose="02020603050405020304" pitchFamily="18" charset="0"/>
                        <a:ea typeface="Calibri" panose="020F0502020204030204" pitchFamily="34" charset="0"/>
                        <a:cs typeface="+mn-cs"/>
                      </a:endParaRPr>
                    </a:p>
                  </a:txBody>
                  <a:tcPr marL="64755" marR="64755" marT="0" marB="0" anchor="ctr"/>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by</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endParaRPr kumimoji="0" lang="en-GB" sz="1400" b="0" i="0" u="none" strike="noStrike" kern="1200" cap="none" spc="0" normalizeH="0" baseline="0" noProof="0" dirty="0">
                        <a:ln>
                          <a:noFill/>
                        </a:ln>
                        <a:solidFill>
                          <a:schemeClr val="tx2"/>
                        </a:solidFill>
                        <a:effectLst/>
                        <a:uLnTx/>
                        <a:uFillTx/>
                        <a:latin typeface="Times New Roman" panose="02020603050405020304" pitchFamily="18" charset="0"/>
                        <a:ea typeface="Calibri" panose="020F0502020204030204" pitchFamily="34" charset="0"/>
                        <a:cs typeface="+mn-cs"/>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by</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endParaRPr kumimoji="0" lang="en-GB" sz="1400" b="0" i="0" u="none" strike="noStrike" kern="1200" cap="none" spc="0" normalizeH="0" baseline="0" noProof="0" dirty="0">
                        <a:ln>
                          <a:noFill/>
                        </a:ln>
                        <a:solidFill>
                          <a:schemeClr val="tx2"/>
                        </a:solidFill>
                        <a:effectLst/>
                        <a:uLnTx/>
                        <a:uFillTx/>
                        <a:latin typeface="Times New Roman" panose="02020603050405020304" pitchFamily="18" charset="0"/>
                        <a:ea typeface="Calibri" panose="020F0502020204030204" pitchFamily="34" charset="0"/>
                        <a:cs typeface="+mn-cs"/>
                      </a:endParaRPr>
                    </a:p>
                  </a:txBody>
                  <a:tcPr marL="64755" marR="64755" marT="0" marB="0" anchor="ctr"/>
                </a:tc>
                <a:tc>
                  <a:txBody>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by</a:t>
                      </a:r>
                      <a:r>
                        <a:rPr kumimoji="0" lang="es-ES" sz="1400" b="0" i="0" u="none" strike="noStrike" kern="1200" cap="none" spc="0" normalizeH="0" baseline="0" noProof="0" dirty="0" smtClean="0">
                          <a:ln>
                            <a:noFill/>
                          </a:ln>
                          <a:solidFill>
                            <a:schemeClr val="tx2"/>
                          </a:solidFill>
                          <a:effectLst/>
                          <a:uLnTx/>
                          <a:uFillTx/>
                          <a:latin typeface="Arial"/>
                          <a:ea typeface="+mn-ea"/>
                          <a:cs typeface="+mn-cs"/>
                        </a:rPr>
                        <a:t> </a:t>
                      </a:r>
                      <a:r>
                        <a:rPr kumimoji="0" lang="es-ES" sz="1400" b="0" i="0" u="none" strike="noStrike" kern="1200" cap="none" spc="0" normalizeH="0" baseline="0" noProof="0" dirty="0" err="1" smtClean="0">
                          <a:ln>
                            <a:noFill/>
                          </a:ln>
                          <a:solidFill>
                            <a:schemeClr val="tx2"/>
                          </a:solidFill>
                          <a:effectLst/>
                          <a:uLnTx/>
                          <a:uFillTx/>
                          <a:latin typeface="Arial"/>
                          <a:ea typeface="+mn-ea"/>
                          <a:cs typeface="+mn-cs"/>
                        </a:rPr>
                        <a:t>turn</a:t>
                      </a:r>
                      <a:endParaRPr kumimoji="0" lang="en-GB" sz="1400" b="0" i="0" u="none" strike="noStrike" kern="1200" cap="none" spc="0" normalizeH="0" baseline="0" noProof="0" dirty="0">
                        <a:ln>
                          <a:noFill/>
                        </a:ln>
                        <a:solidFill>
                          <a:schemeClr val="tx2"/>
                        </a:solidFill>
                        <a:effectLst/>
                        <a:uLnTx/>
                        <a:uFillTx/>
                        <a:latin typeface="Times New Roman" panose="02020603050405020304" pitchFamily="18" charset="0"/>
                        <a:ea typeface="Calibri" panose="020F0502020204030204" pitchFamily="34" charset="0"/>
                        <a:cs typeface="+mn-cs"/>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Vacumm</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1804333097"/>
                  </a:ext>
                </a:extLst>
              </a:tr>
              <a:tr h="960698">
                <a:tc>
                  <a:txBody>
                    <a:bodyPr/>
                    <a:lstStyle/>
                    <a:p>
                      <a:pPr algn="ctr">
                        <a:lnSpc>
                          <a:spcPct val="150000"/>
                        </a:lnSpc>
                        <a:spcAft>
                          <a:spcPts val="0"/>
                        </a:spcAft>
                      </a:pPr>
                      <a:r>
                        <a:rPr lang="es-ES" sz="1400" dirty="0" smtClean="0">
                          <a:solidFill>
                            <a:schemeClr val="tx2"/>
                          </a:solidFill>
                          <a:effectLst/>
                        </a:rPr>
                        <a:t>Co-</a:t>
                      </a:r>
                      <a:r>
                        <a:rPr lang="es-ES" sz="1400" dirty="0" err="1" smtClean="0">
                          <a:solidFill>
                            <a:schemeClr val="tx2"/>
                          </a:solidFill>
                          <a:effectLst/>
                        </a:rPr>
                        <a:t>winding</a:t>
                      </a:r>
                      <a:r>
                        <a:rPr lang="es-ES" sz="1400" dirty="0" smtClean="0">
                          <a:solidFill>
                            <a:schemeClr val="tx2"/>
                          </a:solidFill>
                          <a:effectLst/>
                        </a:rPr>
                        <a:t> material</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a:solidFill>
                            <a:schemeClr val="tx2"/>
                          </a:solidFill>
                          <a:effectLst/>
                        </a:rPr>
                        <a:t>Kapton</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Stainless</a:t>
                      </a:r>
                      <a:r>
                        <a:rPr lang="es-ES" sz="1400" dirty="0" smtClean="0">
                          <a:solidFill>
                            <a:schemeClr val="tx2"/>
                          </a:solidFill>
                          <a:effectLst/>
                        </a:rPr>
                        <a:t> Steel</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Stainless</a:t>
                      </a:r>
                      <a:r>
                        <a:rPr lang="es-ES" sz="1400" dirty="0" smtClean="0">
                          <a:solidFill>
                            <a:schemeClr val="tx2"/>
                          </a:solidFill>
                          <a:effectLst/>
                        </a:rPr>
                        <a:t> Steel</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Stainless</a:t>
                      </a:r>
                      <a:r>
                        <a:rPr lang="es-ES" sz="1400" dirty="0" smtClean="0">
                          <a:solidFill>
                            <a:schemeClr val="tx2"/>
                          </a:solidFill>
                          <a:effectLst/>
                        </a:rPr>
                        <a:t> Steel</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Anodized</a:t>
                      </a:r>
                      <a:r>
                        <a:rPr lang="es-ES" sz="1400" baseline="0" dirty="0" smtClean="0">
                          <a:solidFill>
                            <a:schemeClr val="tx2"/>
                          </a:solidFill>
                          <a:effectLst/>
                        </a:rPr>
                        <a:t> </a:t>
                      </a:r>
                      <a:r>
                        <a:rPr lang="es-ES" sz="1400" baseline="0" dirty="0" err="1" smtClean="0">
                          <a:solidFill>
                            <a:schemeClr val="tx2"/>
                          </a:solidFill>
                          <a:effectLst/>
                        </a:rPr>
                        <a:t>Aluminum</a:t>
                      </a:r>
                      <a:r>
                        <a:rPr lang="es-ES" sz="1400" baseline="0" dirty="0" smtClean="0">
                          <a:solidFill>
                            <a:schemeClr val="tx2"/>
                          </a:solidFill>
                          <a:effectLst/>
                        </a:rPr>
                        <a:t> tape </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smtClean="0">
                          <a:solidFill>
                            <a:schemeClr val="tx2"/>
                          </a:solidFill>
                          <a:effectLst/>
                        </a:rPr>
                        <a:t>Anodized</a:t>
                      </a:r>
                      <a:r>
                        <a:rPr lang="es-ES" sz="1400" baseline="0" dirty="0" smtClean="0">
                          <a:solidFill>
                            <a:schemeClr val="tx2"/>
                          </a:solidFill>
                          <a:effectLst/>
                        </a:rPr>
                        <a:t> </a:t>
                      </a:r>
                      <a:r>
                        <a:rPr lang="es-ES" sz="1400" baseline="0" dirty="0" err="1" smtClean="0">
                          <a:solidFill>
                            <a:schemeClr val="tx2"/>
                          </a:solidFill>
                          <a:effectLst/>
                        </a:rPr>
                        <a:t>Aluminum</a:t>
                      </a:r>
                      <a:r>
                        <a:rPr lang="es-ES" sz="1400" baseline="0" dirty="0" smtClean="0">
                          <a:solidFill>
                            <a:schemeClr val="tx2"/>
                          </a:solidFill>
                          <a:effectLst/>
                        </a:rPr>
                        <a:t> </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Kapton</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822811140"/>
                  </a:ext>
                </a:extLst>
              </a:tr>
              <a:tr h="640465">
                <a:tc>
                  <a:txBody>
                    <a:bodyPr/>
                    <a:lstStyle/>
                    <a:p>
                      <a:pPr algn="ctr">
                        <a:lnSpc>
                          <a:spcPct val="150000"/>
                        </a:lnSpc>
                        <a:spcAft>
                          <a:spcPts val="0"/>
                        </a:spcAft>
                      </a:pPr>
                      <a:r>
                        <a:rPr lang="es-ES" sz="1400" dirty="0" err="1" smtClean="0">
                          <a:solidFill>
                            <a:schemeClr val="tx2"/>
                          </a:solidFill>
                          <a:effectLst/>
                        </a:rPr>
                        <a:t>Epoxy</a:t>
                      </a:r>
                      <a:r>
                        <a:rPr lang="es-ES" sz="1400" dirty="0" smtClean="0">
                          <a:solidFill>
                            <a:schemeClr val="tx2"/>
                          </a:solidFill>
                          <a:effectLst/>
                        </a:rPr>
                        <a:t> </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Loctite 420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a:solidFill>
                            <a:schemeClr val="tx2"/>
                          </a:solidFill>
                          <a:effectLst/>
                        </a:rPr>
                        <a:t>Stycast</a:t>
                      </a:r>
                      <a:r>
                        <a:rPr lang="es-ES" sz="1400" dirty="0">
                          <a:solidFill>
                            <a:schemeClr val="tx2"/>
                          </a:solidFill>
                          <a:effectLst/>
                        </a:rPr>
                        <a:t> 1266</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2850 FT</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a:solidFill>
                            <a:schemeClr val="tx2"/>
                          </a:solidFill>
                          <a:effectLst/>
                        </a:rPr>
                        <a:t>Stycast</a:t>
                      </a:r>
                      <a:r>
                        <a:rPr lang="es-ES" sz="1400" dirty="0">
                          <a:solidFill>
                            <a:schemeClr val="tx2"/>
                          </a:solidFill>
                          <a:effectLst/>
                        </a:rPr>
                        <a:t> 1266</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a:solidFill>
                            <a:schemeClr val="tx2"/>
                          </a:solidFill>
                          <a:effectLst/>
                        </a:rPr>
                        <a:t>Stycast</a:t>
                      </a:r>
                      <a:r>
                        <a:rPr lang="es-ES" sz="1400" dirty="0">
                          <a:solidFill>
                            <a:schemeClr val="tx2"/>
                          </a:solidFill>
                          <a:effectLst/>
                        </a:rPr>
                        <a:t> 1266</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err="1">
                          <a:solidFill>
                            <a:schemeClr val="tx2"/>
                          </a:solidFill>
                          <a:effectLst/>
                        </a:rPr>
                        <a:t>Stycast</a:t>
                      </a:r>
                      <a:r>
                        <a:rPr lang="es-ES" sz="1400" dirty="0">
                          <a:solidFill>
                            <a:schemeClr val="tx2"/>
                          </a:solidFill>
                          <a:effectLst/>
                        </a:rPr>
                        <a:t> 1266</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Stycast 1266</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1740161178"/>
                  </a:ext>
                </a:extLst>
              </a:tr>
              <a:tr h="530086">
                <a:tc>
                  <a:txBody>
                    <a:bodyPr/>
                    <a:lstStyle/>
                    <a:p>
                      <a:pPr algn="ctr">
                        <a:lnSpc>
                          <a:spcPct val="150000"/>
                        </a:lnSpc>
                        <a:spcAft>
                          <a:spcPts val="0"/>
                        </a:spcAft>
                      </a:pPr>
                      <a:r>
                        <a:rPr lang="es-ES" sz="1400" dirty="0" smtClean="0">
                          <a:solidFill>
                            <a:schemeClr val="tx2"/>
                          </a:solidFill>
                          <a:effectLst/>
                        </a:rPr>
                        <a:t>Tape </a:t>
                      </a:r>
                      <a:r>
                        <a:rPr lang="es-ES" sz="1400" dirty="0" err="1" smtClean="0">
                          <a:solidFill>
                            <a:schemeClr val="tx2"/>
                          </a:solidFill>
                          <a:effectLst/>
                        </a:rPr>
                        <a:t>I</a:t>
                      </a:r>
                      <a:r>
                        <a:rPr lang="es-ES" sz="1400" baseline="-25000" dirty="0" err="1" smtClean="0">
                          <a:solidFill>
                            <a:schemeClr val="tx2"/>
                          </a:solidFill>
                          <a:effectLst/>
                        </a:rPr>
                        <a:t>c</a:t>
                      </a:r>
                      <a:r>
                        <a:rPr lang="es-ES" sz="1400" dirty="0" smtClean="0">
                          <a:solidFill>
                            <a:schemeClr val="tx2"/>
                          </a:solidFill>
                          <a:effectLst/>
                        </a:rPr>
                        <a:t> (</a:t>
                      </a:r>
                      <a:r>
                        <a:rPr lang="es-ES" sz="1400" dirty="0">
                          <a:solidFill>
                            <a:schemeClr val="tx2"/>
                          </a:solidFill>
                          <a:effectLst/>
                        </a:rPr>
                        <a:t>A)</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94</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101</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101</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101</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101</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101</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102</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102</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102</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110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110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110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335706325"/>
                  </a:ext>
                </a:extLst>
              </a:tr>
              <a:tr h="530086">
                <a:tc>
                  <a:txBody>
                    <a:bodyPr/>
                    <a:lstStyle/>
                    <a:p>
                      <a:pPr algn="ctr">
                        <a:lnSpc>
                          <a:spcPct val="150000"/>
                        </a:lnSpc>
                        <a:spcAft>
                          <a:spcPts val="0"/>
                        </a:spcAft>
                      </a:pPr>
                      <a:r>
                        <a:rPr lang="es-ES" sz="1400" dirty="0" err="1" smtClean="0">
                          <a:solidFill>
                            <a:schemeClr val="tx2"/>
                          </a:solidFill>
                          <a:effectLst/>
                        </a:rPr>
                        <a:t>Coil</a:t>
                      </a:r>
                      <a:r>
                        <a:rPr lang="es-ES" sz="1400" dirty="0" smtClean="0">
                          <a:solidFill>
                            <a:schemeClr val="tx2"/>
                          </a:solidFill>
                          <a:effectLst/>
                        </a:rPr>
                        <a:t> </a:t>
                      </a:r>
                      <a:r>
                        <a:rPr lang="es-ES" sz="1400" dirty="0" err="1" smtClean="0">
                          <a:solidFill>
                            <a:schemeClr val="tx2"/>
                          </a:solidFill>
                          <a:effectLst/>
                        </a:rPr>
                        <a:t>I</a:t>
                      </a:r>
                      <a:r>
                        <a:rPr lang="es-ES" sz="1400" baseline="-25000" dirty="0" err="1" smtClean="0">
                          <a:solidFill>
                            <a:schemeClr val="tx2"/>
                          </a:solidFill>
                          <a:effectLst/>
                        </a:rPr>
                        <a:t>c</a:t>
                      </a:r>
                      <a:r>
                        <a:rPr lang="es-ES" sz="1400" dirty="0" smtClean="0">
                          <a:solidFill>
                            <a:schemeClr val="tx2"/>
                          </a:solidFill>
                          <a:effectLst/>
                        </a:rPr>
                        <a:t> (</a:t>
                      </a:r>
                      <a:r>
                        <a:rPr lang="es-ES" sz="1400" dirty="0">
                          <a:solidFill>
                            <a:schemeClr val="tx2"/>
                          </a:solidFill>
                          <a:effectLst/>
                        </a:rPr>
                        <a:t>A) </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58</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15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64</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65</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68</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48</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80</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60</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65</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a:solidFill>
                            <a:schemeClr val="tx2"/>
                          </a:solidFill>
                          <a:effectLst/>
                        </a:rPr>
                        <a:t> </a:t>
                      </a:r>
                      <a:endParaRPr lang="en-GB" sz="140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72</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tc>
                  <a:txBody>
                    <a:bodyPr/>
                    <a:lstStyle/>
                    <a:p>
                      <a:pPr algn="ctr">
                        <a:lnSpc>
                          <a:spcPct val="150000"/>
                        </a:lnSpc>
                        <a:spcAft>
                          <a:spcPts val="0"/>
                        </a:spcAft>
                      </a:pPr>
                      <a:r>
                        <a:rPr lang="es-ES" sz="1400" dirty="0">
                          <a:solidFill>
                            <a:schemeClr val="tx2"/>
                          </a:solidFill>
                          <a:effectLst/>
                        </a:rPr>
                        <a:t>63</a:t>
                      </a:r>
                      <a:endParaRPr lang="en-GB" sz="1400" dirty="0">
                        <a:solidFill>
                          <a:schemeClr val="tx2"/>
                        </a:solidFill>
                        <a:effectLst/>
                        <a:latin typeface="Times New Roman" panose="02020603050405020304" pitchFamily="18" charset="0"/>
                        <a:ea typeface="Calibri" panose="020F0502020204030204" pitchFamily="34" charset="0"/>
                      </a:endParaRPr>
                    </a:p>
                  </a:txBody>
                  <a:tcPr marL="64755" marR="64755" marT="0" marB="0" anchor="ctr"/>
                </a:tc>
                <a:extLst>
                  <a:ext uri="{0D108BD9-81ED-4DB2-BD59-A6C34878D82A}">
                    <a16:rowId xmlns:a16="http://schemas.microsoft.com/office/drawing/2014/main" val="1887535860"/>
                  </a:ext>
                </a:extLst>
              </a:tr>
            </a:tbl>
          </a:graphicData>
        </a:graphic>
      </p:graphicFrame>
      <p:sp>
        <p:nvSpPr>
          <p:cNvPr id="27" name="Text Box 545"/>
          <p:cNvSpPr txBox="1">
            <a:spLocks noChangeArrowheads="1"/>
          </p:cNvSpPr>
          <p:nvPr/>
        </p:nvSpPr>
        <p:spPr bwMode="auto">
          <a:xfrm>
            <a:off x="15502455" y="5423435"/>
            <a:ext cx="14229196" cy="1060458"/>
          </a:xfrm>
          <a:prstGeom prst="rect">
            <a:avLst/>
          </a:prstGeom>
          <a:solidFill>
            <a:srgbClr val="F98747"/>
          </a:solidFill>
          <a:ln w="44450" cmpd="sng">
            <a:solidFill>
              <a:schemeClr val="tx2"/>
            </a:solidFill>
            <a:miter lim="800000"/>
            <a:headEnd/>
            <a:tailEnd/>
          </a:ln>
        </p:spPr>
        <p:txBody>
          <a:bodyPr wrap="square" lIns="74857" tIns="37421" rIns="74857" bIns="37421" anchor="ctr">
            <a:spAutoFit/>
          </a:bodyPr>
          <a:lstStyle/>
          <a:p>
            <a:pPr algn="ctr" defTabSz="749300">
              <a:spcBef>
                <a:spcPct val="50000"/>
              </a:spcBef>
            </a:pPr>
            <a:r>
              <a:rPr lang="es-ES" sz="3200" dirty="0">
                <a:solidFill>
                  <a:schemeClr val="tx2"/>
                </a:solidFill>
                <a:latin typeface="Arial Black" pitchFamily="34" charset="0"/>
              </a:rPr>
              <a:t>DEVELOPMENT OF 2</a:t>
            </a:r>
            <a:r>
              <a:rPr lang="es-ES" sz="3200" baseline="30000" dirty="0">
                <a:solidFill>
                  <a:schemeClr val="tx2"/>
                </a:solidFill>
                <a:latin typeface="Arial Black" pitchFamily="34" charset="0"/>
              </a:rPr>
              <a:t>ND</a:t>
            </a:r>
            <a:r>
              <a:rPr lang="es-ES" sz="3200" dirty="0">
                <a:solidFill>
                  <a:schemeClr val="tx2"/>
                </a:solidFill>
                <a:latin typeface="Arial Black" pitchFamily="34" charset="0"/>
              </a:rPr>
              <a:t> GENERATION SUPERCONDUCTING PANCAKE COILS FOR POWER APPLICATIONS</a:t>
            </a:r>
            <a:endParaRPr lang="en-US" sz="3200" dirty="0">
              <a:solidFill>
                <a:schemeClr val="tx2"/>
              </a:solidFill>
            </a:endParaRPr>
          </a:p>
        </p:txBody>
      </p:sp>
      <p:sp>
        <p:nvSpPr>
          <p:cNvPr id="29" name="Text Box 545"/>
          <p:cNvSpPr txBox="1">
            <a:spLocks noChangeArrowheads="1"/>
          </p:cNvSpPr>
          <p:nvPr/>
        </p:nvSpPr>
        <p:spPr bwMode="auto">
          <a:xfrm>
            <a:off x="567433" y="5423435"/>
            <a:ext cx="14241463" cy="1060458"/>
          </a:xfrm>
          <a:prstGeom prst="rect">
            <a:avLst/>
          </a:prstGeom>
          <a:solidFill>
            <a:schemeClr val="tx1"/>
          </a:solidFill>
          <a:ln w="44450" cmpd="sng">
            <a:solidFill>
              <a:schemeClr val="tx2"/>
            </a:solidFill>
            <a:miter lim="800000"/>
            <a:headEnd/>
            <a:tailEnd/>
          </a:ln>
        </p:spPr>
        <p:txBody>
          <a:bodyPr wrap="square" lIns="74857" tIns="37421" rIns="74857" bIns="37421" anchor="ctr">
            <a:spAutoFit/>
          </a:bodyPr>
          <a:lstStyle/>
          <a:p>
            <a:pPr algn="ctr" defTabSz="749300">
              <a:spcBef>
                <a:spcPct val="50000"/>
              </a:spcBef>
            </a:pPr>
            <a:r>
              <a:rPr lang="es-ES" sz="3200" dirty="0" smtClean="0">
                <a:solidFill>
                  <a:schemeClr val="tx2"/>
                </a:solidFill>
                <a:latin typeface="Arial Black" pitchFamily="34" charset="0"/>
              </a:rPr>
              <a:t>OPTIMIZATION OF HEAT INTERCEPTS FOR CRYOGENIC APPLICATIONS</a:t>
            </a:r>
            <a:endParaRPr lang="en-US" sz="3200" dirty="0">
              <a:solidFill>
                <a:schemeClr val="tx2"/>
              </a:solidFill>
            </a:endParaRPr>
          </a:p>
        </p:txBody>
      </p:sp>
      <p:sp>
        <p:nvSpPr>
          <p:cNvPr id="55" name="Text Box 545"/>
          <p:cNvSpPr txBox="1">
            <a:spLocks noChangeArrowheads="1"/>
          </p:cNvSpPr>
          <p:nvPr/>
        </p:nvSpPr>
        <p:spPr bwMode="auto">
          <a:xfrm>
            <a:off x="510205" y="11577298"/>
            <a:ext cx="14241463" cy="814237"/>
          </a:xfrm>
          <a:prstGeom prst="rect">
            <a:avLst/>
          </a:prstGeom>
          <a:solidFill>
            <a:schemeClr val="accent5">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err="1" smtClean="0">
                <a:solidFill>
                  <a:schemeClr val="tx2"/>
                </a:solidFill>
              </a:rPr>
              <a:t>Thermalization</a:t>
            </a:r>
            <a:r>
              <a:rPr lang="en-US" sz="4800" b="1" dirty="0" smtClean="0">
                <a:solidFill>
                  <a:schemeClr val="tx2"/>
                </a:solidFill>
              </a:rPr>
              <a:t> with aluminum blocks</a:t>
            </a:r>
            <a:endParaRPr lang="en-US" sz="4800" b="1" dirty="0">
              <a:solidFill>
                <a:schemeClr val="tx2"/>
              </a:solidFill>
            </a:endParaRPr>
          </a:p>
        </p:txBody>
      </p:sp>
      <p:grpSp>
        <p:nvGrpSpPr>
          <p:cNvPr id="23" name="Group 22"/>
          <p:cNvGrpSpPr/>
          <p:nvPr/>
        </p:nvGrpSpPr>
        <p:grpSpPr>
          <a:xfrm>
            <a:off x="553986" y="12489368"/>
            <a:ext cx="14320917" cy="3974086"/>
            <a:chOff x="515051" y="14171326"/>
            <a:chExt cx="14320917" cy="3953443"/>
          </a:xfrm>
        </p:grpSpPr>
        <p:pic>
          <p:nvPicPr>
            <p:cNvPr id="43" name="Picture 42"/>
            <p:cNvPicPr>
              <a:picLocks noChangeAspect="1"/>
            </p:cNvPicPr>
            <p:nvPr/>
          </p:nvPicPr>
          <p:blipFill>
            <a:blip r:embed="rId5"/>
            <a:stretch>
              <a:fillRect/>
            </a:stretch>
          </p:blipFill>
          <p:spPr>
            <a:xfrm>
              <a:off x="9420850" y="16363741"/>
              <a:ext cx="928917" cy="1622615"/>
            </a:xfrm>
            <a:prstGeom prst="rect">
              <a:avLst/>
            </a:prstGeom>
          </p:spPr>
        </p:pic>
        <p:grpSp>
          <p:nvGrpSpPr>
            <p:cNvPr id="44" name="Group 43"/>
            <p:cNvGrpSpPr/>
            <p:nvPr/>
          </p:nvGrpSpPr>
          <p:grpSpPr>
            <a:xfrm>
              <a:off x="515051" y="14171326"/>
              <a:ext cx="14320917" cy="3953443"/>
              <a:chOff x="515051" y="14990470"/>
              <a:chExt cx="14320917" cy="3458287"/>
            </a:xfrm>
          </p:grpSpPr>
          <p:grpSp>
            <p:nvGrpSpPr>
              <p:cNvPr id="99" name="Group 98"/>
              <p:cNvGrpSpPr/>
              <p:nvPr/>
            </p:nvGrpSpPr>
            <p:grpSpPr>
              <a:xfrm>
                <a:off x="1003376" y="16755726"/>
                <a:ext cx="9241618" cy="1321818"/>
                <a:chOff x="3794866" y="4836784"/>
                <a:chExt cx="9085136" cy="1073834"/>
              </a:xfrm>
            </p:grpSpPr>
            <p:pic>
              <p:nvPicPr>
                <p:cNvPr id="101" name="Picture 100"/>
                <p:cNvPicPr>
                  <a:picLocks noChangeAspect="1"/>
                </p:cNvPicPr>
                <p:nvPr/>
              </p:nvPicPr>
              <p:blipFill>
                <a:blip r:embed="rId6"/>
                <a:stretch>
                  <a:fillRect/>
                </a:stretch>
              </p:blipFill>
              <p:spPr>
                <a:xfrm>
                  <a:off x="3880140" y="4984915"/>
                  <a:ext cx="8038393" cy="925703"/>
                </a:xfrm>
                <a:prstGeom prst="rect">
                  <a:avLst/>
                </a:prstGeom>
              </p:spPr>
            </p:pic>
            <p:sp>
              <p:nvSpPr>
                <p:cNvPr id="103" name="TextBox 102"/>
                <p:cNvSpPr txBox="1"/>
                <p:nvPr/>
              </p:nvSpPr>
              <p:spPr>
                <a:xfrm>
                  <a:off x="10377817" y="4861119"/>
                  <a:ext cx="2502185" cy="328079"/>
                </a:xfrm>
                <a:prstGeom prst="rect">
                  <a:avLst/>
                </a:prstGeom>
                <a:noFill/>
              </p:spPr>
              <p:txBody>
                <a:bodyPr wrap="square" rtlCol="0">
                  <a:spAutoFit/>
                </a:bodyPr>
                <a:lstStyle/>
                <a:p>
                  <a:r>
                    <a:rPr lang="fr-CH" dirty="0" err="1" smtClean="0">
                      <a:solidFill>
                        <a:schemeClr val="tx2"/>
                      </a:solidFill>
                    </a:rPr>
                    <a:t>Bellows</a:t>
                  </a:r>
                  <a:endParaRPr lang="en-GB" dirty="0">
                    <a:solidFill>
                      <a:schemeClr val="tx2"/>
                    </a:solidFill>
                  </a:endParaRPr>
                </a:p>
              </p:txBody>
            </p:sp>
            <p:sp>
              <p:nvSpPr>
                <p:cNvPr id="104" name="TextBox 103"/>
                <p:cNvSpPr txBox="1"/>
                <p:nvPr/>
              </p:nvSpPr>
              <p:spPr>
                <a:xfrm>
                  <a:off x="3794866" y="4836784"/>
                  <a:ext cx="2664684" cy="328079"/>
                </a:xfrm>
                <a:prstGeom prst="rect">
                  <a:avLst/>
                </a:prstGeom>
                <a:noFill/>
              </p:spPr>
              <p:txBody>
                <a:bodyPr wrap="square" rtlCol="0">
                  <a:spAutoFit/>
                </a:bodyPr>
                <a:lstStyle/>
                <a:p>
                  <a:r>
                    <a:rPr lang="fr-CH" dirty="0" smtClean="0">
                      <a:solidFill>
                        <a:schemeClr val="tx2"/>
                      </a:solidFill>
                    </a:rPr>
                    <a:t>Stainless Steel pipe</a:t>
                  </a:r>
                  <a:endParaRPr lang="en-GB" dirty="0">
                    <a:solidFill>
                      <a:schemeClr val="tx2"/>
                    </a:solidFill>
                  </a:endParaRPr>
                </a:p>
              </p:txBody>
            </p:sp>
          </p:grpSp>
          <p:grpSp>
            <p:nvGrpSpPr>
              <p:cNvPr id="34" name="Group 33"/>
              <p:cNvGrpSpPr/>
              <p:nvPr/>
            </p:nvGrpSpPr>
            <p:grpSpPr>
              <a:xfrm>
                <a:off x="10244994" y="16681198"/>
                <a:ext cx="4590974" cy="1325446"/>
                <a:chOff x="11959822" y="19552995"/>
                <a:chExt cx="4326057" cy="1325446"/>
              </a:xfrm>
            </p:grpSpPr>
            <p:sp>
              <p:nvSpPr>
                <p:cNvPr id="107" name="TextBox 106"/>
                <p:cNvSpPr txBox="1"/>
                <p:nvPr/>
              </p:nvSpPr>
              <p:spPr>
                <a:xfrm>
                  <a:off x="12827566" y="20474598"/>
                  <a:ext cx="2831989" cy="403843"/>
                </a:xfrm>
                <a:prstGeom prst="rect">
                  <a:avLst/>
                </a:prstGeom>
                <a:noFill/>
              </p:spPr>
              <p:txBody>
                <a:bodyPr wrap="square" rtlCol="0">
                  <a:spAutoFit/>
                </a:bodyPr>
                <a:lstStyle/>
                <a:p>
                  <a:r>
                    <a:rPr lang="en-GB" dirty="0" smtClean="0">
                      <a:solidFill>
                        <a:schemeClr val="tx2"/>
                      </a:solidFill>
                    </a:rPr>
                    <a:t>SS pipe (He Gas @60K)</a:t>
                  </a:r>
                  <a:endParaRPr lang="en-GB" b="1" dirty="0">
                    <a:solidFill>
                      <a:schemeClr val="tx2"/>
                    </a:solidFill>
                  </a:endParaRPr>
                </a:p>
              </p:txBody>
            </p:sp>
            <p:sp>
              <p:nvSpPr>
                <p:cNvPr id="108" name="TextBox 107"/>
                <p:cNvSpPr txBox="1"/>
                <p:nvPr/>
              </p:nvSpPr>
              <p:spPr>
                <a:xfrm>
                  <a:off x="12840255" y="19552995"/>
                  <a:ext cx="3445624" cy="403843"/>
                </a:xfrm>
                <a:prstGeom prst="rect">
                  <a:avLst/>
                </a:prstGeom>
                <a:noFill/>
              </p:spPr>
              <p:txBody>
                <a:bodyPr wrap="square" rtlCol="0">
                  <a:spAutoFit/>
                </a:bodyPr>
                <a:lstStyle/>
                <a:p>
                  <a:r>
                    <a:rPr lang="en-GB" dirty="0" err="1" smtClean="0">
                      <a:solidFill>
                        <a:schemeClr val="tx2"/>
                      </a:solidFill>
                    </a:rPr>
                    <a:t>Thermalization</a:t>
                  </a:r>
                  <a:r>
                    <a:rPr lang="en-GB" dirty="0" smtClean="0">
                      <a:solidFill>
                        <a:schemeClr val="tx2"/>
                      </a:solidFill>
                    </a:rPr>
                    <a:t> block (Al)</a:t>
                  </a:r>
                  <a:endParaRPr lang="en-GB" dirty="0">
                    <a:solidFill>
                      <a:schemeClr val="tx2"/>
                    </a:solidFill>
                  </a:endParaRPr>
                </a:p>
              </p:txBody>
            </p:sp>
            <p:cxnSp>
              <p:nvCxnSpPr>
                <p:cNvPr id="110" name="Straight Arrow Connector 109"/>
                <p:cNvCxnSpPr/>
                <p:nvPr/>
              </p:nvCxnSpPr>
              <p:spPr>
                <a:xfrm flipH="1">
                  <a:off x="12056282" y="19871408"/>
                  <a:ext cx="697515" cy="452411"/>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7" idx="1"/>
                </p:cNvCxnSpPr>
                <p:nvPr/>
              </p:nvCxnSpPr>
              <p:spPr>
                <a:xfrm flipH="1" flipV="1">
                  <a:off x="11959822" y="20523307"/>
                  <a:ext cx="867744" cy="15321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
            <p:nvSpPr>
              <p:cNvPr id="161" name="Rounded Rectangle 160"/>
              <p:cNvSpPr/>
              <p:nvPr/>
            </p:nvSpPr>
            <p:spPr bwMode="auto">
              <a:xfrm>
                <a:off x="515051" y="14990470"/>
                <a:ext cx="14308207" cy="3458287"/>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Arial Narrow" charset="0"/>
                </a:endParaRPr>
              </a:p>
            </p:txBody>
          </p:sp>
          <p:sp>
            <p:nvSpPr>
              <p:cNvPr id="148" name="TextBox 147"/>
              <p:cNvSpPr txBox="1"/>
              <p:nvPr/>
            </p:nvSpPr>
            <p:spPr>
              <a:xfrm flipH="1">
                <a:off x="536234" y="15131295"/>
                <a:ext cx="14241462" cy="1526631"/>
              </a:xfrm>
              <a:prstGeom prst="rect">
                <a:avLst/>
              </a:prstGeom>
              <a:noFill/>
            </p:spPr>
            <p:txBody>
              <a:bodyPr wrap="square" rtlCol="0">
                <a:spAutoFit/>
              </a:bodyPr>
              <a:lstStyle/>
              <a:p>
                <a:pPr algn="just">
                  <a:lnSpc>
                    <a:spcPct val="150000"/>
                  </a:lnSpc>
                </a:pPr>
                <a:r>
                  <a:rPr lang="en-US" dirty="0" smtClean="0">
                    <a:solidFill>
                      <a:schemeClr val="tx2"/>
                    </a:solidFill>
                  </a:rPr>
                  <a:t>	One </a:t>
                </a:r>
                <a:r>
                  <a:rPr lang="en-US" dirty="0" smtClean="0">
                    <a:solidFill>
                      <a:schemeClr val="tx2"/>
                    </a:solidFill>
                  </a:rPr>
                  <a:t>of the improvements in cryostats could be to cool down the thermal shield adding </a:t>
                </a:r>
                <a:r>
                  <a:rPr lang="en-US" dirty="0" err="1" smtClean="0">
                    <a:solidFill>
                      <a:schemeClr val="tx2"/>
                    </a:solidFill>
                  </a:rPr>
                  <a:t>thermalization</a:t>
                </a:r>
                <a:r>
                  <a:rPr lang="en-US" dirty="0" smtClean="0">
                    <a:solidFill>
                      <a:schemeClr val="tx2"/>
                    </a:solidFill>
                  </a:rPr>
                  <a:t> aluminum blocks. The main goal is to characterize the thermal resistance across the interface between the cryogenic fluid and the aluminum block. In addition, to better understand the thermal contact between stainless steel and aluminum. </a:t>
                </a:r>
                <a:endParaRPr lang="en-GB" dirty="0">
                  <a:solidFill>
                    <a:schemeClr val="tx2"/>
                  </a:solidFill>
                </a:endParaRPr>
              </a:p>
            </p:txBody>
          </p:sp>
          <p:sp>
            <p:nvSpPr>
              <p:cNvPr id="154" name="TextBox 153"/>
              <p:cNvSpPr txBox="1"/>
              <p:nvPr/>
            </p:nvSpPr>
            <p:spPr>
              <a:xfrm>
                <a:off x="2746884" y="17894722"/>
                <a:ext cx="5075877" cy="403843"/>
              </a:xfrm>
              <a:prstGeom prst="rect">
                <a:avLst/>
              </a:prstGeom>
              <a:noFill/>
            </p:spPr>
            <p:txBody>
              <a:bodyPr wrap="none" rtlCol="0">
                <a:spAutoFit/>
              </a:bodyPr>
              <a:lstStyle/>
              <a:p>
                <a:pPr algn="ctr"/>
                <a:r>
                  <a:rPr lang="en-GB" dirty="0" smtClean="0">
                    <a:solidFill>
                      <a:schemeClr val="tx2"/>
                    </a:solidFill>
                  </a:rPr>
                  <a:t>Figure 1.1. </a:t>
                </a:r>
                <a:r>
                  <a:rPr lang="fr-CH" dirty="0" err="1" smtClean="0">
                    <a:solidFill>
                      <a:schemeClr val="tx2"/>
                    </a:solidFill>
                  </a:rPr>
                  <a:t>Thermalization</a:t>
                </a:r>
                <a:r>
                  <a:rPr lang="fr-CH" dirty="0" smtClean="0">
                    <a:solidFill>
                      <a:schemeClr val="tx2"/>
                    </a:solidFill>
                  </a:rPr>
                  <a:t>  </a:t>
                </a:r>
                <a:r>
                  <a:rPr lang="fr-CH" dirty="0">
                    <a:solidFill>
                      <a:schemeClr val="tx2"/>
                    </a:solidFill>
                  </a:rPr>
                  <a:t>aluminium block</a:t>
                </a:r>
                <a:endParaRPr lang="en-GB" dirty="0">
                  <a:solidFill>
                    <a:schemeClr val="tx2"/>
                  </a:solidFill>
                </a:endParaRPr>
              </a:p>
            </p:txBody>
          </p:sp>
        </p:grpSp>
      </p:grpSp>
      <p:grpSp>
        <p:nvGrpSpPr>
          <p:cNvPr id="20" name="Group 19"/>
          <p:cNvGrpSpPr/>
          <p:nvPr/>
        </p:nvGrpSpPr>
        <p:grpSpPr>
          <a:xfrm>
            <a:off x="15515711" y="26935538"/>
            <a:ext cx="14217899" cy="3371757"/>
            <a:chOff x="15358709" y="27813845"/>
            <a:chExt cx="14374902" cy="3371757"/>
          </a:xfrm>
        </p:grpSpPr>
        <p:pic>
          <p:nvPicPr>
            <p:cNvPr id="318" name="Picture 31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640754" y="27998461"/>
              <a:ext cx="4263562" cy="3119899"/>
            </a:xfrm>
            <a:prstGeom prst="rect">
              <a:avLst/>
            </a:prstGeom>
          </p:spPr>
        </p:pic>
        <p:sp>
          <p:nvSpPr>
            <p:cNvPr id="170" name="Rounded Rectangle 169"/>
            <p:cNvSpPr/>
            <p:nvPr/>
          </p:nvSpPr>
          <p:spPr bwMode="auto">
            <a:xfrm>
              <a:off x="15358709" y="27813845"/>
              <a:ext cx="14374902" cy="3371757"/>
            </a:xfrm>
            <a:prstGeom prst="roundRect">
              <a:avLst/>
            </a:prstGeom>
            <a:noFill/>
            <a:ln w="381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67" name="TextBox 66"/>
            <p:cNvSpPr txBox="1"/>
            <p:nvPr/>
          </p:nvSpPr>
          <p:spPr>
            <a:xfrm>
              <a:off x="20332827" y="28184573"/>
              <a:ext cx="9121328" cy="2862322"/>
            </a:xfrm>
            <a:prstGeom prst="rect">
              <a:avLst/>
            </a:prstGeom>
            <a:noFill/>
          </p:spPr>
          <p:txBody>
            <a:bodyPr wrap="square" rtlCol="0">
              <a:spAutoFit/>
            </a:bodyPr>
            <a:lstStyle/>
            <a:p>
              <a:pPr algn="just">
                <a:lnSpc>
                  <a:spcPct val="150000"/>
                </a:lnSpc>
              </a:pPr>
              <a:r>
                <a:rPr lang="en-GB" dirty="0" smtClean="0">
                  <a:solidFill>
                    <a:schemeClr val="tx2"/>
                  </a:solidFill>
                </a:rPr>
                <a:t>The differences </a:t>
              </a:r>
              <a:r>
                <a:rPr lang="en-GB" dirty="0">
                  <a:solidFill>
                    <a:schemeClr val="tx2"/>
                  </a:solidFill>
                </a:rPr>
                <a:t>in the </a:t>
              </a:r>
              <a:r>
                <a:rPr lang="en-GB" dirty="0" smtClean="0">
                  <a:solidFill>
                    <a:schemeClr val="tx2"/>
                  </a:solidFill>
                </a:rPr>
                <a:t>coefficients </a:t>
              </a:r>
              <a:r>
                <a:rPr lang="en-GB" dirty="0">
                  <a:solidFill>
                    <a:schemeClr val="tx2"/>
                  </a:solidFill>
                </a:rPr>
                <a:t>of thermal </a:t>
              </a:r>
              <a:r>
                <a:rPr lang="en-GB" dirty="0" smtClean="0">
                  <a:solidFill>
                    <a:schemeClr val="tx2"/>
                  </a:solidFill>
                </a:rPr>
                <a:t>expansion which occur during </a:t>
              </a:r>
              <a:r>
                <a:rPr lang="en-GB" dirty="0">
                  <a:solidFill>
                    <a:schemeClr val="tx2"/>
                  </a:solidFill>
                </a:rPr>
                <a:t>the cooling and heating processes of the coils, generate tensions in the direction perpendicular to the </a:t>
              </a:r>
              <a:r>
                <a:rPr lang="en-GB" dirty="0" smtClean="0">
                  <a:solidFill>
                    <a:schemeClr val="tx2"/>
                  </a:solidFill>
                </a:rPr>
                <a:t>tape </a:t>
              </a:r>
              <a:r>
                <a:rPr lang="en-GB" dirty="0">
                  <a:solidFill>
                    <a:schemeClr val="tx2"/>
                  </a:solidFill>
                </a:rPr>
                <a:t>that can lead to reductions in the </a:t>
              </a:r>
              <a:r>
                <a:rPr lang="en-GB" dirty="0" smtClean="0">
                  <a:solidFill>
                    <a:schemeClr val="tx2"/>
                  </a:solidFill>
                </a:rPr>
                <a:t>critical current values </a:t>
              </a:r>
              <a:r>
                <a:rPr lang="en-GB" dirty="0">
                  <a:solidFill>
                    <a:schemeClr val="tx2"/>
                  </a:solidFill>
                </a:rPr>
                <a:t>of the superconducting </a:t>
              </a:r>
              <a:r>
                <a:rPr lang="en-GB" dirty="0" smtClean="0">
                  <a:solidFill>
                    <a:schemeClr val="tx2"/>
                  </a:solidFill>
                </a:rPr>
                <a:t>material.</a:t>
              </a:r>
            </a:p>
            <a:p>
              <a:pPr algn="just">
                <a:lnSpc>
                  <a:spcPct val="150000"/>
                </a:lnSpc>
              </a:pPr>
              <a:endParaRPr lang="en-GB" dirty="0">
                <a:solidFill>
                  <a:schemeClr val="tx2"/>
                </a:solidFill>
              </a:endParaRPr>
            </a:p>
          </p:txBody>
        </p:sp>
      </p:grpSp>
      <p:grpSp>
        <p:nvGrpSpPr>
          <p:cNvPr id="62" name="Group 61"/>
          <p:cNvGrpSpPr/>
          <p:nvPr/>
        </p:nvGrpSpPr>
        <p:grpSpPr>
          <a:xfrm>
            <a:off x="15527776" y="13336459"/>
            <a:ext cx="14215588" cy="7038483"/>
            <a:chOff x="15350191" y="14349341"/>
            <a:chExt cx="14481000" cy="7332130"/>
          </a:xfrm>
        </p:grpSpPr>
        <p:grpSp>
          <p:nvGrpSpPr>
            <p:cNvPr id="18" name="Group 17"/>
            <p:cNvGrpSpPr/>
            <p:nvPr/>
          </p:nvGrpSpPr>
          <p:grpSpPr>
            <a:xfrm>
              <a:off x="15526230" y="14551313"/>
              <a:ext cx="13727150" cy="6938985"/>
              <a:chOff x="15477288" y="14657112"/>
              <a:chExt cx="13872133" cy="8565333"/>
            </a:xfrm>
          </p:grpSpPr>
          <p:pic>
            <p:nvPicPr>
              <p:cNvPr id="1026" name="10 Imagen" descr="Bobinadora.jpg"/>
              <p:cNvPicPr>
                <a:picLocks noChangeAspect="1" noChangeArrowheads="1"/>
              </p:cNvPicPr>
              <p:nvPr/>
            </p:nvPicPr>
            <p:blipFill rotWithShape="1">
              <a:blip r:embed="rId8">
                <a:extLst>
                  <a:ext uri="{28A0092B-C50C-407E-A947-70E740481C1C}">
                    <a14:useLocalDpi xmlns:a14="http://schemas.microsoft.com/office/drawing/2010/main" val="0"/>
                  </a:ext>
                </a:extLst>
              </a:blip>
              <a:srcRect t="12702"/>
              <a:stretch/>
            </p:blipFill>
            <p:spPr bwMode="auto">
              <a:xfrm>
                <a:off x="22320403" y="14657112"/>
                <a:ext cx="7029018" cy="3442285"/>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p:cNvGrpSpPr/>
              <p:nvPr/>
            </p:nvGrpSpPr>
            <p:grpSpPr>
              <a:xfrm>
                <a:off x="15477288" y="14955840"/>
                <a:ext cx="13760659" cy="8266605"/>
                <a:chOff x="15477288" y="14955840"/>
                <a:chExt cx="13760659" cy="8266605"/>
              </a:xfrm>
            </p:grpSpPr>
            <p:pic>
              <p:nvPicPr>
                <p:cNvPr id="128" name="Imagen 1"/>
                <p:cNvPicPr/>
                <p:nvPr/>
              </p:nvPicPr>
              <p:blipFill>
                <a:blip r:embed="rId9" cstate="print"/>
                <a:srcRect/>
                <a:stretch>
                  <a:fillRect/>
                </a:stretch>
              </p:blipFill>
              <p:spPr bwMode="auto">
                <a:xfrm>
                  <a:off x="15559857" y="14955840"/>
                  <a:ext cx="6557157" cy="2778830"/>
                </a:xfrm>
                <a:prstGeom prst="rect">
                  <a:avLst/>
                </a:prstGeom>
                <a:noFill/>
                <a:ln w="9525">
                  <a:noFill/>
                  <a:miter lim="800000"/>
                  <a:headEnd/>
                  <a:tailEnd/>
                </a:ln>
              </p:spPr>
            </p:pic>
            <p:pic>
              <p:nvPicPr>
                <p:cNvPr id="1027" name="18 Imagen" descr="Bobina 5.jpg"/>
                <p:cNvPicPr>
                  <a:picLocks noChangeArrowheads="1"/>
                </p:cNvPicPr>
                <p:nvPr/>
              </p:nvPicPr>
              <p:blipFill>
                <a:blip r:embed="rId10">
                  <a:extLst>
                    <a:ext uri="{28A0092B-C50C-407E-A947-70E740481C1C}">
                      <a14:useLocalDpi xmlns:a14="http://schemas.microsoft.com/office/drawing/2010/main" val="0"/>
                    </a:ext>
                  </a:extLst>
                </a:blip>
                <a:srcRect r="1295" b="1254"/>
                <a:stretch>
                  <a:fillRect/>
                </a:stretch>
              </p:blipFill>
              <p:spPr bwMode="auto">
                <a:xfrm>
                  <a:off x="23529323" y="18704958"/>
                  <a:ext cx="5149529" cy="3943108"/>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p:cNvPicPr>
                  <a:picLocks noChangeAspect="1"/>
                </p:cNvPicPr>
                <p:nvPr/>
              </p:nvPicPr>
              <p:blipFill rotWithShape="1">
                <a:blip r:embed="rId11">
                  <a:extLst>
                    <a:ext uri="{28A0092B-C50C-407E-A947-70E740481C1C}">
                      <a14:useLocalDpi xmlns:a14="http://schemas.microsoft.com/office/drawing/2010/main" val="0"/>
                    </a:ext>
                  </a:extLst>
                </a:blip>
                <a:srcRect l="20348" t="3653" r="22510" b="41513"/>
                <a:stretch/>
              </p:blipFill>
              <p:spPr>
                <a:xfrm>
                  <a:off x="15762662" y="18610772"/>
                  <a:ext cx="6823757" cy="3683277"/>
                </a:xfrm>
                <a:prstGeom prst="rect">
                  <a:avLst/>
                </a:prstGeom>
              </p:spPr>
            </p:pic>
            <p:sp>
              <p:nvSpPr>
                <p:cNvPr id="166" name="TextBox 165"/>
                <p:cNvSpPr txBox="1"/>
                <p:nvPr/>
              </p:nvSpPr>
              <p:spPr>
                <a:xfrm>
                  <a:off x="23992789" y="18107717"/>
                  <a:ext cx="3549370" cy="461665"/>
                </a:xfrm>
                <a:prstGeom prst="rect">
                  <a:avLst/>
                </a:prstGeom>
                <a:noFill/>
              </p:spPr>
              <p:txBody>
                <a:bodyPr wrap="none" rtlCol="0">
                  <a:spAutoFit/>
                </a:bodyPr>
                <a:lstStyle/>
                <a:p>
                  <a:pPr algn="ctr"/>
                  <a:r>
                    <a:rPr lang="en-GB" dirty="0" smtClean="0">
                      <a:solidFill>
                        <a:schemeClr val="tx2"/>
                      </a:solidFill>
                    </a:rPr>
                    <a:t>Figure 2.2. </a:t>
                  </a:r>
                  <a:r>
                    <a:rPr lang="fr-CH" dirty="0" err="1" smtClean="0">
                      <a:solidFill>
                        <a:schemeClr val="tx2"/>
                      </a:solidFill>
                    </a:rPr>
                    <a:t>Winding</a:t>
                  </a:r>
                  <a:r>
                    <a:rPr lang="fr-CH" dirty="0" smtClean="0">
                      <a:solidFill>
                        <a:schemeClr val="tx2"/>
                      </a:solidFill>
                    </a:rPr>
                    <a:t> machine  </a:t>
                  </a:r>
                  <a:endParaRPr lang="en-GB" dirty="0">
                    <a:solidFill>
                      <a:schemeClr val="tx2"/>
                    </a:solidFill>
                  </a:endParaRPr>
                </a:p>
              </p:txBody>
            </p:sp>
            <p:sp>
              <p:nvSpPr>
                <p:cNvPr id="167" name="TextBox 166"/>
                <p:cNvSpPr txBox="1"/>
                <p:nvPr/>
              </p:nvSpPr>
              <p:spPr>
                <a:xfrm>
                  <a:off x="22962001" y="22652576"/>
                  <a:ext cx="6275946" cy="569869"/>
                </a:xfrm>
                <a:prstGeom prst="rect">
                  <a:avLst/>
                </a:prstGeom>
                <a:noFill/>
              </p:spPr>
              <p:txBody>
                <a:bodyPr wrap="none" rtlCol="0">
                  <a:spAutoFit/>
                </a:bodyPr>
                <a:lstStyle/>
                <a:p>
                  <a:pPr algn="ctr"/>
                  <a:r>
                    <a:rPr lang="en-GB" dirty="0" smtClean="0">
                      <a:solidFill>
                        <a:schemeClr val="tx2"/>
                      </a:solidFill>
                    </a:rPr>
                    <a:t>Figure 2.4. </a:t>
                  </a:r>
                  <a:r>
                    <a:rPr lang="fr-CH" dirty="0" smtClean="0">
                      <a:solidFill>
                        <a:schemeClr val="tx2"/>
                      </a:solidFill>
                    </a:rPr>
                    <a:t>Kh30W </a:t>
                  </a:r>
                  <a:r>
                    <a:rPr lang="fr-CH" dirty="0" err="1" smtClean="0">
                      <a:solidFill>
                        <a:schemeClr val="tx2"/>
                      </a:solidFill>
                    </a:rPr>
                    <a:t>coil</a:t>
                  </a:r>
                  <a:r>
                    <a:rPr lang="fr-CH" dirty="0" smtClean="0">
                      <a:solidFill>
                        <a:schemeClr val="tx2"/>
                      </a:solidFill>
                    </a:rPr>
                    <a:t> </a:t>
                  </a:r>
                  <a:r>
                    <a:rPr lang="fr-CH" dirty="0" err="1" smtClean="0">
                      <a:solidFill>
                        <a:schemeClr val="tx2"/>
                      </a:solidFill>
                    </a:rPr>
                    <a:t>glued</a:t>
                  </a:r>
                  <a:r>
                    <a:rPr lang="fr-CH" dirty="0" smtClean="0">
                      <a:solidFill>
                        <a:schemeClr val="tx2"/>
                      </a:solidFill>
                    </a:rPr>
                    <a:t> to an aluminium support</a:t>
                  </a:r>
                  <a:endParaRPr lang="en-GB" dirty="0">
                    <a:solidFill>
                      <a:schemeClr val="tx2"/>
                    </a:solidFill>
                  </a:endParaRPr>
                </a:p>
              </p:txBody>
            </p:sp>
            <p:sp>
              <p:nvSpPr>
                <p:cNvPr id="174" name="TextBox 173"/>
                <p:cNvSpPr txBox="1"/>
                <p:nvPr/>
              </p:nvSpPr>
              <p:spPr>
                <a:xfrm>
                  <a:off x="16179929" y="22652576"/>
                  <a:ext cx="6423420" cy="569869"/>
                </a:xfrm>
                <a:prstGeom prst="rect">
                  <a:avLst/>
                </a:prstGeom>
                <a:noFill/>
              </p:spPr>
              <p:txBody>
                <a:bodyPr wrap="none" rtlCol="0">
                  <a:spAutoFit/>
                </a:bodyPr>
                <a:lstStyle/>
                <a:p>
                  <a:pPr algn="ctr"/>
                  <a:r>
                    <a:rPr lang="en-GB" dirty="0" smtClean="0">
                      <a:solidFill>
                        <a:schemeClr val="tx2"/>
                      </a:solidFill>
                    </a:rPr>
                    <a:t>Figure 2.3</a:t>
                  </a:r>
                  <a:r>
                    <a:rPr lang="en-US" dirty="0" smtClean="0">
                      <a:solidFill>
                        <a:schemeClr val="tx2"/>
                      </a:solidFill>
                    </a:rPr>
                    <a:t>.  Voltage taps distribution in co-wound coils</a:t>
                  </a:r>
                  <a:endParaRPr lang="en-GB" dirty="0">
                    <a:solidFill>
                      <a:schemeClr val="tx2"/>
                    </a:solidFill>
                  </a:endParaRPr>
                </a:p>
              </p:txBody>
            </p:sp>
            <p:sp>
              <p:nvSpPr>
                <p:cNvPr id="129" name="TextBox 128"/>
                <p:cNvSpPr txBox="1"/>
                <p:nvPr/>
              </p:nvSpPr>
              <p:spPr>
                <a:xfrm>
                  <a:off x="15477288" y="18077404"/>
                  <a:ext cx="6476453" cy="461665"/>
                </a:xfrm>
                <a:prstGeom prst="rect">
                  <a:avLst/>
                </a:prstGeom>
                <a:noFill/>
              </p:spPr>
              <p:txBody>
                <a:bodyPr wrap="none" rtlCol="0">
                  <a:spAutoFit/>
                </a:bodyPr>
                <a:lstStyle/>
                <a:p>
                  <a:pPr algn="ctr"/>
                  <a:r>
                    <a:rPr lang="en-GB" dirty="0" smtClean="0">
                      <a:solidFill>
                        <a:schemeClr val="tx2"/>
                      </a:solidFill>
                    </a:rPr>
                    <a:t>Figure 2.1</a:t>
                  </a:r>
                  <a:r>
                    <a:rPr lang="en-GB" dirty="0">
                      <a:solidFill>
                        <a:schemeClr val="tx2"/>
                      </a:solidFill>
                    </a:rPr>
                    <a:t>. Configuration of </a:t>
                  </a:r>
                  <a:r>
                    <a:rPr lang="en-GB" dirty="0" err="1">
                      <a:solidFill>
                        <a:schemeClr val="tx2"/>
                      </a:solidFill>
                    </a:rPr>
                    <a:t>SuperPower</a:t>
                  </a:r>
                  <a:r>
                    <a:rPr lang="en-GB" dirty="0">
                      <a:solidFill>
                        <a:schemeClr val="tx2"/>
                      </a:solidFill>
                    </a:rPr>
                    <a:t>® 2G HTS Wire</a:t>
                  </a:r>
                </a:p>
              </p:txBody>
            </p:sp>
          </p:grpSp>
        </p:grpSp>
        <p:sp>
          <p:nvSpPr>
            <p:cNvPr id="126" name="Rounded Rectangle 125"/>
            <p:cNvSpPr/>
            <p:nvPr/>
          </p:nvSpPr>
          <p:spPr bwMode="auto">
            <a:xfrm>
              <a:off x="15350191" y="14349341"/>
              <a:ext cx="14481000" cy="7332130"/>
            </a:xfrm>
            <a:prstGeom prst="roundRect">
              <a:avLst/>
            </a:prstGeom>
            <a:noFill/>
            <a:ln w="381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grpSp>
      <p:sp>
        <p:nvSpPr>
          <p:cNvPr id="291" name="Rectangle 290"/>
          <p:cNvSpPr/>
          <p:nvPr/>
        </p:nvSpPr>
        <p:spPr>
          <a:xfrm>
            <a:off x="15502455" y="7445155"/>
            <a:ext cx="14098539" cy="5078313"/>
          </a:xfrm>
          <a:prstGeom prst="rect">
            <a:avLst/>
          </a:prstGeom>
        </p:spPr>
        <p:txBody>
          <a:bodyPr wrap="square">
            <a:spAutoFit/>
          </a:bodyPr>
          <a:lstStyle/>
          <a:p>
            <a:pPr algn="just">
              <a:lnSpc>
                <a:spcPct val="150000"/>
              </a:lnSpc>
            </a:pPr>
            <a:r>
              <a:rPr lang="en-GB" dirty="0" smtClean="0">
                <a:solidFill>
                  <a:schemeClr val="tx2"/>
                </a:solidFill>
              </a:rPr>
              <a:t>	The development and analysis of pancakes coils made with 2</a:t>
            </a:r>
            <a:r>
              <a:rPr lang="en-GB" baseline="30000" dirty="0" smtClean="0">
                <a:solidFill>
                  <a:schemeClr val="tx2"/>
                </a:solidFill>
              </a:rPr>
              <a:t>nd</a:t>
            </a:r>
            <a:r>
              <a:rPr lang="en-GB" dirty="0" smtClean="0">
                <a:solidFill>
                  <a:schemeClr val="tx2"/>
                </a:solidFill>
              </a:rPr>
              <a:t> generation high temperature superconductors (HTS-2G)</a:t>
            </a:r>
            <a:r>
              <a:rPr lang="en-GB" b="1" dirty="0" smtClean="0">
                <a:solidFill>
                  <a:schemeClr val="tx2"/>
                </a:solidFill>
              </a:rPr>
              <a:t> </a:t>
            </a:r>
            <a:r>
              <a:rPr lang="en-GB" dirty="0">
                <a:solidFill>
                  <a:schemeClr val="tx2"/>
                </a:solidFill>
              </a:rPr>
              <a:t>has a great relevance in the design of power applications in order to determine the main limits and how to overcome them. When </a:t>
            </a:r>
            <a:r>
              <a:rPr lang="en-GB" dirty="0" smtClean="0">
                <a:solidFill>
                  <a:schemeClr val="tx2"/>
                </a:solidFill>
              </a:rPr>
              <a:t>HTS </a:t>
            </a:r>
            <a:r>
              <a:rPr lang="en-GB" dirty="0">
                <a:solidFill>
                  <a:schemeClr val="tx2"/>
                </a:solidFill>
              </a:rPr>
              <a:t>2G tapes are used to fabricate the coils, </a:t>
            </a:r>
            <a:r>
              <a:rPr lang="en-GB" dirty="0" smtClean="0">
                <a:solidFill>
                  <a:schemeClr val="tx2"/>
                </a:solidFill>
              </a:rPr>
              <a:t>delamination </a:t>
            </a:r>
            <a:r>
              <a:rPr lang="en-GB" dirty="0">
                <a:solidFill>
                  <a:schemeClr val="tx2"/>
                </a:solidFill>
              </a:rPr>
              <a:t>processes has been observed associated to uneven thermal expansions of constituting materials during thermal </a:t>
            </a:r>
            <a:r>
              <a:rPr lang="en-GB" dirty="0" smtClean="0">
                <a:solidFill>
                  <a:schemeClr val="tx2"/>
                </a:solidFill>
              </a:rPr>
              <a:t>cycles and with damages produced by the low quench propagation velocities associated with the low thermal conductivities of some involved components. </a:t>
            </a:r>
            <a:r>
              <a:rPr lang="en-GB" dirty="0">
                <a:solidFill>
                  <a:schemeClr val="tx2"/>
                </a:solidFill>
              </a:rPr>
              <a:t>HTS-2G pancake coils are prone to deteriorate when quench occurs. A quench is the transition of the entire superconducting device, which is generally initiated by a local heat perturbation. Quench propagation velocities in HTS-2G are much slower than in LTS coils, which may cause local burn out of the coil before quench is detected. We have explored different designs and ancillary materials to improve the thermal stability of these </a:t>
            </a:r>
            <a:r>
              <a:rPr lang="en-GB" dirty="0" smtClean="0">
                <a:solidFill>
                  <a:schemeClr val="tx2"/>
                </a:solidFill>
              </a:rPr>
              <a:t>coils.</a:t>
            </a:r>
            <a:endParaRPr lang="en-GB" dirty="0">
              <a:solidFill>
                <a:schemeClr val="tx2"/>
              </a:solidFill>
            </a:endParaRPr>
          </a:p>
        </p:txBody>
      </p:sp>
      <p:sp>
        <p:nvSpPr>
          <p:cNvPr id="145" name="TextBox 144"/>
          <p:cNvSpPr txBox="1"/>
          <p:nvPr/>
        </p:nvSpPr>
        <p:spPr>
          <a:xfrm>
            <a:off x="20221668" y="25421696"/>
            <a:ext cx="4714047" cy="461665"/>
          </a:xfrm>
          <a:prstGeom prst="rect">
            <a:avLst/>
          </a:prstGeom>
          <a:noFill/>
        </p:spPr>
        <p:txBody>
          <a:bodyPr wrap="none" rtlCol="0" anchor="ctr">
            <a:spAutoFit/>
          </a:bodyPr>
          <a:lstStyle/>
          <a:p>
            <a:pPr algn="ctr"/>
            <a:r>
              <a:rPr lang="en-GB" dirty="0" smtClean="0">
                <a:solidFill>
                  <a:schemeClr val="tx2"/>
                </a:solidFill>
              </a:rPr>
              <a:t>Table 2.1</a:t>
            </a:r>
            <a:r>
              <a:rPr lang="en-US" dirty="0" smtClean="0">
                <a:solidFill>
                  <a:schemeClr val="tx2"/>
                </a:solidFill>
              </a:rPr>
              <a:t>. Coils characteristics summary</a:t>
            </a:r>
            <a:endParaRPr lang="en-GB" dirty="0">
              <a:solidFill>
                <a:schemeClr val="tx2"/>
              </a:solidFill>
            </a:endParaRPr>
          </a:p>
        </p:txBody>
      </p:sp>
      <p:grpSp>
        <p:nvGrpSpPr>
          <p:cNvPr id="21" name="Group 20"/>
          <p:cNvGrpSpPr/>
          <p:nvPr/>
        </p:nvGrpSpPr>
        <p:grpSpPr>
          <a:xfrm>
            <a:off x="15540232" y="30415548"/>
            <a:ext cx="14223762" cy="5575231"/>
            <a:chOff x="15359101" y="31327863"/>
            <a:chExt cx="14380830" cy="5580370"/>
          </a:xfrm>
        </p:grpSpPr>
        <p:grpSp>
          <p:nvGrpSpPr>
            <p:cNvPr id="19" name="Group 18"/>
            <p:cNvGrpSpPr/>
            <p:nvPr/>
          </p:nvGrpSpPr>
          <p:grpSpPr>
            <a:xfrm>
              <a:off x="15359101" y="31327863"/>
              <a:ext cx="14380830" cy="5580370"/>
              <a:chOff x="20322862" y="29416277"/>
              <a:chExt cx="14380830" cy="5355943"/>
            </a:xfrm>
          </p:grpSpPr>
          <p:pic>
            <p:nvPicPr>
              <p:cNvPr id="14" name="Picture 13"/>
              <p:cNvPicPr>
                <a:picLocks/>
              </p:cNvPicPr>
              <p:nvPr/>
            </p:nvPicPr>
            <p:blipFill>
              <a:blip r:embed="rId12">
                <a:extLst>
                  <a:ext uri="{28A0092B-C50C-407E-A947-70E740481C1C}">
                    <a14:useLocalDpi xmlns:a14="http://schemas.microsoft.com/office/drawing/2010/main" val="0"/>
                  </a:ext>
                </a:extLst>
              </a:blip>
              <a:stretch>
                <a:fillRect/>
              </a:stretch>
            </p:blipFill>
            <p:spPr>
              <a:xfrm>
                <a:off x="27605415" y="29792355"/>
                <a:ext cx="5966988" cy="3742852"/>
              </a:xfrm>
              <a:prstGeom prst="rect">
                <a:avLst/>
              </a:prstGeom>
            </p:spPr>
          </p:pic>
          <p:pic>
            <p:nvPicPr>
              <p:cNvPr id="131" name="0 Imagen"/>
              <p:cNvPicPr/>
              <p:nvPr/>
            </p:nvPicPr>
            <p:blipFill>
              <a:blip r:embed="rId13">
                <a:extLst>
                  <a:ext uri="{28A0092B-C50C-407E-A947-70E740481C1C}">
                    <a14:useLocalDpi xmlns:a14="http://schemas.microsoft.com/office/drawing/2010/main" val="0"/>
                  </a:ext>
                </a:extLst>
              </a:blip>
              <a:stretch>
                <a:fillRect/>
              </a:stretch>
            </p:blipFill>
            <p:spPr>
              <a:xfrm>
                <a:off x="21122116" y="29534305"/>
                <a:ext cx="5723649" cy="4165306"/>
              </a:xfrm>
              <a:prstGeom prst="rect">
                <a:avLst/>
              </a:prstGeom>
            </p:spPr>
          </p:pic>
          <p:sp>
            <p:nvSpPr>
              <p:cNvPr id="171" name="Rounded Rectangle 170"/>
              <p:cNvSpPr/>
              <p:nvPr/>
            </p:nvSpPr>
            <p:spPr bwMode="auto">
              <a:xfrm>
                <a:off x="20322862" y="29416277"/>
                <a:ext cx="14380830" cy="5355943"/>
              </a:xfrm>
              <a:prstGeom prst="roundRect">
                <a:avLst/>
              </a:prstGeom>
              <a:noFill/>
              <a:ln w="3810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5" name="TextBox 4"/>
              <p:cNvSpPr txBox="1"/>
              <p:nvPr/>
            </p:nvSpPr>
            <p:spPr>
              <a:xfrm>
                <a:off x="20924904" y="34011462"/>
                <a:ext cx="6280975" cy="738925"/>
              </a:xfrm>
              <a:prstGeom prst="rect">
                <a:avLst/>
              </a:prstGeom>
              <a:noFill/>
            </p:spPr>
            <p:txBody>
              <a:bodyPr wrap="square" rtlCol="0">
                <a:spAutoFit/>
              </a:bodyPr>
              <a:lstStyle/>
              <a:p>
                <a:pPr algn="just"/>
                <a:r>
                  <a:rPr lang="en-US" dirty="0" smtClean="0">
                    <a:solidFill>
                      <a:schemeClr val="tx2"/>
                    </a:solidFill>
                  </a:rPr>
                  <a:t>Quench propagates faster in the inner turns by self-field effects. </a:t>
                </a:r>
                <a:endParaRPr lang="en-GB" dirty="0">
                  <a:solidFill>
                    <a:schemeClr val="tx2"/>
                  </a:solidFill>
                </a:endParaRPr>
              </a:p>
            </p:txBody>
          </p:sp>
          <p:sp>
            <p:nvSpPr>
              <p:cNvPr id="8" name="TextBox 7"/>
              <p:cNvSpPr txBox="1"/>
              <p:nvPr/>
            </p:nvSpPr>
            <p:spPr>
              <a:xfrm>
                <a:off x="22045908" y="33641234"/>
                <a:ext cx="4756430" cy="461665"/>
              </a:xfrm>
              <a:prstGeom prst="rect">
                <a:avLst/>
              </a:prstGeom>
              <a:noFill/>
            </p:spPr>
            <p:txBody>
              <a:bodyPr wrap="none" rtlCol="0">
                <a:spAutoFit/>
              </a:bodyPr>
              <a:lstStyle/>
              <a:p>
                <a:r>
                  <a:rPr lang="en-US" b="1" dirty="0" smtClean="0">
                    <a:solidFill>
                      <a:schemeClr val="tx2"/>
                    </a:solidFill>
                  </a:rPr>
                  <a:t>SS20D_2, 0.9I</a:t>
                </a:r>
                <a:r>
                  <a:rPr lang="en-US" b="1" baseline="-25000" dirty="0" smtClean="0">
                    <a:solidFill>
                      <a:schemeClr val="tx2"/>
                    </a:solidFill>
                  </a:rPr>
                  <a:t>c</a:t>
                </a:r>
                <a:r>
                  <a:rPr lang="en-US" b="1" dirty="0" smtClean="0">
                    <a:solidFill>
                      <a:schemeClr val="tx2"/>
                    </a:solidFill>
                  </a:rPr>
                  <a:t> @70K, 560 </a:t>
                </a:r>
                <a:r>
                  <a:rPr lang="en-US" b="1" dirty="0" err="1" smtClean="0">
                    <a:solidFill>
                      <a:schemeClr val="tx2"/>
                    </a:solidFill>
                  </a:rPr>
                  <a:t>mJ</a:t>
                </a:r>
                <a:r>
                  <a:rPr lang="en-US" b="1" dirty="0" smtClean="0">
                    <a:solidFill>
                      <a:schemeClr val="tx2"/>
                    </a:solidFill>
                  </a:rPr>
                  <a:t>, 343 </a:t>
                </a:r>
                <a:r>
                  <a:rPr lang="en-US" b="1" dirty="0" err="1" smtClean="0">
                    <a:solidFill>
                      <a:schemeClr val="tx2"/>
                    </a:solidFill>
                  </a:rPr>
                  <a:t>ms</a:t>
                </a:r>
                <a:endParaRPr lang="en-GB" b="1" dirty="0">
                  <a:solidFill>
                    <a:schemeClr val="tx2"/>
                  </a:solidFill>
                </a:endParaRPr>
              </a:p>
            </p:txBody>
          </p:sp>
        </p:grpSp>
        <p:sp>
          <p:nvSpPr>
            <p:cNvPr id="155" name="TextBox 154"/>
            <p:cNvSpPr txBox="1"/>
            <p:nvPr/>
          </p:nvSpPr>
          <p:spPr>
            <a:xfrm>
              <a:off x="23109863" y="35856637"/>
              <a:ext cx="6035726" cy="769888"/>
            </a:xfrm>
            <a:prstGeom prst="rect">
              <a:avLst/>
            </a:prstGeom>
            <a:noFill/>
          </p:spPr>
          <p:txBody>
            <a:bodyPr wrap="square" rtlCol="0">
              <a:spAutoFit/>
            </a:bodyPr>
            <a:lstStyle/>
            <a:p>
              <a:pPr algn="just"/>
              <a:r>
                <a:rPr lang="en-GB" dirty="0">
                  <a:solidFill>
                    <a:schemeClr val="tx2"/>
                  </a:solidFill>
                </a:rPr>
                <a:t>The </a:t>
              </a:r>
              <a:r>
                <a:rPr lang="en-GB" dirty="0" smtClean="0">
                  <a:solidFill>
                    <a:schemeClr val="tx2"/>
                  </a:solidFill>
                </a:rPr>
                <a:t>MQE (minimum quench energy) </a:t>
              </a:r>
              <a:r>
                <a:rPr lang="en-GB" dirty="0">
                  <a:solidFill>
                    <a:schemeClr val="tx2"/>
                  </a:solidFill>
                </a:rPr>
                <a:t>values, measured at temperatures such that </a:t>
              </a:r>
              <a:r>
                <a:rPr lang="en-GB" dirty="0" err="1">
                  <a:solidFill>
                    <a:schemeClr val="tx2"/>
                  </a:solidFill>
                </a:rPr>
                <a:t>I</a:t>
              </a:r>
              <a:r>
                <a:rPr lang="en-GB" baseline="-25000" dirty="0" err="1">
                  <a:solidFill>
                    <a:schemeClr val="tx2"/>
                  </a:solidFill>
                </a:rPr>
                <a:t>c</a:t>
              </a:r>
              <a:r>
                <a:rPr lang="en-GB" dirty="0">
                  <a:solidFill>
                    <a:schemeClr val="tx2"/>
                  </a:solidFill>
                </a:rPr>
                <a:t>= 105 </a:t>
              </a:r>
              <a:r>
                <a:rPr lang="en-GB" dirty="0" smtClean="0">
                  <a:solidFill>
                    <a:schemeClr val="tx2"/>
                  </a:solidFill>
                </a:rPr>
                <a:t>A. </a:t>
              </a:r>
              <a:endParaRPr lang="en-GB" dirty="0">
                <a:solidFill>
                  <a:schemeClr val="tx2"/>
                </a:solidFill>
              </a:endParaRPr>
            </a:p>
          </p:txBody>
        </p:sp>
      </p:grpSp>
      <p:sp>
        <p:nvSpPr>
          <p:cNvPr id="292" name="TextBox 291"/>
          <p:cNvSpPr txBox="1"/>
          <p:nvPr/>
        </p:nvSpPr>
        <p:spPr>
          <a:xfrm>
            <a:off x="481829" y="37586216"/>
            <a:ext cx="14269840" cy="4524315"/>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GB" dirty="0" smtClean="0">
                <a:solidFill>
                  <a:schemeClr val="tx2"/>
                </a:solidFill>
              </a:rPr>
              <a:t>Several samples have been fabricated and characterized in order to measure the thermal resistance on them. </a:t>
            </a:r>
          </a:p>
          <a:p>
            <a:pPr marL="342900" indent="-342900" algn="just">
              <a:lnSpc>
                <a:spcPct val="150000"/>
              </a:lnSpc>
              <a:buFont typeface="Arial" panose="020B0604020202020204" pitchFamily="34" charset="0"/>
              <a:buChar char="•"/>
            </a:pPr>
            <a:r>
              <a:rPr lang="en-GB" dirty="0" smtClean="0">
                <a:solidFill>
                  <a:schemeClr val="tx2"/>
                </a:solidFill>
              </a:rPr>
              <a:t>The experiments were satisfactorily done with interesting results in the </a:t>
            </a:r>
            <a:r>
              <a:rPr lang="en-GB" dirty="0" err="1" smtClean="0">
                <a:solidFill>
                  <a:schemeClr val="tx2"/>
                </a:solidFill>
              </a:rPr>
              <a:t>thermalization</a:t>
            </a:r>
            <a:r>
              <a:rPr lang="en-GB" dirty="0" smtClean="0">
                <a:solidFill>
                  <a:schemeClr val="tx2"/>
                </a:solidFill>
              </a:rPr>
              <a:t> with aluminium blocks. Moreover, different methods of welding were tested and no important differences were observed comparing with the data from FEM simulations. </a:t>
            </a:r>
            <a:r>
              <a:rPr lang="en-GB" dirty="0">
                <a:solidFill>
                  <a:schemeClr val="tx2"/>
                </a:solidFill>
              </a:rPr>
              <a:t>Bolted joints </a:t>
            </a:r>
            <a:r>
              <a:rPr lang="en-GB" dirty="0" smtClean="0">
                <a:solidFill>
                  <a:schemeClr val="tx2"/>
                </a:solidFill>
              </a:rPr>
              <a:t>tests </a:t>
            </a:r>
            <a:r>
              <a:rPr lang="en-GB" dirty="0">
                <a:solidFill>
                  <a:schemeClr val="tx2"/>
                </a:solidFill>
              </a:rPr>
              <a:t>will be finished in the </a:t>
            </a:r>
            <a:r>
              <a:rPr lang="en-GB" dirty="0" smtClean="0">
                <a:solidFill>
                  <a:schemeClr val="tx2"/>
                </a:solidFill>
              </a:rPr>
              <a:t>following months</a:t>
            </a:r>
            <a:r>
              <a:rPr lang="en-GB" dirty="0">
                <a:solidFill>
                  <a:schemeClr val="tx2"/>
                </a:solidFill>
              </a:rPr>
              <a:t>.</a:t>
            </a:r>
          </a:p>
          <a:p>
            <a:pPr marL="342900" indent="-342900" algn="just">
              <a:lnSpc>
                <a:spcPct val="150000"/>
              </a:lnSpc>
              <a:buFont typeface="Arial" panose="020B0604020202020204" pitchFamily="34" charset="0"/>
              <a:buChar char="•"/>
            </a:pPr>
            <a:endParaRPr lang="en-GB" dirty="0" smtClean="0">
              <a:solidFill>
                <a:schemeClr val="tx2"/>
              </a:solidFill>
            </a:endParaRPr>
          </a:p>
          <a:p>
            <a:pPr algn="just">
              <a:lnSpc>
                <a:spcPct val="150000"/>
              </a:lnSpc>
            </a:pPr>
            <a:endParaRPr lang="en-GB" dirty="0" smtClean="0">
              <a:solidFill>
                <a:schemeClr val="tx2"/>
              </a:solidFill>
            </a:endParaRPr>
          </a:p>
          <a:p>
            <a:pPr marL="342900" indent="-342900" algn="just">
              <a:lnSpc>
                <a:spcPct val="150000"/>
              </a:lnSpc>
              <a:buFont typeface="Arial" panose="020B0604020202020204" pitchFamily="34" charset="0"/>
              <a:buChar char="•"/>
            </a:pPr>
            <a:endParaRPr lang="en-GB" dirty="0" smtClean="0">
              <a:solidFill>
                <a:schemeClr val="tx2"/>
              </a:solidFill>
            </a:endParaRPr>
          </a:p>
          <a:p>
            <a:pPr marL="342900" indent="-342900" algn="just">
              <a:lnSpc>
                <a:spcPct val="150000"/>
              </a:lnSpc>
              <a:buFont typeface="Arial" panose="020B0604020202020204" pitchFamily="34" charset="0"/>
              <a:buChar char="•"/>
            </a:pPr>
            <a:endParaRPr lang="en-GB" dirty="0">
              <a:solidFill>
                <a:schemeClr val="tx2"/>
              </a:solidFill>
            </a:endParaRPr>
          </a:p>
        </p:txBody>
      </p:sp>
      <p:grpSp>
        <p:nvGrpSpPr>
          <p:cNvPr id="22" name="Group 21"/>
          <p:cNvGrpSpPr/>
          <p:nvPr/>
        </p:nvGrpSpPr>
        <p:grpSpPr>
          <a:xfrm>
            <a:off x="545485" y="29754838"/>
            <a:ext cx="14172658" cy="6874534"/>
            <a:chOff x="545485" y="29669874"/>
            <a:chExt cx="14172658" cy="6959498"/>
          </a:xfrm>
        </p:grpSpPr>
        <p:grpSp>
          <p:nvGrpSpPr>
            <p:cNvPr id="296" name="Group 295"/>
            <p:cNvGrpSpPr/>
            <p:nvPr/>
          </p:nvGrpSpPr>
          <p:grpSpPr>
            <a:xfrm>
              <a:off x="876091" y="29692419"/>
              <a:ext cx="13541561" cy="6724625"/>
              <a:chOff x="876091" y="29692419"/>
              <a:chExt cx="13541561" cy="6724625"/>
            </a:xfrm>
          </p:grpSpPr>
          <p:grpSp>
            <p:nvGrpSpPr>
              <p:cNvPr id="294" name="Group 293"/>
              <p:cNvGrpSpPr/>
              <p:nvPr/>
            </p:nvGrpSpPr>
            <p:grpSpPr>
              <a:xfrm>
                <a:off x="1008340" y="29692419"/>
                <a:ext cx="12855054" cy="2935388"/>
                <a:chOff x="1008340" y="29692419"/>
                <a:chExt cx="12855054" cy="2935388"/>
              </a:xfrm>
            </p:grpSpPr>
            <p:pic>
              <p:nvPicPr>
                <p:cNvPr id="173" name="Picture 172"/>
                <p:cNvPicPr>
                  <a:picLocks noChangeAspect="1"/>
                </p:cNvPicPr>
                <p:nvPr/>
              </p:nvPicPr>
              <p:blipFill rotWithShape="1">
                <a:blip r:embed="rId14"/>
                <a:srcRect t="6144" r="1830"/>
                <a:stretch/>
              </p:blipFill>
              <p:spPr>
                <a:xfrm rot="20382409">
                  <a:off x="1008340" y="29870223"/>
                  <a:ext cx="3568404" cy="2757584"/>
                </a:xfrm>
                <a:prstGeom prst="rect">
                  <a:avLst/>
                </a:prstGeom>
              </p:spPr>
            </p:pic>
            <p:grpSp>
              <p:nvGrpSpPr>
                <p:cNvPr id="293" name="Group 292"/>
                <p:cNvGrpSpPr/>
                <p:nvPr/>
              </p:nvGrpSpPr>
              <p:grpSpPr>
                <a:xfrm>
                  <a:off x="5197616" y="29692419"/>
                  <a:ext cx="8665778" cy="2601646"/>
                  <a:chOff x="5197616" y="29692419"/>
                  <a:chExt cx="8665778" cy="2601646"/>
                </a:xfrm>
              </p:grpSpPr>
              <p:sp>
                <p:nvSpPr>
                  <p:cNvPr id="116" name="Rounded Rectangle 115"/>
                  <p:cNvSpPr/>
                  <p:nvPr/>
                </p:nvSpPr>
                <p:spPr bwMode="auto">
                  <a:xfrm>
                    <a:off x="5197616" y="29838044"/>
                    <a:ext cx="8665778" cy="2456021"/>
                  </a:xfrm>
                  <a:prstGeom prst="roundRect">
                    <a:avLst/>
                  </a:prstGeom>
                  <a:noFill/>
                  <a:ln w="28575">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defTabSz="3600450"/>
                    <a:endParaRPr lang="en-GB">
                      <a:latin typeface="Arial Narrow" charset="0"/>
                      <a:ea typeface="+mn-ea"/>
                    </a:endParaRPr>
                  </a:p>
                </p:txBody>
              </p:sp>
              <p:sp>
                <p:nvSpPr>
                  <p:cNvPr id="140" name="TextBox 139"/>
                  <p:cNvSpPr txBox="1"/>
                  <p:nvPr/>
                </p:nvSpPr>
                <p:spPr>
                  <a:xfrm>
                    <a:off x="5234829" y="31736516"/>
                    <a:ext cx="5421335" cy="461665"/>
                  </a:xfrm>
                  <a:prstGeom prst="rect">
                    <a:avLst/>
                  </a:prstGeom>
                  <a:noFill/>
                </p:spPr>
                <p:txBody>
                  <a:bodyPr wrap="square" rtlCol="0">
                    <a:spAutoFit/>
                  </a:bodyPr>
                  <a:lstStyle/>
                  <a:p>
                    <a:pPr algn="just"/>
                    <a:r>
                      <a:rPr lang="en-GB" dirty="0" smtClean="0">
                        <a:solidFill>
                          <a:schemeClr val="tx2"/>
                        </a:solidFill>
                      </a:rPr>
                      <a:t>Figure 1.5. Group of two pure aluminium plates</a:t>
                    </a:r>
                    <a:endParaRPr lang="en-GB" dirty="0">
                      <a:solidFill>
                        <a:schemeClr val="tx2"/>
                      </a:solidFill>
                    </a:endParaRPr>
                  </a:p>
                </p:txBody>
              </p:sp>
              <p:sp>
                <p:nvSpPr>
                  <p:cNvPr id="13" name="TextBox 12"/>
                  <p:cNvSpPr txBox="1"/>
                  <p:nvPr/>
                </p:nvSpPr>
                <p:spPr>
                  <a:xfrm flipH="1">
                    <a:off x="5630512" y="29692419"/>
                    <a:ext cx="4962613" cy="646331"/>
                  </a:xfrm>
                  <a:prstGeom prst="rect">
                    <a:avLst/>
                  </a:prstGeom>
                  <a:noFill/>
                </p:spPr>
                <p:txBody>
                  <a:bodyPr wrap="square" rtlCol="0">
                    <a:spAutoFit/>
                  </a:bodyPr>
                  <a:lstStyle/>
                  <a:p>
                    <a:pPr algn="just">
                      <a:lnSpc>
                        <a:spcPct val="150000"/>
                      </a:lnSpc>
                    </a:pPr>
                    <a:r>
                      <a:rPr lang="en-US" dirty="0" smtClean="0">
                        <a:solidFill>
                          <a:schemeClr val="tx2"/>
                        </a:solidFill>
                      </a:rPr>
                      <a:t>Thermal resistance across the bolted joint.</a:t>
                    </a:r>
                    <a:endParaRPr lang="en-GB" dirty="0">
                      <a:solidFill>
                        <a:schemeClr val="tx2"/>
                      </a:solidFill>
                    </a:endParaRPr>
                  </a:p>
                </p:txBody>
              </p:sp>
              <p:grpSp>
                <p:nvGrpSpPr>
                  <p:cNvPr id="2" name="Group 1"/>
                  <p:cNvGrpSpPr/>
                  <p:nvPr/>
                </p:nvGrpSpPr>
                <p:grpSpPr>
                  <a:xfrm>
                    <a:off x="5906854" y="30372664"/>
                    <a:ext cx="4898544" cy="1488856"/>
                    <a:chOff x="5676357" y="32157801"/>
                    <a:chExt cx="4357482" cy="1288623"/>
                  </a:xfrm>
                </p:grpSpPr>
                <p:grpSp>
                  <p:nvGrpSpPr>
                    <p:cNvPr id="72" name="Group 71"/>
                    <p:cNvGrpSpPr/>
                    <p:nvPr/>
                  </p:nvGrpSpPr>
                  <p:grpSpPr>
                    <a:xfrm>
                      <a:off x="5676357" y="32157801"/>
                      <a:ext cx="3994632" cy="1288623"/>
                      <a:chOff x="5171897" y="3383193"/>
                      <a:chExt cx="6779392" cy="3036930"/>
                    </a:xfrm>
                  </p:grpSpPr>
                  <p:pic>
                    <p:nvPicPr>
                      <p:cNvPr id="73" name="Picture 72"/>
                      <p:cNvPicPr>
                        <a:picLocks noChangeAspect="1"/>
                      </p:cNvPicPr>
                      <p:nvPr/>
                    </p:nvPicPr>
                    <p:blipFill>
                      <a:blip r:embed="rId15"/>
                      <a:stretch>
                        <a:fillRect/>
                      </a:stretch>
                    </p:blipFill>
                    <p:spPr>
                      <a:xfrm>
                        <a:off x="5171897" y="3383193"/>
                        <a:ext cx="6714623" cy="2773093"/>
                      </a:xfrm>
                      <a:prstGeom prst="roundRect">
                        <a:avLst/>
                      </a:prstGeom>
                    </p:spPr>
                  </p:pic>
                  <p:sp>
                    <p:nvSpPr>
                      <p:cNvPr id="75" name="Oval 74"/>
                      <p:cNvSpPr/>
                      <p:nvPr/>
                    </p:nvSpPr>
                    <p:spPr>
                      <a:xfrm>
                        <a:off x="6552966" y="5199513"/>
                        <a:ext cx="101516" cy="98384"/>
                      </a:xfrm>
                      <a:prstGeom prst="roundRect">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p:cNvSpPr/>
                      <p:nvPr/>
                    </p:nvSpPr>
                    <p:spPr>
                      <a:xfrm>
                        <a:off x="5559272" y="5236186"/>
                        <a:ext cx="101516" cy="98384"/>
                      </a:xfrm>
                      <a:prstGeom prst="roundRect">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p:cNvSpPr/>
                      <p:nvPr/>
                    </p:nvSpPr>
                    <p:spPr>
                      <a:xfrm>
                        <a:off x="9444790" y="5281787"/>
                        <a:ext cx="101516" cy="98384"/>
                      </a:xfrm>
                      <a:prstGeom prst="roundRect">
                        <a:avLst/>
                      </a:prstGeom>
                      <a:solidFill>
                        <a:schemeClr val="tx2"/>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ight Arrow 77"/>
                      <p:cNvSpPr/>
                      <p:nvPr/>
                    </p:nvSpPr>
                    <p:spPr>
                      <a:xfrm rot="10800000">
                        <a:off x="7375358" y="4003166"/>
                        <a:ext cx="518188" cy="267783"/>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TextBox 78"/>
                      <p:cNvSpPr txBox="1"/>
                      <p:nvPr/>
                    </p:nvSpPr>
                    <p:spPr>
                      <a:xfrm>
                        <a:off x="7901529" y="3553586"/>
                        <a:ext cx="1968715" cy="963012"/>
                      </a:xfrm>
                      <a:prstGeom prst="roundRect">
                        <a:avLst/>
                      </a:prstGeom>
                      <a:noFill/>
                    </p:spPr>
                    <p:txBody>
                      <a:bodyPr wrap="none" rtlCol="0">
                        <a:spAutoFit/>
                      </a:bodyPr>
                      <a:lstStyle/>
                      <a:p>
                        <a:r>
                          <a:rPr lang="en-US" sz="1800" b="1" dirty="0" smtClean="0">
                            <a:solidFill>
                              <a:schemeClr val="tx2"/>
                            </a:solidFill>
                          </a:rPr>
                          <a:t>LN</a:t>
                        </a:r>
                        <a:r>
                          <a:rPr lang="en-US" sz="1800" b="1" baseline="-25000" dirty="0" smtClean="0">
                            <a:solidFill>
                              <a:schemeClr val="tx2"/>
                            </a:solidFill>
                          </a:rPr>
                          <a:t>2</a:t>
                        </a:r>
                        <a:r>
                          <a:rPr lang="en-US" sz="1800" b="1" dirty="0" smtClean="0">
                            <a:solidFill>
                              <a:schemeClr val="tx2"/>
                            </a:solidFill>
                          </a:rPr>
                          <a:t> @ 77K</a:t>
                        </a:r>
                        <a:r>
                          <a:rPr lang="en-US" sz="1800" b="1" baseline="-25000" dirty="0" smtClean="0">
                            <a:solidFill>
                              <a:schemeClr val="tx2"/>
                            </a:solidFill>
                          </a:rPr>
                          <a:t>  </a:t>
                        </a:r>
                        <a:endParaRPr lang="en-GB" sz="1800" b="1" baseline="-25000" dirty="0">
                          <a:solidFill>
                            <a:schemeClr val="tx2"/>
                          </a:solidFill>
                        </a:endParaRPr>
                      </a:p>
                    </p:txBody>
                  </p:sp>
                  <p:sp>
                    <p:nvSpPr>
                      <p:cNvPr id="80" name="Down Arrow 79"/>
                      <p:cNvSpPr/>
                      <p:nvPr/>
                    </p:nvSpPr>
                    <p:spPr>
                      <a:xfrm rot="5400000" flipH="1">
                        <a:off x="10915478" y="5711827"/>
                        <a:ext cx="300789" cy="228600"/>
                      </a:xfrm>
                      <a:prstGeom prst="round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TextBox 80"/>
                      <p:cNvSpPr txBox="1"/>
                      <p:nvPr/>
                    </p:nvSpPr>
                    <p:spPr>
                      <a:xfrm>
                        <a:off x="11286282" y="5237405"/>
                        <a:ext cx="665007" cy="1182718"/>
                      </a:xfrm>
                      <a:prstGeom prst="roundRect">
                        <a:avLst/>
                      </a:prstGeom>
                      <a:noFill/>
                      <a:ln>
                        <a:noFill/>
                      </a:ln>
                    </p:spPr>
                    <p:txBody>
                      <a:bodyPr wrap="none" rtlCol="0">
                        <a:spAutoFit/>
                      </a:bodyPr>
                      <a:lstStyle/>
                      <a:p>
                        <a:r>
                          <a:rPr lang="en-US" b="1" dirty="0" smtClean="0">
                            <a:solidFill>
                              <a:srgbClr val="C00000"/>
                            </a:solidFill>
                          </a:rPr>
                          <a:t>Q</a:t>
                        </a:r>
                        <a:endParaRPr lang="en-GB" b="1" dirty="0">
                          <a:solidFill>
                            <a:srgbClr val="C00000"/>
                          </a:solidFill>
                        </a:endParaRPr>
                      </a:p>
                    </p:txBody>
                  </p:sp>
                </p:grpSp>
                <p:sp>
                  <p:nvSpPr>
                    <p:cNvPr id="146" name="TextBox 145"/>
                    <p:cNvSpPr txBox="1"/>
                    <p:nvPr/>
                  </p:nvSpPr>
                  <p:spPr>
                    <a:xfrm>
                      <a:off x="8324717" y="32510078"/>
                      <a:ext cx="1709122" cy="369332"/>
                    </a:xfrm>
                    <a:prstGeom prst="rect">
                      <a:avLst/>
                    </a:prstGeom>
                    <a:noFill/>
                  </p:spPr>
                  <p:txBody>
                    <a:bodyPr wrap="none" rtlCol="0">
                      <a:spAutoFit/>
                    </a:bodyPr>
                    <a:lstStyle/>
                    <a:p>
                      <a:r>
                        <a:rPr lang="en-US" sz="1800" b="1" dirty="0" smtClean="0">
                          <a:solidFill>
                            <a:schemeClr val="tx2"/>
                          </a:solidFill>
                        </a:rPr>
                        <a:t>Different torques</a:t>
                      </a:r>
                      <a:endParaRPr lang="en-GB" sz="1800" b="1" baseline="-25000" dirty="0">
                        <a:solidFill>
                          <a:schemeClr val="tx2"/>
                        </a:solidFill>
                      </a:endParaRPr>
                    </a:p>
                  </p:txBody>
                </p:sp>
                <p:cxnSp>
                  <p:nvCxnSpPr>
                    <p:cNvPr id="15" name="Straight Arrow Connector 14"/>
                    <p:cNvCxnSpPr/>
                    <p:nvPr/>
                  </p:nvCxnSpPr>
                  <p:spPr bwMode="auto">
                    <a:xfrm flipH="1">
                      <a:off x="7715214" y="32706953"/>
                      <a:ext cx="694602" cy="217386"/>
                    </a:xfrm>
                    <a:prstGeom prst="straightConnector1">
                      <a:avLst/>
                    </a:prstGeom>
                    <a:solidFill>
                      <a:schemeClr val="accent1"/>
                    </a:solidFill>
                    <a:ln w="38100" cap="flat" cmpd="sng" algn="ctr">
                      <a:solidFill>
                        <a:schemeClr val="tx2"/>
                      </a:solidFill>
                      <a:prstDash val="solid"/>
                      <a:round/>
                      <a:headEnd type="none" w="med" len="med"/>
                      <a:tailEnd type="triangle"/>
                    </a:ln>
                    <a:effectLst/>
                  </p:spPr>
                </p:cxnSp>
              </p:grpSp>
              <p:pic>
                <p:nvPicPr>
                  <p:cNvPr id="142" name="Picture 141"/>
                  <p:cNvPicPr>
                    <a:picLocks/>
                  </p:cNvPicPr>
                  <p:nvPr/>
                </p:nvPicPr>
                <p:blipFill rotWithShape="1">
                  <a:blip r:embed="rId16" cstate="print">
                    <a:extLst>
                      <a:ext uri="{28A0092B-C50C-407E-A947-70E740481C1C}">
                        <a14:useLocalDpi xmlns:a14="http://schemas.microsoft.com/office/drawing/2010/main" val="0"/>
                      </a:ext>
                    </a:extLst>
                  </a:blip>
                  <a:srcRect l="17123" t="22599" r="21404" b="5191"/>
                  <a:stretch/>
                </p:blipFill>
                <p:spPr>
                  <a:xfrm rot="5400000">
                    <a:off x="11313959" y="29895674"/>
                    <a:ext cx="1879322" cy="1913780"/>
                  </a:xfrm>
                  <a:prstGeom prst="roundRect">
                    <a:avLst/>
                  </a:prstGeom>
                </p:spPr>
              </p:pic>
              <p:sp>
                <p:nvSpPr>
                  <p:cNvPr id="144" name="TextBox 143"/>
                  <p:cNvSpPr txBox="1"/>
                  <p:nvPr/>
                </p:nvSpPr>
                <p:spPr>
                  <a:xfrm>
                    <a:off x="10754014" y="31792222"/>
                    <a:ext cx="2923227" cy="461665"/>
                  </a:xfrm>
                  <a:prstGeom prst="rect">
                    <a:avLst/>
                  </a:prstGeom>
                  <a:noFill/>
                </p:spPr>
                <p:txBody>
                  <a:bodyPr wrap="square" rtlCol="0">
                    <a:spAutoFit/>
                  </a:bodyPr>
                  <a:lstStyle/>
                  <a:p>
                    <a:pPr algn="just"/>
                    <a:r>
                      <a:rPr lang="en-GB" dirty="0" smtClean="0">
                        <a:solidFill>
                          <a:schemeClr val="tx2"/>
                        </a:solidFill>
                      </a:rPr>
                      <a:t>Figure 1.6. Test cryostat</a:t>
                    </a:r>
                    <a:endParaRPr lang="en-GB" dirty="0">
                      <a:solidFill>
                        <a:schemeClr val="tx2"/>
                      </a:solidFill>
                    </a:endParaRPr>
                  </a:p>
                </p:txBody>
              </p:sp>
            </p:grpSp>
          </p:grpSp>
          <p:grpSp>
            <p:nvGrpSpPr>
              <p:cNvPr id="295" name="Group 294"/>
              <p:cNvGrpSpPr/>
              <p:nvPr/>
            </p:nvGrpSpPr>
            <p:grpSpPr>
              <a:xfrm>
                <a:off x="876091" y="32446168"/>
                <a:ext cx="13541561" cy="3970876"/>
                <a:chOff x="876091" y="32446168"/>
                <a:chExt cx="13541561" cy="3970876"/>
              </a:xfrm>
            </p:grpSpPr>
            <p:sp>
              <p:nvSpPr>
                <p:cNvPr id="147" name="TextBox 146"/>
                <p:cNvSpPr txBox="1"/>
                <p:nvPr/>
              </p:nvSpPr>
              <p:spPr>
                <a:xfrm>
                  <a:off x="1692414" y="35864152"/>
                  <a:ext cx="3203827" cy="461665"/>
                </a:xfrm>
                <a:prstGeom prst="rect">
                  <a:avLst/>
                </a:prstGeom>
                <a:noFill/>
              </p:spPr>
              <p:txBody>
                <a:bodyPr wrap="square" rtlCol="0">
                  <a:spAutoFit/>
                </a:bodyPr>
                <a:lstStyle/>
                <a:p>
                  <a:pPr algn="just"/>
                  <a:r>
                    <a:rPr lang="en-GB" dirty="0" smtClean="0">
                      <a:solidFill>
                        <a:schemeClr val="tx2"/>
                      </a:solidFill>
                    </a:rPr>
                    <a:t>Figure 1.7.  Test assembly </a:t>
                  </a:r>
                  <a:endParaRPr lang="en-GB" dirty="0">
                    <a:solidFill>
                      <a:schemeClr val="tx2"/>
                    </a:solidFill>
                  </a:endParaRPr>
                </a:p>
              </p:txBody>
            </p:sp>
            <p:grpSp>
              <p:nvGrpSpPr>
                <p:cNvPr id="290" name="Group 289"/>
                <p:cNvGrpSpPr/>
                <p:nvPr/>
              </p:nvGrpSpPr>
              <p:grpSpPr>
                <a:xfrm>
                  <a:off x="1459619" y="33097014"/>
                  <a:ext cx="3553233" cy="2800525"/>
                  <a:chOff x="1695353" y="33836073"/>
                  <a:chExt cx="3336549" cy="2561854"/>
                </a:xfrm>
              </p:grpSpPr>
              <p:pic>
                <p:nvPicPr>
                  <p:cNvPr id="46" name="Picture 45"/>
                  <p:cNvPicPr>
                    <a:picLocks noChangeAspect="1"/>
                  </p:cNvPicPr>
                  <p:nvPr/>
                </p:nvPicPr>
                <p:blipFill rotWithShape="1">
                  <a:blip r:embed="rId17"/>
                  <a:srcRect r="4301" b="6672"/>
                  <a:stretch/>
                </p:blipFill>
                <p:spPr>
                  <a:xfrm>
                    <a:off x="1695353" y="33836073"/>
                    <a:ext cx="3336549" cy="2561854"/>
                  </a:xfrm>
                  <a:prstGeom prst="roundRect">
                    <a:avLst/>
                  </a:prstGeom>
                </p:spPr>
              </p:pic>
              <p:sp>
                <p:nvSpPr>
                  <p:cNvPr id="47" name="TextBox 46"/>
                  <p:cNvSpPr txBox="1"/>
                  <p:nvPr/>
                </p:nvSpPr>
                <p:spPr>
                  <a:xfrm>
                    <a:off x="2200243" y="35923724"/>
                    <a:ext cx="2009849" cy="276999"/>
                  </a:xfrm>
                  <a:prstGeom prst="rect">
                    <a:avLst/>
                  </a:prstGeom>
                  <a:noFill/>
                </p:spPr>
                <p:txBody>
                  <a:bodyPr wrap="square" rtlCol="0">
                    <a:spAutoFit/>
                  </a:bodyPr>
                  <a:lstStyle/>
                  <a:p>
                    <a:pPr algn="ctr"/>
                    <a:r>
                      <a:rPr lang="en-US" sz="1200" b="1" dirty="0" smtClean="0">
                        <a:solidFill>
                          <a:schemeClr val="tx2"/>
                        </a:solidFill>
                      </a:rPr>
                      <a:t>GFRE squeezer rods</a:t>
                    </a:r>
                    <a:endParaRPr lang="en-GB" sz="1200" b="1" dirty="0">
                      <a:solidFill>
                        <a:schemeClr val="tx2"/>
                      </a:solidFill>
                    </a:endParaRPr>
                  </a:p>
                </p:txBody>
              </p:sp>
              <p:sp>
                <p:nvSpPr>
                  <p:cNvPr id="48" name="TextBox 47"/>
                  <p:cNvSpPr txBox="1"/>
                  <p:nvPr/>
                </p:nvSpPr>
                <p:spPr>
                  <a:xfrm>
                    <a:off x="2302223" y="35143977"/>
                    <a:ext cx="1923352" cy="461665"/>
                  </a:xfrm>
                  <a:prstGeom prst="rect">
                    <a:avLst/>
                  </a:prstGeom>
                  <a:noFill/>
                </p:spPr>
                <p:txBody>
                  <a:bodyPr wrap="square" rtlCol="0">
                    <a:spAutoFit/>
                  </a:bodyPr>
                  <a:lstStyle/>
                  <a:p>
                    <a:pPr algn="ctr"/>
                    <a:r>
                      <a:rPr lang="en-US" sz="1200" b="1" dirty="0" smtClean="0">
                        <a:solidFill>
                          <a:schemeClr val="tx2"/>
                        </a:solidFill>
                      </a:rPr>
                      <a:t>Pure copper temperature spreaders</a:t>
                    </a:r>
                    <a:endParaRPr lang="en-GB" sz="1200" b="1" dirty="0">
                      <a:solidFill>
                        <a:schemeClr val="tx2"/>
                      </a:solidFill>
                    </a:endParaRPr>
                  </a:p>
                </p:txBody>
              </p:sp>
              <p:sp>
                <p:nvSpPr>
                  <p:cNvPr id="49" name="TextBox 48"/>
                  <p:cNvSpPr txBox="1"/>
                  <p:nvPr/>
                </p:nvSpPr>
                <p:spPr>
                  <a:xfrm>
                    <a:off x="2982521" y="34098031"/>
                    <a:ext cx="1581131" cy="427540"/>
                  </a:xfrm>
                  <a:prstGeom prst="rect">
                    <a:avLst/>
                  </a:prstGeom>
                  <a:noFill/>
                </p:spPr>
                <p:txBody>
                  <a:bodyPr wrap="square" rtlCol="0">
                    <a:spAutoFit/>
                  </a:bodyPr>
                  <a:lstStyle/>
                  <a:p>
                    <a:pPr algn="ctr"/>
                    <a:r>
                      <a:rPr lang="en-US" sz="1200" b="1" dirty="0" smtClean="0">
                        <a:solidFill>
                          <a:schemeClr val="tx2"/>
                        </a:solidFill>
                      </a:rPr>
                      <a:t>Stainless steel </a:t>
                    </a:r>
                  </a:p>
                  <a:p>
                    <a:pPr algn="ctr"/>
                    <a:r>
                      <a:rPr lang="en-US" sz="1200" b="1" dirty="0" smtClean="0">
                        <a:solidFill>
                          <a:schemeClr val="tx2"/>
                        </a:solidFill>
                      </a:rPr>
                      <a:t>LN</a:t>
                    </a:r>
                    <a:r>
                      <a:rPr lang="en-US" sz="1200" b="1" baseline="-25000" dirty="0" smtClean="0">
                        <a:solidFill>
                          <a:schemeClr val="tx2"/>
                        </a:solidFill>
                      </a:rPr>
                      <a:t>2</a:t>
                    </a:r>
                    <a:r>
                      <a:rPr lang="en-US" sz="1200" b="1" dirty="0" smtClean="0">
                        <a:solidFill>
                          <a:schemeClr val="tx2"/>
                        </a:solidFill>
                      </a:rPr>
                      <a:t> sample tank</a:t>
                    </a:r>
                    <a:endParaRPr lang="en-GB" sz="1200" b="1" dirty="0">
                      <a:solidFill>
                        <a:schemeClr val="tx2"/>
                      </a:solidFill>
                    </a:endParaRPr>
                  </a:p>
                </p:txBody>
              </p:sp>
              <p:cxnSp>
                <p:nvCxnSpPr>
                  <p:cNvPr id="52" name="Straight Arrow Connector 51"/>
                  <p:cNvCxnSpPr/>
                  <p:nvPr/>
                </p:nvCxnSpPr>
                <p:spPr>
                  <a:xfrm flipH="1" flipV="1">
                    <a:off x="3452197" y="34623895"/>
                    <a:ext cx="317389" cy="118543"/>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2386541" y="35523660"/>
                    <a:ext cx="251417" cy="188008"/>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3969068" y="35556865"/>
                    <a:ext cx="249686" cy="170147"/>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p:nvGrpSpPr>
              <p:grpSpPr>
                <a:xfrm>
                  <a:off x="5879667" y="33094830"/>
                  <a:ext cx="3792919" cy="3096864"/>
                  <a:chOff x="5879667" y="33430110"/>
                  <a:chExt cx="3792919" cy="3096864"/>
                </a:xfrm>
              </p:grpSpPr>
              <p:pic>
                <p:nvPicPr>
                  <p:cNvPr id="150" name="Picture 149"/>
                  <p:cNvPicPr/>
                  <p:nvPr/>
                </p:nvPicPr>
                <p:blipFill>
                  <a:blip r:embed="rId18" cstate="print">
                    <a:extLst>
                      <a:ext uri="{28A0092B-C50C-407E-A947-70E740481C1C}">
                        <a14:useLocalDpi xmlns:a14="http://schemas.microsoft.com/office/drawing/2010/main" val="0"/>
                      </a:ext>
                    </a:extLst>
                  </a:blip>
                  <a:stretch>
                    <a:fillRect/>
                  </a:stretch>
                </p:blipFill>
                <p:spPr bwMode="auto">
                  <a:xfrm>
                    <a:off x="5879667" y="33430110"/>
                    <a:ext cx="3792919" cy="3096864"/>
                  </a:xfrm>
                  <a:prstGeom prst="rect">
                    <a:avLst/>
                  </a:prstGeom>
                  <a:noFill/>
                  <a:ln>
                    <a:noFill/>
                  </a:ln>
                </p:spPr>
              </p:pic>
              <p:sp>
                <p:nvSpPr>
                  <p:cNvPr id="25" name="Oval 24"/>
                  <p:cNvSpPr/>
                  <p:nvPr/>
                </p:nvSpPr>
                <p:spPr bwMode="auto">
                  <a:xfrm>
                    <a:off x="6551540" y="34800301"/>
                    <a:ext cx="272515" cy="327332"/>
                  </a:xfrm>
                  <a:prstGeom prst="ellipse">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26" name="Rectangle 25"/>
                  <p:cNvSpPr/>
                  <p:nvPr/>
                </p:nvSpPr>
                <p:spPr bwMode="auto">
                  <a:xfrm>
                    <a:off x="6475702" y="35779029"/>
                    <a:ext cx="204858" cy="119297"/>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grpSp>
            <p:grpSp>
              <p:nvGrpSpPr>
                <p:cNvPr id="288" name="Group 287"/>
                <p:cNvGrpSpPr/>
                <p:nvPr/>
              </p:nvGrpSpPr>
              <p:grpSpPr>
                <a:xfrm>
                  <a:off x="10145859" y="33147807"/>
                  <a:ext cx="3531382" cy="3025624"/>
                  <a:chOff x="10145859" y="33483087"/>
                  <a:chExt cx="3531382" cy="3025624"/>
                </a:xfrm>
              </p:grpSpPr>
              <p:pic>
                <p:nvPicPr>
                  <p:cNvPr id="143" name="Picture 142"/>
                  <p:cNvPicPr/>
                  <p:nvPr/>
                </p:nvPicPr>
                <p:blipFill>
                  <a:blip r:embed="rId19" cstate="print">
                    <a:extLst>
                      <a:ext uri="{28A0092B-C50C-407E-A947-70E740481C1C}">
                        <a14:useLocalDpi xmlns:a14="http://schemas.microsoft.com/office/drawing/2010/main" val="0"/>
                      </a:ext>
                    </a:extLst>
                  </a:blip>
                  <a:stretch>
                    <a:fillRect/>
                  </a:stretch>
                </p:blipFill>
                <p:spPr bwMode="auto">
                  <a:xfrm>
                    <a:off x="10145859" y="33483087"/>
                    <a:ext cx="3531382" cy="3025624"/>
                  </a:xfrm>
                  <a:prstGeom prst="rect">
                    <a:avLst/>
                  </a:prstGeom>
                  <a:noFill/>
                  <a:ln>
                    <a:noFill/>
                  </a:ln>
                </p:spPr>
              </p:pic>
              <p:sp>
                <p:nvSpPr>
                  <p:cNvPr id="157" name="Oval 156"/>
                  <p:cNvSpPr/>
                  <p:nvPr/>
                </p:nvSpPr>
                <p:spPr bwMode="auto">
                  <a:xfrm>
                    <a:off x="10853272" y="34623896"/>
                    <a:ext cx="258344" cy="473100"/>
                  </a:xfrm>
                  <a:prstGeom prst="ellipse">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31" name="Rectangle 30"/>
                  <p:cNvSpPr/>
                  <p:nvPr/>
                </p:nvSpPr>
                <p:spPr bwMode="auto">
                  <a:xfrm>
                    <a:off x="10739606" y="35878827"/>
                    <a:ext cx="176373" cy="8979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grpSp>
            <p:grpSp>
              <p:nvGrpSpPr>
                <p:cNvPr id="96" name="Group 95"/>
                <p:cNvGrpSpPr/>
                <p:nvPr/>
              </p:nvGrpSpPr>
              <p:grpSpPr>
                <a:xfrm>
                  <a:off x="876091" y="32446168"/>
                  <a:ext cx="13541561" cy="3970876"/>
                  <a:chOff x="619024" y="21772914"/>
                  <a:chExt cx="22906995" cy="2732377"/>
                </a:xfrm>
              </p:grpSpPr>
              <p:sp>
                <p:nvSpPr>
                  <p:cNvPr id="113" name="TextBox 10"/>
                  <p:cNvSpPr txBox="1"/>
                  <p:nvPr/>
                </p:nvSpPr>
                <p:spPr>
                  <a:xfrm>
                    <a:off x="10402076" y="22058464"/>
                    <a:ext cx="71809" cy="355555"/>
                  </a:xfrm>
                  <a:prstGeom prst="rect">
                    <a:avLst/>
                  </a:prstGeom>
                  <a:solidFill>
                    <a:srgbClr val="FFFFFF"/>
                  </a:solidFill>
                  <a:ln>
                    <a:solidFill>
                      <a:srgbClr val="FFFFFF"/>
                    </a:solidFill>
                  </a:ln>
                </p:spPr>
                <p:txBody>
                  <a:bodyPr wrap="square"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sp>
                <p:nvSpPr>
                  <p:cNvPr id="98" name="Rounded Rectangle 97"/>
                  <p:cNvSpPr/>
                  <p:nvPr/>
                </p:nvSpPr>
                <p:spPr bwMode="auto">
                  <a:xfrm>
                    <a:off x="619024" y="21772914"/>
                    <a:ext cx="22906995" cy="2732377"/>
                  </a:xfrm>
                  <a:prstGeom prst="roundRect">
                    <a:avLst/>
                  </a:prstGeom>
                  <a:noFill/>
                  <a:ln w="28575">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grpSp>
            <p:sp>
              <p:nvSpPr>
                <p:cNvPr id="298" name="Rectangle 297"/>
                <p:cNvSpPr/>
                <p:nvPr/>
              </p:nvSpPr>
              <p:spPr>
                <a:xfrm>
                  <a:off x="1007535" y="32465365"/>
                  <a:ext cx="13410117" cy="646331"/>
                </a:xfrm>
                <a:prstGeom prst="rect">
                  <a:avLst/>
                </a:prstGeom>
              </p:spPr>
              <p:txBody>
                <a:bodyPr wrap="square">
                  <a:spAutoFit/>
                </a:bodyPr>
                <a:lstStyle/>
                <a:p>
                  <a:pPr algn="just">
                    <a:lnSpc>
                      <a:spcPct val="150000"/>
                    </a:lnSpc>
                  </a:pPr>
                  <a:r>
                    <a:rPr lang="en-US" dirty="0">
                      <a:solidFill>
                        <a:schemeClr val="tx2"/>
                      </a:solidFill>
                    </a:rPr>
                    <a:t>The aluminum flexible parts were welded to the aluminum bulk with two </a:t>
                  </a:r>
                  <a:r>
                    <a:rPr lang="en-US" dirty="0" smtClean="0">
                      <a:solidFill>
                        <a:schemeClr val="tx2"/>
                      </a:solidFill>
                    </a:rPr>
                    <a:t>methods: Electron Beam and </a:t>
                  </a:r>
                  <a:r>
                    <a:rPr lang="en-US" dirty="0" smtClean="0">
                      <a:solidFill>
                        <a:schemeClr val="tx2"/>
                      </a:solidFill>
                      <a:sym typeface="Wingdings" panose="05000000000000000000" pitchFamily="2" charset="2"/>
                    </a:rPr>
                    <a:t> </a:t>
                  </a:r>
                  <a:r>
                    <a:rPr lang="en-US" dirty="0" smtClean="0">
                      <a:solidFill>
                        <a:schemeClr val="tx2"/>
                      </a:solidFill>
                    </a:rPr>
                    <a:t>Metal </a:t>
                  </a:r>
                  <a:r>
                    <a:rPr lang="en-US" dirty="0">
                      <a:solidFill>
                        <a:schemeClr val="tx2"/>
                      </a:solidFill>
                    </a:rPr>
                    <a:t>Inert </a:t>
                  </a:r>
                  <a:r>
                    <a:rPr lang="en-US" dirty="0" smtClean="0">
                      <a:solidFill>
                        <a:schemeClr val="tx2"/>
                      </a:solidFill>
                    </a:rPr>
                    <a:t>Gas</a:t>
                  </a:r>
                  <a:endParaRPr lang="en-US" dirty="0">
                    <a:solidFill>
                      <a:schemeClr val="tx2"/>
                    </a:solidFill>
                  </a:endParaRPr>
                </a:p>
              </p:txBody>
            </p:sp>
          </p:grpSp>
        </p:grpSp>
        <p:sp>
          <p:nvSpPr>
            <p:cNvPr id="172" name="Rounded Rectangle 171"/>
            <p:cNvSpPr/>
            <p:nvPr/>
          </p:nvSpPr>
          <p:spPr bwMode="auto">
            <a:xfrm>
              <a:off x="545485" y="29669874"/>
              <a:ext cx="14172658" cy="6959498"/>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grpSp>
      <p:sp>
        <p:nvSpPr>
          <p:cNvPr id="159" name="TextBox 158"/>
          <p:cNvSpPr txBox="1"/>
          <p:nvPr/>
        </p:nvSpPr>
        <p:spPr>
          <a:xfrm>
            <a:off x="15518622" y="36918392"/>
            <a:ext cx="14189646" cy="5078313"/>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en-GB" dirty="0" smtClean="0">
                <a:solidFill>
                  <a:schemeClr val="tx2"/>
                </a:solidFill>
              </a:rPr>
              <a:t>Twelve round pancake coils were fabricated to investigate the effects of thermal cycling and thermal stability under two cooling conditions</a:t>
            </a:r>
            <a:r>
              <a:rPr lang="en-GB" dirty="0" smtClean="0">
                <a:solidFill>
                  <a:srgbClr val="FF0000"/>
                </a:solidFill>
              </a:rPr>
              <a:t>:</a:t>
            </a:r>
            <a:r>
              <a:rPr lang="en-GB" dirty="0" smtClean="0">
                <a:solidFill>
                  <a:schemeClr val="tx2"/>
                </a:solidFill>
              </a:rPr>
              <a:t> liquid nitrogen and conduction cooling. </a:t>
            </a:r>
            <a:r>
              <a:rPr lang="en-GB" dirty="0">
                <a:solidFill>
                  <a:schemeClr val="tx2"/>
                </a:solidFill>
              </a:rPr>
              <a:t>Thermal cycling on coils with small number of turns did not affect their superconducting properties, even if different epoxies have been used. </a:t>
            </a:r>
            <a:endParaRPr lang="en-GB" dirty="0" smtClean="0">
              <a:solidFill>
                <a:schemeClr val="tx2"/>
              </a:solidFill>
            </a:endParaRPr>
          </a:p>
          <a:p>
            <a:pPr marL="342900" indent="-342900" algn="just">
              <a:lnSpc>
                <a:spcPct val="150000"/>
              </a:lnSpc>
              <a:buFont typeface="Arial" panose="020B0604020202020204" pitchFamily="34" charset="0"/>
              <a:buChar char="•"/>
            </a:pPr>
            <a:r>
              <a:rPr lang="en-GB" dirty="0" smtClean="0">
                <a:solidFill>
                  <a:schemeClr val="tx2"/>
                </a:solidFill>
              </a:rPr>
              <a:t>The radial and azimuthal components of the quench propagation velocity have been measured. The effects of co-winding superconducting tapes with electric uninsulated stainless steel or anodised aluminium tapes have been studied and the results compared with similar coils co-wound with </a:t>
            </a:r>
            <a:r>
              <a:rPr lang="en-GB" dirty="0" err="1" smtClean="0">
                <a:solidFill>
                  <a:schemeClr val="tx2"/>
                </a:solidFill>
              </a:rPr>
              <a:t>Kapton</a:t>
            </a:r>
            <a:r>
              <a:rPr lang="en-GB" dirty="0" smtClean="0">
                <a:solidFill>
                  <a:schemeClr val="tx2"/>
                </a:solidFill>
              </a:rPr>
              <a:t>.</a:t>
            </a:r>
          </a:p>
          <a:p>
            <a:pPr algn="just">
              <a:lnSpc>
                <a:spcPct val="150000"/>
              </a:lnSpc>
            </a:pPr>
            <a:endParaRPr lang="en-GB" dirty="0" smtClean="0">
              <a:solidFill>
                <a:schemeClr val="tx2"/>
              </a:solidFill>
            </a:endParaRPr>
          </a:p>
          <a:p>
            <a:pPr marL="342900" indent="-342900" algn="just">
              <a:lnSpc>
                <a:spcPct val="150000"/>
              </a:lnSpc>
              <a:buFont typeface="Arial" panose="020B0604020202020204" pitchFamily="34" charset="0"/>
              <a:buChar char="•"/>
            </a:pPr>
            <a:endParaRPr lang="en-GB" dirty="0" smtClean="0">
              <a:solidFill>
                <a:schemeClr val="tx2"/>
              </a:solidFill>
            </a:endParaRPr>
          </a:p>
          <a:p>
            <a:pPr marL="342900" indent="-342900" algn="just">
              <a:lnSpc>
                <a:spcPct val="150000"/>
              </a:lnSpc>
              <a:buFont typeface="Arial" panose="020B0604020202020204" pitchFamily="34" charset="0"/>
              <a:buChar char="•"/>
            </a:pPr>
            <a:endParaRPr lang="en-GB" dirty="0">
              <a:solidFill>
                <a:schemeClr val="tx2"/>
              </a:solidFill>
            </a:endParaRPr>
          </a:p>
        </p:txBody>
      </p:sp>
      <p:grpSp>
        <p:nvGrpSpPr>
          <p:cNvPr id="17" name="Group 16"/>
          <p:cNvGrpSpPr/>
          <p:nvPr/>
        </p:nvGrpSpPr>
        <p:grpSpPr>
          <a:xfrm>
            <a:off x="466247" y="16575800"/>
            <a:ext cx="14432775" cy="6734354"/>
            <a:chOff x="341541" y="22831317"/>
            <a:chExt cx="14432775" cy="6807949"/>
          </a:xfrm>
        </p:grpSpPr>
        <p:pic>
          <p:nvPicPr>
            <p:cNvPr id="136" name="Picture 135"/>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924879" y="25857250"/>
              <a:ext cx="3279932" cy="701101"/>
            </a:xfrm>
            <a:prstGeom prst="rect">
              <a:avLst/>
            </a:prstGeom>
          </p:spPr>
        </p:pic>
        <p:pic>
          <p:nvPicPr>
            <p:cNvPr id="95" name="Picture 94"/>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41541" y="25213967"/>
              <a:ext cx="5782918" cy="4425299"/>
            </a:xfrm>
            <a:prstGeom prst="rect">
              <a:avLst/>
            </a:prstGeom>
          </p:spPr>
        </p:pic>
        <p:grpSp>
          <p:nvGrpSpPr>
            <p:cNvPr id="6" name="Group 5"/>
            <p:cNvGrpSpPr/>
            <p:nvPr/>
          </p:nvGrpSpPr>
          <p:grpSpPr>
            <a:xfrm>
              <a:off x="1268861" y="22831317"/>
              <a:ext cx="12594533" cy="2945460"/>
              <a:chOff x="785206" y="22337864"/>
              <a:chExt cx="12542627" cy="2924902"/>
            </a:xfrm>
          </p:grpSpPr>
          <p:pic>
            <p:nvPicPr>
              <p:cNvPr id="70" name="Picture 69" descr="C:\Users\Administrator\Downloads\WP_20160420_14_30_27_Pro (2).jpg"/>
              <p:cNvPicPr/>
              <p:nvPr/>
            </p:nvPicPr>
            <p:blipFill rotWithShape="1">
              <a:blip r:embed="rId22" cstate="print">
                <a:extLst>
                  <a:ext uri="{28A0092B-C50C-407E-A947-70E740481C1C}">
                    <a14:useLocalDpi xmlns:a14="http://schemas.microsoft.com/office/drawing/2010/main" val="0"/>
                  </a:ext>
                </a:extLst>
              </a:blip>
              <a:srcRect l="45159" t="9054" b="46975"/>
              <a:stretch/>
            </p:blipFill>
            <p:spPr bwMode="auto">
              <a:xfrm rot="10800000">
                <a:off x="994149" y="22464864"/>
                <a:ext cx="3040330" cy="1760206"/>
              </a:xfrm>
              <a:prstGeom prst="roundRect">
                <a:avLst/>
              </a:prstGeom>
              <a:noFill/>
              <a:ln>
                <a:noFill/>
              </a:ln>
            </p:spPr>
          </p:pic>
          <p:sp>
            <p:nvSpPr>
              <p:cNvPr id="82" name="TextBox 81"/>
              <p:cNvSpPr txBox="1"/>
              <p:nvPr/>
            </p:nvSpPr>
            <p:spPr>
              <a:xfrm>
                <a:off x="7057944" y="24580745"/>
                <a:ext cx="4150951" cy="458443"/>
              </a:xfrm>
              <a:prstGeom prst="rect">
                <a:avLst/>
              </a:prstGeom>
              <a:noFill/>
            </p:spPr>
            <p:txBody>
              <a:bodyPr wrap="none" rtlCol="0">
                <a:spAutoFit/>
              </a:bodyPr>
              <a:lstStyle/>
              <a:p>
                <a:r>
                  <a:rPr lang="en-GB" dirty="0" smtClean="0">
                    <a:solidFill>
                      <a:schemeClr val="tx2"/>
                    </a:solidFill>
                  </a:rPr>
                  <a:t>Figure 1.4 .  Stainless Steel sample</a:t>
                </a:r>
                <a:endParaRPr lang="en-GB" dirty="0">
                  <a:solidFill>
                    <a:schemeClr val="tx2"/>
                  </a:solidFill>
                </a:endParaRPr>
              </a:p>
            </p:txBody>
          </p:sp>
          <p:pic>
            <p:nvPicPr>
              <p:cNvPr id="71" name="Picture 70" descr="C:\Users\Administrator\Downloads\WP_20160420_14_30_27_Pro (2).jpg"/>
              <p:cNvPicPr/>
              <p:nvPr/>
            </p:nvPicPr>
            <p:blipFill rotWithShape="1">
              <a:blip r:embed="rId22" cstate="print">
                <a:extLst>
                  <a:ext uri="{28A0092B-C50C-407E-A947-70E740481C1C}">
                    <a14:useLocalDpi xmlns:a14="http://schemas.microsoft.com/office/drawing/2010/main" val="0"/>
                  </a:ext>
                </a:extLst>
              </a:blip>
              <a:srcRect l="1" t="38251" r="45830" b="9690"/>
              <a:stretch/>
            </p:blipFill>
            <p:spPr bwMode="auto">
              <a:xfrm>
                <a:off x="5133136" y="22507541"/>
                <a:ext cx="3040331" cy="1827252"/>
              </a:xfrm>
              <a:prstGeom prst="roundRect">
                <a:avLst/>
              </a:prstGeom>
              <a:noFill/>
              <a:ln>
                <a:noFill/>
              </a:ln>
            </p:spPr>
          </p:pic>
          <p:grpSp>
            <p:nvGrpSpPr>
              <p:cNvPr id="83" name="Group 82"/>
              <p:cNvGrpSpPr/>
              <p:nvPr/>
            </p:nvGrpSpPr>
            <p:grpSpPr>
              <a:xfrm>
                <a:off x="8734902" y="22337864"/>
                <a:ext cx="2484774" cy="1715821"/>
                <a:chOff x="276967" y="3104391"/>
                <a:chExt cx="2484774" cy="1715821"/>
              </a:xfrm>
            </p:grpSpPr>
            <p:grpSp>
              <p:nvGrpSpPr>
                <p:cNvPr id="84" name="Group 83"/>
                <p:cNvGrpSpPr>
                  <a:grpSpLocks/>
                </p:cNvGrpSpPr>
                <p:nvPr/>
              </p:nvGrpSpPr>
              <p:grpSpPr>
                <a:xfrm>
                  <a:off x="276967" y="3104391"/>
                  <a:ext cx="2484774" cy="1715821"/>
                  <a:chOff x="0" y="0"/>
                  <a:chExt cx="1878436" cy="1167131"/>
                </a:xfrm>
              </p:grpSpPr>
              <p:grpSp>
                <p:nvGrpSpPr>
                  <p:cNvPr id="86" name="Group 85"/>
                  <p:cNvGrpSpPr/>
                  <p:nvPr/>
                </p:nvGrpSpPr>
                <p:grpSpPr>
                  <a:xfrm>
                    <a:off x="394854" y="0"/>
                    <a:ext cx="1089660" cy="1167131"/>
                    <a:chOff x="0" y="0"/>
                    <a:chExt cx="1512168" cy="1782299"/>
                  </a:xfrm>
                </p:grpSpPr>
                <p:sp>
                  <p:nvSpPr>
                    <p:cNvPr id="89" name="Rectangle 88"/>
                    <p:cNvSpPr/>
                    <p:nvPr/>
                  </p:nvSpPr>
                  <p:spPr>
                    <a:xfrm>
                      <a:off x="0" y="275223"/>
                      <a:ext cx="1512168" cy="1507076"/>
                    </a:xfrm>
                    <a:prstGeom prst="rect">
                      <a:avLst/>
                    </a:prstGeom>
                    <a:solidFill>
                      <a:srgbClr val="FFFFFF">
                        <a:lumMod val="85000"/>
                      </a:srgbClr>
                    </a:solidFill>
                    <a:ln w="9525" cap="flat" cmpd="sng" algn="ctr">
                      <a:solidFill>
                        <a:srgbClr val="000000">
                          <a:lumMod val="50000"/>
                          <a:lumOff val="50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91" name="Oval 90"/>
                    <p:cNvSpPr/>
                    <p:nvPr/>
                  </p:nvSpPr>
                  <p:spPr>
                    <a:xfrm>
                      <a:off x="360040" y="632717"/>
                      <a:ext cx="792088" cy="792088"/>
                    </a:xfrm>
                    <a:prstGeom prst="ellipse">
                      <a:avLst/>
                    </a:prstGeom>
                    <a:solidFill>
                      <a:srgbClr val="FFFFFF"/>
                    </a:solidFill>
                    <a:ln w="25400" cap="flat" cmpd="sng" algn="ctr">
                      <a:solidFill>
                        <a:srgbClr val="000000">
                          <a:lumMod val="75000"/>
                          <a:lumOff val="25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92" name="Rectangle 91"/>
                    <p:cNvSpPr/>
                    <p:nvPr/>
                  </p:nvSpPr>
                  <p:spPr>
                    <a:xfrm rot="5400000">
                      <a:off x="579414" y="401650"/>
                      <a:ext cx="355570" cy="102719"/>
                    </a:xfrm>
                    <a:prstGeom prst="rect">
                      <a:avLst/>
                    </a:prstGeom>
                    <a:solidFill>
                      <a:srgbClr val="FFFFFF"/>
                    </a:solidFill>
                    <a:ln w="19050" cap="flat" cmpd="sng" algn="ctr">
                      <a:solidFill>
                        <a:srgbClr val="000000">
                          <a:lumMod val="85000"/>
                          <a:lumOff val="15000"/>
                        </a:srgbClr>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93" name="TextBox 10"/>
                    <p:cNvSpPr txBox="1"/>
                    <p:nvPr/>
                  </p:nvSpPr>
                  <p:spPr>
                    <a:xfrm>
                      <a:off x="718416" y="0"/>
                      <a:ext cx="75335" cy="369332"/>
                    </a:xfrm>
                    <a:prstGeom prst="rect">
                      <a:avLst/>
                    </a:prstGeom>
                    <a:solidFill>
                      <a:srgbClr val="FFFFFF"/>
                    </a:solidFill>
                    <a:ln>
                      <a:solidFill>
                        <a:srgbClr val="FFFFFF"/>
                      </a:solidFill>
                    </a:ln>
                  </p:spPr>
                  <p:txBody>
                    <a:bodyPr wrap="square"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00000"/>
                        </a:solidFill>
                        <a:effectLst/>
                        <a:uLnTx/>
                        <a:uFillTx/>
                      </a:endParaRPr>
                    </a:p>
                  </p:txBody>
                </p:sp>
              </p:grpSp>
              <p:cxnSp>
                <p:nvCxnSpPr>
                  <p:cNvPr id="87" name="Straight Arrow Connector 86"/>
                  <p:cNvCxnSpPr/>
                  <p:nvPr/>
                </p:nvCxnSpPr>
                <p:spPr>
                  <a:xfrm>
                    <a:off x="0" y="297873"/>
                    <a:ext cx="396000" cy="0"/>
                  </a:xfrm>
                  <a:prstGeom prst="straightConnector1">
                    <a:avLst/>
                  </a:prstGeom>
                  <a:noFill/>
                  <a:ln w="57150" cap="flat" cmpd="sng" algn="ctr">
                    <a:solidFill>
                      <a:srgbClr val="000000">
                        <a:lumMod val="85000"/>
                        <a:lumOff val="15000"/>
                      </a:srgbClr>
                    </a:solidFill>
                    <a:prstDash val="solid"/>
                    <a:tailEnd type="triangle"/>
                  </a:ln>
                  <a:effectLst/>
                </p:spPr>
              </p:cxnSp>
              <p:cxnSp>
                <p:nvCxnSpPr>
                  <p:cNvPr id="88" name="Straight Arrow Connector 87"/>
                  <p:cNvCxnSpPr/>
                  <p:nvPr/>
                </p:nvCxnSpPr>
                <p:spPr>
                  <a:xfrm flipH="1" flipV="1">
                    <a:off x="1482436" y="297873"/>
                    <a:ext cx="396000" cy="0"/>
                  </a:xfrm>
                  <a:prstGeom prst="straightConnector1">
                    <a:avLst/>
                  </a:prstGeom>
                  <a:noFill/>
                  <a:ln w="57150" cap="flat" cmpd="sng" algn="ctr">
                    <a:solidFill>
                      <a:srgbClr val="000000">
                        <a:lumMod val="85000"/>
                        <a:lumOff val="15000"/>
                      </a:srgbClr>
                    </a:solidFill>
                    <a:prstDash val="solid"/>
                    <a:tailEnd type="triangle"/>
                  </a:ln>
                  <a:effectLst/>
                </p:spPr>
              </p:cxnSp>
            </p:grpSp>
            <p:sp>
              <p:nvSpPr>
                <p:cNvPr id="85" name="Isosceles Triangle 84"/>
                <p:cNvSpPr>
                  <a:spLocks/>
                </p:cNvSpPr>
                <p:nvPr/>
              </p:nvSpPr>
              <p:spPr>
                <a:xfrm rot="10800000">
                  <a:off x="1321460" y="3214558"/>
                  <a:ext cx="390164" cy="246357"/>
                </a:xfrm>
                <a:prstGeom prst="triangle">
                  <a:avLst/>
                </a:prstGeom>
                <a:solidFill>
                  <a:srgbClr val="0300A2"/>
                </a:solidFill>
                <a:ln w="9525" cap="flat" cmpd="sng" algn="ctr">
                  <a:solidFill>
                    <a:srgbClr val="006039">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grpSp>
          <p:pic>
            <p:nvPicPr>
              <p:cNvPr id="94" name="Picture 93"/>
              <p:cNvPicPr>
                <a:picLocks noChangeAspect="1"/>
              </p:cNvPicPr>
              <p:nvPr/>
            </p:nvPicPr>
            <p:blipFill rotWithShape="1">
              <a:blip r:embed="rId23" cstate="print">
                <a:extLst>
                  <a:ext uri="{28A0092B-C50C-407E-A947-70E740481C1C}">
                    <a14:useLocalDpi xmlns:a14="http://schemas.microsoft.com/office/drawing/2010/main" val="0"/>
                  </a:ext>
                </a:extLst>
              </a:blip>
              <a:srcRect l="41410" t="39144" r="25481" b="11681"/>
              <a:stretch/>
            </p:blipFill>
            <p:spPr>
              <a:xfrm>
                <a:off x="11899030" y="22433314"/>
                <a:ext cx="1428803" cy="2829452"/>
              </a:xfrm>
              <a:prstGeom prst="roundRect">
                <a:avLst/>
              </a:prstGeom>
            </p:spPr>
          </p:pic>
          <p:sp>
            <p:nvSpPr>
              <p:cNvPr id="4" name="TextBox 3"/>
              <p:cNvSpPr txBox="1"/>
              <p:nvPr/>
            </p:nvSpPr>
            <p:spPr>
              <a:xfrm>
                <a:off x="785206" y="24548316"/>
                <a:ext cx="3573629" cy="458443"/>
              </a:xfrm>
              <a:prstGeom prst="rect">
                <a:avLst/>
              </a:prstGeom>
              <a:noFill/>
            </p:spPr>
            <p:txBody>
              <a:bodyPr wrap="none" rtlCol="0">
                <a:spAutoFit/>
              </a:bodyPr>
              <a:lstStyle/>
              <a:p>
                <a:r>
                  <a:rPr lang="en-GB" dirty="0" smtClean="0">
                    <a:solidFill>
                      <a:schemeClr val="tx2"/>
                    </a:solidFill>
                  </a:rPr>
                  <a:t>Figure 1.3.  Aluminium sample</a:t>
                </a:r>
                <a:endParaRPr lang="en-GB" dirty="0">
                  <a:solidFill>
                    <a:schemeClr val="tx2"/>
                  </a:solidFill>
                </a:endParaRPr>
              </a:p>
            </p:txBody>
          </p:sp>
        </p:grpSp>
        <p:sp>
          <p:nvSpPr>
            <p:cNvPr id="10" name="Rounded Rectangle 9"/>
            <p:cNvSpPr/>
            <p:nvPr/>
          </p:nvSpPr>
          <p:spPr bwMode="auto">
            <a:xfrm>
              <a:off x="450463" y="22846142"/>
              <a:ext cx="14323853" cy="6644186"/>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137" name="TextBox 136"/>
            <p:cNvSpPr txBox="1"/>
            <p:nvPr/>
          </p:nvSpPr>
          <p:spPr>
            <a:xfrm>
              <a:off x="5504185" y="26719701"/>
              <a:ext cx="9167308" cy="2862322"/>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n-GB" dirty="0" smtClean="0">
                  <a:solidFill>
                    <a:schemeClr val="tx2"/>
                  </a:solidFill>
                </a:rPr>
                <a:t>R</a:t>
              </a:r>
              <a:r>
                <a:rPr lang="en-GB" baseline="-25000" dirty="0" smtClean="0">
                  <a:solidFill>
                    <a:schemeClr val="tx2"/>
                  </a:solidFill>
                </a:rPr>
                <a:t>10Nm</a:t>
              </a:r>
              <a:r>
                <a:rPr lang="en-GB" dirty="0" smtClean="0">
                  <a:solidFill>
                    <a:schemeClr val="tx2"/>
                  </a:solidFill>
                </a:rPr>
                <a:t> is 3 and 4.5 times higher than R</a:t>
              </a:r>
              <a:r>
                <a:rPr lang="en-GB" baseline="-25000" dirty="0" smtClean="0">
                  <a:solidFill>
                    <a:schemeClr val="tx2"/>
                  </a:solidFill>
                </a:rPr>
                <a:t>15Nm</a:t>
              </a:r>
              <a:r>
                <a:rPr lang="en-GB" dirty="0" smtClean="0">
                  <a:solidFill>
                    <a:schemeClr val="tx2"/>
                  </a:solidFill>
                </a:rPr>
                <a:t> or R</a:t>
              </a:r>
              <a:r>
                <a:rPr lang="en-GB" baseline="-25000" dirty="0" smtClean="0">
                  <a:solidFill>
                    <a:schemeClr val="tx2"/>
                  </a:solidFill>
                </a:rPr>
                <a:t>20 Nm</a:t>
              </a:r>
              <a:r>
                <a:rPr lang="en-GB" dirty="0" smtClean="0">
                  <a:solidFill>
                    <a:schemeClr val="tx2"/>
                  </a:solidFill>
                </a:rPr>
                <a:t> for high and low power respectively. </a:t>
              </a:r>
            </a:p>
            <a:p>
              <a:pPr marL="285750" indent="-285750" algn="just">
                <a:lnSpc>
                  <a:spcPct val="150000"/>
                </a:lnSpc>
                <a:buFont typeface="Arial" panose="020B0604020202020204" pitchFamily="34" charset="0"/>
                <a:buChar char="•"/>
              </a:pPr>
              <a:r>
                <a:rPr lang="en-GB" dirty="0" smtClean="0">
                  <a:solidFill>
                    <a:schemeClr val="tx2"/>
                  </a:solidFill>
                </a:rPr>
                <a:t>10 </a:t>
              </a:r>
              <a:r>
                <a:rPr lang="en-GB" dirty="0">
                  <a:solidFill>
                    <a:schemeClr val="tx2"/>
                  </a:solidFill>
                </a:rPr>
                <a:t>Nm is not enough preload, R is 4.2-10 times higher than </a:t>
              </a:r>
              <a:r>
                <a:rPr lang="en-GB" dirty="0" err="1">
                  <a:solidFill>
                    <a:schemeClr val="tx2"/>
                  </a:solidFill>
                </a:rPr>
                <a:t>R</a:t>
              </a:r>
              <a:r>
                <a:rPr lang="en-GB" baseline="-25000" dirty="0" err="1">
                  <a:solidFill>
                    <a:schemeClr val="tx2"/>
                  </a:solidFill>
                </a:rPr>
                <a:t>Al</a:t>
              </a:r>
              <a:r>
                <a:rPr lang="en-GB" dirty="0" smtClean="0">
                  <a:solidFill>
                    <a:schemeClr val="tx2"/>
                  </a:solidFill>
                </a:rPr>
                <a:t>.</a:t>
              </a:r>
              <a:endParaRPr lang="en-GB" dirty="0">
                <a:solidFill>
                  <a:schemeClr val="tx2"/>
                </a:solidFill>
              </a:endParaRPr>
            </a:p>
            <a:p>
              <a:pPr marL="285750" indent="-285750" algn="just">
                <a:lnSpc>
                  <a:spcPct val="150000"/>
                </a:lnSpc>
                <a:buFont typeface="Arial" panose="020B0604020202020204" pitchFamily="34" charset="0"/>
                <a:buChar char="•"/>
              </a:pPr>
              <a:r>
                <a:rPr lang="en-GB" dirty="0" smtClean="0">
                  <a:solidFill>
                    <a:schemeClr val="tx2"/>
                  </a:solidFill>
                </a:rPr>
                <a:t>15 </a:t>
              </a:r>
              <a:r>
                <a:rPr lang="en-GB" dirty="0">
                  <a:solidFill>
                    <a:schemeClr val="tx2"/>
                  </a:solidFill>
                </a:rPr>
                <a:t>Nm and 20 Nm R is 2-5 times higher than </a:t>
              </a:r>
              <a:r>
                <a:rPr lang="en-GB" dirty="0" err="1">
                  <a:solidFill>
                    <a:schemeClr val="tx2"/>
                  </a:solidFill>
                </a:rPr>
                <a:t>R</a:t>
              </a:r>
              <a:r>
                <a:rPr lang="en-GB" baseline="-25000" dirty="0" err="1">
                  <a:solidFill>
                    <a:schemeClr val="tx2"/>
                  </a:solidFill>
                </a:rPr>
                <a:t>Al</a:t>
              </a:r>
              <a:r>
                <a:rPr lang="en-GB" dirty="0">
                  <a:solidFill>
                    <a:schemeClr val="tx2"/>
                  </a:solidFill>
                </a:rPr>
                <a:t> </a:t>
              </a:r>
              <a:r>
                <a:rPr lang="en-GB" dirty="0" smtClean="0">
                  <a:solidFill>
                    <a:schemeClr val="tx2"/>
                  </a:solidFill>
                  <a:sym typeface="Wingdings" panose="05000000000000000000" pitchFamily="2" charset="2"/>
                </a:rPr>
                <a:t></a:t>
              </a:r>
              <a:r>
                <a:rPr lang="en-GB" dirty="0" smtClean="0">
                  <a:solidFill>
                    <a:schemeClr val="tx2"/>
                  </a:solidFill>
                </a:rPr>
                <a:t> </a:t>
              </a:r>
              <a:r>
                <a:rPr lang="en-GB" dirty="0">
                  <a:solidFill>
                    <a:schemeClr val="tx2"/>
                  </a:solidFill>
                </a:rPr>
                <a:t>Could be </a:t>
              </a:r>
              <a:r>
                <a:rPr lang="en-GB" dirty="0" smtClean="0">
                  <a:solidFill>
                    <a:schemeClr val="tx2"/>
                  </a:solidFill>
                </a:rPr>
                <a:t>some options</a:t>
              </a:r>
              <a:r>
                <a:rPr lang="en-GB" dirty="0">
                  <a:solidFill>
                    <a:schemeClr val="tx2"/>
                  </a:solidFill>
                </a:rPr>
                <a:t>. </a:t>
              </a:r>
            </a:p>
            <a:p>
              <a:pPr marL="285750" indent="-285750" algn="just">
                <a:lnSpc>
                  <a:spcPct val="150000"/>
                </a:lnSpc>
                <a:buFont typeface="Arial" panose="020B0604020202020204" pitchFamily="34" charset="0"/>
                <a:buChar char="•"/>
              </a:pPr>
              <a:endParaRPr lang="en-GB" b="1" dirty="0" smtClean="0">
                <a:solidFill>
                  <a:schemeClr val="tx2"/>
                </a:solidFill>
              </a:endParaRPr>
            </a:p>
          </p:txBody>
        </p:sp>
      </p:grpSp>
      <p:grpSp>
        <p:nvGrpSpPr>
          <p:cNvPr id="3" name="Group 2"/>
          <p:cNvGrpSpPr/>
          <p:nvPr/>
        </p:nvGrpSpPr>
        <p:grpSpPr>
          <a:xfrm>
            <a:off x="558932" y="24187289"/>
            <a:ext cx="14308207" cy="5487604"/>
            <a:chOff x="508675" y="16331691"/>
            <a:chExt cx="14308207" cy="5484569"/>
          </a:xfrm>
        </p:grpSpPr>
        <p:grpSp>
          <p:nvGrpSpPr>
            <p:cNvPr id="30" name="Group 29"/>
            <p:cNvGrpSpPr/>
            <p:nvPr/>
          </p:nvGrpSpPr>
          <p:grpSpPr>
            <a:xfrm>
              <a:off x="876091" y="18127746"/>
              <a:ext cx="13650029" cy="3134200"/>
              <a:chOff x="3583120" y="18279831"/>
              <a:chExt cx="10787847" cy="3930212"/>
            </a:xfrm>
          </p:grpSpPr>
          <p:pic>
            <p:nvPicPr>
              <p:cNvPr id="56" name="Picture 55"/>
              <p:cNvPicPr>
                <a:picLocks noChangeAspect="1"/>
              </p:cNvPicPr>
              <p:nvPr/>
            </p:nvPicPr>
            <p:blipFill>
              <a:blip r:embed="rId24"/>
              <a:stretch>
                <a:fillRect/>
              </a:stretch>
            </p:blipFill>
            <p:spPr>
              <a:xfrm>
                <a:off x="11173725" y="18576636"/>
                <a:ext cx="3197242" cy="2858142"/>
              </a:xfrm>
              <a:prstGeom prst="rect">
                <a:avLst/>
              </a:prstGeom>
            </p:spPr>
          </p:pic>
          <p:pic>
            <p:nvPicPr>
              <p:cNvPr id="58" name="Picture 57"/>
              <p:cNvPicPr>
                <a:picLocks noChangeAspect="1"/>
              </p:cNvPicPr>
              <p:nvPr/>
            </p:nvPicPr>
            <p:blipFill>
              <a:blip r:embed="rId25"/>
              <a:stretch>
                <a:fillRect/>
              </a:stretch>
            </p:blipFill>
            <p:spPr>
              <a:xfrm>
                <a:off x="7240780" y="18360970"/>
                <a:ext cx="3805168" cy="3315594"/>
              </a:xfrm>
              <a:prstGeom prst="rect">
                <a:avLst/>
              </a:prstGeom>
            </p:spPr>
          </p:pic>
          <p:pic>
            <p:nvPicPr>
              <p:cNvPr id="59" name="Content Placeholder 7"/>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583120" y="18279831"/>
                <a:ext cx="3363979" cy="3378926"/>
              </a:xfrm>
              <a:prstGeom prst="rect">
                <a:avLst/>
              </a:prstGeom>
            </p:spPr>
          </p:pic>
          <p:cxnSp>
            <p:nvCxnSpPr>
              <p:cNvPr id="64" name="Straight Arrow Connector 63"/>
              <p:cNvCxnSpPr/>
              <p:nvPr/>
            </p:nvCxnSpPr>
            <p:spPr>
              <a:xfrm flipH="1">
                <a:off x="7376720" y="21006033"/>
                <a:ext cx="285155" cy="616988"/>
              </a:xfrm>
              <a:prstGeom prst="straightConnector1">
                <a:avLst/>
              </a:prstGeom>
              <a:ln w="38100">
                <a:solidFill>
                  <a:schemeClr val="tx2"/>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flipV="1">
                <a:off x="6275456" y="20868903"/>
                <a:ext cx="673347" cy="840042"/>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6132222" y="21631126"/>
                <a:ext cx="5210395" cy="578917"/>
              </a:xfrm>
              <a:prstGeom prst="rect">
                <a:avLst/>
              </a:prstGeom>
              <a:noFill/>
            </p:spPr>
            <p:txBody>
              <a:bodyPr wrap="square" rtlCol="0">
                <a:spAutoFit/>
              </a:bodyPr>
              <a:lstStyle/>
              <a:p>
                <a:pPr algn="ctr"/>
                <a:r>
                  <a:rPr lang="en-US" sz="2400" b="1" dirty="0" smtClean="0">
                    <a:solidFill>
                      <a:schemeClr val="tx2"/>
                    </a:solidFill>
                  </a:rPr>
                  <a:t>E line</a:t>
                </a:r>
                <a:r>
                  <a:rPr lang="en-US" sz="2400" dirty="0" smtClean="0">
                    <a:solidFill>
                      <a:schemeClr val="tx2"/>
                    </a:solidFill>
                  </a:rPr>
                  <a:t> </a:t>
                </a:r>
                <a:r>
                  <a:rPr lang="en-US" dirty="0" smtClean="0">
                    <a:solidFill>
                      <a:schemeClr val="tx2"/>
                    </a:solidFill>
                  </a:rPr>
                  <a:t>(He Gas circulating at 60K)</a:t>
                </a:r>
                <a:endParaRPr lang="en-GB" dirty="0">
                  <a:solidFill>
                    <a:schemeClr val="tx2"/>
                  </a:solidFill>
                </a:endParaRPr>
              </a:p>
            </p:txBody>
          </p:sp>
          <p:cxnSp>
            <p:nvCxnSpPr>
              <p:cNvPr id="68" name="Straight Arrow Connector 67"/>
              <p:cNvCxnSpPr>
                <a:stCxn id="66" idx="3"/>
              </p:cNvCxnSpPr>
              <p:nvPr/>
            </p:nvCxnSpPr>
            <p:spPr>
              <a:xfrm flipV="1">
                <a:off x="11342616" y="20690921"/>
                <a:ext cx="530594" cy="1229664"/>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
          <p:nvSpPr>
            <p:cNvPr id="162" name="Rounded Rectangle 161"/>
            <p:cNvSpPr/>
            <p:nvPr/>
          </p:nvSpPr>
          <p:spPr bwMode="auto">
            <a:xfrm>
              <a:off x="508675" y="16331691"/>
              <a:ext cx="14308207" cy="5484569"/>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153" name="TextBox 152"/>
            <p:cNvSpPr txBox="1"/>
            <p:nvPr/>
          </p:nvSpPr>
          <p:spPr>
            <a:xfrm>
              <a:off x="4713941" y="21257342"/>
              <a:ext cx="5974328" cy="461665"/>
            </a:xfrm>
            <a:prstGeom prst="rect">
              <a:avLst/>
            </a:prstGeom>
            <a:noFill/>
          </p:spPr>
          <p:txBody>
            <a:bodyPr wrap="none" rtlCol="0">
              <a:spAutoFit/>
            </a:bodyPr>
            <a:lstStyle/>
            <a:p>
              <a:r>
                <a:rPr lang="en-GB" dirty="0" smtClean="0">
                  <a:solidFill>
                    <a:schemeClr val="tx2"/>
                  </a:solidFill>
                </a:rPr>
                <a:t>Figure 1.2.  HL-LHC bypass cryostat 11T schematic</a:t>
              </a:r>
              <a:endParaRPr lang="en-GB" dirty="0">
                <a:solidFill>
                  <a:schemeClr val="tx2"/>
                </a:solidFill>
              </a:endParaRPr>
            </a:p>
          </p:txBody>
        </p:sp>
        <p:sp>
          <p:nvSpPr>
            <p:cNvPr id="37" name="TextBox 36"/>
            <p:cNvSpPr txBox="1"/>
            <p:nvPr/>
          </p:nvSpPr>
          <p:spPr>
            <a:xfrm>
              <a:off x="726049" y="16441754"/>
              <a:ext cx="13830218" cy="2308324"/>
            </a:xfrm>
            <a:prstGeom prst="rect">
              <a:avLst/>
            </a:prstGeom>
            <a:noFill/>
          </p:spPr>
          <p:txBody>
            <a:bodyPr wrap="square" rtlCol="0">
              <a:spAutoFit/>
            </a:bodyPr>
            <a:lstStyle/>
            <a:p>
              <a:pPr algn="just">
                <a:lnSpc>
                  <a:spcPct val="150000"/>
                </a:lnSpc>
              </a:pPr>
              <a:r>
                <a:rPr lang="en-US" dirty="0" smtClean="0">
                  <a:solidFill>
                    <a:schemeClr val="tx2"/>
                  </a:solidFill>
                </a:rPr>
                <a:t>	Testing </a:t>
              </a:r>
              <a:r>
                <a:rPr lang="en-US" dirty="0" smtClean="0">
                  <a:solidFill>
                    <a:schemeClr val="tx2"/>
                  </a:solidFill>
                </a:rPr>
                <a:t>the thermal performance of the HL-HLC bypass cryostat </a:t>
              </a:r>
              <a:r>
                <a:rPr lang="en-US" dirty="0" err="1" smtClean="0">
                  <a:solidFill>
                    <a:schemeClr val="tx2"/>
                  </a:solidFill>
                </a:rPr>
                <a:t>thermalization</a:t>
              </a:r>
              <a:r>
                <a:rPr lang="en-US" dirty="0" smtClean="0">
                  <a:solidFill>
                    <a:schemeClr val="tx2"/>
                  </a:solidFill>
                </a:rPr>
                <a:t> E-line clamps. These clamps will be joined with aluminum straps fabricated with Al flexible sheets. Moreover,  the heat transfer between the thermal shield and the bolted joints have to be estimated in order to improve the </a:t>
              </a:r>
              <a:r>
                <a:rPr lang="en-US" dirty="0" err="1" smtClean="0">
                  <a:solidFill>
                    <a:schemeClr val="tx2"/>
                  </a:solidFill>
                </a:rPr>
                <a:t>thermalization</a:t>
              </a:r>
              <a:r>
                <a:rPr lang="en-US" dirty="0" smtClean="0">
                  <a:solidFill>
                    <a:schemeClr val="tx2"/>
                  </a:solidFill>
                </a:rPr>
                <a:t> in the thermal shield. </a:t>
              </a:r>
            </a:p>
            <a:p>
              <a:pPr algn="just">
                <a:lnSpc>
                  <a:spcPct val="150000"/>
                </a:lnSpc>
              </a:pPr>
              <a:endParaRPr lang="en-GB" dirty="0">
                <a:solidFill>
                  <a:schemeClr val="tx2"/>
                </a:solidFill>
              </a:endParaRPr>
            </a:p>
          </p:txBody>
        </p:sp>
      </p:grpSp>
      <p:sp>
        <p:nvSpPr>
          <p:cNvPr id="69" name="Text Box 545"/>
          <p:cNvSpPr txBox="1">
            <a:spLocks noChangeArrowheads="1"/>
          </p:cNvSpPr>
          <p:nvPr/>
        </p:nvSpPr>
        <p:spPr bwMode="auto">
          <a:xfrm>
            <a:off x="571908" y="23261617"/>
            <a:ext cx="14295231" cy="814237"/>
          </a:xfrm>
          <a:prstGeom prst="rect">
            <a:avLst/>
          </a:prstGeom>
          <a:solidFill>
            <a:schemeClr val="accent5">
              <a:lumMod val="90000"/>
            </a:schemeClr>
          </a:solidFill>
          <a:ln w="44450" cmpd="sng">
            <a:solidFill>
              <a:schemeClr val="tx2"/>
            </a:solidFill>
            <a:miter lim="800000"/>
            <a:headEnd/>
            <a:tailEnd/>
          </a:ln>
        </p:spPr>
        <p:txBody>
          <a:bodyPr wrap="square" lIns="74857" tIns="37421" rIns="74857" bIns="37421">
            <a:spAutoFit/>
          </a:bodyPr>
          <a:lstStyle/>
          <a:p>
            <a:pPr algn="ctr" defTabSz="749300" eaLnBrk="0" hangingPunct="0">
              <a:spcBef>
                <a:spcPct val="50000"/>
              </a:spcBef>
            </a:pPr>
            <a:r>
              <a:rPr lang="en-US" sz="4800" b="1" dirty="0" err="1">
                <a:solidFill>
                  <a:schemeClr val="tx2"/>
                </a:solidFill>
              </a:rPr>
              <a:t>Thermalization</a:t>
            </a:r>
            <a:r>
              <a:rPr lang="en-US" sz="4800" b="1" dirty="0">
                <a:solidFill>
                  <a:schemeClr val="tx2"/>
                </a:solidFill>
              </a:rPr>
              <a:t> E line on bypass </a:t>
            </a:r>
            <a:r>
              <a:rPr lang="en-US" sz="4800" b="1" dirty="0" smtClean="0">
                <a:solidFill>
                  <a:schemeClr val="tx2"/>
                </a:solidFill>
              </a:rPr>
              <a:t>cryostat</a:t>
            </a:r>
            <a:endParaRPr lang="en-US" sz="4800" b="1" dirty="0">
              <a:solidFill>
                <a:schemeClr val="tx2"/>
              </a:solidFill>
            </a:endParaRPr>
          </a:p>
        </p:txBody>
      </p:sp>
      <p:pic>
        <p:nvPicPr>
          <p:cNvPr id="149" name="30 Imagen" descr="logo horizontal.jpg"/>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16556195" y="40894547"/>
            <a:ext cx="6650145" cy="117208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15581</TotalTime>
  <Words>727</Words>
  <Application>Microsoft Office PowerPoint</Application>
  <PresentationFormat>Custom</PresentationFormat>
  <Paragraphs>178</Paragraphs>
  <Slides>1</Slides>
  <Notes>1</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vt:i4>
      </vt:variant>
    </vt:vector>
  </HeadingPairs>
  <TitlesOfParts>
    <vt:vector size="14" baseType="lpstr">
      <vt:lpstr>ＭＳ Ｐゴシック</vt:lpstr>
      <vt:lpstr>ＭＳ Ｐゴシック</vt:lpstr>
      <vt:lpstr>AppleGothic</vt:lpstr>
      <vt:lpstr>Arial</vt:lpstr>
      <vt:lpstr>Arial Black</vt:lpstr>
      <vt:lpstr>Arial Narrow</vt:lpstr>
      <vt:lpstr>Calibri</vt:lpstr>
      <vt:lpstr>Helvetica Neue</vt:lpstr>
      <vt:lpstr>Times New Roman</vt:lpstr>
      <vt:lpstr>Wingdings</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Ana Belen Nunez Chico</cp:lastModifiedBy>
  <cp:revision>660</cp:revision>
  <cp:lastPrinted>2018-02-07T15:04:26Z</cp:lastPrinted>
  <dcterms:created xsi:type="dcterms:W3CDTF">2009-11-10T07:29:27Z</dcterms:created>
  <dcterms:modified xsi:type="dcterms:W3CDTF">2018-02-12T12:37:16Z</dcterms:modified>
  <cp:category>Powerpoint poster templates</cp:category>
</cp:coreProperties>
</file>