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30275213" cy="42803763"/>
  <p:notesSz cx="9942513" cy="14371638"/>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Narrow"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Narrow"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Narrow"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Narrow"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5453">
          <p15:clr>
            <a:srgbClr val="A4A3A4"/>
          </p15:clr>
        </p15:guide>
        <p15:guide id="2" orient="horz" pos="24328">
          <p15:clr>
            <a:srgbClr val="A4A3A4"/>
          </p15:clr>
        </p15:guide>
        <p15:guide id="3" pos="-1319">
          <p15:clr>
            <a:srgbClr val="A4A3A4"/>
          </p15:clr>
        </p15:guide>
        <p15:guide id="4" pos="5663">
          <p15:clr>
            <a:srgbClr val="A4A3A4"/>
          </p15:clr>
        </p15:guide>
        <p15:guide id="5" pos="6027">
          <p15:clr>
            <a:srgbClr val="A4A3A4"/>
          </p15:clr>
        </p15:guide>
        <p15:guide id="6" pos="20354">
          <p15:clr>
            <a:srgbClr val="A4A3A4"/>
          </p15:clr>
        </p15:guide>
        <p15:guide id="7" pos="13008">
          <p15:clr>
            <a:srgbClr val="A4A3A4"/>
          </p15:clr>
        </p15:guide>
        <p15:guide id="8" pos="13373">
          <p15:clr>
            <a:srgbClr val="A4A3A4"/>
          </p15:clr>
        </p15:guide>
      </p15:sldGuideLst>
    </p:ext>
    <p:ext uri="{2D200454-40CA-4A62-9FC3-DE9A4176ACB9}">
      <p15:notesGuideLst xmlns:p15="http://schemas.microsoft.com/office/powerpoint/2012/main">
        <p15:guide id="1" orient="horz" pos="18852" userDrawn="1">
          <p15:clr>
            <a:srgbClr val="A4A3A4"/>
          </p15:clr>
        </p15:guide>
        <p15:guide id="2" pos="13574" userDrawn="1">
          <p15:clr>
            <a:srgbClr val="A4A3A4"/>
          </p15:clr>
        </p15:guide>
        <p15:guide id="3" orient="horz" pos="4527" userDrawn="1">
          <p15:clr>
            <a:srgbClr val="A4A3A4"/>
          </p15:clr>
        </p15:guide>
        <p15:guide id="4" pos="313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an Podadera" initials="IPA" lastIdx="8" clrIdx="0">
    <p:extLst/>
  </p:cmAuthor>
  <p:cmAuthor id="2" name="Ivan" initials="I" lastIdx="4" clrIdx="1"/>
  <p:cmAuthor id="3" name="acel4"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C447"/>
    <a:srgbClr val="9999FF"/>
    <a:srgbClr val="EBB047"/>
    <a:srgbClr val="FFCCFF"/>
    <a:srgbClr val="FF99FF"/>
    <a:srgbClr val="FF66FF"/>
    <a:srgbClr val="6699FF"/>
    <a:srgbClr val="E79F1D"/>
    <a:srgbClr val="D33131"/>
    <a:srgbClr val="DF95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55" autoAdjust="0"/>
    <p:restoredTop sz="94772" autoAdjust="0"/>
  </p:normalViewPr>
  <p:slideViewPr>
    <p:cSldViewPr snapToGrid="0" snapToObjects="1">
      <p:cViewPr>
        <p:scale>
          <a:sx n="25" d="100"/>
          <a:sy n="25" d="100"/>
        </p:scale>
        <p:origin x="1692" y="-882"/>
      </p:cViewPr>
      <p:guideLst>
        <p:guide orient="horz" pos="5453"/>
        <p:guide orient="horz" pos="24328"/>
        <p:guide pos="-1319"/>
        <p:guide pos="5663"/>
        <p:guide pos="6027"/>
        <p:guide pos="20354"/>
        <p:guide pos="13008"/>
        <p:guide pos="133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2358" y="-78"/>
      </p:cViewPr>
      <p:guideLst>
        <p:guide orient="horz" pos="18852"/>
        <p:guide pos="13574"/>
        <p:guide orient="horz" pos="4527"/>
        <p:guide pos="313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6" y="3"/>
            <a:ext cx="4308421" cy="718582"/>
          </a:xfrm>
          <a:prstGeom prst="rect">
            <a:avLst/>
          </a:prstGeom>
        </p:spPr>
        <p:txBody>
          <a:bodyPr vert="horz" lIns="133467" tIns="66733" rIns="133467" bIns="66733" rtlCol="0"/>
          <a:lstStyle>
            <a:lvl1pPr algn="l">
              <a:defRPr sz="1700"/>
            </a:lvl1pPr>
          </a:lstStyle>
          <a:p>
            <a:endParaRPr lang="es-ES"/>
          </a:p>
        </p:txBody>
      </p:sp>
      <p:sp>
        <p:nvSpPr>
          <p:cNvPr id="3" name="2 Marcador de fecha"/>
          <p:cNvSpPr>
            <a:spLocks noGrp="1"/>
          </p:cNvSpPr>
          <p:nvPr>
            <p:ph type="dt" sz="quarter" idx="1"/>
          </p:nvPr>
        </p:nvSpPr>
        <p:spPr>
          <a:xfrm>
            <a:off x="5631794" y="3"/>
            <a:ext cx="4308421" cy="718582"/>
          </a:xfrm>
          <a:prstGeom prst="rect">
            <a:avLst/>
          </a:prstGeom>
        </p:spPr>
        <p:txBody>
          <a:bodyPr vert="horz" lIns="133467" tIns="66733" rIns="133467" bIns="66733" rtlCol="0"/>
          <a:lstStyle>
            <a:lvl1pPr algn="r">
              <a:defRPr sz="1700"/>
            </a:lvl1pPr>
          </a:lstStyle>
          <a:p>
            <a:fld id="{D5AF55A8-BD45-427F-B685-63957A455E28}" type="datetimeFigureOut">
              <a:rPr lang="es-ES" smtClean="0"/>
              <a:pPr/>
              <a:t>02/02/2018</a:t>
            </a:fld>
            <a:endParaRPr lang="es-ES"/>
          </a:p>
        </p:txBody>
      </p:sp>
      <p:sp>
        <p:nvSpPr>
          <p:cNvPr id="4" name="3 Marcador de pie de página"/>
          <p:cNvSpPr>
            <a:spLocks noGrp="1"/>
          </p:cNvSpPr>
          <p:nvPr>
            <p:ph type="ftr" sz="quarter" idx="2"/>
          </p:nvPr>
        </p:nvSpPr>
        <p:spPr>
          <a:xfrm>
            <a:off x="6" y="13650565"/>
            <a:ext cx="4308421" cy="718582"/>
          </a:xfrm>
          <a:prstGeom prst="rect">
            <a:avLst/>
          </a:prstGeom>
        </p:spPr>
        <p:txBody>
          <a:bodyPr vert="horz" lIns="133467" tIns="66733" rIns="133467" bIns="66733" rtlCol="0" anchor="b"/>
          <a:lstStyle>
            <a:lvl1pPr algn="l">
              <a:defRPr sz="1700"/>
            </a:lvl1pPr>
          </a:lstStyle>
          <a:p>
            <a:endParaRPr lang="es-ES"/>
          </a:p>
        </p:txBody>
      </p:sp>
      <p:sp>
        <p:nvSpPr>
          <p:cNvPr id="5" name="4 Marcador de número de diapositiva"/>
          <p:cNvSpPr>
            <a:spLocks noGrp="1"/>
          </p:cNvSpPr>
          <p:nvPr>
            <p:ph type="sldNum" sz="quarter" idx="3"/>
          </p:nvPr>
        </p:nvSpPr>
        <p:spPr>
          <a:xfrm>
            <a:off x="5631794" y="13650565"/>
            <a:ext cx="4308421" cy="718582"/>
          </a:xfrm>
          <a:prstGeom prst="rect">
            <a:avLst/>
          </a:prstGeom>
        </p:spPr>
        <p:txBody>
          <a:bodyPr vert="horz" lIns="133467" tIns="66733" rIns="133467" bIns="66733" rtlCol="0" anchor="b"/>
          <a:lstStyle>
            <a:lvl1pPr algn="r">
              <a:defRPr sz="1700"/>
            </a:lvl1pPr>
          </a:lstStyle>
          <a:p>
            <a:fld id="{1EF52225-3A9F-43BD-BE5B-C7F9D6101F37}" type="slidenum">
              <a:rPr lang="es-ES" smtClean="0"/>
              <a:pPr/>
              <a:t>‹#›</a:t>
            </a:fld>
            <a:endParaRPr lang="es-ES"/>
          </a:p>
        </p:txBody>
      </p:sp>
    </p:spTree>
    <p:extLst>
      <p:ext uri="{BB962C8B-B14F-4D97-AF65-F5344CB8AC3E}">
        <p14:creationId xmlns:p14="http://schemas.microsoft.com/office/powerpoint/2010/main" val="3041650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6" y="3"/>
            <a:ext cx="4308421" cy="718582"/>
          </a:xfrm>
          <a:prstGeom prst="rect">
            <a:avLst/>
          </a:prstGeom>
          <a:noFill/>
          <a:ln w="9525">
            <a:noFill/>
            <a:miter lim="800000"/>
            <a:headEnd/>
            <a:tailEnd/>
          </a:ln>
          <a:effectLst/>
        </p:spPr>
        <p:txBody>
          <a:bodyPr vert="horz" wrap="square" lIns="133467" tIns="66733" rIns="133467" bIns="66733" numCol="1" anchor="t" anchorCtr="0" compatLnSpc="1">
            <a:prstTxWarp prst="textNoShape">
              <a:avLst/>
            </a:prstTxWarp>
          </a:bodyPr>
          <a:lstStyle>
            <a:lvl1pPr>
              <a:defRPr sz="1700">
                <a:latin typeface="Arial" charset="0"/>
                <a:ea typeface="+mn-ea"/>
                <a:cs typeface="+mn-cs"/>
              </a:defRPr>
            </a:lvl1pPr>
          </a:lstStyle>
          <a:p>
            <a:pPr>
              <a:defRPr/>
            </a:pPr>
            <a:endParaRPr lang="en-US"/>
          </a:p>
        </p:txBody>
      </p:sp>
      <p:sp>
        <p:nvSpPr>
          <p:cNvPr id="150531" name="Rectangle 3"/>
          <p:cNvSpPr>
            <a:spLocks noGrp="1" noChangeArrowheads="1"/>
          </p:cNvSpPr>
          <p:nvPr>
            <p:ph type="dt" idx="1"/>
          </p:nvPr>
        </p:nvSpPr>
        <p:spPr bwMode="auto">
          <a:xfrm>
            <a:off x="5631794" y="3"/>
            <a:ext cx="4308421" cy="718582"/>
          </a:xfrm>
          <a:prstGeom prst="rect">
            <a:avLst/>
          </a:prstGeom>
          <a:noFill/>
          <a:ln w="9525">
            <a:noFill/>
            <a:miter lim="800000"/>
            <a:headEnd/>
            <a:tailEnd/>
          </a:ln>
          <a:effectLst/>
        </p:spPr>
        <p:txBody>
          <a:bodyPr vert="horz" wrap="square" lIns="133467" tIns="66733" rIns="133467" bIns="66733" numCol="1" anchor="t" anchorCtr="0" compatLnSpc="1">
            <a:prstTxWarp prst="textNoShape">
              <a:avLst/>
            </a:prstTxWarp>
          </a:bodyPr>
          <a:lstStyle>
            <a:lvl1pPr algn="r">
              <a:defRPr sz="1700">
                <a:latin typeface="Arial"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3065463" y="1076325"/>
            <a:ext cx="3811587" cy="5389563"/>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994252" y="6826531"/>
            <a:ext cx="7954010" cy="6467237"/>
          </a:xfrm>
          <a:prstGeom prst="rect">
            <a:avLst/>
          </a:prstGeom>
          <a:noFill/>
          <a:ln w="9525">
            <a:noFill/>
            <a:miter lim="800000"/>
            <a:headEnd/>
            <a:tailEnd/>
          </a:ln>
          <a:effectLst/>
        </p:spPr>
        <p:txBody>
          <a:bodyPr vert="horz" wrap="square" lIns="133467" tIns="66733" rIns="133467" bIns="6673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6" y="13650565"/>
            <a:ext cx="4308421" cy="718582"/>
          </a:xfrm>
          <a:prstGeom prst="rect">
            <a:avLst/>
          </a:prstGeom>
          <a:noFill/>
          <a:ln w="9525">
            <a:noFill/>
            <a:miter lim="800000"/>
            <a:headEnd/>
            <a:tailEnd/>
          </a:ln>
          <a:effectLst/>
        </p:spPr>
        <p:txBody>
          <a:bodyPr vert="horz" wrap="square" lIns="133467" tIns="66733" rIns="133467" bIns="66733" numCol="1" anchor="b" anchorCtr="0" compatLnSpc="1">
            <a:prstTxWarp prst="textNoShape">
              <a:avLst/>
            </a:prstTxWarp>
          </a:bodyPr>
          <a:lstStyle>
            <a:lvl1pPr>
              <a:defRPr sz="1700">
                <a:latin typeface="Arial" charset="0"/>
                <a:ea typeface="+mn-ea"/>
                <a:cs typeface="+mn-cs"/>
              </a:defRPr>
            </a:lvl1pPr>
          </a:lstStyle>
          <a:p>
            <a:pPr>
              <a:defRPr/>
            </a:pPr>
            <a:endParaRPr lang="en-US"/>
          </a:p>
        </p:txBody>
      </p:sp>
      <p:sp>
        <p:nvSpPr>
          <p:cNvPr id="150535" name="Rectangle 7"/>
          <p:cNvSpPr>
            <a:spLocks noGrp="1" noChangeArrowheads="1"/>
          </p:cNvSpPr>
          <p:nvPr>
            <p:ph type="sldNum" sz="quarter" idx="5"/>
          </p:nvPr>
        </p:nvSpPr>
        <p:spPr bwMode="auto">
          <a:xfrm>
            <a:off x="5631794" y="13650565"/>
            <a:ext cx="4308421" cy="718582"/>
          </a:xfrm>
          <a:prstGeom prst="rect">
            <a:avLst/>
          </a:prstGeom>
          <a:noFill/>
          <a:ln w="9525">
            <a:noFill/>
            <a:miter lim="800000"/>
            <a:headEnd/>
            <a:tailEnd/>
          </a:ln>
          <a:effectLst/>
        </p:spPr>
        <p:txBody>
          <a:bodyPr vert="horz" wrap="square" lIns="133467" tIns="66733" rIns="133467" bIns="66733" numCol="1" anchor="b" anchorCtr="0" compatLnSpc="1">
            <a:prstTxWarp prst="textNoShape">
              <a:avLst/>
            </a:prstTxWarp>
          </a:bodyPr>
          <a:lstStyle>
            <a:lvl1pPr algn="r">
              <a:defRPr sz="1700">
                <a:latin typeface="Arial" charset="0"/>
                <a:ea typeface="ＭＳ Ｐゴシック" charset="-128"/>
                <a:cs typeface="+mn-cs"/>
              </a:defRPr>
            </a:lvl1pPr>
          </a:lstStyle>
          <a:p>
            <a:pPr>
              <a:defRPr/>
            </a:pPr>
            <a:fld id="{534DC9A4-5D97-477D-B3CE-485636319B65}" type="slidenum">
              <a:rPr lang="en-US"/>
              <a:pPr>
                <a:defRPr/>
              </a:pPr>
              <a:t>‹#›</a:t>
            </a:fld>
            <a:endParaRPr lang="en-US"/>
          </a:p>
        </p:txBody>
      </p:sp>
    </p:spTree>
    <p:extLst>
      <p:ext uri="{BB962C8B-B14F-4D97-AF65-F5344CB8AC3E}">
        <p14:creationId xmlns:p14="http://schemas.microsoft.com/office/powerpoint/2010/main" val="10136587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C7753110-1861-4ED8-8B99-577EC37E317C}" type="slidenum">
              <a:rPr lang="en-US" smtClean="0">
                <a:latin typeface="Arial" pitchFamily="34" charset="0"/>
                <a:ea typeface="ＭＳ Ｐゴシック" pitchFamily="34" charset="-128"/>
              </a:rPr>
              <a:pPr/>
              <a:t>1</a:t>
            </a:fld>
            <a:endParaRPr lang="en-US" smtClean="0">
              <a:latin typeface="Arial" pitchFamily="34" charset="0"/>
              <a:ea typeface="ＭＳ Ｐゴシック" pitchFamily="34" charset="-128"/>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GB" dirty="0" smtClean="0">
              <a:latin typeface="Arial" pitchFamily="34" charset="0"/>
              <a:ea typeface="ＭＳ Ｐゴシック" pitchFamily="34" charset="-128"/>
            </a:endParaRPr>
          </a:p>
        </p:txBody>
      </p:sp>
    </p:spTree>
    <p:extLst>
      <p:ext uri="{BB962C8B-B14F-4D97-AF65-F5344CB8AC3E}">
        <p14:creationId xmlns:p14="http://schemas.microsoft.com/office/powerpoint/2010/main" val="300393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51618" y="1655375"/>
            <a:ext cx="7229364" cy="4021216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62191" y="1655375"/>
            <a:ext cx="21561260" cy="402121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46170" y="6247763"/>
            <a:ext cx="337503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149374" y="6247763"/>
            <a:ext cx="337637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47613" y="1655375"/>
            <a:ext cx="7233369"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46170" y="1655375"/>
            <a:ext cx="2157327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77954" y="6247763"/>
            <a:ext cx="1448676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092882" y="6247763"/>
            <a:ext cx="1448809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06224" y="1655375"/>
            <a:ext cx="7274756"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77954" y="1655375"/>
            <a:ext cx="2170010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62194" y="6236439"/>
            <a:ext cx="4587275"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377632" y="6236439"/>
            <a:ext cx="4588610"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6"/>
          <p:cNvSpPr>
            <a:spLocks noChangeArrowheads="1"/>
          </p:cNvSpPr>
          <p:nvPr/>
        </p:nvSpPr>
        <p:spPr bwMode="auto">
          <a:xfrm>
            <a:off x="0" y="0"/>
            <a:ext cx="30275213" cy="5291138"/>
          </a:xfrm>
          <a:prstGeom prst="rect">
            <a:avLst/>
          </a:prstGeom>
          <a:solidFill>
            <a:schemeClr val="tx1"/>
          </a:solidFill>
          <a:ln w="9525">
            <a:noFill/>
            <a:miter lim="800000"/>
            <a:headEnd/>
            <a:tailEnd/>
          </a:ln>
        </p:spPr>
        <p:txBody>
          <a:bodyPr wrap="none" anchor="ctr"/>
          <a:lstStyle/>
          <a:p>
            <a:endParaRPr lang="en-GB"/>
          </a:p>
        </p:txBody>
      </p:sp>
      <p:sp>
        <p:nvSpPr>
          <p:cNvPr id="1027" name="Rectangle 33"/>
          <p:cNvSpPr>
            <a:spLocks noChangeArrowheads="1"/>
          </p:cNvSpPr>
          <p:nvPr/>
        </p:nvSpPr>
        <p:spPr bwMode="auto">
          <a:xfrm>
            <a:off x="644525" y="6242050"/>
            <a:ext cx="9321800"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1028" name="Rectangle 15"/>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1029" name="Rectangle 16"/>
          <p:cNvSpPr>
            <a:spLocks noGrp="1" noChangeArrowheads="1"/>
          </p:cNvSpPr>
          <p:nvPr>
            <p:ph type="body" idx="1"/>
          </p:nvPr>
        </p:nvSpPr>
        <p:spPr bwMode="auto">
          <a:xfrm>
            <a:off x="661988" y="6243638"/>
            <a:ext cx="9304337" cy="35631437"/>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030" name="Rectangle 25"/>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1031" name="Rectangle 40"/>
          <p:cNvSpPr>
            <a:spLocks noChangeArrowheads="1"/>
          </p:cNvSpPr>
          <p:nvPr/>
        </p:nvSpPr>
        <p:spPr bwMode="auto">
          <a:xfrm>
            <a:off x="20259675" y="6242050"/>
            <a:ext cx="9321800"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2" name="Rectangle 41"/>
          <p:cNvSpPr>
            <a:spLocks noChangeArrowheads="1"/>
          </p:cNvSpPr>
          <p:nvPr/>
        </p:nvSpPr>
        <p:spPr bwMode="auto">
          <a:xfrm>
            <a:off x="10452100" y="6242050"/>
            <a:ext cx="9320213"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3" name="Text Box 14"/>
          <p:cNvSpPr txBox="1">
            <a:spLocks noChangeArrowheads="1"/>
          </p:cNvSpPr>
          <p:nvPr/>
        </p:nvSpPr>
        <p:spPr bwMode="auto">
          <a:xfrm>
            <a:off x="644525" y="42244963"/>
            <a:ext cx="3308350" cy="155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200">
          <a:solidFill>
            <a:srgbClr val="FFFFFF"/>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200">
          <a:solidFill>
            <a:schemeClr val="tx2"/>
          </a:solidFill>
          <a:latin typeface="Arial Black" charset="0"/>
        </a:defRPr>
      </a:lvl6pPr>
      <a:lvl7pPr marL="914400" algn="ctr" defTabSz="749300" rtl="0" fontAlgn="base">
        <a:spcBef>
          <a:spcPct val="0"/>
        </a:spcBef>
        <a:spcAft>
          <a:spcPct val="0"/>
        </a:spcAft>
        <a:defRPr sz="7200">
          <a:solidFill>
            <a:schemeClr val="tx2"/>
          </a:solidFill>
          <a:latin typeface="Arial Black" charset="0"/>
        </a:defRPr>
      </a:lvl7pPr>
      <a:lvl8pPr marL="1371600" algn="ctr" defTabSz="749300" rtl="0" fontAlgn="base">
        <a:spcBef>
          <a:spcPct val="0"/>
        </a:spcBef>
        <a:spcAft>
          <a:spcPct val="0"/>
        </a:spcAft>
        <a:defRPr sz="7200">
          <a:solidFill>
            <a:schemeClr val="tx2"/>
          </a:solidFill>
          <a:latin typeface="Arial Black" charset="0"/>
        </a:defRPr>
      </a:lvl8pPr>
      <a:lvl9pPr marL="1828800" algn="ctr" defTabSz="749300" rtl="0" fontAlgn="base">
        <a:spcBef>
          <a:spcPct val="0"/>
        </a:spcBef>
        <a:spcAft>
          <a:spcPct val="0"/>
        </a:spcAft>
        <a:defRPr sz="72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2051" name="Rectangle 3"/>
          <p:cNvSpPr>
            <a:spLocks noChangeArrowheads="1"/>
          </p:cNvSpPr>
          <p:nvPr/>
        </p:nvSpPr>
        <p:spPr bwMode="auto">
          <a:xfrm>
            <a:off x="646113" y="6248400"/>
            <a:ext cx="68802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2"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2053" name="Rectangle 7"/>
          <p:cNvSpPr>
            <a:spLocks noGrp="1" noChangeArrowheads="1"/>
          </p:cNvSpPr>
          <p:nvPr>
            <p:ph type="body" idx="1"/>
          </p:nvPr>
        </p:nvSpPr>
        <p:spPr bwMode="auto">
          <a:xfrm>
            <a:off x="646113" y="6264275"/>
            <a:ext cx="6880225"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2054"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2055" name="Rectangle 9"/>
          <p:cNvSpPr>
            <a:spLocks noChangeArrowheads="1"/>
          </p:cNvSpPr>
          <p:nvPr/>
        </p:nvSpPr>
        <p:spPr bwMode="auto">
          <a:xfrm>
            <a:off x="7926388" y="6248400"/>
            <a:ext cx="143224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6" name="Rectangle 11"/>
          <p:cNvSpPr>
            <a:spLocks noChangeArrowheads="1"/>
          </p:cNvSpPr>
          <p:nvPr/>
        </p:nvSpPr>
        <p:spPr bwMode="auto">
          <a:xfrm>
            <a:off x="22696488" y="6248400"/>
            <a:ext cx="68849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7" name="Text Box 14"/>
          <p:cNvSpPr txBox="1">
            <a:spLocks noChangeArrowheads="1"/>
          </p:cNvSpPr>
          <p:nvPr userDrawn="1"/>
        </p:nvSpPr>
        <p:spPr bwMode="auto">
          <a:xfrm>
            <a:off x="646113" y="42260838"/>
            <a:ext cx="3308350" cy="155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3075" name="Rectangle 3"/>
          <p:cNvSpPr>
            <a:spLocks noChangeArrowheads="1"/>
          </p:cNvSpPr>
          <p:nvPr/>
        </p:nvSpPr>
        <p:spPr bwMode="auto">
          <a:xfrm>
            <a:off x="477838" y="6248400"/>
            <a:ext cx="292242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3076"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3077" name="Rectangle 7"/>
          <p:cNvSpPr>
            <a:spLocks noGrp="1" noChangeArrowheads="1"/>
          </p:cNvSpPr>
          <p:nvPr>
            <p:ph type="body" idx="1"/>
          </p:nvPr>
        </p:nvSpPr>
        <p:spPr bwMode="auto">
          <a:xfrm>
            <a:off x="477838" y="6248400"/>
            <a:ext cx="29103637"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3078"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3079" name="Text Box 14"/>
          <p:cNvSpPr txBox="1">
            <a:spLocks noChangeArrowheads="1"/>
          </p:cNvSpPr>
          <p:nvPr userDrawn="1"/>
        </p:nvSpPr>
        <p:spPr bwMode="auto">
          <a:xfrm>
            <a:off x="477838" y="42244963"/>
            <a:ext cx="3308350" cy="158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2" name="Picture 5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66287" y="26034802"/>
            <a:ext cx="5850897" cy="7801200"/>
          </a:xfrm>
          <a:prstGeom prst="rect">
            <a:avLst/>
          </a:prstGeom>
          <a:ln>
            <a:solidFill>
              <a:schemeClr val="tx2"/>
            </a:solidFill>
          </a:ln>
        </p:spPr>
      </p:pic>
      <p:sp>
        <p:nvSpPr>
          <p:cNvPr id="4098" name="Rectangle 5"/>
          <p:cNvSpPr>
            <a:spLocks noChangeArrowheads="1"/>
          </p:cNvSpPr>
          <p:nvPr/>
        </p:nvSpPr>
        <p:spPr bwMode="auto">
          <a:xfrm>
            <a:off x="401263" y="995224"/>
            <a:ext cx="29472686" cy="2783990"/>
          </a:xfrm>
          <a:prstGeom prst="rect">
            <a:avLst/>
          </a:prstGeom>
          <a:noFill/>
          <a:ln w="9525">
            <a:noFill/>
            <a:miter lim="800000"/>
            <a:headEnd/>
            <a:tailEnd/>
          </a:ln>
        </p:spPr>
        <p:txBody>
          <a:bodyPr wrap="square" lIns="74838" tIns="37413" rIns="74838" bIns="37413">
            <a:spAutoFit/>
          </a:bodyPr>
          <a:lstStyle/>
          <a:p>
            <a:pPr algn="ctr" defTabSz="749300">
              <a:spcBef>
                <a:spcPct val="50000"/>
              </a:spcBef>
            </a:pPr>
            <a:r>
              <a:rPr lang="es-ES" sz="8800" dirty="0" smtClean="0">
                <a:solidFill>
                  <a:schemeClr val="tx2"/>
                </a:solidFill>
                <a:latin typeface="Arial Black" pitchFamily="34" charset="0"/>
              </a:rPr>
              <a:t>REFURBISHMENT OF ELECTRICAL SUBSTATIONS</a:t>
            </a:r>
            <a:endParaRPr lang="en-US" sz="8800" dirty="0" smtClean="0">
              <a:solidFill>
                <a:schemeClr val="tx2"/>
              </a:solidFill>
              <a:latin typeface="+mn-lt"/>
            </a:endParaRPr>
          </a:p>
        </p:txBody>
      </p:sp>
      <p:sp>
        <p:nvSpPr>
          <p:cNvPr id="296" name="Text Box 545"/>
          <p:cNvSpPr txBox="1">
            <a:spLocks noChangeArrowheads="1"/>
          </p:cNvSpPr>
          <p:nvPr/>
        </p:nvSpPr>
        <p:spPr bwMode="auto">
          <a:xfrm>
            <a:off x="517184" y="5628405"/>
            <a:ext cx="14400000" cy="810000"/>
          </a:xfrm>
          <a:prstGeom prst="rect">
            <a:avLst/>
          </a:prstGeom>
          <a:solidFill>
            <a:schemeClr val="accent1">
              <a:lumMod val="90000"/>
            </a:schemeClr>
          </a:solid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n-US" sz="4800" b="1" dirty="0" smtClean="0">
                <a:solidFill>
                  <a:schemeClr val="tx2"/>
                </a:solidFill>
                <a:latin typeface="Arial Narrow" panose="020B0606020202030204" pitchFamily="34" charset="0"/>
              </a:rPr>
              <a:t>Abstract</a:t>
            </a:r>
            <a:endParaRPr lang="en-US" sz="4800" b="1" dirty="0">
              <a:solidFill>
                <a:schemeClr val="tx2"/>
              </a:solidFill>
              <a:latin typeface="Arial Narrow" panose="020B0606020202030204" pitchFamily="34" charset="0"/>
            </a:endParaRPr>
          </a:p>
        </p:txBody>
      </p:sp>
      <p:sp>
        <p:nvSpPr>
          <p:cNvPr id="297" name="6 Rectángulo"/>
          <p:cNvSpPr>
            <a:spLocks noChangeArrowheads="1"/>
          </p:cNvSpPr>
          <p:nvPr/>
        </p:nvSpPr>
        <p:spPr bwMode="auto">
          <a:xfrm>
            <a:off x="567434" y="6422081"/>
            <a:ext cx="14277635" cy="584775"/>
          </a:xfrm>
          <a:prstGeom prst="rect">
            <a:avLst/>
          </a:prstGeom>
          <a:noFill/>
          <a:ln w="9525">
            <a:noFill/>
            <a:miter lim="800000"/>
            <a:headEnd/>
            <a:tailEnd/>
          </a:ln>
        </p:spPr>
        <p:txBody>
          <a:bodyPr wrap="square">
            <a:spAutoFit/>
          </a:bodyPr>
          <a:lstStyle/>
          <a:p>
            <a:pPr algn="just"/>
            <a:r>
              <a:rPr lang="en-US" sz="3200" dirty="0" smtClean="0">
                <a:solidFill>
                  <a:schemeClr val="tx2"/>
                </a:solidFill>
                <a:latin typeface="+mn-lt"/>
              </a:rPr>
              <a:t> </a:t>
            </a:r>
            <a:endParaRPr lang="es-ES" sz="3200" dirty="0">
              <a:solidFill>
                <a:schemeClr val="tx2"/>
              </a:solidFill>
              <a:latin typeface="Arial" panose="020B0604020202020204" pitchFamily="34" charset="0"/>
              <a:cs typeface="Arial" panose="020B0604020202020204" pitchFamily="34" charset="0"/>
            </a:endParaRPr>
          </a:p>
        </p:txBody>
      </p:sp>
      <p:sp>
        <p:nvSpPr>
          <p:cNvPr id="395" name="Text Box 545"/>
          <p:cNvSpPr txBox="1">
            <a:spLocks noChangeArrowheads="1"/>
          </p:cNvSpPr>
          <p:nvPr/>
        </p:nvSpPr>
        <p:spPr bwMode="auto">
          <a:xfrm>
            <a:off x="517184" y="11663519"/>
            <a:ext cx="14400000" cy="810000"/>
          </a:xfrm>
          <a:prstGeom prst="rect">
            <a:avLst/>
          </a:prstGeom>
          <a:solidFill>
            <a:schemeClr val="accent1">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Introduction</a:t>
            </a:r>
            <a:endParaRPr lang="en-US" sz="4800" b="1" dirty="0">
              <a:solidFill>
                <a:schemeClr val="tx2"/>
              </a:solidFill>
            </a:endParaRPr>
          </a:p>
        </p:txBody>
      </p:sp>
      <p:sp>
        <p:nvSpPr>
          <p:cNvPr id="396" name="6 Rectángulo"/>
          <p:cNvSpPr>
            <a:spLocks noChangeArrowheads="1"/>
          </p:cNvSpPr>
          <p:nvPr/>
        </p:nvSpPr>
        <p:spPr bwMode="auto">
          <a:xfrm>
            <a:off x="517184" y="18236932"/>
            <a:ext cx="14400000" cy="7478970"/>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a:t>
            </a:r>
            <a:r>
              <a:rPr lang="en-GB" sz="3000" dirty="0" smtClean="0">
                <a:solidFill>
                  <a:schemeClr val="tx2"/>
                </a:solidFill>
                <a:latin typeface="+mn-lt"/>
              </a:rPr>
              <a:t>Due to </a:t>
            </a:r>
            <a:r>
              <a:rPr lang="en-GB" sz="3000" dirty="0">
                <a:solidFill>
                  <a:schemeClr val="tx2"/>
                </a:solidFill>
                <a:latin typeface="+mn-lt"/>
              </a:rPr>
              <a:t>a </a:t>
            </a:r>
            <a:r>
              <a:rPr lang="en-GB" sz="3000" dirty="0" smtClean="0">
                <a:solidFill>
                  <a:schemeClr val="tx2"/>
                </a:solidFill>
                <a:latin typeface="+mn-lt"/>
              </a:rPr>
              <a:t>fault, </a:t>
            </a:r>
            <a:r>
              <a:rPr lang="en-GB" sz="3000" dirty="0">
                <a:solidFill>
                  <a:schemeClr val="tx2"/>
                </a:solidFill>
                <a:latin typeface="+mn-lt"/>
              </a:rPr>
              <a:t>happened in the 66kV network in April 2016</a:t>
            </a:r>
            <a:r>
              <a:rPr lang="en-GB" sz="3000" dirty="0" smtClean="0">
                <a:solidFill>
                  <a:schemeClr val="tx2"/>
                </a:solidFill>
                <a:latin typeface="+mn-lt"/>
              </a:rPr>
              <a:t>, </a:t>
            </a:r>
            <a:r>
              <a:rPr lang="en-GB" sz="3000" dirty="0" smtClean="0">
                <a:solidFill>
                  <a:schemeClr val="tx2"/>
                </a:solidFill>
                <a:latin typeface="+mn-lt"/>
              </a:rPr>
              <a:t>the </a:t>
            </a:r>
            <a:r>
              <a:rPr lang="en-GB" sz="3000" dirty="0" smtClean="0">
                <a:solidFill>
                  <a:schemeClr val="tx2"/>
                </a:solidFill>
                <a:latin typeface="+mn-lt"/>
              </a:rPr>
              <a:t>bushings of the transformer placed in the SE8 </a:t>
            </a:r>
            <a:r>
              <a:rPr lang="en-GB" sz="3000" dirty="0" smtClean="0">
                <a:solidFill>
                  <a:schemeClr val="tx2"/>
                </a:solidFill>
                <a:latin typeface="+mn-lt"/>
              </a:rPr>
              <a:t>substation get damaged and </a:t>
            </a:r>
            <a:r>
              <a:rPr lang="en-GB" sz="3000" dirty="0">
                <a:solidFill>
                  <a:schemeClr val="tx2"/>
                </a:solidFill>
                <a:latin typeface="+mn-lt"/>
              </a:rPr>
              <a:t>EN-EL decided to change the protection philosophy of the protection system</a:t>
            </a:r>
            <a:r>
              <a:rPr lang="en-GB" sz="3000" dirty="0" smtClean="0">
                <a:solidFill>
                  <a:schemeClr val="tx2"/>
                </a:solidFill>
                <a:latin typeface="+mn-lt"/>
              </a:rPr>
              <a:t>.</a:t>
            </a:r>
          </a:p>
          <a:p>
            <a:pPr algn="just"/>
            <a:r>
              <a:rPr lang="en-GB" sz="3000" dirty="0">
                <a:solidFill>
                  <a:schemeClr val="tx2"/>
                </a:solidFill>
                <a:latin typeface="+mn-lt"/>
              </a:rPr>
              <a:t>	</a:t>
            </a:r>
            <a:r>
              <a:rPr lang="en-GB" sz="3000" dirty="0" smtClean="0">
                <a:solidFill>
                  <a:schemeClr val="tx2"/>
                </a:solidFill>
                <a:latin typeface="+mn-lt"/>
              </a:rPr>
              <a:t> </a:t>
            </a:r>
            <a:r>
              <a:rPr lang="en-GB" sz="3000" dirty="0">
                <a:solidFill>
                  <a:schemeClr val="tx2"/>
                </a:solidFill>
                <a:latin typeface="+mn-lt"/>
              </a:rPr>
              <a:t>At </a:t>
            </a:r>
            <a:r>
              <a:rPr lang="en-GB" sz="3000" dirty="0" smtClean="0">
                <a:solidFill>
                  <a:schemeClr val="tx2"/>
                </a:solidFill>
                <a:latin typeface="+mn-lt"/>
              </a:rPr>
              <a:t>that time, </a:t>
            </a:r>
            <a:r>
              <a:rPr lang="en-GB" sz="3000" dirty="0">
                <a:solidFill>
                  <a:schemeClr val="tx2"/>
                </a:solidFill>
                <a:latin typeface="+mn-lt"/>
              </a:rPr>
              <a:t>there was no differential protection between the 66/18kV transformer and the 18kV </a:t>
            </a:r>
            <a:r>
              <a:rPr lang="en-GB" sz="3000" dirty="0" smtClean="0">
                <a:solidFill>
                  <a:schemeClr val="tx2"/>
                </a:solidFill>
                <a:latin typeface="+mn-lt"/>
              </a:rPr>
              <a:t>cubicles</a:t>
            </a:r>
            <a:r>
              <a:rPr lang="en-GB" sz="3000" dirty="0">
                <a:solidFill>
                  <a:schemeClr val="tx2"/>
                </a:solidFill>
                <a:latin typeface="+mn-lt"/>
              </a:rPr>
              <a:t>. EN-EL decided to improve </a:t>
            </a:r>
            <a:r>
              <a:rPr lang="en-GB" sz="3000" dirty="0" smtClean="0">
                <a:solidFill>
                  <a:schemeClr val="tx2"/>
                </a:solidFill>
                <a:latin typeface="+mn-lt"/>
              </a:rPr>
              <a:t>the </a:t>
            </a:r>
            <a:r>
              <a:rPr lang="en-GB" sz="3000" dirty="0">
                <a:solidFill>
                  <a:schemeClr val="tx2"/>
                </a:solidFill>
                <a:latin typeface="+mn-lt"/>
              </a:rPr>
              <a:t>protection system </a:t>
            </a:r>
            <a:r>
              <a:rPr lang="en-GB" sz="3000" dirty="0" smtClean="0">
                <a:solidFill>
                  <a:schemeClr val="tx2"/>
                </a:solidFill>
                <a:latin typeface="+mn-lt"/>
              </a:rPr>
              <a:t>by extending </a:t>
            </a:r>
            <a:r>
              <a:rPr lang="en-GB" sz="3000" dirty="0">
                <a:solidFill>
                  <a:schemeClr val="tx2"/>
                </a:solidFill>
                <a:latin typeface="+mn-lt"/>
              </a:rPr>
              <a:t>the differential protection to the cables that join the transformer with the 18kV cubicles. </a:t>
            </a:r>
            <a:r>
              <a:rPr lang="en-GB" sz="3000" dirty="0" smtClean="0">
                <a:solidFill>
                  <a:schemeClr val="tx2"/>
                </a:solidFill>
                <a:latin typeface="+mn-lt"/>
              </a:rPr>
              <a:t>This solution allows the system to protect a region of the network that was not covered previously.</a:t>
            </a:r>
          </a:p>
          <a:p>
            <a:pPr algn="just"/>
            <a:r>
              <a:rPr lang="es-ES" sz="3000" dirty="0" smtClean="0">
                <a:solidFill>
                  <a:schemeClr val="tx2"/>
                </a:solidFill>
                <a:latin typeface="+mn-lt"/>
              </a:rPr>
              <a:t>	</a:t>
            </a:r>
            <a:r>
              <a:rPr lang="en-US" sz="3000" dirty="0" smtClean="0">
                <a:solidFill>
                  <a:schemeClr val="tx2"/>
                </a:solidFill>
                <a:latin typeface="+mn-lt"/>
              </a:rPr>
              <a:t>The tripping times of the protection system were not fast enough. In the mentioned fault, the arc was propagated from the low voltage bushings to the high voltage bushings. It was decided to revise the protection settings: thresholds and tripping times. The tripping time for the first overcurrent threshold is set to 50 </a:t>
            </a:r>
            <a:r>
              <a:rPr lang="en-US" sz="3000" dirty="0" err="1" smtClean="0">
                <a:solidFill>
                  <a:schemeClr val="tx2"/>
                </a:solidFill>
                <a:latin typeface="+mn-lt"/>
              </a:rPr>
              <a:t>ms</a:t>
            </a:r>
            <a:r>
              <a:rPr lang="en-US" sz="3000" dirty="0" smtClean="0">
                <a:solidFill>
                  <a:schemeClr val="tx2"/>
                </a:solidFill>
                <a:latin typeface="+mn-lt"/>
              </a:rPr>
              <a:t> and the second threshold is set to 500 </a:t>
            </a:r>
            <a:r>
              <a:rPr lang="en-US" sz="3000" dirty="0" err="1" smtClean="0">
                <a:solidFill>
                  <a:schemeClr val="tx2"/>
                </a:solidFill>
                <a:latin typeface="+mn-lt"/>
              </a:rPr>
              <a:t>ms.</a:t>
            </a:r>
            <a:r>
              <a:rPr lang="en-US" sz="3000" dirty="0" smtClean="0">
                <a:solidFill>
                  <a:schemeClr val="tx2"/>
                </a:solidFill>
                <a:latin typeface="+mn-lt"/>
              </a:rPr>
              <a:t> Back-up protections are delayed by 300 </a:t>
            </a:r>
            <a:r>
              <a:rPr lang="en-US" sz="3000" dirty="0" err="1" smtClean="0">
                <a:solidFill>
                  <a:schemeClr val="tx2"/>
                </a:solidFill>
                <a:latin typeface="+mn-lt"/>
              </a:rPr>
              <a:t>ms</a:t>
            </a:r>
            <a:r>
              <a:rPr lang="en-US" sz="3000" dirty="0" smtClean="0">
                <a:solidFill>
                  <a:schemeClr val="tx2"/>
                </a:solidFill>
                <a:latin typeface="+mn-lt"/>
              </a:rPr>
              <a:t> from each threshold.</a:t>
            </a:r>
          </a:p>
          <a:p>
            <a:pPr algn="just"/>
            <a:r>
              <a:rPr lang="en-GB" sz="3000" dirty="0" smtClean="0">
                <a:solidFill>
                  <a:schemeClr val="tx2"/>
                </a:solidFill>
                <a:latin typeface="+mn-lt"/>
              </a:rPr>
              <a:t>	Figure 1 shows the proposed solution and Figure 2 shows the commissioning works done in the 66/18 kV substations.</a:t>
            </a:r>
            <a:endParaRPr lang="en-US" sz="3000" dirty="0" smtClean="0">
              <a:solidFill>
                <a:schemeClr val="tx2"/>
              </a:solidFill>
              <a:latin typeface="+mn-lt"/>
            </a:endParaRPr>
          </a:p>
        </p:txBody>
      </p:sp>
      <p:sp>
        <p:nvSpPr>
          <p:cNvPr id="135" name="Text Box 545"/>
          <p:cNvSpPr txBox="1">
            <a:spLocks noChangeArrowheads="1"/>
          </p:cNvSpPr>
          <p:nvPr/>
        </p:nvSpPr>
        <p:spPr bwMode="auto">
          <a:xfrm>
            <a:off x="15374146" y="30511037"/>
            <a:ext cx="14400000" cy="810000"/>
          </a:xfrm>
          <a:prstGeom prst="rect">
            <a:avLst/>
          </a:prstGeom>
          <a:solidFill>
            <a:schemeClr val="accent1">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Conclusions</a:t>
            </a:r>
            <a:endParaRPr lang="en-US" sz="4800" b="1" dirty="0">
              <a:solidFill>
                <a:schemeClr val="tx2"/>
              </a:solidFill>
            </a:endParaRPr>
          </a:p>
        </p:txBody>
      </p:sp>
      <p:sp>
        <p:nvSpPr>
          <p:cNvPr id="143" name="Rectangle 5"/>
          <p:cNvSpPr>
            <a:spLocks noChangeArrowheads="1"/>
          </p:cNvSpPr>
          <p:nvPr/>
        </p:nvSpPr>
        <p:spPr bwMode="auto">
          <a:xfrm>
            <a:off x="1023613" y="4676176"/>
            <a:ext cx="28227987"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3600" b="1" dirty="0" smtClean="0">
                <a:solidFill>
                  <a:schemeClr val="tx2"/>
                </a:solidFill>
                <a:latin typeface="Arial" pitchFamily="34" charset="0"/>
              </a:rPr>
              <a:t>CERN</a:t>
            </a:r>
            <a:r>
              <a:rPr lang="es-ES" sz="3600" b="1" dirty="0" smtClean="0">
                <a:solidFill>
                  <a:schemeClr val="tx2"/>
                </a:solidFill>
                <a:latin typeface="Calibri" panose="020F0502020204030204" pitchFamily="34" charset="0"/>
              </a:rPr>
              <a:t>¹ </a:t>
            </a:r>
            <a:r>
              <a:rPr lang="es-ES" sz="3600" b="1" dirty="0" smtClean="0">
                <a:solidFill>
                  <a:schemeClr val="tx2"/>
                </a:solidFill>
                <a:latin typeface="Calibri" panose="020F0502020204030204" pitchFamily="34" charset="0"/>
              </a:rPr>
              <a:t>(</a:t>
            </a:r>
            <a:r>
              <a:rPr lang="en-US" sz="3600" b="1" dirty="0" smtClean="0">
                <a:solidFill>
                  <a:schemeClr val="tx2"/>
                </a:solidFill>
                <a:latin typeface="Calibri" panose="020F0502020204030204" pitchFamily="34" charset="0"/>
              </a:rPr>
              <a:t>Switzerland</a:t>
            </a:r>
            <a:r>
              <a:rPr lang="es-ES" sz="3600" b="1" dirty="0" smtClean="0">
                <a:solidFill>
                  <a:schemeClr val="tx2"/>
                </a:solidFill>
                <a:latin typeface="Calibri" panose="020F0502020204030204" pitchFamily="34" charset="0"/>
              </a:rPr>
              <a:t>)</a:t>
            </a:r>
            <a:endParaRPr lang="en-US" sz="3600" b="1" dirty="0" smtClean="0">
              <a:solidFill>
                <a:schemeClr val="tx2"/>
              </a:solidFill>
              <a:latin typeface="Arial" pitchFamily="34" charset="0"/>
            </a:endParaRPr>
          </a:p>
        </p:txBody>
      </p:sp>
      <p:sp>
        <p:nvSpPr>
          <p:cNvPr id="82" name="Text Box 545"/>
          <p:cNvSpPr txBox="1">
            <a:spLocks noChangeArrowheads="1"/>
          </p:cNvSpPr>
          <p:nvPr/>
        </p:nvSpPr>
        <p:spPr bwMode="auto">
          <a:xfrm>
            <a:off x="15374146" y="34553306"/>
            <a:ext cx="14400000" cy="810000"/>
          </a:xfrm>
          <a:prstGeom prst="rect">
            <a:avLst/>
          </a:prstGeom>
          <a:solidFill>
            <a:schemeClr val="accent1">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References</a:t>
            </a:r>
            <a:endParaRPr lang="en-US" sz="4800" b="1" dirty="0">
              <a:solidFill>
                <a:schemeClr val="tx2"/>
              </a:solidFill>
            </a:endParaRPr>
          </a:p>
        </p:txBody>
      </p:sp>
      <p:sp>
        <p:nvSpPr>
          <p:cNvPr id="8" name="7 CuadroTexto"/>
          <p:cNvSpPr txBox="1"/>
          <p:nvPr/>
        </p:nvSpPr>
        <p:spPr>
          <a:xfrm>
            <a:off x="15374146" y="35720298"/>
            <a:ext cx="14400000" cy="2308324"/>
          </a:xfrm>
          <a:prstGeom prst="rect">
            <a:avLst/>
          </a:prstGeom>
          <a:noFill/>
        </p:spPr>
        <p:txBody>
          <a:bodyPr wrap="square" rtlCol="0">
            <a:spAutoFit/>
          </a:bodyPr>
          <a:lstStyle/>
          <a:p>
            <a:pPr algn="just"/>
            <a:r>
              <a:rPr lang="es-ES" sz="3000" dirty="0">
                <a:solidFill>
                  <a:schemeClr val="tx2"/>
                </a:solidFill>
                <a:latin typeface="+mn-lt"/>
              </a:rPr>
              <a:t>[</a:t>
            </a:r>
            <a:r>
              <a:rPr lang="es-ES" sz="3000" dirty="0" smtClean="0">
                <a:solidFill>
                  <a:schemeClr val="tx2"/>
                </a:solidFill>
                <a:latin typeface="+mn-lt"/>
              </a:rPr>
              <a:t>1]</a:t>
            </a:r>
            <a:r>
              <a:rPr lang="en-US" sz="3000" dirty="0" smtClean="0">
                <a:solidFill>
                  <a:schemeClr val="tx2"/>
                </a:solidFill>
                <a:latin typeface="+mn-lt"/>
              </a:rPr>
              <a:t> G. </a:t>
            </a:r>
            <a:r>
              <a:rPr lang="en-US" sz="3000" dirty="0" err="1" smtClean="0">
                <a:solidFill>
                  <a:schemeClr val="tx2"/>
                </a:solidFill>
                <a:latin typeface="+mn-lt"/>
              </a:rPr>
              <a:t>Cumer</a:t>
            </a:r>
            <a:r>
              <a:rPr lang="en-US" sz="3000" dirty="0" smtClean="0">
                <a:solidFill>
                  <a:schemeClr val="tx2"/>
                </a:solidFill>
                <a:latin typeface="+mn-lt"/>
              </a:rPr>
              <a:t>, “Description of the CERN Electrical Network [October 2015]”, EDMS 559013, 2015.</a:t>
            </a:r>
          </a:p>
          <a:p>
            <a:pPr algn="just"/>
            <a:r>
              <a:rPr lang="en-US" sz="3000" dirty="0" smtClean="0">
                <a:solidFill>
                  <a:schemeClr val="tx2"/>
                </a:solidFill>
                <a:latin typeface="+mn-lt"/>
              </a:rPr>
              <a:t>[2] M. Wolf, “Behavior of the protection system during the fault on the 66/18 kV power transformer in LHC8 on 29-04-2016”, EDMS 1686687, 2016</a:t>
            </a:r>
          </a:p>
          <a:p>
            <a:pPr algn="just"/>
            <a:endParaRPr lang="es-ES" dirty="0"/>
          </a:p>
        </p:txBody>
      </p:sp>
      <p:sp>
        <p:nvSpPr>
          <p:cNvPr id="6" name="5 CuadroTexto"/>
          <p:cNvSpPr txBox="1"/>
          <p:nvPr/>
        </p:nvSpPr>
        <p:spPr>
          <a:xfrm>
            <a:off x="517184" y="6787124"/>
            <a:ext cx="14400000" cy="9787295"/>
          </a:xfrm>
          <a:prstGeom prst="rect">
            <a:avLst/>
          </a:prstGeom>
          <a:noFill/>
        </p:spPr>
        <p:txBody>
          <a:bodyPr wrap="square" rtlCol="0">
            <a:spAutoFit/>
          </a:bodyPr>
          <a:lstStyle/>
          <a:p>
            <a:pPr algn="just"/>
            <a:r>
              <a:rPr lang="en-US" sz="3000" i="1" dirty="0" smtClean="0">
                <a:solidFill>
                  <a:schemeClr val="tx2"/>
                </a:solidFill>
                <a:latin typeface="+mn-lt"/>
              </a:rPr>
              <a:t>	CERN, the European Organization for Nuclear Research, has as the main source of energy to drive the accelerators, the electricity. CERN has its own transmission and distribution network, which is operated, maintained and consolidated by the Electrical Engineering group [1]. The high voltage network is composed </a:t>
            </a:r>
            <a:r>
              <a:rPr lang="en-US" sz="3000" i="1" dirty="0" smtClean="0">
                <a:solidFill>
                  <a:schemeClr val="tx2"/>
                </a:solidFill>
                <a:latin typeface="+mn-lt"/>
              </a:rPr>
              <a:t>of</a:t>
            </a:r>
            <a:r>
              <a:rPr lang="en-US" sz="3000" i="1" dirty="0" smtClean="0">
                <a:solidFill>
                  <a:schemeClr val="tx2"/>
                </a:solidFill>
                <a:latin typeface="+mn-lt"/>
              </a:rPr>
              <a:t> </a:t>
            </a:r>
            <a:r>
              <a:rPr lang="en-US" sz="3000" i="1" dirty="0" smtClean="0">
                <a:solidFill>
                  <a:schemeClr val="tx2"/>
                </a:solidFill>
                <a:latin typeface="+mn-lt"/>
              </a:rPr>
              <a:t>a 400 kV substation fed from France and called BE, a 130 kV substation fed from Switzerland and seven 66/18 kV substations fed from the CERN BE substation. The size of the CERN electrical network has increased over the years and continues increasing with the growth of CERN. To face this continuous growth, consolidation and upgrade projects take place and are managed by the Electrical Network Projects (ENP) section.</a:t>
            </a:r>
            <a:endParaRPr lang="es-ES" sz="3000" i="1" dirty="0">
              <a:solidFill>
                <a:schemeClr val="tx2"/>
              </a:solidFill>
              <a:latin typeface="+mn-lt"/>
            </a:endParaRPr>
          </a:p>
          <a:p>
            <a:endParaRPr lang="es-ES" sz="3000" i="1" dirty="0" smtClean="0">
              <a:solidFill>
                <a:schemeClr val="tx2"/>
              </a:solidFill>
              <a:latin typeface="+mn-lt"/>
            </a:endParaRPr>
          </a:p>
          <a:p>
            <a:endParaRPr lang="es-ES" sz="3000" i="1" dirty="0">
              <a:solidFill>
                <a:schemeClr val="tx2"/>
              </a:solidFill>
              <a:latin typeface="+mn-lt"/>
            </a:endParaRPr>
          </a:p>
          <a:p>
            <a:endParaRPr lang="es-ES" sz="3000" i="1" dirty="0" smtClean="0">
              <a:solidFill>
                <a:schemeClr val="tx2"/>
              </a:solidFill>
              <a:latin typeface="+mn-lt"/>
            </a:endParaRPr>
          </a:p>
          <a:p>
            <a:pPr algn="just"/>
            <a:r>
              <a:rPr lang="es-ES" sz="3000" i="1" dirty="0" smtClean="0">
                <a:solidFill>
                  <a:schemeClr val="tx2"/>
                </a:solidFill>
                <a:latin typeface="+mn-lt"/>
              </a:rPr>
              <a:t>	</a:t>
            </a:r>
            <a:r>
              <a:rPr lang="en-US" sz="3000" dirty="0" smtClean="0">
                <a:solidFill>
                  <a:schemeClr val="tx2"/>
                </a:solidFill>
                <a:latin typeface="+mn-lt"/>
              </a:rPr>
              <a:t>Consolidation and upgrade projects are necessary to replace the equipment that is at the end of its operational life and or to supply the power requested by the experiments. The ENP section is responsible for the management of the projects and coordinates all associated design, procurement, installation, commissioning and handover activities with the support from other sections of the group as required.</a:t>
            </a:r>
          </a:p>
          <a:p>
            <a:pPr algn="just"/>
            <a:r>
              <a:rPr lang="en-US" sz="3000" dirty="0" smtClean="0">
                <a:solidFill>
                  <a:schemeClr val="tx2"/>
                </a:solidFill>
                <a:latin typeface="+mn-lt"/>
              </a:rPr>
              <a:t>	The main aim of this poster is to provide a global overview of the activities carried out and to show the variety of activities required to face the different requests done by the experiments.</a:t>
            </a:r>
            <a:endParaRPr lang="es-ES" sz="3000" dirty="0">
              <a:solidFill>
                <a:schemeClr val="tx2"/>
              </a:solidFill>
              <a:latin typeface="+mn-lt"/>
            </a:endParaRPr>
          </a:p>
        </p:txBody>
      </p:sp>
      <p:sp>
        <p:nvSpPr>
          <p:cNvPr id="45" name="Rectangle 5"/>
          <p:cNvSpPr>
            <a:spLocks noChangeArrowheads="1"/>
          </p:cNvSpPr>
          <p:nvPr/>
        </p:nvSpPr>
        <p:spPr bwMode="auto">
          <a:xfrm>
            <a:off x="2141881" y="3782364"/>
            <a:ext cx="25991451"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3600" b="1" dirty="0" smtClean="0">
                <a:solidFill>
                  <a:schemeClr val="tx2"/>
                </a:solidFill>
                <a:latin typeface="Arial" pitchFamily="34" charset="0"/>
              </a:rPr>
              <a:t>G. Velazquez Gutierrez</a:t>
            </a:r>
            <a:r>
              <a:rPr lang="es-ES" sz="3600" b="1" dirty="0" smtClean="0">
                <a:solidFill>
                  <a:schemeClr val="tx2"/>
                </a:solidFill>
                <a:latin typeface="Calibri" panose="020F0502020204030204" pitchFamily="34" charset="0"/>
              </a:rPr>
              <a:t>¹ </a:t>
            </a:r>
            <a:r>
              <a:rPr lang="es-ES" sz="3600" b="1" baseline="30000" dirty="0" smtClean="0">
                <a:solidFill>
                  <a:schemeClr val="tx2"/>
                </a:solidFill>
                <a:latin typeface="Arial" pitchFamily="34" charset="0"/>
              </a:rPr>
              <a:t>†</a:t>
            </a:r>
            <a:r>
              <a:rPr lang="es-ES" sz="3600" b="1" dirty="0" smtClean="0">
                <a:solidFill>
                  <a:schemeClr val="tx2"/>
                </a:solidFill>
                <a:latin typeface="Arial" pitchFamily="34" charset="0"/>
              </a:rPr>
              <a:t>, S. Bertolasi</a:t>
            </a:r>
            <a:r>
              <a:rPr lang="es-ES" sz="3600" b="1" dirty="0" smtClean="0">
                <a:solidFill>
                  <a:schemeClr val="tx2"/>
                </a:solidFill>
                <a:latin typeface="Calibri" panose="020F0502020204030204" pitchFamily="34" charset="0"/>
              </a:rPr>
              <a:t>¹, </a:t>
            </a:r>
            <a:r>
              <a:rPr lang="es-ES" sz="3600" b="1" dirty="0">
                <a:solidFill>
                  <a:schemeClr val="tx2"/>
                </a:solidFill>
                <a:latin typeface="Arial" pitchFamily="34" charset="0"/>
              </a:rPr>
              <a:t>M. Wolf</a:t>
            </a:r>
            <a:r>
              <a:rPr lang="es-ES" sz="3600" b="1" dirty="0">
                <a:solidFill>
                  <a:schemeClr val="tx2"/>
                </a:solidFill>
                <a:latin typeface="Calibri" panose="020F0502020204030204" pitchFamily="34" charset="0"/>
              </a:rPr>
              <a:t>¹</a:t>
            </a:r>
            <a:r>
              <a:rPr lang="es-ES" sz="3600" b="1" dirty="0">
                <a:solidFill>
                  <a:schemeClr val="tx2"/>
                </a:solidFill>
                <a:latin typeface="Arial" pitchFamily="34" charset="0"/>
              </a:rPr>
              <a:t>, E. </a:t>
            </a:r>
            <a:r>
              <a:rPr lang="es-ES" sz="3600" b="1" dirty="0" smtClean="0">
                <a:solidFill>
                  <a:schemeClr val="tx2"/>
                </a:solidFill>
                <a:latin typeface="Arial" pitchFamily="34" charset="0"/>
              </a:rPr>
              <a:t>Freddi</a:t>
            </a:r>
            <a:r>
              <a:rPr lang="es-ES" sz="3600" b="1" dirty="0" smtClean="0">
                <a:solidFill>
                  <a:schemeClr val="tx2"/>
                </a:solidFill>
                <a:latin typeface="Calibri" panose="020F0502020204030204" pitchFamily="34" charset="0"/>
              </a:rPr>
              <a:t>¹</a:t>
            </a:r>
            <a:r>
              <a:rPr lang="es-ES" sz="3600" b="1" dirty="0">
                <a:solidFill>
                  <a:schemeClr val="tx2"/>
                </a:solidFill>
                <a:latin typeface="Arial" pitchFamily="34" charset="0"/>
              </a:rPr>
              <a:t>, R.Grimand¹, M. Rigollet¹, L. </a:t>
            </a:r>
            <a:r>
              <a:rPr lang="es-ES" sz="3600" b="1" dirty="0" smtClean="0">
                <a:solidFill>
                  <a:schemeClr val="tx2"/>
                </a:solidFill>
                <a:latin typeface="Arial" pitchFamily="34" charset="0"/>
              </a:rPr>
              <a:t>Randot¹</a:t>
            </a:r>
            <a:r>
              <a:rPr lang="es-ES" sz="3600" b="1" dirty="0">
                <a:solidFill>
                  <a:schemeClr val="tx2"/>
                </a:solidFill>
                <a:latin typeface="Arial" pitchFamily="34" charset="0"/>
              </a:rPr>
              <a:t>, C. </a:t>
            </a:r>
            <a:r>
              <a:rPr lang="es-ES" sz="3600" b="1" dirty="0" smtClean="0">
                <a:solidFill>
                  <a:schemeClr val="tx2"/>
                </a:solidFill>
                <a:latin typeface="Arial" pitchFamily="34" charset="0"/>
              </a:rPr>
              <a:t>Mizrahi</a:t>
            </a:r>
            <a:r>
              <a:rPr lang="es-ES" sz="3600" b="1" dirty="0" smtClean="0">
                <a:solidFill>
                  <a:schemeClr val="tx2"/>
                </a:solidFill>
                <a:latin typeface="Calibri" panose="020F0502020204030204" pitchFamily="34" charset="0"/>
              </a:rPr>
              <a:t>¹</a:t>
            </a:r>
            <a:r>
              <a:rPr lang="es-ES" sz="3600" b="1" dirty="0" smtClean="0">
                <a:solidFill>
                  <a:schemeClr val="tx2"/>
                </a:solidFill>
                <a:latin typeface="Arial" pitchFamily="34" charset="0"/>
              </a:rPr>
              <a:t>, </a:t>
            </a:r>
            <a:r>
              <a:rPr lang="es-ES" sz="3600" b="1" dirty="0">
                <a:solidFill>
                  <a:schemeClr val="tx2"/>
                </a:solidFill>
                <a:latin typeface="Arial" pitchFamily="34" charset="0"/>
              </a:rPr>
              <a:t>D. </a:t>
            </a:r>
            <a:r>
              <a:rPr lang="es-ES" sz="3600" b="1" dirty="0" smtClean="0">
                <a:solidFill>
                  <a:schemeClr val="tx2"/>
                </a:solidFill>
                <a:latin typeface="Arial" pitchFamily="34" charset="0"/>
              </a:rPr>
              <a:t>Ribiollet</a:t>
            </a:r>
            <a:r>
              <a:rPr lang="es-ES" sz="3600" b="1" dirty="0" smtClean="0">
                <a:solidFill>
                  <a:schemeClr val="tx2"/>
                </a:solidFill>
                <a:latin typeface="Calibri" panose="020F0502020204030204" pitchFamily="34" charset="0"/>
              </a:rPr>
              <a:t>¹</a:t>
            </a:r>
            <a:r>
              <a:rPr lang="es-ES" sz="3600" b="1" dirty="0" smtClean="0">
                <a:solidFill>
                  <a:schemeClr val="tx2"/>
                </a:solidFill>
                <a:latin typeface="Arial" pitchFamily="34" charset="0"/>
              </a:rPr>
              <a:t> </a:t>
            </a:r>
            <a:endParaRPr lang="en-US" sz="3600" b="1" dirty="0">
              <a:solidFill>
                <a:schemeClr val="tx2"/>
              </a:solidFill>
              <a:latin typeface="Arial" pitchFamily="34" charset="0"/>
            </a:endParaRPr>
          </a:p>
        </p:txBody>
      </p:sp>
      <p:sp>
        <p:nvSpPr>
          <p:cNvPr id="9" name="8 Rectángulo"/>
          <p:cNvSpPr/>
          <p:nvPr/>
        </p:nvSpPr>
        <p:spPr bwMode="auto">
          <a:xfrm>
            <a:off x="274320" y="320040"/>
            <a:ext cx="29733240" cy="42245280"/>
          </a:xfrm>
          <a:prstGeom prst="rect">
            <a:avLst/>
          </a:prstGeom>
          <a:noFill/>
          <a:ln w="88900" cap="flat" cmpd="dbl"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Arial Narrow" charset="0"/>
            </a:endParaRPr>
          </a:p>
        </p:txBody>
      </p:sp>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3400" y="39828231"/>
            <a:ext cx="18211799" cy="2653077"/>
          </a:xfrm>
          <a:prstGeom prst="rect">
            <a:avLst/>
          </a:prstGeom>
        </p:spPr>
      </p:pic>
      <p:pic>
        <p:nvPicPr>
          <p:cNvPr id="12" name="1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088" y="39821484"/>
            <a:ext cx="2658312" cy="2653888"/>
          </a:xfrm>
          <a:prstGeom prst="rect">
            <a:avLst/>
          </a:prstGeom>
        </p:spPr>
      </p:pic>
      <p:sp>
        <p:nvSpPr>
          <p:cNvPr id="48" name="Text Box 545"/>
          <p:cNvSpPr txBox="1">
            <a:spLocks noChangeArrowheads="1"/>
          </p:cNvSpPr>
          <p:nvPr/>
        </p:nvSpPr>
        <p:spPr bwMode="auto">
          <a:xfrm>
            <a:off x="517184" y="17178391"/>
            <a:ext cx="14400000" cy="810000"/>
          </a:xfrm>
          <a:prstGeom prst="rect">
            <a:avLst/>
          </a:prstGeom>
          <a:solidFill>
            <a:schemeClr val="accent1">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Protection modifications at 66/18 kV substations</a:t>
            </a:r>
            <a:endParaRPr lang="en-US" sz="4800" b="1" dirty="0">
              <a:solidFill>
                <a:schemeClr val="tx2"/>
              </a:solidFill>
            </a:endParaRPr>
          </a:p>
        </p:txBody>
      </p: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7184" y="26034802"/>
            <a:ext cx="7877149" cy="7799350"/>
          </a:xfrm>
          <a:prstGeom prst="rect">
            <a:avLst/>
          </a:prstGeom>
          <a:ln>
            <a:solidFill>
              <a:schemeClr val="accent4"/>
            </a:solidFill>
          </a:ln>
        </p:spPr>
      </p:pic>
      <p:sp>
        <p:nvSpPr>
          <p:cNvPr id="20" name="TextBox 19"/>
          <p:cNvSpPr txBox="1"/>
          <p:nvPr/>
        </p:nvSpPr>
        <p:spPr>
          <a:xfrm>
            <a:off x="2811108" y="33955921"/>
            <a:ext cx="3289300" cy="400110"/>
          </a:xfrm>
          <a:prstGeom prst="rect">
            <a:avLst/>
          </a:prstGeom>
          <a:noFill/>
        </p:spPr>
        <p:txBody>
          <a:bodyPr wrap="square" rtlCol="0">
            <a:spAutoFit/>
          </a:bodyPr>
          <a:lstStyle/>
          <a:p>
            <a:r>
              <a:rPr lang="en-US" sz="2000" dirty="0" smtClean="0">
                <a:solidFill>
                  <a:schemeClr val="tx2"/>
                </a:solidFill>
                <a:latin typeface="+mn-lt"/>
              </a:rPr>
              <a:t>Fig</a:t>
            </a:r>
            <a:r>
              <a:rPr lang="en-US" sz="2000" dirty="0" smtClean="0">
                <a:latin typeface="+mn-lt"/>
              </a:rPr>
              <a:t> </a:t>
            </a:r>
            <a:r>
              <a:rPr lang="en-US" sz="2000" dirty="0" smtClean="0">
                <a:solidFill>
                  <a:schemeClr val="tx2"/>
                </a:solidFill>
                <a:latin typeface="+mn-lt"/>
              </a:rPr>
              <a:t>1. Proposed solution [2]</a:t>
            </a:r>
            <a:endParaRPr lang="en-US" sz="2000" dirty="0">
              <a:solidFill>
                <a:schemeClr val="tx2"/>
              </a:solidFill>
              <a:latin typeface="+mn-lt"/>
            </a:endParaRPr>
          </a:p>
        </p:txBody>
      </p:sp>
      <p:sp>
        <p:nvSpPr>
          <p:cNvPr id="58" name="TextBox 57"/>
          <p:cNvSpPr txBox="1"/>
          <p:nvPr/>
        </p:nvSpPr>
        <p:spPr>
          <a:xfrm>
            <a:off x="9257866" y="33926642"/>
            <a:ext cx="5467738" cy="400110"/>
          </a:xfrm>
          <a:prstGeom prst="rect">
            <a:avLst/>
          </a:prstGeom>
          <a:noFill/>
        </p:spPr>
        <p:txBody>
          <a:bodyPr wrap="square" rtlCol="0">
            <a:spAutoFit/>
          </a:bodyPr>
          <a:lstStyle/>
          <a:p>
            <a:r>
              <a:rPr lang="en-US" sz="2000" dirty="0" smtClean="0">
                <a:solidFill>
                  <a:schemeClr val="tx2"/>
                </a:solidFill>
                <a:latin typeface="+mn-lt"/>
              </a:rPr>
              <a:t>Fig</a:t>
            </a:r>
            <a:r>
              <a:rPr lang="en-US" sz="2000" dirty="0" smtClean="0">
                <a:latin typeface="+mn-lt"/>
              </a:rPr>
              <a:t> </a:t>
            </a:r>
            <a:r>
              <a:rPr lang="en-US" sz="2000" dirty="0" smtClean="0">
                <a:solidFill>
                  <a:schemeClr val="tx2"/>
                </a:solidFill>
                <a:latin typeface="+mn-lt"/>
              </a:rPr>
              <a:t>2. Commissioning Works in substation SE4</a:t>
            </a:r>
            <a:endParaRPr lang="en-US" sz="2000" dirty="0">
              <a:solidFill>
                <a:schemeClr val="tx2"/>
              </a:solidFill>
              <a:latin typeface="+mn-lt"/>
            </a:endParaRPr>
          </a:p>
        </p:txBody>
      </p:sp>
      <p:sp>
        <p:nvSpPr>
          <p:cNvPr id="60" name="6 Rectángulo"/>
          <p:cNvSpPr>
            <a:spLocks noChangeArrowheads="1"/>
          </p:cNvSpPr>
          <p:nvPr/>
        </p:nvSpPr>
        <p:spPr bwMode="auto">
          <a:xfrm>
            <a:off x="517184" y="35140460"/>
            <a:ext cx="14400000" cy="2862322"/>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These enhancements allow the protection system to trip faster, therefore, the damage </a:t>
            </a:r>
            <a:r>
              <a:rPr lang="en-GB" sz="3000" dirty="0" smtClean="0">
                <a:solidFill>
                  <a:schemeClr val="tx2"/>
                </a:solidFill>
                <a:latin typeface="+mn-lt"/>
              </a:rPr>
              <a:t>to </a:t>
            </a:r>
            <a:r>
              <a:rPr lang="en-GB" sz="3000" dirty="0" smtClean="0">
                <a:solidFill>
                  <a:schemeClr val="tx2"/>
                </a:solidFill>
                <a:latin typeface="+mn-lt"/>
              </a:rPr>
              <a:t>the equipment </a:t>
            </a:r>
            <a:r>
              <a:rPr lang="en-GB" sz="3000" dirty="0" smtClean="0">
                <a:solidFill>
                  <a:schemeClr val="tx2"/>
                </a:solidFill>
                <a:latin typeface="+mn-lt"/>
              </a:rPr>
              <a:t>would </a:t>
            </a:r>
            <a:r>
              <a:rPr lang="en-GB" sz="3000" dirty="0" smtClean="0">
                <a:solidFill>
                  <a:schemeClr val="tx2"/>
                </a:solidFill>
                <a:latin typeface="+mn-lt"/>
              </a:rPr>
              <a:t>be reduced in case of fault. The number of </a:t>
            </a:r>
            <a:r>
              <a:rPr lang="en-GB" sz="3000" dirty="0" smtClean="0">
                <a:solidFill>
                  <a:schemeClr val="tx2"/>
                </a:solidFill>
                <a:latin typeface="+mn-lt"/>
              </a:rPr>
              <a:t>back-up levels </a:t>
            </a:r>
            <a:r>
              <a:rPr lang="en-GB" sz="3000" dirty="0" smtClean="0">
                <a:solidFill>
                  <a:schemeClr val="tx2"/>
                </a:solidFill>
                <a:latin typeface="+mn-lt"/>
              </a:rPr>
              <a:t>in the protection system </a:t>
            </a:r>
            <a:r>
              <a:rPr lang="en-GB" sz="3000" dirty="0" smtClean="0">
                <a:solidFill>
                  <a:schemeClr val="tx2"/>
                </a:solidFill>
                <a:latin typeface="+mn-lt"/>
              </a:rPr>
              <a:t>has also been increased to enhance reliability. </a:t>
            </a:r>
            <a:endParaRPr lang="en-GB" sz="3000" dirty="0" smtClean="0">
              <a:solidFill>
                <a:schemeClr val="tx2"/>
              </a:solidFill>
              <a:latin typeface="+mn-lt"/>
            </a:endParaRPr>
          </a:p>
          <a:p>
            <a:pPr algn="just"/>
            <a:r>
              <a:rPr lang="en-GB" sz="3000" dirty="0" smtClean="0">
                <a:solidFill>
                  <a:schemeClr val="tx2"/>
                </a:solidFill>
                <a:latin typeface="+mn-lt"/>
              </a:rPr>
              <a:t>	The </a:t>
            </a:r>
            <a:r>
              <a:rPr lang="en-GB" sz="3000" dirty="0">
                <a:solidFill>
                  <a:schemeClr val="tx2"/>
                </a:solidFill>
                <a:latin typeface="+mn-lt"/>
              </a:rPr>
              <a:t>works done include the new protection system proposal, the revision of the protection </a:t>
            </a:r>
            <a:r>
              <a:rPr lang="en-GB" sz="3000" dirty="0" smtClean="0">
                <a:solidFill>
                  <a:schemeClr val="tx2"/>
                </a:solidFill>
                <a:latin typeface="+mn-lt"/>
              </a:rPr>
              <a:t>settings and logics</a:t>
            </a:r>
            <a:r>
              <a:rPr lang="en-GB" sz="3000" dirty="0">
                <a:solidFill>
                  <a:schemeClr val="tx2"/>
                </a:solidFill>
                <a:latin typeface="+mn-lt"/>
              </a:rPr>
              <a:t>, the implementation in the protection relays, the cabling and the commissioning of the </a:t>
            </a:r>
            <a:r>
              <a:rPr lang="en-GB" sz="3000" dirty="0" smtClean="0">
                <a:solidFill>
                  <a:schemeClr val="tx2"/>
                </a:solidFill>
                <a:latin typeface="+mn-lt"/>
              </a:rPr>
              <a:t>system.</a:t>
            </a:r>
            <a:endParaRPr lang="en-US" sz="3000" dirty="0">
              <a:solidFill>
                <a:schemeClr val="tx2"/>
              </a:solidFill>
              <a:latin typeface="+mn-lt"/>
            </a:endParaRPr>
          </a:p>
        </p:txBody>
      </p:sp>
      <p:sp>
        <p:nvSpPr>
          <p:cNvPr id="61" name="Text Box 545"/>
          <p:cNvSpPr txBox="1">
            <a:spLocks noChangeArrowheads="1"/>
          </p:cNvSpPr>
          <p:nvPr/>
        </p:nvSpPr>
        <p:spPr bwMode="auto">
          <a:xfrm>
            <a:off x="15387223" y="5628405"/>
            <a:ext cx="14400000" cy="810000"/>
          </a:xfrm>
          <a:prstGeom prst="rect">
            <a:avLst/>
          </a:prstGeom>
          <a:solidFill>
            <a:schemeClr val="accent1">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Electrical infrastructure for SPS test stand for Crab Cavities </a:t>
            </a:r>
            <a:endParaRPr lang="en-US" sz="4800" b="1" dirty="0">
              <a:solidFill>
                <a:schemeClr val="tx2"/>
              </a:solidFill>
            </a:endParaRPr>
          </a:p>
        </p:txBody>
      </p:sp>
      <p:sp>
        <p:nvSpPr>
          <p:cNvPr id="27" name="6 Rectángulo"/>
          <p:cNvSpPr>
            <a:spLocks noChangeArrowheads="1"/>
          </p:cNvSpPr>
          <p:nvPr/>
        </p:nvSpPr>
        <p:spPr bwMode="auto">
          <a:xfrm>
            <a:off x="15387223" y="6743914"/>
            <a:ext cx="14400000" cy="6555641"/>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a:t>
            </a:r>
            <a:r>
              <a:rPr lang="en-GB" sz="3000" dirty="0">
                <a:solidFill>
                  <a:schemeClr val="tx2"/>
                </a:solidFill>
                <a:latin typeface="+mn-lt"/>
              </a:rPr>
              <a:t>Superconducting crab-cavities are baseline for HL-LHC, to decrease bunch crossing angle at IP. A prototype crab-cavity </a:t>
            </a:r>
            <a:r>
              <a:rPr lang="en-GB" sz="3000" dirty="0" err="1">
                <a:solidFill>
                  <a:schemeClr val="tx2"/>
                </a:solidFill>
                <a:latin typeface="+mn-lt"/>
              </a:rPr>
              <a:t>cryomodule</a:t>
            </a:r>
            <a:r>
              <a:rPr lang="en-GB" sz="3000" dirty="0">
                <a:solidFill>
                  <a:schemeClr val="tx2"/>
                </a:solidFill>
                <a:latin typeface="+mn-lt"/>
              </a:rPr>
              <a:t>, hosting two DQW-type cavities, </a:t>
            </a:r>
            <a:r>
              <a:rPr lang="en-GB" sz="3000" dirty="0" smtClean="0">
                <a:solidFill>
                  <a:schemeClr val="tx2"/>
                </a:solidFill>
                <a:latin typeface="+mn-lt"/>
              </a:rPr>
              <a:t>has been </a:t>
            </a:r>
            <a:r>
              <a:rPr lang="en-GB" sz="3000" dirty="0">
                <a:solidFill>
                  <a:schemeClr val="tx2"/>
                </a:solidFill>
                <a:latin typeface="+mn-lt"/>
              </a:rPr>
              <a:t>installed in </a:t>
            </a:r>
            <a:r>
              <a:rPr lang="en-GB" sz="3000" dirty="0" smtClean="0">
                <a:solidFill>
                  <a:schemeClr val="tx2"/>
                </a:solidFill>
                <a:latin typeface="+mn-lt"/>
              </a:rPr>
              <a:t>SPS tunnel, </a:t>
            </a:r>
            <a:r>
              <a:rPr lang="en-GB" sz="3000" dirty="0">
                <a:solidFill>
                  <a:schemeClr val="tx2"/>
                </a:solidFill>
                <a:latin typeface="+mn-lt"/>
              </a:rPr>
              <a:t>end 2017 for test with beam. Validation of crab-cavities in high-energy proton beams is required before launching series production for HL-LHC. </a:t>
            </a:r>
            <a:endParaRPr lang="en-GB" sz="3000" dirty="0" smtClean="0">
              <a:solidFill>
                <a:schemeClr val="tx2"/>
              </a:solidFill>
              <a:latin typeface="+mn-lt"/>
            </a:endParaRPr>
          </a:p>
          <a:p>
            <a:pPr algn="just"/>
            <a:r>
              <a:rPr lang="es-ES" sz="3000" dirty="0" smtClean="0">
                <a:solidFill>
                  <a:schemeClr val="tx2"/>
                </a:solidFill>
                <a:latin typeface="+mn-lt"/>
              </a:rPr>
              <a:t>	</a:t>
            </a:r>
            <a:r>
              <a:rPr lang="en-US" sz="3000" dirty="0" smtClean="0">
                <a:solidFill>
                  <a:schemeClr val="tx2"/>
                </a:solidFill>
                <a:latin typeface="+mn-lt"/>
              </a:rPr>
              <a:t>To supply the test stand, EN-EL has been requested to supply 1.2 MVA from the 400 V General Services network and 30 kVA from the UPS network. To accomplish this mission, a dedicated distribution network has been installed to supply the test stand. This network consists </a:t>
            </a:r>
            <a:r>
              <a:rPr lang="en-US" sz="3000" dirty="0" smtClean="0">
                <a:solidFill>
                  <a:schemeClr val="tx2"/>
                </a:solidFill>
                <a:latin typeface="+mn-lt"/>
              </a:rPr>
              <a:t>of</a:t>
            </a:r>
            <a:r>
              <a:rPr lang="en-US" sz="3000" dirty="0" smtClean="0">
                <a:solidFill>
                  <a:schemeClr val="tx2"/>
                </a:solidFill>
                <a:latin typeface="+mn-lt"/>
              </a:rPr>
              <a:t> </a:t>
            </a:r>
            <a:r>
              <a:rPr lang="en-US" sz="3000" dirty="0" smtClean="0">
                <a:solidFill>
                  <a:schemeClr val="tx2"/>
                </a:solidFill>
                <a:latin typeface="+mn-lt"/>
              </a:rPr>
              <a:t>a 2 MVA 18/0.4 kV transformer connected to the 18 kV SPS stable distribution network. The transformer supplies a TGBT (“Tableau </a:t>
            </a:r>
            <a:r>
              <a:rPr lang="en-US" sz="3000" dirty="0" err="1" smtClean="0">
                <a:solidFill>
                  <a:schemeClr val="tx2"/>
                </a:solidFill>
                <a:latin typeface="+mn-lt"/>
              </a:rPr>
              <a:t>Général</a:t>
            </a:r>
            <a:r>
              <a:rPr lang="en-US" sz="3000" dirty="0" smtClean="0">
                <a:solidFill>
                  <a:schemeClr val="tx2"/>
                </a:solidFill>
                <a:latin typeface="+mn-lt"/>
              </a:rPr>
              <a:t> </a:t>
            </a:r>
            <a:r>
              <a:rPr lang="en-US" sz="3000" dirty="0" err="1" smtClean="0">
                <a:solidFill>
                  <a:schemeClr val="tx2"/>
                </a:solidFill>
                <a:latin typeface="+mn-lt"/>
              </a:rPr>
              <a:t>Basse</a:t>
            </a:r>
            <a:r>
              <a:rPr lang="en-US" sz="3000" dirty="0" smtClean="0">
                <a:solidFill>
                  <a:schemeClr val="tx2"/>
                </a:solidFill>
                <a:latin typeface="+mn-lt"/>
              </a:rPr>
              <a:t> Tension”), which in turns supplies another distribution switchboard.</a:t>
            </a:r>
          </a:p>
          <a:p>
            <a:pPr algn="just"/>
            <a:r>
              <a:rPr lang="en-US" sz="3000" dirty="0">
                <a:solidFill>
                  <a:schemeClr val="tx2"/>
                </a:solidFill>
                <a:latin typeface="+mn-lt"/>
              </a:rPr>
              <a:t>	</a:t>
            </a:r>
            <a:r>
              <a:rPr lang="en-US" sz="3000" dirty="0" smtClean="0">
                <a:solidFill>
                  <a:schemeClr val="tx2"/>
                </a:solidFill>
                <a:latin typeface="+mn-lt"/>
              </a:rPr>
              <a:t>Figure 3 </a:t>
            </a:r>
            <a:r>
              <a:rPr lang="en-US" sz="3000" dirty="0" smtClean="0">
                <a:solidFill>
                  <a:schemeClr val="tx2"/>
                </a:solidFill>
                <a:latin typeface="+mn-lt"/>
              </a:rPr>
              <a:t>shows the </a:t>
            </a:r>
            <a:r>
              <a:rPr lang="en-US" sz="3000" dirty="0" smtClean="0">
                <a:solidFill>
                  <a:schemeClr val="tx2"/>
                </a:solidFill>
                <a:latin typeface="+mn-lt"/>
              </a:rPr>
              <a:t>works done during the installation of the transformer and Figure 4 shows the works done during the installation of the TGBT.</a:t>
            </a:r>
            <a:endParaRPr lang="en-US" sz="3000" dirty="0">
              <a:solidFill>
                <a:schemeClr val="tx2"/>
              </a:solidFill>
              <a:latin typeface="+mn-lt"/>
            </a:endParaRPr>
          </a:p>
        </p:txBody>
      </p:sp>
      <p:pic>
        <p:nvPicPr>
          <p:cNvPr id="29" name="Picture 28"/>
          <p:cNvPicPr>
            <a:picLocks noChangeAspect="1"/>
          </p:cNvPicPr>
          <p:nvPr/>
        </p:nvPicPr>
        <p:blipFill>
          <a:blip r:embed="rId7"/>
          <a:stretch>
            <a:fillRect/>
          </a:stretch>
        </p:blipFill>
        <p:spPr>
          <a:xfrm>
            <a:off x="15387223" y="13368570"/>
            <a:ext cx="5478315" cy="4893962"/>
          </a:xfrm>
          <a:prstGeom prst="rect">
            <a:avLst/>
          </a:prstGeom>
          <a:ln>
            <a:solidFill>
              <a:schemeClr val="tx2"/>
            </a:solidFill>
          </a:ln>
        </p:spPr>
      </p:pic>
      <p:pic>
        <p:nvPicPr>
          <p:cNvPr id="30" name="Picture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085875" y="13368570"/>
            <a:ext cx="8701348" cy="4892454"/>
          </a:xfrm>
          <a:prstGeom prst="rect">
            <a:avLst/>
          </a:prstGeom>
          <a:ln>
            <a:solidFill>
              <a:schemeClr val="tx2"/>
            </a:solidFill>
          </a:ln>
        </p:spPr>
      </p:pic>
      <p:sp>
        <p:nvSpPr>
          <p:cNvPr id="31" name="TextBox 30"/>
          <p:cNvSpPr txBox="1"/>
          <p:nvPr/>
        </p:nvSpPr>
        <p:spPr>
          <a:xfrm>
            <a:off x="16294897" y="18305522"/>
            <a:ext cx="3662966" cy="400110"/>
          </a:xfrm>
          <a:prstGeom prst="rect">
            <a:avLst/>
          </a:prstGeom>
          <a:noFill/>
        </p:spPr>
        <p:txBody>
          <a:bodyPr wrap="square" rtlCol="0">
            <a:spAutoFit/>
          </a:bodyPr>
          <a:lstStyle/>
          <a:p>
            <a:r>
              <a:rPr lang="en-US" sz="2000" dirty="0" smtClean="0">
                <a:solidFill>
                  <a:schemeClr val="tx2"/>
                </a:solidFill>
                <a:latin typeface="+mn-lt"/>
              </a:rPr>
              <a:t>Fig</a:t>
            </a:r>
            <a:r>
              <a:rPr lang="en-US" sz="2000" dirty="0" smtClean="0">
                <a:latin typeface="+mn-lt"/>
              </a:rPr>
              <a:t> </a:t>
            </a:r>
            <a:r>
              <a:rPr lang="en-US" sz="2000" dirty="0" smtClean="0">
                <a:solidFill>
                  <a:schemeClr val="tx2"/>
                </a:solidFill>
                <a:latin typeface="+mn-lt"/>
              </a:rPr>
              <a:t>3. Transformer installation</a:t>
            </a:r>
            <a:endParaRPr lang="en-US" sz="2000" dirty="0">
              <a:solidFill>
                <a:schemeClr val="tx2"/>
              </a:solidFill>
              <a:latin typeface="+mn-lt"/>
            </a:endParaRPr>
          </a:p>
        </p:txBody>
      </p:sp>
      <p:sp>
        <p:nvSpPr>
          <p:cNvPr id="32" name="TextBox 31"/>
          <p:cNvSpPr txBox="1"/>
          <p:nvPr/>
        </p:nvSpPr>
        <p:spPr>
          <a:xfrm>
            <a:off x="19761096" y="30020022"/>
            <a:ext cx="5626100" cy="400110"/>
          </a:xfrm>
          <a:prstGeom prst="rect">
            <a:avLst/>
          </a:prstGeom>
          <a:noFill/>
        </p:spPr>
        <p:txBody>
          <a:bodyPr wrap="square" rtlCol="0">
            <a:spAutoFit/>
          </a:bodyPr>
          <a:lstStyle/>
          <a:p>
            <a:r>
              <a:rPr lang="en-US" sz="2000" dirty="0" smtClean="0">
                <a:solidFill>
                  <a:schemeClr val="tx2"/>
                </a:solidFill>
                <a:latin typeface="+mn-lt"/>
              </a:rPr>
              <a:t>Fig</a:t>
            </a:r>
            <a:r>
              <a:rPr lang="en-US" sz="2000" dirty="0" smtClean="0">
                <a:latin typeface="+mn-lt"/>
              </a:rPr>
              <a:t> </a:t>
            </a:r>
            <a:r>
              <a:rPr lang="en-US" sz="2000" dirty="0">
                <a:solidFill>
                  <a:schemeClr val="tx2"/>
                </a:solidFill>
                <a:latin typeface="+mn-lt"/>
              </a:rPr>
              <a:t>5</a:t>
            </a:r>
            <a:r>
              <a:rPr lang="en-US" sz="2000" dirty="0" smtClean="0">
                <a:solidFill>
                  <a:schemeClr val="tx2"/>
                </a:solidFill>
                <a:latin typeface="+mn-lt"/>
              </a:rPr>
              <a:t>. Conceptual and Technical Design Reports</a:t>
            </a:r>
            <a:endParaRPr lang="en-US" sz="2000" dirty="0">
              <a:solidFill>
                <a:schemeClr val="tx2"/>
              </a:solidFill>
              <a:latin typeface="+mn-lt"/>
            </a:endParaRPr>
          </a:p>
        </p:txBody>
      </p:sp>
      <p:sp>
        <p:nvSpPr>
          <p:cNvPr id="37" name="6 Rectángulo"/>
          <p:cNvSpPr>
            <a:spLocks noChangeArrowheads="1"/>
          </p:cNvSpPr>
          <p:nvPr/>
        </p:nvSpPr>
        <p:spPr bwMode="auto">
          <a:xfrm>
            <a:off x="15374146" y="18891751"/>
            <a:ext cx="14400000" cy="2862322"/>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a:t>
            </a:r>
            <a:r>
              <a:rPr lang="en-US" sz="3000" dirty="0" smtClean="0">
                <a:solidFill>
                  <a:schemeClr val="tx2"/>
                </a:solidFill>
                <a:latin typeface="+mn-lt"/>
              </a:rPr>
              <a:t>The 18 kV protection system of the medium voltage cubicle that feeds the transformer has been refurbished because the medium voltage cubicle, which dates from 1980, was prepared to supply oil transformers and at the current situation, the transformers installed when the power required is less than 5 MVA are dry type transformers.</a:t>
            </a:r>
          </a:p>
          <a:p>
            <a:pPr algn="just"/>
            <a:endParaRPr lang="en-US" sz="3000" dirty="0" smtClean="0">
              <a:solidFill>
                <a:schemeClr val="tx2"/>
              </a:solidFill>
              <a:latin typeface="+mn-lt"/>
            </a:endParaRPr>
          </a:p>
        </p:txBody>
      </p:sp>
      <p:sp>
        <p:nvSpPr>
          <p:cNvPr id="38" name="6 Rectángulo"/>
          <p:cNvSpPr>
            <a:spLocks noChangeArrowheads="1"/>
          </p:cNvSpPr>
          <p:nvPr/>
        </p:nvSpPr>
        <p:spPr bwMode="auto">
          <a:xfrm>
            <a:off x="15374146" y="31453674"/>
            <a:ext cx="14400000" cy="3323987"/>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a:t>
            </a:r>
            <a:r>
              <a:rPr lang="en-US" sz="3000" dirty="0" smtClean="0">
                <a:solidFill>
                  <a:schemeClr val="tx2"/>
                </a:solidFill>
                <a:latin typeface="+mn-lt"/>
              </a:rPr>
              <a:t>The consolidation activities realized in the CERN electrical network are necessary to adapt the network to CERN’s necessities. The cohabitation in the network between electrical </a:t>
            </a:r>
            <a:r>
              <a:rPr lang="en-US" sz="3000" dirty="0" smtClean="0">
                <a:solidFill>
                  <a:schemeClr val="tx2"/>
                </a:solidFill>
                <a:latin typeface="+mn-lt"/>
              </a:rPr>
              <a:t>equipment </a:t>
            </a:r>
            <a:r>
              <a:rPr lang="en-US" sz="3000" dirty="0" smtClean="0">
                <a:solidFill>
                  <a:schemeClr val="tx2"/>
                </a:solidFill>
                <a:latin typeface="+mn-lt"/>
              </a:rPr>
              <a:t>which </a:t>
            </a:r>
            <a:r>
              <a:rPr lang="en-US" sz="3000" dirty="0" smtClean="0">
                <a:solidFill>
                  <a:schemeClr val="tx2"/>
                </a:solidFill>
                <a:latin typeface="+mn-lt"/>
              </a:rPr>
              <a:t>dates </a:t>
            </a:r>
            <a:r>
              <a:rPr lang="en-US" sz="3000" dirty="0" smtClean="0">
                <a:solidFill>
                  <a:schemeClr val="tx2"/>
                </a:solidFill>
                <a:latin typeface="+mn-lt"/>
              </a:rPr>
              <a:t>from very different ages, made the </a:t>
            </a:r>
            <a:r>
              <a:rPr lang="en-US" sz="3000" dirty="0" smtClean="0">
                <a:solidFill>
                  <a:schemeClr val="tx2"/>
                </a:solidFill>
                <a:latin typeface="+mn-lt"/>
              </a:rPr>
              <a:t>projects </a:t>
            </a:r>
            <a:r>
              <a:rPr lang="en-US" sz="3000" dirty="0" smtClean="0">
                <a:solidFill>
                  <a:schemeClr val="tx2"/>
                </a:solidFill>
                <a:latin typeface="+mn-lt"/>
              </a:rPr>
              <a:t>challenging in </a:t>
            </a:r>
            <a:r>
              <a:rPr lang="en-US" sz="3000" dirty="0" smtClean="0">
                <a:solidFill>
                  <a:schemeClr val="tx2"/>
                </a:solidFill>
                <a:latin typeface="+mn-lt"/>
              </a:rPr>
              <a:t>technical </a:t>
            </a:r>
            <a:r>
              <a:rPr lang="en-US" sz="3000" dirty="0" smtClean="0">
                <a:solidFill>
                  <a:schemeClr val="tx2"/>
                </a:solidFill>
                <a:latin typeface="+mn-lt"/>
              </a:rPr>
              <a:t>and managerial aspects.</a:t>
            </a:r>
          </a:p>
          <a:p>
            <a:pPr algn="just"/>
            <a:r>
              <a:rPr lang="en-US" sz="3000" dirty="0" smtClean="0">
                <a:solidFill>
                  <a:schemeClr val="tx2"/>
                </a:solidFill>
                <a:latin typeface="+mn-lt"/>
              </a:rPr>
              <a:t>	The projects </a:t>
            </a:r>
            <a:r>
              <a:rPr lang="en-US" sz="3000" dirty="0" smtClean="0">
                <a:solidFill>
                  <a:schemeClr val="tx2"/>
                </a:solidFill>
                <a:latin typeface="+mn-lt"/>
              </a:rPr>
              <a:t>described </a:t>
            </a:r>
            <a:r>
              <a:rPr lang="en-US" sz="3000" dirty="0" smtClean="0">
                <a:solidFill>
                  <a:schemeClr val="tx2"/>
                </a:solidFill>
                <a:latin typeface="+mn-lt"/>
              </a:rPr>
              <a:t>in this poster are </a:t>
            </a:r>
            <a:r>
              <a:rPr lang="en-US" sz="3000" dirty="0" smtClean="0">
                <a:solidFill>
                  <a:schemeClr val="tx2"/>
                </a:solidFill>
                <a:latin typeface="+mn-lt"/>
              </a:rPr>
              <a:t>completed</a:t>
            </a:r>
            <a:r>
              <a:rPr lang="en-US" sz="3000" dirty="0" smtClean="0">
                <a:solidFill>
                  <a:schemeClr val="tx2"/>
                </a:solidFill>
                <a:latin typeface="+mn-lt"/>
              </a:rPr>
              <a:t>, </a:t>
            </a:r>
            <a:r>
              <a:rPr lang="en-US" sz="3000" dirty="0" smtClean="0">
                <a:solidFill>
                  <a:schemeClr val="tx2"/>
                </a:solidFill>
                <a:latin typeface="+mn-lt"/>
              </a:rPr>
              <a:t>the equipment </a:t>
            </a:r>
            <a:r>
              <a:rPr lang="en-US" sz="3000" dirty="0" smtClean="0">
                <a:solidFill>
                  <a:schemeClr val="tx2"/>
                </a:solidFill>
                <a:latin typeface="+mn-lt"/>
              </a:rPr>
              <a:t>is energized </a:t>
            </a:r>
            <a:r>
              <a:rPr lang="en-US" sz="3000" dirty="0" smtClean="0">
                <a:solidFill>
                  <a:schemeClr val="tx2"/>
                </a:solidFill>
                <a:latin typeface="+mn-lt"/>
              </a:rPr>
              <a:t>and the installations </a:t>
            </a:r>
            <a:r>
              <a:rPr lang="en-US" sz="3000" dirty="0" smtClean="0">
                <a:solidFill>
                  <a:schemeClr val="tx2"/>
                </a:solidFill>
                <a:latin typeface="+mn-lt"/>
              </a:rPr>
              <a:t>are running as per requirement.</a:t>
            </a:r>
            <a:endParaRPr lang="en-US" sz="3000" dirty="0" smtClean="0">
              <a:solidFill>
                <a:schemeClr val="tx2"/>
              </a:solidFill>
              <a:latin typeface="+mn-lt"/>
            </a:endParaRPr>
          </a:p>
          <a:p>
            <a:pPr algn="just"/>
            <a:r>
              <a:rPr lang="en-US" sz="3000" dirty="0" smtClean="0">
                <a:solidFill>
                  <a:schemeClr val="tx2"/>
                </a:solidFill>
                <a:latin typeface="+mn-lt"/>
              </a:rPr>
              <a:t> </a:t>
            </a:r>
          </a:p>
        </p:txBody>
      </p:sp>
      <p:cxnSp>
        <p:nvCxnSpPr>
          <p:cNvPr id="5" name="Straight Connector 4"/>
          <p:cNvCxnSpPr/>
          <p:nvPr/>
        </p:nvCxnSpPr>
        <p:spPr bwMode="auto">
          <a:xfrm>
            <a:off x="274320" y="39770755"/>
            <a:ext cx="29733240" cy="0"/>
          </a:xfrm>
          <a:prstGeom prst="line">
            <a:avLst/>
          </a:prstGeom>
          <a:noFill/>
          <a:ln w="88900" cap="flat" cmpd="dbl" algn="ctr">
            <a:solidFill>
              <a:schemeClr val="tx2"/>
            </a:solidFill>
            <a:prstDash val="solid"/>
            <a:round/>
            <a:headEnd type="none" w="med" len="med"/>
            <a:tailEnd type="none" w="med" len="med"/>
          </a:ln>
          <a:effectLst/>
        </p:spPr>
      </p:cxnSp>
      <p:cxnSp>
        <p:nvCxnSpPr>
          <p:cNvPr id="15" name="Straight Connector 14"/>
          <p:cNvCxnSpPr/>
          <p:nvPr/>
        </p:nvCxnSpPr>
        <p:spPr bwMode="auto">
          <a:xfrm>
            <a:off x="21285199" y="39770755"/>
            <a:ext cx="0" cy="2794565"/>
          </a:xfrm>
          <a:prstGeom prst="line">
            <a:avLst/>
          </a:prstGeom>
          <a:noFill/>
          <a:ln w="88900" cap="flat" cmpd="dbl" algn="ctr">
            <a:solidFill>
              <a:schemeClr val="tx2"/>
            </a:solidFill>
            <a:prstDash val="solid"/>
            <a:round/>
            <a:headEnd type="none" w="med" len="med"/>
            <a:tailEnd type="none" w="med" len="med"/>
          </a:ln>
          <a:effectLst/>
        </p:spPr>
      </p:cxnSp>
      <p:sp>
        <p:nvSpPr>
          <p:cNvPr id="16" name="TextBox 15"/>
          <p:cNvSpPr txBox="1"/>
          <p:nvPr/>
        </p:nvSpPr>
        <p:spPr>
          <a:xfrm>
            <a:off x="22764750" y="40811546"/>
            <a:ext cx="6115050" cy="769441"/>
          </a:xfrm>
          <a:prstGeom prst="rect">
            <a:avLst/>
          </a:prstGeom>
          <a:noFill/>
        </p:spPr>
        <p:txBody>
          <a:bodyPr wrap="square" rtlCol="0">
            <a:spAutoFit/>
          </a:bodyPr>
          <a:lstStyle/>
          <a:p>
            <a:r>
              <a:rPr lang="es-ES" sz="4400" dirty="0">
                <a:solidFill>
                  <a:schemeClr val="tx2"/>
                </a:solidFill>
                <a:latin typeface="+mn-lt"/>
              </a:rPr>
              <a:t>FTEC PROGRAM 2016</a:t>
            </a:r>
            <a:endParaRPr lang="en-GB" sz="4400" dirty="0">
              <a:solidFill>
                <a:schemeClr val="tx2"/>
              </a:solidFill>
              <a:latin typeface="+mn-lt"/>
            </a:endParaRPr>
          </a:p>
        </p:txBody>
      </p:sp>
      <p:cxnSp>
        <p:nvCxnSpPr>
          <p:cNvPr id="49" name="Straight Connector 48"/>
          <p:cNvCxnSpPr/>
          <p:nvPr/>
        </p:nvCxnSpPr>
        <p:spPr bwMode="auto">
          <a:xfrm>
            <a:off x="274320" y="38856355"/>
            <a:ext cx="29733240" cy="0"/>
          </a:xfrm>
          <a:prstGeom prst="line">
            <a:avLst/>
          </a:prstGeom>
          <a:noFill/>
          <a:ln w="88900" cap="flat" cmpd="dbl" algn="ctr">
            <a:solidFill>
              <a:schemeClr val="tx2"/>
            </a:solidFill>
            <a:prstDash val="solid"/>
            <a:round/>
            <a:headEnd type="none" w="med" len="med"/>
            <a:tailEnd type="none" w="med" len="med"/>
          </a:ln>
          <a:effectLst/>
        </p:spPr>
      </p:cxnSp>
      <p:sp>
        <p:nvSpPr>
          <p:cNvPr id="17" name="TextBox 16"/>
          <p:cNvSpPr txBox="1"/>
          <p:nvPr/>
        </p:nvSpPr>
        <p:spPr>
          <a:xfrm>
            <a:off x="11860772" y="39028766"/>
            <a:ext cx="6553668" cy="553998"/>
          </a:xfrm>
          <a:prstGeom prst="rect">
            <a:avLst/>
          </a:prstGeom>
          <a:noFill/>
        </p:spPr>
        <p:txBody>
          <a:bodyPr wrap="square" rtlCol="0">
            <a:spAutoFit/>
          </a:bodyPr>
          <a:lstStyle/>
          <a:p>
            <a:r>
              <a:rPr lang="es-ES" sz="3000" dirty="0">
                <a:solidFill>
                  <a:schemeClr val="tx2"/>
                </a:solidFill>
                <a:latin typeface="+mn-lt"/>
              </a:rPr>
              <a:t>g</a:t>
            </a:r>
            <a:r>
              <a:rPr lang="es-ES" sz="3000" dirty="0" smtClean="0">
                <a:solidFill>
                  <a:schemeClr val="tx2"/>
                </a:solidFill>
                <a:latin typeface="+mn-lt"/>
              </a:rPr>
              <a:t>erardo.velazquez.gutierrez@cern.ch</a:t>
            </a:r>
            <a:endParaRPr lang="en-GB" sz="3000" dirty="0">
              <a:solidFill>
                <a:schemeClr val="tx2"/>
              </a:solidFill>
              <a:latin typeface="+mn-lt"/>
            </a:endParaRPr>
          </a:p>
        </p:txBody>
      </p:sp>
      <p:sp>
        <p:nvSpPr>
          <p:cNvPr id="50" name="Text Box 545"/>
          <p:cNvSpPr txBox="1">
            <a:spLocks noChangeArrowheads="1"/>
          </p:cNvSpPr>
          <p:nvPr/>
        </p:nvSpPr>
        <p:spPr bwMode="auto">
          <a:xfrm>
            <a:off x="15374146" y="21328361"/>
            <a:ext cx="14400000" cy="810000"/>
          </a:xfrm>
          <a:prstGeom prst="rect">
            <a:avLst/>
          </a:prstGeom>
          <a:solidFill>
            <a:schemeClr val="accent1">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Conceptual and Technical Design Reports</a:t>
            </a:r>
            <a:endParaRPr lang="en-US" sz="4800" b="1" dirty="0">
              <a:solidFill>
                <a:schemeClr val="tx2"/>
              </a:solidFill>
            </a:endParaRPr>
          </a:p>
        </p:txBody>
      </p:sp>
      <p:sp>
        <p:nvSpPr>
          <p:cNvPr id="51" name="6 Rectángulo"/>
          <p:cNvSpPr>
            <a:spLocks noChangeArrowheads="1"/>
          </p:cNvSpPr>
          <p:nvPr/>
        </p:nvSpPr>
        <p:spPr bwMode="auto">
          <a:xfrm>
            <a:off x="15374146" y="22304602"/>
            <a:ext cx="14400000" cy="3785652"/>
          </a:xfrm>
          <a:prstGeom prst="rect">
            <a:avLst/>
          </a:prstGeom>
          <a:noFill/>
          <a:ln w="9525">
            <a:noFill/>
            <a:miter lim="800000"/>
            <a:headEnd/>
            <a:tailEnd/>
          </a:ln>
        </p:spPr>
        <p:txBody>
          <a:bodyPr wrap="square">
            <a:spAutoFit/>
          </a:bodyPr>
          <a:lstStyle/>
          <a:p>
            <a:pPr algn="just"/>
            <a:r>
              <a:rPr lang="en-GB" sz="3000" dirty="0" smtClean="0">
                <a:solidFill>
                  <a:schemeClr val="tx2"/>
                </a:solidFill>
                <a:latin typeface="+mn-lt"/>
              </a:rPr>
              <a:t>	</a:t>
            </a:r>
            <a:r>
              <a:rPr lang="en-US" sz="3000" dirty="0" smtClean="0">
                <a:solidFill>
                  <a:schemeClr val="tx2"/>
                </a:solidFill>
                <a:latin typeface="+mn-lt"/>
              </a:rPr>
              <a:t>Every project starts with a Conceptual Design Report. This document explains the motivation of the project, the high level technical solution, the new equipment to be installed, the budget requested for the project, the planning and the </a:t>
            </a:r>
            <a:r>
              <a:rPr lang="en-US" sz="3000" dirty="0" smtClean="0">
                <a:solidFill>
                  <a:schemeClr val="tx2"/>
                </a:solidFill>
                <a:latin typeface="+mn-lt"/>
              </a:rPr>
              <a:t>manpower </a:t>
            </a:r>
            <a:r>
              <a:rPr lang="en-US" sz="3000" dirty="0" smtClean="0">
                <a:solidFill>
                  <a:schemeClr val="tx2"/>
                </a:solidFill>
                <a:latin typeface="+mn-lt"/>
              </a:rPr>
              <a:t>required to carry out the project. The Conceptual Design Report is the guideline of the project. Once the project starts, the detailed design is done. These documents are the </a:t>
            </a:r>
            <a:r>
              <a:rPr lang="en-US" sz="3000" dirty="0" smtClean="0">
                <a:solidFill>
                  <a:schemeClr val="tx2"/>
                </a:solidFill>
                <a:latin typeface="+mn-lt"/>
              </a:rPr>
              <a:t>baseline </a:t>
            </a:r>
            <a:r>
              <a:rPr lang="en-US" sz="3000" dirty="0" smtClean="0">
                <a:solidFill>
                  <a:schemeClr val="tx2"/>
                </a:solidFill>
                <a:latin typeface="+mn-lt"/>
              </a:rPr>
              <a:t>for the ENP section to manage the technical solution to be implemented. Figure 5 shows </a:t>
            </a:r>
            <a:r>
              <a:rPr lang="en-US" sz="3000" dirty="0" smtClean="0">
                <a:solidFill>
                  <a:schemeClr val="tx2"/>
                </a:solidFill>
                <a:latin typeface="+mn-lt"/>
              </a:rPr>
              <a:t>the Conceptual </a:t>
            </a:r>
            <a:r>
              <a:rPr lang="en-US" sz="3000" dirty="0" smtClean="0">
                <a:solidFill>
                  <a:schemeClr val="tx2"/>
                </a:solidFill>
                <a:latin typeface="+mn-lt"/>
              </a:rPr>
              <a:t>and Technical Design Reports.</a:t>
            </a:r>
          </a:p>
          <a:p>
            <a:pPr algn="just"/>
            <a:endParaRPr lang="en-US" sz="3000" dirty="0" smtClean="0">
              <a:solidFill>
                <a:schemeClr val="tx2"/>
              </a:solidFill>
              <a:latin typeface="+mn-lt"/>
            </a:endParaRPr>
          </a:p>
        </p:txBody>
      </p:sp>
      <p:grpSp>
        <p:nvGrpSpPr>
          <p:cNvPr id="14" name="Group 13"/>
          <p:cNvGrpSpPr/>
          <p:nvPr/>
        </p:nvGrpSpPr>
        <p:grpSpPr>
          <a:xfrm>
            <a:off x="17171091" y="25746864"/>
            <a:ext cx="10806110" cy="4205791"/>
            <a:chOff x="17065681" y="25804113"/>
            <a:chExt cx="10806110" cy="4205791"/>
          </a:xfrm>
        </p:grpSpPr>
        <p:pic>
          <p:nvPicPr>
            <p:cNvPr id="18" name="Picture 17"/>
            <p:cNvPicPr>
              <a:picLocks noChangeAspect="1"/>
            </p:cNvPicPr>
            <p:nvPr/>
          </p:nvPicPr>
          <p:blipFill>
            <a:blip r:embed="rId9"/>
            <a:stretch>
              <a:fillRect/>
            </a:stretch>
          </p:blipFill>
          <p:spPr>
            <a:xfrm>
              <a:off x="17065681" y="25804113"/>
              <a:ext cx="3541719" cy="4205791"/>
            </a:xfrm>
            <a:prstGeom prst="rect">
              <a:avLst/>
            </a:prstGeom>
            <a:ln>
              <a:solidFill>
                <a:schemeClr val="tx2"/>
              </a:solidFill>
            </a:ln>
          </p:spPr>
        </p:pic>
        <p:pic>
          <p:nvPicPr>
            <p:cNvPr id="22" name="Picture 21"/>
            <p:cNvPicPr>
              <a:picLocks noChangeAspect="1"/>
            </p:cNvPicPr>
            <p:nvPr/>
          </p:nvPicPr>
          <p:blipFill>
            <a:blip r:embed="rId10"/>
            <a:stretch>
              <a:fillRect/>
            </a:stretch>
          </p:blipFill>
          <p:spPr>
            <a:xfrm>
              <a:off x="24293927" y="25804113"/>
              <a:ext cx="3577864" cy="4204800"/>
            </a:xfrm>
            <a:prstGeom prst="rect">
              <a:avLst/>
            </a:prstGeom>
            <a:ln>
              <a:solidFill>
                <a:schemeClr val="tx2"/>
              </a:solidFill>
            </a:ln>
          </p:spPr>
        </p:pic>
        <p:pic>
          <p:nvPicPr>
            <p:cNvPr id="23" name="Picture 22"/>
            <p:cNvPicPr>
              <a:picLocks noChangeAspect="1"/>
            </p:cNvPicPr>
            <p:nvPr/>
          </p:nvPicPr>
          <p:blipFill>
            <a:blip r:embed="rId11"/>
            <a:stretch>
              <a:fillRect/>
            </a:stretch>
          </p:blipFill>
          <p:spPr>
            <a:xfrm>
              <a:off x="20668921" y="25804113"/>
              <a:ext cx="3573329" cy="4204800"/>
            </a:xfrm>
            <a:prstGeom prst="rect">
              <a:avLst/>
            </a:prstGeom>
            <a:ln>
              <a:solidFill>
                <a:schemeClr val="tx2"/>
              </a:solidFill>
            </a:ln>
          </p:spPr>
        </p:pic>
      </p:grpSp>
      <p:sp>
        <p:nvSpPr>
          <p:cNvPr id="46" name="TextBox 45"/>
          <p:cNvSpPr txBox="1"/>
          <p:nvPr/>
        </p:nvSpPr>
        <p:spPr>
          <a:xfrm>
            <a:off x="24015318" y="18323043"/>
            <a:ext cx="2842463" cy="400110"/>
          </a:xfrm>
          <a:prstGeom prst="rect">
            <a:avLst/>
          </a:prstGeom>
          <a:noFill/>
        </p:spPr>
        <p:txBody>
          <a:bodyPr wrap="square" rtlCol="0">
            <a:spAutoFit/>
          </a:bodyPr>
          <a:lstStyle/>
          <a:p>
            <a:r>
              <a:rPr lang="en-US" sz="2000" dirty="0" smtClean="0">
                <a:solidFill>
                  <a:schemeClr val="tx2"/>
                </a:solidFill>
                <a:latin typeface="+mn-lt"/>
              </a:rPr>
              <a:t>Fig</a:t>
            </a:r>
            <a:r>
              <a:rPr lang="en-US" sz="2000" dirty="0" smtClean="0">
                <a:latin typeface="+mn-lt"/>
              </a:rPr>
              <a:t> </a:t>
            </a:r>
            <a:r>
              <a:rPr lang="en-US" sz="2000" dirty="0">
                <a:solidFill>
                  <a:schemeClr val="tx2"/>
                </a:solidFill>
                <a:latin typeface="+mn-lt"/>
              </a:rPr>
              <a:t>4</a:t>
            </a:r>
            <a:r>
              <a:rPr lang="en-US" sz="2000" dirty="0" smtClean="0">
                <a:solidFill>
                  <a:schemeClr val="tx2"/>
                </a:solidFill>
                <a:latin typeface="+mn-lt"/>
              </a:rPr>
              <a:t>. TGBT installation</a:t>
            </a:r>
            <a:endParaRPr lang="en-US" sz="2000" dirty="0">
              <a:solidFill>
                <a:schemeClr val="tx2"/>
              </a:solidFill>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ResearchPosters Default">
      <a:dk1>
        <a:srgbClr val="1BADCF"/>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14409</TotalTime>
  <Words>160</Words>
  <Application>Microsoft Office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vt:i4>
      </vt:variant>
    </vt:vector>
  </HeadingPairs>
  <TitlesOfParts>
    <vt:vector size="9" baseType="lpstr">
      <vt:lpstr>ＭＳ Ｐゴシック</vt:lpstr>
      <vt:lpstr>Arial</vt:lpstr>
      <vt:lpstr>Arial Black</vt:lpstr>
      <vt:lpstr>Arial Narrow</vt:lpstr>
      <vt:lpstr>Calibri</vt:lpstr>
      <vt:lpstr>Custom Design</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100cm by 100cm Poster Template</dc:title>
  <dc:subject>Free PowerPoint poster templates</dc:subject>
  <dc:creator>R. Varela</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Gerardo Velazquez Gutierrez</cp:lastModifiedBy>
  <cp:revision>591</cp:revision>
  <cp:lastPrinted>2018-02-02T10:36:44Z</cp:lastPrinted>
  <dcterms:created xsi:type="dcterms:W3CDTF">2009-11-10T07:29:27Z</dcterms:created>
  <dcterms:modified xsi:type="dcterms:W3CDTF">2018-02-02T10:47:02Z</dcterms:modified>
  <cp:category>Powerpoint poster templates</cp:category>
</cp:coreProperties>
</file>