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797675" cy="99282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A1"/>
    <a:srgbClr val="03539C"/>
    <a:srgbClr val="009900"/>
    <a:srgbClr val="FF3399"/>
    <a:srgbClr val="33CC33"/>
    <a:srgbClr val="9900CC"/>
    <a:srgbClr val="E7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57" autoAdjust="0"/>
    <p:restoredTop sz="95408" autoAdjust="0"/>
  </p:normalViewPr>
  <p:slideViewPr>
    <p:cSldViewPr>
      <p:cViewPr varScale="1">
        <p:scale>
          <a:sx n="125" d="100"/>
          <a:sy n="125" d="100"/>
        </p:scale>
        <p:origin x="1350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67222F1-2593-4605-A863-6645EF2CDD8F}" type="doc">
      <dgm:prSet loTypeId="urn:microsoft.com/office/officeart/2005/8/layout/process4" loCatId="list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1C8D3BE-4F00-4468-BB92-98FF90BA7471}">
      <dgm:prSet phldrT="[Text]" custT="1"/>
      <dgm:spPr>
        <a:gradFill rotWithShape="0">
          <a:gsLst>
            <a:gs pos="0">
              <a:srgbClr val="0053A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</dgm:spPr>
      <dgm:t>
        <a:bodyPr/>
        <a:lstStyle/>
        <a:p>
          <a:r>
            <a:rPr lang="es-ES_tradnl" sz="1100" noProof="0" dirty="0" smtClean="0"/>
            <a:t>Desarrollo del sistema visual</a:t>
          </a:r>
          <a:endParaRPr lang="es-ES_tradnl" sz="1100" noProof="0" dirty="0"/>
        </a:p>
      </dgm:t>
    </dgm:pt>
    <dgm:pt modelId="{08DE2819-BB78-4EB8-89C3-766C98F36FE5}" type="parTrans" cxnId="{B3BF59BE-B86E-451E-8294-E8899A06AA66}">
      <dgm:prSet/>
      <dgm:spPr/>
      <dgm:t>
        <a:bodyPr/>
        <a:lstStyle/>
        <a:p>
          <a:endParaRPr lang="en-US"/>
        </a:p>
      </dgm:t>
    </dgm:pt>
    <dgm:pt modelId="{5FAB4B0E-170C-41D0-9883-735EBC105E7A}" type="sibTrans" cxnId="{B3BF59BE-B86E-451E-8294-E8899A06AA66}">
      <dgm:prSet/>
      <dgm:spPr/>
      <dgm:t>
        <a:bodyPr/>
        <a:lstStyle/>
        <a:p>
          <a:endParaRPr lang="en-US"/>
        </a:p>
      </dgm:t>
    </dgm:pt>
    <dgm:pt modelId="{FECC7001-4408-468D-A186-6EF70B968BC7}">
      <dgm:prSet phldrT="[Text]" custT="1"/>
      <dgm:spPr/>
      <dgm:t>
        <a:bodyPr/>
        <a:lstStyle/>
        <a:p>
          <a:r>
            <a:rPr lang="en-US" sz="1000" dirty="0" smtClean="0"/>
            <a:t>C++/Python</a:t>
          </a:r>
          <a:endParaRPr lang="en-US" sz="1000" dirty="0"/>
        </a:p>
      </dgm:t>
    </dgm:pt>
    <dgm:pt modelId="{FAC99903-19C2-4769-9DEF-9F08AA5C9817}" type="parTrans" cxnId="{B42BD899-6597-4E1E-9438-9840E6D85E65}">
      <dgm:prSet/>
      <dgm:spPr/>
      <dgm:t>
        <a:bodyPr/>
        <a:lstStyle/>
        <a:p>
          <a:endParaRPr lang="en-US"/>
        </a:p>
      </dgm:t>
    </dgm:pt>
    <dgm:pt modelId="{36F684EA-24E6-4CA4-94AA-F160E558791B}" type="sibTrans" cxnId="{B42BD899-6597-4E1E-9438-9840E6D85E65}">
      <dgm:prSet/>
      <dgm:spPr/>
      <dgm:t>
        <a:bodyPr/>
        <a:lstStyle/>
        <a:p>
          <a:endParaRPr lang="en-US"/>
        </a:p>
      </dgm:t>
    </dgm:pt>
    <dgm:pt modelId="{9688CCE5-D02D-471B-890E-B32DC0EF87BA}">
      <dgm:prSet phldrT="[Text]" custT="1"/>
      <dgm:spPr/>
      <dgm:t>
        <a:bodyPr/>
        <a:lstStyle/>
        <a:p>
          <a:r>
            <a:rPr lang="en-US" sz="1000" dirty="0" err="1" smtClean="0"/>
            <a:t>OpenCV</a:t>
          </a:r>
          <a:endParaRPr lang="en-US" sz="1000" dirty="0"/>
        </a:p>
      </dgm:t>
    </dgm:pt>
    <dgm:pt modelId="{91976264-486D-4602-B0B2-5090C1E8AD29}" type="parTrans" cxnId="{DC725854-01FA-4869-823A-4358D25CA40D}">
      <dgm:prSet/>
      <dgm:spPr/>
      <dgm:t>
        <a:bodyPr/>
        <a:lstStyle/>
        <a:p>
          <a:endParaRPr lang="en-US"/>
        </a:p>
      </dgm:t>
    </dgm:pt>
    <dgm:pt modelId="{D6F9DE3E-1268-43BC-A475-96F61D96477D}" type="sibTrans" cxnId="{DC725854-01FA-4869-823A-4358D25CA40D}">
      <dgm:prSet/>
      <dgm:spPr/>
      <dgm:t>
        <a:bodyPr/>
        <a:lstStyle/>
        <a:p>
          <a:endParaRPr lang="en-US"/>
        </a:p>
      </dgm:t>
    </dgm:pt>
    <dgm:pt modelId="{68824263-B8E7-447F-95B5-741234C30610}">
      <dgm:prSet phldrT="[Text]" custT="1"/>
      <dgm:spPr/>
      <dgm:t>
        <a:bodyPr/>
        <a:lstStyle/>
        <a:p>
          <a:r>
            <a:rPr lang="en-US" sz="1000" dirty="0" smtClean="0"/>
            <a:t>Tracking</a:t>
          </a:r>
          <a:r>
            <a:rPr lang="en-US" sz="700" dirty="0" smtClean="0"/>
            <a:t>	</a:t>
          </a:r>
          <a:endParaRPr lang="en-US" sz="700" dirty="0"/>
        </a:p>
      </dgm:t>
    </dgm:pt>
    <dgm:pt modelId="{8D5FA0FD-68B3-402B-92EA-8DACC93F1E47}" type="parTrans" cxnId="{569CEFD2-A842-429C-94C5-B8F23F7AC43F}">
      <dgm:prSet/>
      <dgm:spPr/>
      <dgm:t>
        <a:bodyPr/>
        <a:lstStyle/>
        <a:p>
          <a:endParaRPr lang="en-US"/>
        </a:p>
      </dgm:t>
    </dgm:pt>
    <dgm:pt modelId="{B98569BB-0279-4AA3-9D71-80B3E07B70EE}" type="sibTrans" cxnId="{569CEFD2-A842-429C-94C5-B8F23F7AC43F}">
      <dgm:prSet/>
      <dgm:spPr/>
      <dgm:t>
        <a:bodyPr/>
        <a:lstStyle/>
        <a:p>
          <a:endParaRPr lang="en-US"/>
        </a:p>
      </dgm:t>
    </dgm:pt>
    <dgm:pt modelId="{AC841911-064A-4C25-B9B6-C5AEB4C51D46}">
      <dgm:prSet phldrT="[Text]" custT="1"/>
      <dgm:spPr/>
      <dgm:t>
        <a:bodyPr/>
        <a:lstStyle/>
        <a:p>
          <a:r>
            <a:rPr lang="es-ES_tradnl" sz="1000" noProof="0" dirty="0" smtClean="0"/>
            <a:t>Detector de características</a:t>
          </a:r>
          <a:endParaRPr lang="es-ES_tradnl" sz="1000" noProof="0" dirty="0"/>
        </a:p>
      </dgm:t>
    </dgm:pt>
    <dgm:pt modelId="{D0B7DD6E-31FD-4080-BCD3-CCF4A3FE619A}" type="parTrans" cxnId="{7F74493C-7E2D-4E3C-AD10-B4D65618B277}">
      <dgm:prSet/>
      <dgm:spPr/>
      <dgm:t>
        <a:bodyPr/>
        <a:lstStyle/>
        <a:p>
          <a:endParaRPr lang="en-US"/>
        </a:p>
      </dgm:t>
    </dgm:pt>
    <dgm:pt modelId="{CC4DB299-6464-41DB-9E01-7D757F8C6AEA}" type="sibTrans" cxnId="{7F74493C-7E2D-4E3C-AD10-B4D65618B277}">
      <dgm:prSet/>
      <dgm:spPr/>
      <dgm:t>
        <a:bodyPr/>
        <a:lstStyle/>
        <a:p>
          <a:endParaRPr lang="en-US"/>
        </a:p>
      </dgm:t>
    </dgm:pt>
    <dgm:pt modelId="{0BE65346-C521-4D11-8A07-841F98DDA9B1}">
      <dgm:prSet phldrT="[Text]" custT="1"/>
      <dgm:spPr/>
      <dgm:t>
        <a:bodyPr/>
        <a:lstStyle/>
        <a:p>
          <a:r>
            <a:rPr lang="es-ES_tradnl" sz="1100" noProof="0" dirty="0" smtClean="0"/>
            <a:t>Determinación de la distancia</a:t>
          </a:r>
          <a:endParaRPr lang="es-ES_tradnl" sz="1100" noProof="0" dirty="0"/>
        </a:p>
      </dgm:t>
    </dgm:pt>
    <dgm:pt modelId="{42DDF39A-B448-4B5A-B8B3-8EF92B571010}" type="parTrans" cxnId="{64AB383A-3729-417F-8785-46DDD798E54A}">
      <dgm:prSet/>
      <dgm:spPr/>
      <dgm:t>
        <a:bodyPr/>
        <a:lstStyle/>
        <a:p>
          <a:endParaRPr lang="en-US"/>
        </a:p>
      </dgm:t>
    </dgm:pt>
    <dgm:pt modelId="{1A29CAEB-6FA8-4C7D-BC13-766C61F42D69}" type="sibTrans" cxnId="{64AB383A-3729-417F-8785-46DDD798E54A}">
      <dgm:prSet/>
      <dgm:spPr/>
      <dgm:t>
        <a:bodyPr/>
        <a:lstStyle/>
        <a:p>
          <a:endParaRPr lang="en-US"/>
        </a:p>
      </dgm:t>
    </dgm:pt>
    <dgm:pt modelId="{4DA797FA-0892-4B36-B094-8F42779E170D}">
      <dgm:prSet phldrT="[Text]" custT="1"/>
      <dgm:spPr/>
      <dgm:t>
        <a:bodyPr/>
        <a:lstStyle/>
        <a:p>
          <a:r>
            <a:rPr lang="es-ES_tradnl" sz="1000" noProof="0" dirty="0" smtClean="0"/>
            <a:t>Triangulación</a:t>
          </a:r>
          <a:endParaRPr lang="es-ES_tradnl" sz="1000" noProof="0" dirty="0"/>
        </a:p>
      </dgm:t>
    </dgm:pt>
    <dgm:pt modelId="{21D0A03C-F804-4710-8D18-CDCA4450E10A}" type="parTrans" cxnId="{694F87B6-935C-4EF0-B7E2-1137104D3AA0}">
      <dgm:prSet/>
      <dgm:spPr/>
      <dgm:t>
        <a:bodyPr/>
        <a:lstStyle/>
        <a:p>
          <a:endParaRPr lang="en-US"/>
        </a:p>
      </dgm:t>
    </dgm:pt>
    <dgm:pt modelId="{4E6A3F0A-3701-4560-846E-E0CB27E16ECE}" type="sibTrans" cxnId="{694F87B6-935C-4EF0-B7E2-1137104D3AA0}">
      <dgm:prSet/>
      <dgm:spPr/>
      <dgm:t>
        <a:bodyPr/>
        <a:lstStyle/>
        <a:p>
          <a:endParaRPr lang="en-US"/>
        </a:p>
      </dgm:t>
    </dgm:pt>
    <dgm:pt modelId="{5A67A0D8-02B3-42A9-9948-0FBDD3BEFE88}">
      <dgm:prSet phldrT="[Text]" custT="1"/>
      <dgm:spPr/>
      <dgm:t>
        <a:bodyPr/>
        <a:lstStyle/>
        <a:p>
          <a:r>
            <a:rPr lang="es-ES_tradnl" sz="1000" noProof="0" dirty="0" smtClean="0"/>
            <a:t>Distribución normal</a:t>
          </a:r>
          <a:endParaRPr lang="es-ES_tradnl" sz="1000" noProof="0" dirty="0"/>
        </a:p>
      </dgm:t>
    </dgm:pt>
    <dgm:pt modelId="{1FE2C815-999F-438D-B74F-991863C852DB}" type="parTrans" cxnId="{0B389BE0-2B17-4F11-AE3C-07A73D9C8032}">
      <dgm:prSet/>
      <dgm:spPr/>
      <dgm:t>
        <a:bodyPr/>
        <a:lstStyle/>
        <a:p>
          <a:endParaRPr lang="en-US"/>
        </a:p>
      </dgm:t>
    </dgm:pt>
    <dgm:pt modelId="{AD6EC1F1-EB07-4649-8EBC-D6B0F02A02E6}" type="sibTrans" cxnId="{0B389BE0-2B17-4F11-AE3C-07A73D9C8032}">
      <dgm:prSet/>
      <dgm:spPr/>
      <dgm:t>
        <a:bodyPr/>
        <a:lstStyle/>
        <a:p>
          <a:endParaRPr lang="en-US"/>
        </a:p>
      </dgm:t>
    </dgm:pt>
    <dgm:pt modelId="{61EABDE1-1652-4CFF-8C12-19387FED47DF}">
      <dgm:prSet phldrT="[Text]" custT="1"/>
      <dgm:spPr/>
      <dgm:t>
        <a:bodyPr/>
        <a:lstStyle/>
        <a:p>
          <a:r>
            <a:rPr lang="es-ES_tradnl" sz="1100" noProof="0" dirty="0" smtClean="0"/>
            <a:t>Correlación de puntos de referencia en piezas metálicas</a:t>
          </a:r>
          <a:endParaRPr lang="en-US" sz="1100" dirty="0"/>
        </a:p>
      </dgm:t>
    </dgm:pt>
    <dgm:pt modelId="{2DA28355-1075-45CB-871D-F70EA3C50DA6}" type="sibTrans" cxnId="{52B1B19F-EF34-4046-9DD3-79D9C77FA5E3}">
      <dgm:prSet/>
      <dgm:spPr/>
      <dgm:t>
        <a:bodyPr/>
        <a:lstStyle/>
        <a:p>
          <a:endParaRPr lang="en-US"/>
        </a:p>
      </dgm:t>
    </dgm:pt>
    <dgm:pt modelId="{C7579B45-7115-4990-9690-7B70C5EEF0C9}" type="parTrans" cxnId="{52B1B19F-EF34-4046-9DD3-79D9C77FA5E3}">
      <dgm:prSet/>
      <dgm:spPr/>
      <dgm:t>
        <a:bodyPr/>
        <a:lstStyle/>
        <a:p>
          <a:endParaRPr lang="en-US"/>
        </a:p>
      </dgm:t>
    </dgm:pt>
    <dgm:pt modelId="{3294F76A-8679-4D72-AAC1-41AC55AD40D8}" type="pres">
      <dgm:prSet presAssocID="{867222F1-2593-4605-A863-6645EF2CDD8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7965D14-C37E-4906-86E8-89F6995A2029}" type="pres">
      <dgm:prSet presAssocID="{0BE65346-C521-4D11-8A07-841F98DDA9B1}" presName="boxAndChildren" presStyleCnt="0"/>
      <dgm:spPr/>
    </dgm:pt>
    <dgm:pt modelId="{F4303E57-C592-44D9-84A3-138EF1D49F8B}" type="pres">
      <dgm:prSet presAssocID="{0BE65346-C521-4D11-8A07-841F98DDA9B1}" presName="parentTextBox" presStyleLbl="node1" presStyleIdx="0" presStyleCnt="3"/>
      <dgm:spPr/>
      <dgm:t>
        <a:bodyPr/>
        <a:lstStyle/>
        <a:p>
          <a:endParaRPr lang="en-US"/>
        </a:p>
      </dgm:t>
    </dgm:pt>
    <dgm:pt modelId="{CBC430C7-47CB-4DC0-AFDA-6BD48479EC1B}" type="pres">
      <dgm:prSet presAssocID="{0BE65346-C521-4D11-8A07-841F98DDA9B1}" presName="entireBox" presStyleLbl="node1" presStyleIdx="0" presStyleCnt="3"/>
      <dgm:spPr/>
      <dgm:t>
        <a:bodyPr/>
        <a:lstStyle/>
        <a:p>
          <a:endParaRPr lang="en-US"/>
        </a:p>
      </dgm:t>
    </dgm:pt>
    <dgm:pt modelId="{F5DEC62D-DBA3-4F00-83DD-2E50EF0A0955}" type="pres">
      <dgm:prSet presAssocID="{0BE65346-C521-4D11-8A07-841F98DDA9B1}" presName="descendantBox" presStyleCnt="0"/>
      <dgm:spPr/>
    </dgm:pt>
    <dgm:pt modelId="{96F00BDB-131C-471D-8A03-017E1958EFDF}" type="pres">
      <dgm:prSet presAssocID="{4DA797FA-0892-4B36-B094-8F42779E170D}" presName="childTextBox" presStyleLbl="fg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3AA9A5-4B05-41F0-B09F-D66E0E544B2C}" type="pres">
      <dgm:prSet presAssocID="{5A67A0D8-02B3-42A9-9948-0FBDD3BEFE88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4E7C80-2FF7-4437-9FCB-D76903772193}" type="pres">
      <dgm:prSet presAssocID="{2DA28355-1075-45CB-871D-F70EA3C50DA6}" presName="sp" presStyleCnt="0"/>
      <dgm:spPr/>
    </dgm:pt>
    <dgm:pt modelId="{B84857A2-920F-46E8-AE49-011E26BCCAF2}" type="pres">
      <dgm:prSet presAssocID="{61EABDE1-1652-4CFF-8C12-19387FED47DF}" presName="arrowAndChildren" presStyleCnt="0"/>
      <dgm:spPr/>
    </dgm:pt>
    <dgm:pt modelId="{490A393F-F593-4DFB-BB92-C98C5272E313}" type="pres">
      <dgm:prSet presAssocID="{61EABDE1-1652-4CFF-8C12-19387FED47DF}" presName="parentTextArrow" presStyleLbl="node1" presStyleIdx="0" presStyleCnt="3"/>
      <dgm:spPr/>
      <dgm:t>
        <a:bodyPr/>
        <a:lstStyle/>
        <a:p>
          <a:endParaRPr lang="en-US"/>
        </a:p>
      </dgm:t>
    </dgm:pt>
    <dgm:pt modelId="{4F11C6C3-5216-40DD-8654-546BDBBE097D}" type="pres">
      <dgm:prSet presAssocID="{61EABDE1-1652-4CFF-8C12-19387FED47DF}" presName="arrow" presStyleLbl="node1" presStyleIdx="1" presStyleCnt="3" custScaleY="122943"/>
      <dgm:spPr/>
      <dgm:t>
        <a:bodyPr/>
        <a:lstStyle/>
        <a:p>
          <a:endParaRPr lang="en-US"/>
        </a:p>
      </dgm:t>
    </dgm:pt>
    <dgm:pt modelId="{461B0722-39FB-43A3-80CF-2E3D5A05403D}" type="pres">
      <dgm:prSet presAssocID="{61EABDE1-1652-4CFF-8C12-19387FED47DF}" presName="descendantArrow" presStyleCnt="0"/>
      <dgm:spPr/>
    </dgm:pt>
    <dgm:pt modelId="{280A330C-AE7A-41EE-8FFC-6174480DB320}" type="pres">
      <dgm:prSet presAssocID="{68824263-B8E7-447F-95B5-741234C30610}" presName="childTextArrow" presStyleLbl="fg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9A084B-9118-42A5-9519-9D5DE962F62E}" type="pres">
      <dgm:prSet presAssocID="{AC841911-064A-4C25-B9B6-C5AEB4C51D46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B7AE11-DCF2-4C79-992A-3827AB1BEBC1}" type="pres">
      <dgm:prSet presAssocID="{5FAB4B0E-170C-41D0-9883-735EBC105E7A}" presName="sp" presStyleCnt="0"/>
      <dgm:spPr/>
    </dgm:pt>
    <dgm:pt modelId="{CA03623E-62F0-4439-8D40-64954D05A3B4}" type="pres">
      <dgm:prSet presAssocID="{81C8D3BE-4F00-4468-BB92-98FF90BA7471}" presName="arrowAndChildren" presStyleCnt="0"/>
      <dgm:spPr/>
    </dgm:pt>
    <dgm:pt modelId="{3E952CDC-377D-4212-A02C-9F5904A39048}" type="pres">
      <dgm:prSet presAssocID="{81C8D3BE-4F00-4468-BB92-98FF90BA7471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C910BACD-B53F-4D28-8876-EABA45887E7E}" type="pres">
      <dgm:prSet presAssocID="{81C8D3BE-4F00-4468-BB92-98FF90BA7471}" presName="arrow" presStyleLbl="node1" presStyleIdx="2" presStyleCnt="3"/>
      <dgm:spPr/>
      <dgm:t>
        <a:bodyPr/>
        <a:lstStyle/>
        <a:p>
          <a:endParaRPr lang="en-US"/>
        </a:p>
      </dgm:t>
    </dgm:pt>
    <dgm:pt modelId="{B839DDFC-F16C-489F-B7EF-380D377E856F}" type="pres">
      <dgm:prSet presAssocID="{81C8D3BE-4F00-4468-BB92-98FF90BA7471}" presName="descendantArrow" presStyleCnt="0"/>
      <dgm:spPr/>
    </dgm:pt>
    <dgm:pt modelId="{F04C72FB-23B8-42E2-AB8D-29711E37AA0C}" type="pres">
      <dgm:prSet presAssocID="{FECC7001-4408-468D-A186-6EF70B968BC7}" presName="childTextArrow" presStyleLbl="fg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95B90D-CA9C-40D8-8485-53349F5776A1}" type="pres">
      <dgm:prSet presAssocID="{9688CCE5-D02D-471B-890E-B32DC0EF87BA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C725854-01FA-4869-823A-4358D25CA40D}" srcId="{81C8D3BE-4F00-4468-BB92-98FF90BA7471}" destId="{9688CCE5-D02D-471B-890E-B32DC0EF87BA}" srcOrd="1" destOrd="0" parTransId="{91976264-486D-4602-B0B2-5090C1E8AD29}" sibTransId="{D6F9DE3E-1268-43BC-A475-96F61D96477D}"/>
    <dgm:cxn modelId="{32678BC0-E87A-41D7-831E-5816FC44DDE6}" type="presOf" srcId="{5A67A0D8-02B3-42A9-9948-0FBDD3BEFE88}" destId="{873AA9A5-4B05-41F0-B09F-D66E0E544B2C}" srcOrd="0" destOrd="0" presId="urn:microsoft.com/office/officeart/2005/8/layout/process4"/>
    <dgm:cxn modelId="{802D297F-189A-47B0-B1D4-5AEAAC7DDD39}" type="presOf" srcId="{81C8D3BE-4F00-4468-BB92-98FF90BA7471}" destId="{C910BACD-B53F-4D28-8876-EABA45887E7E}" srcOrd="1" destOrd="0" presId="urn:microsoft.com/office/officeart/2005/8/layout/process4"/>
    <dgm:cxn modelId="{7867C06B-AFA0-475F-8AB8-B6C03A02E0E8}" type="presOf" srcId="{4DA797FA-0892-4B36-B094-8F42779E170D}" destId="{96F00BDB-131C-471D-8A03-017E1958EFDF}" srcOrd="0" destOrd="0" presId="urn:microsoft.com/office/officeart/2005/8/layout/process4"/>
    <dgm:cxn modelId="{FD02C74A-8DC2-478F-9BAA-AF81F60DC254}" type="presOf" srcId="{68824263-B8E7-447F-95B5-741234C30610}" destId="{280A330C-AE7A-41EE-8FFC-6174480DB320}" srcOrd="0" destOrd="0" presId="urn:microsoft.com/office/officeart/2005/8/layout/process4"/>
    <dgm:cxn modelId="{16E609E4-9201-4860-B44F-2F5439B890E1}" type="presOf" srcId="{AC841911-064A-4C25-B9B6-C5AEB4C51D46}" destId="{309A084B-9118-42A5-9519-9D5DE962F62E}" srcOrd="0" destOrd="0" presId="urn:microsoft.com/office/officeart/2005/8/layout/process4"/>
    <dgm:cxn modelId="{0B389BE0-2B17-4F11-AE3C-07A73D9C8032}" srcId="{0BE65346-C521-4D11-8A07-841F98DDA9B1}" destId="{5A67A0D8-02B3-42A9-9948-0FBDD3BEFE88}" srcOrd="1" destOrd="0" parTransId="{1FE2C815-999F-438D-B74F-991863C852DB}" sibTransId="{AD6EC1F1-EB07-4649-8EBC-D6B0F02A02E6}"/>
    <dgm:cxn modelId="{39CF2FBB-5027-4EDA-9482-A28BDBE5B9D2}" type="presOf" srcId="{FECC7001-4408-468D-A186-6EF70B968BC7}" destId="{F04C72FB-23B8-42E2-AB8D-29711E37AA0C}" srcOrd="0" destOrd="0" presId="urn:microsoft.com/office/officeart/2005/8/layout/process4"/>
    <dgm:cxn modelId="{694F87B6-935C-4EF0-B7E2-1137104D3AA0}" srcId="{0BE65346-C521-4D11-8A07-841F98DDA9B1}" destId="{4DA797FA-0892-4B36-B094-8F42779E170D}" srcOrd="0" destOrd="0" parTransId="{21D0A03C-F804-4710-8D18-CDCA4450E10A}" sibTransId="{4E6A3F0A-3701-4560-846E-E0CB27E16ECE}"/>
    <dgm:cxn modelId="{4C884893-BDFF-4761-9E91-2E541F4DCD8A}" type="presOf" srcId="{61EABDE1-1652-4CFF-8C12-19387FED47DF}" destId="{490A393F-F593-4DFB-BB92-C98C5272E313}" srcOrd="0" destOrd="0" presId="urn:microsoft.com/office/officeart/2005/8/layout/process4"/>
    <dgm:cxn modelId="{988940C7-4740-4252-B70B-3FE955E5CA98}" type="presOf" srcId="{0BE65346-C521-4D11-8A07-841F98DDA9B1}" destId="{CBC430C7-47CB-4DC0-AFDA-6BD48479EC1B}" srcOrd="1" destOrd="0" presId="urn:microsoft.com/office/officeart/2005/8/layout/process4"/>
    <dgm:cxn modelId="{569CEFD2-A842-429C-94C5-B8F23F7AC43F}" srcId="{61EABDE1-1652-4CFF-8C12-19387FED47DF}" destId="{68824263-B8E7-447F-95B5-741234C30610}" srcOrd="0" destOrd="0" parTransId="{8D5FA0FD-68B3-402B-92EA-8DACC93F1E47}" sibTransId="{B98569BB-0279-4AA3-9D71-80B3E07B70EE}"/>
    <dgm:cxn modelId="{64AB383A-3729-417F-8785-46DDD798E54A}" srcId="{867222F1-2593-4605-A863-6645EF2CDD8F}" destId="{0BE65346-C521-4D11-8A07-841F98DDA9B1}" srcOrd="2" destOrd="0" parTransId="{42DDF39A-B448-4B5A-B8B3-8EF92B571010}" sibTransId="{1A29CAEB-6FA8-4C7D-BC13-766C61F42D69}"/>
    <dgm:cxn modelId="{7F74493C-7E2D-4E3C-AD10-B4D65618B277}" srcId="{61EABDE1-1652-4CFF-8C12-19387FED47DF}" destId="{AC841911-064A-4C25-B9B6-C5AEB4C51D46}" srcOrd="1" destOrd="0" parTransId="{D0B7DD6E-31FD-4080-BCD3-CCF4A3FE619A}" sibTransId="{CC4DB299-6464-41DB-9E01-7D757F8C6AEA}"/>
    <dgm:cxn modelId="{6CCE5631-7E1D-49A8-B74A-7BE0C1AA4E98}" type="presOf" srcId="{61EABDE1-1652-4CFF-8C12-19387FED47DF}" destId="{4F11C6C3-5216-40DD-8654-546BDBBE097D}" srcOrd="1" destOrd="0" presId="urn:microsoft.com/office/officeart/2005/8/layout/process4"/>
    <dgm:cxn modelId="{B42BD899-6597-4E1E-9438-9840E6D85E65}" srcId="{81C8D3BE-4F00-4468-BB92-98FF90BA7471}" destId="{FECC7001-4408-468D-A186-6EF70B968BC7}" srcOrd="0" destOrd="0" parTransId="{FAC99903-19C2-4769-9DEF-9F08AA5C9817}" sibTransId="{36F684EA-24E6-4CA4-94AA-F160E558791B}"/>
    <dgm:cxn modelId="{B3BF59BE-B86E-451E-8294-E8899A06AA66}" srcId="{867222F1-2593-4605-A863-6645EF2CDD8F}" destId="{81C8D3BE-4F00-4468-BB92-98FF90BA7471}" srcOrd="0" destOrd="0" parTransId="{08DE2819-BB78-4EB8-89C3-766C98F36FE5}" sibTransId="{5FAB4B0E-170C-41D0-9883-735EBC105E7A}"/>
    <dgm:cxn modelId="{AE9570BA-6551-496A-B9C5-C0B0FBE14BF4}" type="presOf" srcId="{867222F1-2593-4605-A863-6645EF2CDD8F}" destId="{3294F76A-8679-4D72-AAC1-41AC55AD40D8}" srcOrd="0" destOrd="0" presId="urn:microsoft.com/office/officeart/2005/8/layout/process4"/>
    <dgm:cxn modelId="{52B1B19F-EF34-4046-9DD3-79D9C77FA5E3}" srcId="{867222F1-2593-4605-A863-6645EF2CDD8F}" destId="{61EABDE1-1652-4CFF-8C12-19387FED47DF}" srcOrd="1" destOrd="0" parTransId="{C7579B45-7115-4990-9690-7B70C5EEF0C9}" sibTransId="{2DA28355-1075-45CB-871D-F70EA3C50DA6}"/>
    <dgm:cxn modelId="{93A348A7-505F-46E4-99BC-567481542594}" type="presOf" srcId="{9688CCE5-D02D-471B-890E-B32DC0EF87BA}" destId="{F195B90D-CA9C-40D8-8485-53349F5776A1}" srcOrd="0" destOrd="0" presId="urn:microsoft.com/office/officeart/2005/8/layout/process4"/>
    <dgm:cxn modelId="{01999711-CE86-44AC-8226-525D4728A56A}" type="presOf" srcId="{81C8D3BE-4F00-4468-BB92-98FF90BA7471}" destId="{3E952CDC-377D-4212-A02C-9F5904A39048}" srcOrd="0" destOrd="0" presId="urn:microsoft.com/office/officeart/2005/8/layout/process4"/>
    <dgm:cxn modelId="{C10C2448-C2A9-4707-82D1-76F7C8FEFF0F}" type="presOf" srcId="{0BE65346-C521-4D11-8A07-841F98DDA9B1}" destId="{F4303E57-C592-44D9-84A3-138EF1D49F8B}" srcOrd="0" destOrd="0" presId="urn:microsoft.com/office/officeart/2005/8/layout/process4"/>
    <dgm:cxn modelId="{4458E6C8-5A8C-4413-A92B-949FC71E9041}" type="presParOf" srcId="{3294F76A-8679-4D72-AAC1-41AC55AD40D8}" destId="{37965D14-C37E-4906-86E8-89F6995A2029}" srcOrd="0" destOrd="0" presId="urn:microsoft.com/office/officeart/2005/8/layout/process4"/>
    <dgm:cxn modelId="{714668B1-1068-44E9-84F8-181637C654F3}" type="presParOf" srcId="{37965D14-C37E-4906-86E8-89F6995A2029}" destId="{F4303E57-C592-44D9-84A3-138EF1D49F8B}" srcOrd="0" destOrd="0" presId="urn:microsoft.com/office/officeart/2005/8/layout/process4"/>
    <dgm:cxn modelId="{72E6695A-0545-427E-8535-F428A2190041}" type="presParOf" srcId="{37965D14-C37E-4906-86E8-89F6995A2029}" destId="{CBC430C7-47CB-4DC0-AFDA-6BD48479EC1B}" srcOrd="1" destOrd="0" presId="urn:microsoft.com/office/officeart/2005/8/layout/process4"/>
    <dgm:cxn modelId="{8CA206F7-26CB-4F08-9FE3-38F4521651B1}" type="presParOf" srcId="{37965D14-C37E-4906-86E8-89F6995A2029}" destId="{F5DEC62D-DBA3-4F00-83DD-2E50EF0A0955}" srcOrd="2" destOrd="0" presId="urn:microsoft.com/office/officeart/2005/8/layout/process4"/>
    <dgm:cxn modelId="{587ADE5C-41FE-4284-8B42-1BBD7EED554D}" type="presParOf" srcId="{F5DEC62D-DBA3-4F00-83DD-2E50EF0A0955}" destId="{96F00BDB-131C-471D-8A03-017E1958EFDF}" srcOrd="0" destOrd="0" presId="urn:microsoft.com/office/officeart/2005/8/layout/process4"/>
    <dgm:cxn modelId="{4739581E-87E3-4A48-B5C5-C0C8B532BED6}" type="presParOf" srcId="{F5DEC62D-DBA3-4F00-83DD-2E50EF0A0955}" destId="{873AA9A5-4B05-41F0-B09F-D66E0E544B2C}" srcOrd="1" destOrd="0" presId="urn:microsoft.com/office/officeart/2005/8/layout/process4"/>
    <dgm:cxn modelId="{8D79B860-73B9-4362-AE77-FA02F9BBADE5}" type="presParOf" srcId="{3294F76A-8679-4D72-AAC1-41AC55AD40D8}" destId="{B64E7C80-2FF7-4437-9FCB-D76903772193}" srcOrd="1" destOrd="0" presId="urn:microsoft.com/office/officeart/2005/8/layout/process4"/>
    <dgm:cxn modelId="{CC54A8AF-6BC9-4338-8DDD-51E3B2272A7A}" type="presParOf" srcId="{3294F76A-8679-4D72-AAC1-41AC55AD40D8}" destId="{B84857A2-920F-46E8-AE49-011E26BCCAF2}" srcOrd="2" destOrd="0" presId="urn:microsoft.com/office/officeart/2005/8/layout/process4"/>
    <dgm:cxn modelId="{E749E72D-D879-44C0-9883-E8E9EC48957D}" type="presParOf" srcId="{B84857A2-920F-46E8-AE49-011E26BCCAF2}" destId="{490A393F-F593-4DFB-BB92-C98C5272E313}" srcOrd="0" destOrd="0" presId="urn:microsoft.com/office/officeart/2005/8/layout/process4"/>
    <dgm:cxn modelId="{D1BF53A2-6A0F-42C1-8FE7-26E5B19914BA}" type="presParOf" srcId="{B84857A2-920F-46E8-AE49-011E26BCCAF2}" destId="{4F11C6C3-5216-40DD-8654-546BDBBE097D}" srcOrd="1" destOrd="0" presId="urn:microsoft.com/office/officeart/2005/8/layout/process4"/>
    <dgm:cxn modelId="{BF3F9CE2-305F-4E16-B18F-0E94697F98D2}" type="presParOf" srcId="{B84857A2-920F-46E8-AE49-011E26BCCAF2}" destId="{461B0722-39FB-43A3-80CF-2E3D5A05403D}" srcOrd="2" destOrd="0" presId="urn:microsoft.com/office/officeart/2005/8/layout/process4"/>
    <dgm:cxn modelId="{B04057AF-E342-4056-9731-5745E9BA2EDE}" type="presParOf" srcId="{461B0722-39FB-43A3-80CF-2E3D5A05403D}" destId="{280A330C-AE7A-41EE-8FFC-6174480DB320}" srcOrd="0" destOrd="0" presId="urn:microsoft.com/office/officeart/2005/8/layout/process4"/>
    <dgm:cxn modelId="{4624107F-407E-417E-AF46-B973D90E92AB}" type="presParOf" srcId="{461B0722-39FB-43A3-80CF-2E3D5A05403D}" destId="{309A084B-9118-42A5-9519-9D5DE962F62E}" srcOrd="1" destOrd="0" presId="urn:microsoft.com/office/officeart/2005/8/layout/process4"/>
    <dgm:cxn modelId="{C76C7527-2C66-4EF8-A8CD-D93E8312153E}" type="presParOf" srcId="{3294F76A-8679-4D72-AAC1-41AC55AD40D8}" destId="{CDB7AE11-DCF2-4C79-992A-3827AB1BEBC1}" srcOrd="3" destOrd="0" presId="urn:microsoft.com/office/officeart/2005/8/layout/process4"/>
    <dgm:cxn modelId="{3C654A01-9566-4CA5-8536-FFF0536F541F}" type="presParOf" srcId="{3294F76A-8679-4D72-AAC1-41AC55AD40D8}" destId="{CA03623E-62F0-4439-8D40-64954D05A3B4}" srcOrd="4" destOrd="0" presId="urn:microsoft.com/office/officeart/2005/8/layout/process4"/>
    <dgm:cxn modelId="{7611E7F4-F860-4BCC-9704-69AC26A9F271}" type="presParOf" srcId="{CA03623E-62F0-4439-8D40-64954D05A3B4}" destId="{3E952CDC-377D-4212-A02C-9F5904A39048}" srcOrd="0" destOrd="0" presId="urn:microsoft.com/office/officeart/2005/8/layout/process4"/>
    <dgm:cxn modelId="{61322D53-789B-4D54-AB02-5CFC9C5E15A4}" type="presParOf" srcId="{CA03623E-62F0-4439-8D40-64954D05A3B4}" destId="{C910BACD-B53F-4D28-8876-EABA45887E7E}" srcOrd="1" destOrd="0" presId="urn:microsoft.com/office/officeart/2005/8/layout/process4"/>
    <dgm:cxn modelId="{A29CDFFD-E064-4AEF-BBDA-4F01837B403B}" type="presParOf" srcId="{CA03623E-62F0-4439-8D40-64954D05A3B4}" destId="{B839DDFC-F16C-489F-B7EF-380D377E856F}" srcOrd="2" destOrd="0" presId="urn:microsoft.com/office/officeart/2005/8/layout/process4"/>
    <dgm:cxn modelId="{2BEF9F1A-FA15-4383-8EE7-4A77A8FEC0F1}" type="presParOf" srcId="{B839DDFC-F16C-489F-B7EF-380D377E856F}" destId="{F04C72FB-23B8-42E2-AB8D-29711E37AA0C}" srcOrd="0" destOrd="0" presId="urn:microsoft.com/office/officeart/2005/8/layout/process4"/>
    <dgm:cxn modelId="{936C72E2-3DDE-4462-B01B-B17039B38176}" type="presParOf" srcId="{B839DDFC-F16C-489F-B7EF-380D377E856F}" destId="{F195B90D-CA9C-40D8-8485-53349F5776A1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C430C7-47CB-4DC0-AFDA-6BD48479EC1B}">
      <dsp:nvSpPr>
        <dsp:cNvPr id="0" name=""/>
        <dsp:cNvSpPr/>
      </dsp:nvSpPr>
      <dsp:spPr>
        <a:xfrm>
          <a:off x="0" y="1790426"/>
          <a:ext cx="1867138" cy="52671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 noProof="0" dirty="0" smtClean="0"/>
            <a:t>Determinación de la distancia</a:t>
          </a:r>
          <a:endParaRPr lang="es-ES_tradnl" sz="1100" kern="1200" noProof="0" dirty="0"/>
        </a:p>
      </dsp:txBody>
      <dsp:txXfrm>
        <a:off x="0" y="1790426"/>
        <a:ext cx="1867138" cy="284427"/>
      </dsp:txXfrm>
    </dsp:sp>
    <dsp:sp modelId="{96F00BDB-131C-471D-8A03-017E1958EFDF}">
      <dsp:nvSpPr>
        <dsp:cNvPr id="0" name=""/>
        <dsp:cNvSpPr/>
      </dsp:nvSpPr>
      <dsp:spPr>
        <a:xfrm>
          <a:off x="0" y="2064319"/>
          <a:ext cx="933569" cy="24228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000" kern="1200" noProof="0" dirty="0" smtClean="0"/>
            <a:t>Triangulación</a:t>
          </a:r>
          <a:endParaRPr lang="es-ES_tradnl" sz="1000" kern="1200" noProof="0" dirty="0"/>
        </a:p>
      </dsp:txBody>
      <dsp:txXfrm>
        <a:off x="0" y="2064319"/>
        <a:ext cx="933569" cy="242289"/>
      </dsp:txXfrm>
    </dsp:sp>
    <dsp:sp modelId="{873AA9A5-4B05-41F0-B09F-D66E0E544B2C}">
      <dsp:nvSpPr>
        <dsp:cNvPr id="0" name=""/>
        <dsp:cNvSpPr/>
      </dsp:nvSpPr>
      <dsp:spPr>
        <a:xfrm>
          <a:off x="933569" y="2064319"/>
          <a:ext cx="933569" cy="24228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000" kern="1200" noProof="0" dirty="0" smtClean="0"/>
            <a:t>Distribución normal</a:t>
          </a:r>
          <a:endParaRPr lang="es-ES_tradnl" sz="1000" kern="1200" noProof="0" dirty="0"/>
        </a:p>
      </dsp:txBody>
      <dsp:txXfrm>
        <a:off x="933569" y="2064319"/>
        <a:ext cx="933569" cy="242289"/>
      </dsp:txXfrm>
    </dsp:sp>
    <dsp:sp modelId="{4F11C6C3-5216-40DD-8654-546BDBBE097D}">
      <dsp:nvSpPr>
        <dsp:cNvPr id="0" name=""/>
        <dsp:cNvSpPr/>
      </dsp:nvSpPr>
      <dsp:spPr>
        <a:xfrm rot="10800000">
          <a:off x="0" y="802376"/>
          <a:ext cx="1867138" cy="995950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 noProof="0" dirty="0" smtClean="0"/>
            <a:t>Correlación de puntos de referencia en piezas metálicas</a:t>
          </a:r>
          <a:endParaRPr lang="en-US" sz="1100" kern="1200" dirty="0"/>
        </a:p>
      </dsp:txBody>
      <dsp:txXfrm rot="-10800000">
        <a:off x="0" y="802376"/>
        <a:ext cx="1867138" cy="349578"/>
      </dsp:txXfrm>
    </dsp:sp>
    <dsp:sp modelId="{280A330C-AE7A-41EE-8FFC-6174480DB320}">
      <dsp:nvSpPr>
        <dsp:cNvPr id="0" name=""/>
        <dsp:cNvSpPr/>
      </dsp:nvSpPr>
      <dsp:spPr>
        <a:xfrm>
          <a:off x="0" y="1179648"/>
          <a:ext cx="933569" cy="24221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Tracking</a:t>
          </a:r>
          <a:r>
            <a:rPr lang="en-US" sz="700" kern="1200" dirty="0" smtClean="0"/>
            <a:t>	</a:t>
          </a:r>
          <a:endParaRPr lang="en-US" sz="700" kern="1200" dirty="0"/>
        </a:p>
      </dsp:txBody>
      <dsp:txXfrm>
        <a:off x="0" y="1179648"/>
        <a:ext cx="933569" cy="242217"/>
      </dsp:txXfrm>
    </dsp:sp>
    <dsp:sp modelId="{309A084B-9118-42A5-9519-9D5DE962F62E}">
      <dsp:nvSpPr>
        <dsp:cNvPr id="0" name=""/>
        <dsp:cNvSpPr/>
      </dsp:nvSpPr>
      <dsp:spPr>
        <a:xfrm>
          <a:off x="933569" y="1179648"/>
          <a:ext cx="933569" cy="24221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000" kern="1200" noProof="0" dirty="0" smtClean="0"/>
            <a:t>Detector de características</a:t>
          </a:r>
          <a:endParaRPr lang="es-ES_tradnl" sz="1000" kern="1200" noProof="0" dirty="0"/>
        </a:p>
      </dsp:txBody>
      <dsp:txXfrm>
        <a:off x="933569" y="1179648"/>
        <a:ext cx="933569" cy="242217"/>
      </dsp:txXfrm>
    </dsp:sp>
    <dsp:sp modelId="{C910BACD-B53F-4D28-8876-EABA45887E7E}">
      <dsp:nvSpPr>
        <dsp:cNvPr id="0" name=""/>
        <dsp:cNvSpPr/>
      </dsp:nvSpPr>
      <dsp:spPr>
        <a:xfrm rot="10800000">
          <a:off x="0" y="186"/>
          <a:ext cx="1867138" cy="810091"/>
        </a:xfrm>
        <a:prstGeom prst="upArrowCallout">
          <a:avLst/>
        </a:prstGeom>
        <a:gradFill rotWithShape="0">
          <a:gsLst>
            <a:gs pos="0">
              <a:srgbClr val="0053A1"/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232" tIns="78232" rIns="78232" bIns="78232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1100" kern="1200" noProof="0" dirty="0" smtClean="0"/>
            <a:t>Desarrollo del sistema visual</a:t>
          </a:r>
          <a:endParaRPr lang="es-ES_tradnl" sz="1100" kern="1200" noProof="0" dirty="0"/>
        </a:p>
      </dsp:txBody>
      <dsp:txXfrm rot="-10800000">
        <a:off x="0" y="186"/>
        <a:ext cx="1867138" cy="284342"/>
      </dsp:txXfrm>
    </dsp:sp>
    <dsp:sp modelId="{F04C72FB-23B8-42E2-AB8D-29711E37AA0C}">
      <dsp:nvSpPr>
        <dsp:cNvPr id="0" name=""/>
        <dsp:cNvSpPr/>
      </dsp:nvSpPr>
      <dsp:spPr>
        <a:xfrm>
          <a:off x="0" y="284528"/>
          <a:ext cx="933569" cy="24221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C++/Python</a:t>
          </a:r>
          <a:endParaRPr lang="en-US" sz="1000" kern="1200" dirty="0"/>
        </a:p>
      </dsp:txBody>
      <dsp:txXfrm>
        <a:off x="0" y="284528"/>
        <a:ext cx="933569" cy="242217"/>
      </dsp:txXfrm>
    </dsp:sp>
    <dsp:sp modelId="{F195B90D-CA9C-40D8-8485-53349F5776A1}">
      <dsp:nvSpPr>
        <dsp:cNvPr id="0" name=""/>
        <dsp:cNvSpPr/>
      </dsp:nvSpPr>
      <dsp:spPr>
        <a:xfrm>
          <a:off x="933569" y="284528"/>
          <a:ext cx="933569" cy="242217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71120" tIns="12700" rIns="7112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err="1" smtClean="0"/>
            <a:t>OpenCV</a:t>
          </a:r>
          <a:endParaRPr lang="en-US" sz="1000" kern="1200" dirty="0"/>
        </a:p>
      </dsp:txBody>
      <dsp:txXfrm>
        <a:off x="933569" y="284528"/>
        <a:ext cx="933569" cy="2422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292D53-8CBC-48F3-BF61-64C24CEEF174}" type="datetimeFigureOut">
              <a:rPr lang="en-GB" smtClean="0"/>
              <a:t>08/02/2018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A77C2-8C6B-414A-959F-ECC9F871CC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32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Utilización de KCF</a:t>
            </a:r>
            <a:r>
              <a:rPr lang="es-ES_tradnl" baseline="0" dirty="0" smtClean="0"/>
              <a:t> (algoritmo de tracking) para la creación de un conjunto de puntos de referencia con el fin de estimar la profundidad del objetivo mediante triangulación</a:t>
            </a:r>
          </a:p>
          <a:p>
            <a:endParaRPr lang="es-ES_tradnl" baseline="0" dirty="0" smtClean="0"/>
          </a:p>
          <a:p>
            <a:r>
              <a:rPr lang="es-ES_tradnl" baseline="0" dirty="0" smtClean="0"/>
              <a:t>Diseño y desarrollo de nuevas herramientas para ayuda a la tele-operación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8188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 smtClean="0"/>
              <a:t>Utilización de KCF</a:t>
            </a:r>
            <a:r>
              <a:rPr lang="es-ES_tradnl" baseline="0" dirty="0" smtClean="0"/>
              <a:t> (algoritmo de tracking) para la creación de un conjunto de puntos de referencia con el fin de estimar la profundidad del objetivo mediante triangulación</a:t>
            </a:r>
          </a:p>
          <a:p>
            <a:endParaRPr lang="es-ES_tradnl" baseline="0" dirty="0" smtClean="0"/>
          </a:p>
          <a:p>
            <a:r>
              <a:rPr lang="es-ES_tradnl" baseline="0" dirty="0" smtClean="0"/>
              <a:t>Diseño y desarrollo de nuevas herramientas para ayuda a la tele-operación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3A77C2-8C6B-414A-959F-ECC9F871CC0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2811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08/02/2018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4910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08/02/2018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570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08/02/2018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03444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08/02/2018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2162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08/02/2018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1081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08/02/2018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9836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08/02/2018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74582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08/02/2018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4071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08/02/2018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6773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08/02/2018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531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C8F62-208A-4B33-A7B3-D79C0B4F9C9E}" type="datetimeFigureOut">
              <a:rPr lang="es-ES" smtClean="0"/>
              <a:t>08/02/2018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3969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C8F62-208A-4B33-A7B3-D79C0B4F9C9E}" type="datetimeFigureOut">
              <a:rPr lang="es-ES" smtClean="0"/>
              <a:t>08/02/2018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A69CE-D52A-4226-83C4-3843827FEB13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062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diagramColors" Target="../diagrams/colors1.xml"/><Relationship Id="rId18" Type="http://schemas.openxmlformats.org/officeDocument/2006/relationships/image" Target="../media/image20.jpeg"/><Relationship Id="rId3" Type="http://schemas.openxmlformats.org/officeDocument/2006/relationships/image" Target="../media/image12.jpeg"/><Relationship Id="rId21" Type="http://schemas.openxmlformats.org/officeDocument/2006/relationships/image" Target="../media/image23.gif"/><Relationship Id="rId7" Type="http://schemas.openxmlformats.org/officeDocument/2006/relationships/image" Target="../media/image14.png"/><Relationship Id="rId12" Type="http://schemas.openxmlformats.org/officeDocument/2006/relationships/diagramQuickStyle" Target="../diagrams/quickStyle1.xml"/><Relationship Id="rId17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20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diagramLayout" Target="../diagrams/layout1.xml"/><Relationship Id="rId24" Type="http://schemas.openxmlformats.org/officeDocument/2006/relationships/image" Target="../media/image8.png"/><Relationship Id="rId5" Type="http://schemas.openxmlformats.org/officeDocument/2006/relationships/image" Target="../media/image4.jpeg"/><Relationship Id="rId15" Type="http://schemas.openxmlformats.org/officeDocument/2006/relationships/image" Target="../media/image17.jpg"/><Relationship Id="rId23" Type="http://schemas.openxmlformats.org/officeDocument/2006/relationships/image" Target="../media/image9.png"/><Relationship Id="rId10" Type="http://schemas.openxmlformats.org/officeDocument/2006/relationships/diagramData" Target="../diagrams/data1.xml"/><Relationship Id="rId19" Type="http://schemas.openxmlformats.org/officeDocument/2006/relationships/image" Target="../media/image21.png"/><Relationship Id="rId4" Type="http://schemas.openxmlformats.org/officeDocument/2006/relationships/image" Target="../media/image13.png"/><Relationship Id="rId9" Type="http://schemas.openxmlformats.org/officeDocument/2006/relationships/image" Target="../media/image16.png"/><Relationship Id="rId14" Type="http://schemas.microsoft.com/office/2007/relationships/diagramDrawing" Target="../diagrams/drawing1.xml"/><Relationship Id="rId2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0715" y="3262261"/>
            <a:ext cx="670594" cy="845978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996" y="3232503"/>
            <a:ext cx="2470719" cy="919108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965" y="4752606"/>
            <a:ext cx="837874" cy="837874"/>
          </a:xfrm>
          <a:prstGeom prst="rect">
            <a:avLst/>
          </a:prstGeom>
        </p:spPr>
      </p:pic>
      <p:sp>
        <p:nvSpPr>
          <p:cNvPr id="4" name="12 CuadroTexto"/>
          <p:cNvSpPr txBox="1"/>
          <p:nvPr/>
        </p:nvSpPr>
        <p:spPr>
          <a:xfrm>
            <a:off x="5202568" y="6167339"/>
            <a:ext cx="3113848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+mj-lt"/>
              </a:rPr>
              <a:t>Málaga 15 de Febrero de 2018</a:t>
            </a:r>
            <a:endParaRPr lang="es-ES" sz="800" b="1" dirty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5122" y="49443"/>
            <a:ext cx="8948877" cy="830997"/>
          </a:xfrm>
          <a:prstGeom prst="rect">
            <a:avLst/>
          </a:prstGeom>
          <a:solidFill>
            <a:srgbClr val="0053A1"/>
          </a:solidFill>
        </p:spPr>
        <p:txBody>
          <a:bodyPr wrap="square" rtlCol="0" anchor="t" anchorCtr="1">
            <a:spAutoFit/>
          </a:bodyPr>
          <a:lstStyle/>
          <a:p>
            <a:r>
              <a:rPr lang="es-ES_tradnl" sz="3200" dirty="0" smtClean="0">
                <a:solidFill>
                  <a:schemeClr val="bg1"/>
                </a:solidFill>
              </a:rPr>
              <a:t>INGENIERO DE SOFTWARE PARA ROBÓTICA</a:t>
            </a:r>
          </a:p>
          <a:p>
            <a:r>
              <a:rPr lang="es-ES_tradnl" sz="1400" dirty="0" smtClean="0">
                <a:solidFill>
                  <a:schemeClr val="bg1"/>
                </a:solidFill>
              </a:rPr>
              <a:t>Carlos Veiga Almagro (Electrónica y Control de Equipos (EN-STI-ECE) ), CERN-CIEMAT 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9226" y="1022521"/>
            <a:ext cx="8948877" cy="4782743"/>
          </a:xfrm>
          <a:prstGeom prst="roundRect">
            <a:avLst>
              <a:gd name="adj" fmla="val 239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uadroTexto 1"/>
          <p:cNvSpPr txBox="1"/>
          <p:nvPr/>
        </p:nvSpPr>
        <p:spPr>
          <a:xfrm>
            <a:off x="609933" y="1202689"/>
            <a:ext cx="343136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600" b="1" dirty="0" smtClean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Ubuntu Light"/>
              </a:rPr>
              <a:t>Formación Académica</a:t>
            </a:r>
            <a:endParaRPr lang="es-ES_tradnl" sz="2600" b="1" dirty="0" smtClean="0">
              <a:solidFill>
                <a:srgbClr val="0C37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bel"/>
              <a:ea typeface="Ubuntu Light"/>
            </a:endParaRPr>
          </a:p>
        </p:txBody>
      </p:sp>
      <p:sp>
        <p:nvSpPr>
          <p:cNvPr id="22" name="CuadroTexto 1"/>
          <p:cNvSpPr txBox="1"/>
          <p:nvPr/>
        </p:nvSpPr>
        <p:spPr>
          <a:xfrm>
            <a:off x="251520" y="2420888"/>
            <a:ext cx="42772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b="1" dirty="0" smtClean="0">
                <a:solidFill>
                  <a:srgbClr val="0C377B"/>
                </a:solidFill>
                <a:latin typeface="Corbel"/>
                <a:ea typeface="Ubuntu Light"/>
              </a:rPr>
              <a:t>Máster universitario en sistemas inteligentes</a:t>
            </a:r>
          </a:p>
          <a:p>
            <a:r>
              <a:rPr lang="es-ES_tradnl" sz="1600" dirty="0" smtClean="0">
                <a:solidFill>
                  <a:srgbClr val="0C377B"/>
                </a:solidFill>
                <a:latin typeface="Corbel"/>
                <a:ea typeface="Ubuntu Light"/>
              </a:rPr>
              <a:t>Universidad Jaime I, Castellón de la Plana</a:t>
            </a:r>
            <a:endParaRPr lang="es-ES_tradnl" sz="1600" dirty="0" smtClean="0">
              <a:solidFill>
                <a:srgbClr val="0C377B"/>
              </a:solidFill>
              <a:latin typeface="Corbel"/>
              <a:ea typeface="Ubuntu Light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4572000" y="1528198"/>
            <a:ext cx="0" cy="3484978"/>
          </a:xfrm>
          <a:prstGeom prst="line">
            <a:avLst/>
          </a:prstGeom>
          <a:ln w="28575">
            <a:solidFill>
              <a:srgbClr val="03539C"/>
            </a:solidFill>
          </a:ln>
          <a:effectLst>
            <a:outerShdw blurRad="101600" dist="63500" dir="4200000" algn="ctr" rotWithShape="0">
              <a:srgbClr val="000000">
                <a:alpha val="7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adroTexto 1"/>
          <p:cNvSpPr txBox="1"/>
          <p:nvPr/>
        </p:nvSpPr>
        <p:spPr>
          <a:xfrm>
            <a:off x="4716016" y="1749976"/>
            <a:ext cx="417471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500" b="1" dirty="0" smtClean="0">
                <a:solidFill>
                  <a:srgbClr val="0C377B"/>
                </a:solidFill>
                <a:latin typeface="Corbel"/>
                <a:ea typeface="Ubuntu Light"/>
              </a:rPr>
              <a:t>Desarrollo de interfaces de alto nivel y aplicaciones para la tele-operación robótica</a:t>
            </a:r>
          </a:p>
          <a:p>
            <a:pPr algn="just"/>
            <a:r>
              <a:rPr lang="en-GB" sz="1500" dirty="0" smtClean="0">
                <a:solidFill>
                  <a:srgbClr val="0C377B"/>
                </a:solidFill>
                <a:latin typeface="Corbel"/>
                <a:ea typeface="Ubuntu Light"/>
              </a:rPr>
              <a:t>Interactive &amp; Robotic Systems Lab (</a:t>
            </a:r>
            <a:r>
              <a:rPr lang="en-GB" sz="1500" dirty="0" err="1" smtClean="0">
                <a:solidFill>
                  <a:srgbClr val="0C377B"/>
                </a:solidFill>
                <a:latin typeface="Corbel"/>
                <a:ea typeface="Ubuntu Light"/>
              </a:rPr>
              <a:t>IRSLab</a:t>
            </a:r>
            <a:r>
              <a:rPr lang="en-GB" sz="1500" dirty="0" smtClean="0">
                <a:solidFill>
                  <a:srgbClr val="0C377B"/>
                </a:solidFill>
                <a:latin typeface="Corbel"/>
                <a:ea typeface="Ubuntu Light"/>
              </a:rPr>
              <a:t>), UJI</a:t>
            </a:r>
            <a:endParaRPr lang="en-GB" sz="1500" dirty="0" smtClean="0">
              <a:solidFill>
                <a:srgbClr val="0C377B"/>
              </a:solidFill>
              <a:latin typeface="Corbel"/>
              <a:ea typeface="Ubuntu Light"/>
            </a:endParaRPr>
          </a:p>
        </p:txBody>
      </p:sp>
      <p:sp>
        <p:nvSpPr>
          <p:cNvPr id="58" name="CuadroTexto 1"/>
          <p:cNvSpPr txBox="1"/>
          <p:nvPr/>
        </p:nvSpPr>
        <p:spPr>
          <a:xfrm>
            <a:off x="4881005" y="1196752"/>
            <a:ext cx="38674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600" b="1" dirty="0" smtClean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Ubuntu Light"/>
              </a:rPr>
              <a:t>Experiencia Profesional</a:t>
            </a:r>
            <a:endParaRPr lang="es-ES_tradnl" sz="2600" b="1" dirty="0" smtClean="0">
              <a:solidFill>
                <a:srgbClr val="0C37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bel"/>
              <a:ea typeface="Ubuntu Light"/>
            </a:endParaRPr>
          </a:p>
        </p:txBody>
      </p:sp>
      <p:sp>
        <p:nvSpPr>
          <p:cNvPr id="59" name="Rounded Rectangle 58"/>
          <p:cNvSpPr/>
          <p:nvPr/>
        </p:nvSpPr>
        <p:spPr>
          <a:xfrm>
            <a:off x="179510" y="1124743"/>
            <a:ext cx="4246727" cy="3122651"/>
          </a:xfrm>
          <a:prstGeom prst="roundRect">
            <a:avLst>
              <a:gd name="adj" fmla="val 239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Rounded Rectangle 60"/>
          <p:cNvSpPr/>
          <p:nvPr/>
        </p:nvSpPr>
        <p:spPr>
          <a:xfrm>
            <a:off x="4712693" y="1124743"/>
            <a:ext cx="4174717" cy="3122651"/>
          </a:xfrm>
          <a:prstGeom prst="roundRect">
            <a:avLst>
              <a:gd name="adj" fmla="val 239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CuadroTexto 1"/>
          <p:cNvSpPr txBox="1"/>
          <p:nvPr/>
        </p:nvSpPr>
        <p:spPr>
          <a:xfrm>
            <a:off x="251520" y="1776576"/>
            <a:ext cx="42772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b="1" dirty="0" smtClean="0">
                <a:solidFill>
                  <a:srgbClr val="0C377B"/>
                </a:solidFill>
                <a:latin typeface="Corbel"/>
                <a:ea typeface="Ubuntu Light"/>
              </a:rPr>
              <a:t>Ingeniero técnico en informática de gestión</a:t>
            </a:r>
          </a:p>
          <a:p>
            <a:r>
              <a:rPr lang="es-ES_tradnl" sz="1600" dirty="0" smtClean="0">
                <a:solidFill>
                  <a:srgbClr val="0C377B"/>
                </a:solidFill>
                <a:latin typeface="Corbel"/>
                <a:ea typeface="Ubuntu Light"/>
              </a:rPr>
              <a:t>Universidad Jaime I, Castellón de la Plana</a:t>
            </a:r>
            <a:endParaRPr lang="es-ES_tradnl" sz="1600" dirty="0" smtClean="0">
              <a:solidFill>
                <a:srgbClr val="0C377B"/>
              </a:solidFill>
              <a:latin typeface="Corbel"/>
              <a:ea typeface="Ubuntu Light"/>
            </a:endParaRPr>
          </a:p>
        </p:txBody>
      </p:sp>
      <p:sp>
        <p:nvSpPr>
          <p:cNvPr id="73" name="CuadroTexto 1"/>
          <p:cNvSpPr txBox="1"/>
          <p:nvPr/>
        </p:nvSpPr>
        <p:spPr>
          <a:xfrm>
            <a:off x="1730523" y="4260163"/>
            <a:ext cx="11901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600" b="1" dirty="0" smtClean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Ubuntu Light"/>
              </a:rPr>
              <a:t>Logros</a:t>
            </a:r>
            <a:endParaRPr lang="es-ES_tradnl" sz="2600" b="1" dirty="0" smtClean="0">
              <a:solidFill>
                <a:srgbClr val="0C37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bel"/>
              <a:ea typeface="Ubuntu Light"/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171372" y="4341286"/>
            <a:ext cx="4254865" cy="1370087"/>
          </a:xfrm>
          <a:prstGeom prst="roundRect">
            <a:avLst>
              <a:gd name="adj" fmla="val 239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CuadroTexto 1"/>
          <p:cNvSpPr txBox="1"/>
          <p:nvPr/>
        </p:nvSpPr>
        <p:spPr>
          <a:xfrm>
            <a:off x="129369" y="4794919"/>
            <a:ext cx="42266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600" b="1" dirty="0" smtClean="0">
                <a:solidFill>
                  <a:srgbClr val="0C377B"/>
                </a:solidFill>
                <a:latin typeface="Corbel"/>
                <a:ea typeface="Ubuntu Light"/>
              </a:rPr>
              <a:t>Tercer clasificado en competición de </a:t>
            </a:r>
          </a:p>
          <a:p>
            <a:pPr algn="ctr"/>
            <a:r>
              <a:rPr lang="es-ES_tradnl" sz="1600" b="1" dirty="0" smtClean="0">
                <a:solidFill>
                  <a:srgbClr val="0C377B"/>
                </a:solidFill>
                <a:latin typeface="Corbel"/>
                <a:ea typeface="Ubuntu Light"/>
              </a:rPr>
              <a:t>robótica humanoide CEABOT14 Valencia y CEABOT15 Bilbao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164" y="3147744"/>
            <a:ext cx="1030898" cy="1025661"/>
          </a:xfrm>
          <a:prstGeom prst="rect">
            <a:avLst/>
          </a:prstGeom>
        </p:spPr>
      </p:pic>
      <p:sp>
        <p:nvSpPr>
          <p:cNvPr id="76" name="CuadroTexto 1"/>
          <p:cNvSpPr txBox="1"/>
          <p:nvPr/>
        </p:nvSpPr>
        <p:spPr>
          <a:xfrm>
            <a:off x="4704554" y="2492896"/>
            <a:ext cx="417471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_tradnl" sz="1500" b="1" dirty="0" smtClean="0">
                <a:solidFill>
                  <a:srgbClr val="0C377B"/>
                </a:solidFill>
                <a:latin typeface="Corbel"/>
                <a:ea typeface="Ubuntu Light"/>
              </a:rPr>
              <a:t>Aprendizaje adaptativo y caracterización de imágenes para reconocimiento autónomo</a:t>
            </a:r>
          </a:p>
          <a:p>
            <a:pPr algn="just"/>
            <a:r>
              <a:rPr lang="en-GB" sz="1500" dirty="0" smtClean="0">
                <a:solidFill>
                  <a:srgbClr val="0C377B"/>
                </a:solidFill>
                <a:latin typeface="Corbel"/>
                <a:ea typeface="Ubuntu Light"/>
              </a:rPr>
              <a:t>Institute of New Imaging Technologies (INIT), UJI</a:t>
            </a:r>
            <a:endParaRPr lang="en-GB" sz="1500" dirty="0" smtClean="0">
              <a:solidFill>
                <a:srgbClr val="0C377B"/>
              </a:solidFill>
              <a:latin typeface="Corbel"/>
              <a:ea typeface="Ubuntu Light"/>
            </a:endParaRPr>
          </a:p>
        </p:txBody>
      </p:sp>
      <p:sp>
        <p:nvSpPr>
          <p:cNvPr id="77" name="Rounded Rectangle 76"/>
          <p:cNvSpPr/>
          <p:nvPr/>
        </p:nvSpPr>
        <p:spPr>
          <a:xfrm>
            <a:off x="4712693" y="4341286"/>
            <a:ext cx="4166578" cy="1370087"/>
          </a:xfrm>
          <a:prstGeom prst="roundRect">
            <a:avLst>
              <a:gd name="adj" fmla="val 239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8" name="Picture 7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794" y="4847099"/>
            <a:ext cx="584448" cy="695173"/>
          </a:xfrm>
          <a:prstGeom prst="rect">
            <a:avLst/>
          </a:prstGeom>
        </p:spPr>
      </p:pic>
      <p:sp>
        <p:nvSpPr>
          <p:cNvPr id="80" name="CuadroTexto 1"/>
          <p:cNvSpPr txBox="1"/>
          <p:nvPr/>
        </p:nvSpPr>
        <p:spPr>
          <a:xfrm>
            <a:off x="5101079" y="4251303"/>
            <a:ext cx="343136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600" b="1" dirty="0" smtClean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Ubuntu Light"/>
              </a:rPr>
              <a:t>Tecnologías</a:t>
            </a:r>
            <a:endParaRPr lang="es-ES_tradnl" sz="2600" b="1" dirty="0" smtClean="0">
              <a:solidFill>
                <a:srgbClr val="0C37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bel"/>
              <a:ea typeface="Ubuntu Light"/>
            </a:endParaRPr>
          </a:p>
        </p:txBody>
      </p:sp>
      <p:pic>
        <p:nvPicPr>
          <p:cNvPr id="82" name="Picture 8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257" y="4768342"/>
            <a:ext cx="847205" cy="847205"/>
          </a:xfrm>
          <a:prstGeom prst="rect">
            <a:avLst/>
          </a:prstGeom>
        </p:spPr>
      </p:pic>
      <p:pic>
        <p:nvPicPr>
          <p:cNvPr id="83" name="Picture 8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904" y="4892791"/>
            <a:ext cx="645673" cy="597247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7711" y="4851657"/>
            <a:ext cx="709246" cy="709246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823" y="4725144"/>
            <a:ext cx="929593" cy="9295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16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uadroTexto 1"/>
          <p:cNvSpPr txBox="1"/>
          <p:nvPr/>
        </p:nvSpPr>
        <p:spPr>
          <a:xfrm>
            <a:off x="8051" y="4293096"/>
            <a:ext cx="53560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500" b="1" dirty="0" smtClean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Ubuntu Light"/>
              </a:rPr>
              <a:t>Integración de dispositivos de asistencia a la tele-operación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7190739" y="1556792"/>
            <a:ext cx="832248" cy="761819"/>
            <a:chOff x="5318374" y="4766535"/>
            <a:chExt cx="1196883" cy="1038729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45867" y="4818747"/>
              <a:ext cx="941895" cy="941895"/>
            </a:xfrm>
            <a:prstGeom prst="rect">
              <a:avLst/>
            </a:prstGeom>
          </p:spPr>
        </p:pic>
        <p:grpSp>
          <p:nvGrpSpPr>
            <p:cNvPr id="30" name="Group 29"/>
            <p:cNvGrpSpPr/>
            <p:nvPr/>
          </p:nvGrpSpPr>
          <p:grpSpPr>
            <a:xfrm>
              <a:off x="5318374" y="4766535"/>
              <a:ext cx="1196883" cy="1038729"/>
              <a:chOff x="0" y="617758"/>
              <a:chExt cx="2582539" cy="2274006"/>
            </a:xfrm>
          </p:grpSpPr>
          <p:sp>
            <p:nvSpPr>
              <p:cNvPr id="31" name="Oval 30"/>
              <p:cNvSpPr/>
              <p:nvPr/>
            </p:nvSpPr>
            <p:spPr>
              <a:xfrm>
                <a:off x="0" y="617758"/>
                <a:ext cx="2582539" cy="2274006"/>
              </a:xfrm>
              <a:prstGeom prst="ellipse">
                <a:avLst/>
              </a:prstGeom>
              <a:noFill/>
              <a:ln>
                <a:solidFill>
                  <a:srgbClr val="0053A1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32" name="Oval 4"/>
              <p:cNvSpPr txBox="1"/>
              <p:nvPr/>
            </p:nvSpPr>
            <p:spPr>
              <a:xfrm>
                <a:off x="378204" y="950778"/>
                <a:ext cx="1826131" cy="160796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3660" tIns="73660" rIns="73660" bIns="73660" numCol="1" spcCol="1270" anchor="ctr" anchorCtr="0">
                <a:noAutofit/>
              </a:bodyPr>
              <a:lstStyle/>
              <a:p>
                <a:pPr lvl="0" algn="ctr" defTabSz="2578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5800" kern="1200" dirty="0"/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7764361" y="2460364"/>
            <a:ext cx="840087" cy="773674"/>
            <a:chOff x="6974364" y="1644462"/>
            <a:chExt cx="982012" cy="853407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1993" y="1791407"/>
              <a:ext cx="866308" cy="547142"/>
            </a:xfrm>
            <a:prstGeom prst="rect">
              <a:avLst/>
            </a:prstGeom>
          </p:spPr>
        </p:pic>
        <p:grpSp>
          <p:nvGrpSpPr>
            <p:cNvPr id="26" name="Group 25"/>
            <p:cNvGrpSpPr/>
            <p:nvPr/>
          </p:nvGrpSpPr>
          <p:grpSpPr>
            <a:xfrm>
              <a:off x="6974364" y="1644462"/>
              <a:ext cx="982012" cy="853407"/>
              <a:chOff x="0" y="617758"/>
              <a:chExt cx="2582539" cy="2274006"/>
            </a:xfrm>
          </p:grpSpPr>
          <p:sp>
            <p:nvSpPr>
              <p:cNvPr id="27" name="Oval 26"/>
              <p:cNvSpPr/>
              <p:nvPr/>
            </p:nvSpPr>
            <p:spPr>
              <a:xfrm>
                <a:off x="0" y="617758"/>
                <a:ext cx="2582539" cy="2274006"/>
              </a:xfrm>
              <a:prstGeom prst="ellipse">
                <a:avLst/>
              </a:prstGeom>
              <a:noFill/>
              <a:ln>
                <a:solidFill>
                  <a:srgbClr val="0053A1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8" name="Oval 4"/>
              <p:cNvSpPr txBox="1"/>
              <p:nvPr/>
            </p:nvSpPr>
            <p:spPr>
              <a:xfrm>
                <a:off x="378204" y="950778"/>
                <a:ext cx="1826131" cy="160796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73660" tIns="73660" rIns="73660" bIns="73660" numCol="1" spcCol="1270" anchor="ctr" anchorCtr="0">
                <a:noAutofit/>
              </a:bodyPr>
              <a:lstStyle/>
              <a:p>
                <a:pPr lvl="0" algn="ctr" defTabSz="2578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5800" kern="1200" dirty="0"/>
              </a:p>
            </p:txBody>
          </p:sp>
        </p:grpSp>
      </p:grpSp>
      <p:sp>
        <p:nvSpPr>
          <p:cNvPr id="4" name="12 CuadroTexto"/>
          <p:cNvSpPr txBox="1"/>
          <p:nvPr/>
        </p:nvSpPr>
        <p:spPr>
          <a:xfrm>
            <a:off x="5940152" y="6162235"/>
            <a:ext cx="3113848" cy="605948"/>
          </a:xfrm>
          <a:prstGeom prst="rect">
            <a:avLst/>
          </a:prstGeom>
          <a:noFill/>
        </p:spPr>
        <p:txBody>
          <a:bodyPr wrap="square" lIns="20967" tIns="10484" rIns="20967" bIns="10484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1pPr>
            <a:lvl2pPr marL="104836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2pPr>
            <a:lvl3pPr marL="209672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3pPr>
            <a:lvl4pPr marL="314508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4pPr>
            <a:lvl5pPr marL="419344" algn="l" rtl="0" fontAlgn="base">
              <a:spcBef>
                <a:spcPct val="0"/>
              </a:spcBef>
              <a:spcAft>
                <a:spcPct val="0"/>
              </a:spcAft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5pPr>
            <a:lvl6pPr marL="524180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6pPr>
            <a:lvl7pPr marL="629016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7pPr>
            <a:lvl8pPr marL="733852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8pPr>
            <a:lvl9pPr marL="838688" algn="l" defTabSz="209672" rtl="0" eaLnBrk="1" latinLnBrk="0" hangingPunct="1">
              <a:defRPr sz="600" kern="1200">
                <a:solidFill>
                  <a:schemeClr val="tx1"/>
                </a:solidFill>
                <a:latin typeface="Arial Narrow" pitchFamily="34" charset="0"/>
                <a:ea typeface="ＭＳ Ｐゴシック" pitchFamily="34" charset="-128"/>
                <a:cs typeface="+mn-cs"/>
              </a:defRPr>
            </a:lvl9pPr>
          </a:lstStyle>
          <a:p>
            <a:pPr algn="ctr"/>
            <a:r>
              <a:rPr lang="es-ES" sz="1000" b="1" dirty="0" smtClean="0">
                <a:latin typeface="+mj-lt"/>
              </a:rPr>
              <a:t>Jornada de Transferencia de Conocimiento y Tecnología   para la Creación de Nuevas Actividades   </a:t>
            </a:r>
          </a:p>
          <a:p>
            <a:pPr algn="ctr"/>
            <a:r>
              <a:rPr lang="es-ES" sz="1000" b="1" dirty="0" smtClean="0">
                <a:latin typeface="+mj-lt"/>
              </a:rPr>
              <a:t>Programa FTEC 2016</a:t>
            </a:r>
          </a:p>
          <a:p>
            <a:pPr algn="ctr"/>
            <a:r>
              <a:rPr lang="es-ES" sz="800" b="1" dirty="0" smtClean="0">
                <a:latin typeface="+mj-lt"/>
              </a:rPr>
              <a:t>Málaga 15 de Febrero de 2018</a:t>
            </a:r>
            <a:endParaRPr lang="es-ES" sz="800" b="1" dirty="0">
              <a:latin typeface="+mj-lt"/>
            </a:endParaRPr>
          </a:p>
        </p:txBody>
      </p:sp>
      <p:pic>
        <p:nvPicPr>
          <p:cNvPr id="1026" name="Picture 2" descr="C:\temp\Rar$DIa0.801\LogoBadge-0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23" y="6179590"/>
            <a:ext cx="576064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6261\AppData\Local\Microsoft\Windows\Temporary Internet Files\Content.Outlook\VWF3WCCR\24X4 Economía Industria y Competitividad SIN Bandera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60" y="6179654"/>
            <a:ext cx="3464544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5122" y="49443"/>
            <a:ext cx="8948877" cy="830997"/>
          </a:xfrm>
          <a:prstGeom prst="rect">
            <a:avLst/>
          </a:prstGeom>
          <a:solidFill>
            <a:srgbClr val="0053A1"/>
          </a:solidFill>
        </p:spPr>
        <p:txBody>
          <a:bodyPr wrap="square" rtlCol="0" anchor="t" anchorCtr="1">
            <a:spAutoFit/>
          </a:bodyPr>
          <a:lstStyle/>
          <a:p>
            <a:r>
              <a:rPr lang="es-ES_tradnl" sz="3200" dirty="0" smtClean="0">
                <a:solidFill>
                  <a:schemeClr val="bg1"/>
                </a:solidFill>
              </a:rPr>
              <a:t>INGENIERO DE SOFTWARE PARA ROBÓTICA</a:t>
            </a:r>
          </a:p>
          <a:p>
            <a:r>
              <a:rPr lang="es-ES_tradnl" sz="1400" dirty="0" smtClean="0">
                <a:solidFill>
                  <a:schemeClr val="bg1"/>
                </a:solidFill>
              </a:rPr>
              <a:t>Carlos Veiga Almagro (Electrónica y Control de Equipos (EN-STI-ECE) ), CERN-CIEMAT 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05121" y="954410"/>
            <a:ext cx="8948877" cy="3266677"/>
          </a:xfrm>
          <a:prstGeom prst="roundRect">
            <a:avLst>
              <a:gd name="adj" fmla="val 239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105121" y="4294996"/>
            <a:ext cx="5126052" cy="1810623"/>
          </a:xfrm>
          <a:prstGeom prst="roundRect">
            <a:avLst>
              <a:gd name="adj" fmla="val 239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5303182" y="4294996"/>
            <a:ext cx="3750816" cy="1810623"/>
          </a:xfrm>
          <a:prstGeom prst="roundRect">
            <a:avLst>
              <a:gd name="adj" fmla="val 239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uadroTexto 1"/>
          <p:cNvSpPr txBox="1"/>
          <p:nvPr/>
        </p:nvSpPr>
        <p:spPr>
          <a:xfrm>
            <a:off x="420559" y="968693"/>
            <a:ext cx="841856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2600" b="1" dirty="0" smtClean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Ubuntu Light"/>
              </a:rPr>
              <a:t>Mejoras para el </a:t>
            </a:r>
            <a:r>
              <a:rPr lang="es-ES_tradnl" sz="2600" b="1" dirty="0" err="1" smtClean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Ubuntu Light"/>
              </a:rPr>
              <a:t>framework</a:t>
            </a:r>
            <a:r>
              <a:rPr lang="es-ES_tradnl" sz="2600" b="1" dirty="0" smtClean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Ubuntu Light"/>
              </a:rPr>
              <a:t> robótico del CERN</a:t>
            </a:r>
          </a:p>
        </p:txBody>
      </p:sp>
      <p:sp>
        <p:nvSpPr>
          <p:cNvPr id="12" name="CuadroTexto 1"/>
          <p:cNvSpPr txBox="1"/>
          <p:nvPr/>
        </p:nvSpPr>
        <p:spPr>
          <a:xfrm>
            <a:off x="5220073" y="4293096"/>
            <a:ext cx="38339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500" b="1" dirty="0" smtClean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bel"/>
                <a:ea typeface="Ubuntu Light"/>
              </a:rPr>
              <a:t>Intervenciones robóticas</a:t>
            </a:r>
            <a:endParaRPr lang="es-ES_tradnl" sz="1500" b="1" dirty="0">
              <a:solidFill>
                <a:srgbClr val="0C37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bel"/>
              <a:ea typeface="Ubuntu Ligh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468" y="1856769"/>
            <a:ext cx="2285408" cy="181547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2" name="CuadroTexto 1"/>
          <p:cNvSpPr txBox="1"/>
          <p:nvPr/>
        </p:nvSpPr>
        <p:spPr>
          <a:xfrm>
            <a:off x="1935266" y="1412776"/>
            <a:ext cx="2750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500" b="1" dirty="0" smtClean="0">
                <a:solidFill>
                  <a:srgbClr val="0C377B"/>
                </a:solidFill>
                <a:latin typeface="Corbel"/>
                <a:ea typeface="Ubuntu Light"/>
              </a:rPr>
              <a:t>Estimación de la profundidad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5668802" y="2164376"/>
            <a:ext cx="1990994" cy="1368135"/>
            <a:chOff x="4977252" y="1845347"/>
            <a:chExt cx="2001573" cy="1762447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grpSp>
          <p:nvGrpSpPr>
            <p:cNvPr id="39" name="Group 38"/>
            <p:cNvGrpSpPr/>
            <p:nvPr/>
          </p:nvGrpSpPr>
          <p:grpSpPr>
            <a:xfrm>
              <a:off x="4977252" y="1845347"/>
              <a:ext cx="2001573" cy="1762447"/>
              <a:chOff x="0" y="626959"/>
              <a:chExt cx="2421903" cy="2132561"/>
            </a:xfrm>
          </p:grpSpPr>
          <p:sp>
            <p:nvSpPr>
              <p:cNvPr id="40" name="Oval 39"/>
              <p:cNvSpPr/>
              <p:nvPr/>
            </p:nvSpPr>
            <p:spPr>
              <a:xfrm>
                <a:off x="0" y="626959"/>
                <a:ext cx="2421903" cy="2132561"/>
              </a:xfrm>
              <a:prstGeom prst="ellipse">
                <a:avLst/>
              </a:prstGeom>
              <a:noFill/>
              <a:ln>
                <a:solidFill>
                  <a:srgbClr val="0053A1"/>
                </a:solidFill>
              </a:ln>
            </p:spPr>
            <p:style>
              <a:lnRef idx="2">
                <a:scrgbClr r="0" g="0" b="0"/>
              </a:lnRef>
              <a:fillRef idx="1">
                <a:scrgbClr r="0" g="0" b="0"/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1" name="Oval 4"/>
              <p:cNvSpPr txBox="1"/>
              <p:nvPr/>
            </p:nvSpPr>
            <p:spPr>
              <a:xfrm>
                <a:off x="354679" y="820157"/>
                <a:ext cx="1781756" cy="1627057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lvl="0" algn="ctr" defTabSz="2400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US" sz="5400" kern="1200" dirty="0"/>
              </a:p>
            </p:txBody>
          </p:sp>
        </p:grp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5265" y="1940054"/>
              <a:ext cx="1765247" cy="1305839"/>
            </a:xfrm>
            <a:prstGeom prst="rect">
              <a:avLst/>
            </a:prstGeom>
          </p:spPr>
        </p:pic>
      </p:grpSp>
      <p:sp>
        <p:nvSpPr>
          <p:cNvPr id="42" name="Oval 41"/>
          <p:cNvSpPr/>
          <p:nvPr/>
        </p:nvSpPr>
        <p:spPr>
          <a:xfrm>
            <a:off x="7189782" y="3369912"/>
            <a:ext cx="833114" cy="802540"/>
          </a:xfrm>
          <a:prstGeom prst="ellipse">
            <a:avLst/>
          </a:prstGeom>
          <a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 l="-19000" r="-19000"/>
            </a:stretch>
          </a:blipFill>
          <a:ln>
            <a:solidFill>
              <a:srgbClr val="0053A1"/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6" name="CuadroTexto 1"/>
          <p:cNvSpPr txBox="1"/>
          <p:nvPr/>
        </p:nvSpPr>
        <p:spPr>
          <a:xfrm>
            <a:off x="7956376" y="1727723"/>
            <a:ext cx="867185" cy="432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>
                <a:solidFill>
                  <a:srgbClr val="0C377B"/>
                </a:solidFill>
                <a:latin typeface="Corbel"/>
                <a:ea typeface="Ubuntu Light"/>
              </a:rPr>
              <a:t>Cámara PTZ</a:t>
            </a:r>
          </a:p>
        </p:txBody>
      </p:sp>
      <p:sp>
        <p:nvSpPr>
          <p:cNvPr id="47" name="CuadroTexto 1"/>
          <p:cNvSpPr txBox="1"/>
          <p:nvPr/>
        </p:nvSpPr>
        <p:spPr>
          <a:xfrm>
            <a:off x="8385335" y="2684645"/>
            <a:ext cx="867185" cy="254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>
                <a:solidFill>
                  <a:srgbClr val="0C377B"/>
                </a:solidFill>
                <a:latin typeface="Corbel"/>
                <a:ea typeface="Ubuntu Light"/>
              </a:rPr>
              <a:t>QPS</a:t>
            </a:r>
          </a:p>
        </p:txBody>
      </p:sp>
      <p:sp>
        <p:nvSpPr>
          <p:cNvPr id="48" name="CuadroTexto 1"/>
          <p:cNvSpPr txBox="1"/>
          <p:nvPr/>
        </p:nvSpPr>
        <p:spPr>
          <a:xfrm>
            <a:off x="7945382" y="3511661"/>
            <a:ext cx="11631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400" b="1" dirty="0" smtClean="0">
                <a:solidFill>
                  <a:srgbClr val="0C377B"/>
                </a:solidFill>
                <a:latin typeface="Corbel"/>
                <a:ea typeface="Ubuntu Light"/>
              </a:rPr>
              <a:t>Estimación</a:t>
            </a:r>
          </a:p>
          <a:p>
            <a:pPr algn="ctr"/>
            <a:r>
              <a:rPr lang="es-ES_tradnl" sz="1400" b="1" dirty="0" smtClean="0">
                <a:solidFill>
                  <a:srgbClr val="0C377B"/>
                </a:solidFill>
                <a:latin typeface="Corbel"/>
                <a:ea typeface="Ubuntu Light"/>
              </a:rPr>
              <a:t>profundidad</a:t>
            </a:r>
          </a:p>
        </p:txBody>
      </p:sp>
      <p:cxnSp>
        <p:nvCxnSpPr>
          <p:cNvPr id="45" name="Straight Connector 44"/>
          <p:cNvCxnSpPr/>
          <p:nvPr/>
        </p:nvCxnSpPr>
        <p:spPr>
          <a:xfrm>
            <a:off x="4572000" y="1516949"/>
            <a:ext cx="0" cy="2163896"/>
          </a:xfrm>
          <a:prstGeom prst="line">
            <a:avLst/>
          </a:prstGeom>
          <a:ln w="28575">
            <a:solidFill>
              <a:srgbClr val="03539C"/>
            </a:solidFill>
          </a:ln>
          <a:effectLst>
            <a:outerShdw blurRad="101600" dist="63500" dir="4200000" algn="ctr" rotWithShape="0">
              <a:srgbClr val="000000">
                <a:alpha val="7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CuadroTexto 1"/>
          <p:cNvSpPr txBox="1"/>
          <p:nvPr/>
        </p:nvSpPr>
        <p:spPr>
          <a:xfrm>
            <a:off x="4572000" y="1412776"/>
            <a:ext cx="297748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500" b="1" dirty="0" smtClean="0">
                <a:solidFill>
                  <a:srgbClr val="0C377B"/>
                </a:solidFill>
                <a:latin typeface="Corbel"/>
                <a:ea typeface="Ubuntu Light"/>
              </a:rPr>
              <a:t>Integración de los sistemas desarrollados para tareas autónomas</a:t>
            </a:r>
          </a:p>
        </p:txBody>
      </p:sp>
      <p:sp>
        <p:nvSpPr>
          <p:cNvPr id="54" name="CuadroTexto 1"/>
          <p:cNvSpPr txBox="1"/>
          <p:nvPr/>
        </p:nvSpPr>
        <p:spPr>
          <a:xfrm>
            <a:off x="4561752" y="2255674"/>
            <a:ext cx="1210699" cy="1677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SzPct val="100000"/>
              <a:buFont typeface="Arial" panose="020B0604020202020204" pitchFamily="34" charset="0"/>
              <a:buChar char="•"/>
            </a:pPr>
            <a:r>
              <a:rPr lang="es-ES_tradnl" sz="900" dirty="0" smtClean="0">
                <a:solidFill>
                  <a:srgbClr val="0C377B"/>
                </a:solidFill>
                <a:latin typeface="Corbel"/>
                <a:ea typeface="Ubuntu Light"/>
              </a:rPr>
              <a:t>Cámara PTZ + </a:t>
            </a:r>
            <a:r>
              <a:rPr lang="es-ES_tradnl" sz="900" dirty="0" err="1" smtClean="0">
                <a:solidFill>
                  <a:srgbClr val="0C377B"/>
                </a:solidFill>
                <a:latin typeface="Corbel"/>
                <a:ea typeface="Ubuntu Light"/>
              </a:rPr>
              <a:t>SURf</a:t>
            </a:r>
            <a:r>
              <a:rPr lang="es-ES_tradnl" sz="900" dirty="0" smtClean="0">
                <a:solidFill>
                  <a:srgbClr val="0C377B"/>
                </a:solidFill>
                <a:latin typeface="Corbel"/>
                <a:ea typeface="Ubuntu Light"/>
              </a:rPr>
              <a:t> para la búsqueda del dispositivo QPS</a:t>
            </a:r>
          </a:p>
          <a:p>
            <a:pPr>
              <a:buSzPct val="100000"/>
            </a:pPr>
            <a:endParaRPr lang="es-ES_tradnl" sz="200" dirty="0" smtClean="0">
              <a:solidFill>
                <a:srgbClr val="0C377B"/>
              </a:solidFill>
              <a:latin typeface="Corbel"/>
              <a:ea typeface="Ubuntu Light"/>
            </a:endParaRPr>
          </a:p>
          <a:p>
            <a:pPr marL="171450" indent="-171450">
              <a:buSzPct val="100000"/>
              <a:buFont typeface="Arial" panose="020B0604020202020204" pitchFamily="34" charset="0"/>
              <a:buChar char="•"/>
            </a:pPr>
            <a:r>
              <a:rPr lang="es-ES_tradnl" sz="900" dirty="0" smtClean="0">
                <a:solidFill>
                  <a:srgbClr val="0C377B"/>
                </a:solidFill>
                <a:latin typeface="Corbel"/>
                <a:ea typeface="Ubuntu Light"/>
              </a:rPr>
              <a:t>Orientación del robot con respecto el QPS</a:t>
            </a:r>
          </a:p>
          <a:p>
            <a:pPr>
              <a:buSzPct val="100000"/>
            </a:pPr>
            <a:endParaRPr lang="es-ES_tradnl" sz="200" dirty="0" smtClean="0">
              <a:solidFill>
                <a:srgbClr val="0C377B"/>
              </a:solidFill>
              <a:latin typeface="Corbel"/>
              <a:ea typeface="Ubuntu Light"/>
            </a:endParaRPr>
          </a:p>
          <a:p>
            <a:pPr marL="171450" indent="-171450">
              <a:buSzPct val="100000"/>
              <a:buFont typeface="Arial" panose="020B0604020202020204" pitchFamily="34" charset="0"/>
              <a:buChar char="•"/>
            </a:pPr>
            <a:r>
              <a:rPr lang="es-ES_tradnl" sz="900" dirty="0" smtClean="0">
                <a:solidFill>
                  <a:srgbClr val="0C377B"/>
                </a:solidFill>
                <a:latin typeface="Corbel"/>
                <a:ea typeface="Ubuntu Light"/>
              </a:rPr>
              <a:t>Detección y estimación de distancia del interruptor</a:t>
            </a:r>
          </a:p>
        </p:txBody>
      </p:sp>
      <p:graphicFrame>
        <p:nvGraphicFramePr>
          <p:cNvPr id="57" name="Diagram 56"/>
          <p:cNvGraphicFramePr/>
          <p:nvPr>
            <p:extLst/>
          </p:nvPr>
        </p:nvGraphicFramePr>
        <p:xfrm>
          <a:off x="175065" y="1649783"/>
          <a:ext cx="1867138" cy="2317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pic>
        <p:nvPicPr>
          <p:cNvPr id="55" name="Picture 5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9507" y="4725144"/>
            <a:ext cx="1441202" cy="1206701"/>
          </a:xfrm>
          <a:prstGeom prst="rect">
            <a:avLst/>
          </a:prstGeom>
        </p:spPr>
      </p:pic>
      <p:sp>
        <p:nvSpPr>
          <p:cNvPr id="60" name="CuadroTexto 1"/>
          <p:cNvSpPr txBox="1"/>
          <p:nvPr/>
        </p:nvSpPr>
        <p:spPr>
          <a:xfrm>
            <a:off x="5294462" y="4581128"/>
            <a:ext cx="263987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SzPct val="100000"/>
              <a:buFont typeface="Arial" panose="020B0604020202020204" pitchFamily="34" charset="0"/>
              <a:buChar char="•"/>
            </a:pPr>
            <a:r>
              <a:rPr lang="es-ES_tradnl" sz="900" dirty="0" smtClean="0">
                <a:solidFill>
                  <a:srgbClr val="0C377B"/>
                </a:solidFill>
                <a:latin typeface="Corbel"/>
                <a:ea typeface="Ubuntu Light"/>
              </a:rPr>
              <a:t>Adiestramiento para la tele-operación</a:t>
            </a:r>
          </a:p>
          <a:p>
            <a:pPr>
              <a:buSzPct val="100000"/>
            </a:pPr>
            <a:endParaRPr lang="es-ES_tradnl" sz="100" dirty="0" smtClean="0">
              <a:solidFill>
                <a:srgbClr val="0C377B"/>
              </a:solidFill>
              <a:latin typeface="Corbel"/>
              <a:ea typeface="Ubuntu Light"/>
            </a:endParaRPr>
          </a:p>
          <a:p>
            <a:pPr marL="171450" indent="-171450">
              <a:buSzPct val="100000"/>
              <a:buFont typeface="Arial" panose="020B0604020202020204" pitchFamily="34" charset="0"/>
              <a:buChar char="•"/>
            </a:pPr>
            <a:r>
              <a:rPr lang="es-ES_tradnl" sz="900" dirty="0" smtClean="0">
                <a:solidFill>
                  <a:srgbClr val="0C377B"/>
                </a:solidFill>
                <a:latin typeface="Corbel"/>
                <a:ea typeface="Ubuntu Light"/>
              </a:rPr>
              <a:t>Organización y ejecución de intervenciones</a:t>
            </a:r>
          </a:p>
          <a:p>
            <a:pPr>
              <a:buSzPct val="100000"/>
            </a:pPr>
            <a:endParaRPr lang="es-ES_tradnl" sz="100" dirty="0" smtClean="0">
              <a:solidFill>
                <a:srgbClr val="0C377B"/>
              </a:solidFill>
              <a:latin typeface="Corbel"/>
              <a:ea typeface="Ubuntu Light"/>
            </a:endParaRPr>
          </a:p>
          <a:p>
            <a:pPr marL="171450" indent="-171450">
              <a:buSzPct val="100000"/>
              <a:buFont typeface="Arial" panose="020B0604020202020204" pitchFamily="34" charset="0"/>
              <a:buChar char="•"/>
            </a:pPr>
            <a:r>
              <a:rPr lang="es-ES_tradnl" sz="900" dirty="0" smtClean="0">
                <a:solidFill>
                  <a:srgbClr val="0C377B"/>
                </a:solidFill>
                <a:latin typeface="Corbel"/>
                <a:ea typeface="Ubuntu Light"/>
              </a:rPr>
              <a:t>Instalación y supervisión de nuevo equipamiento robótico</a:t>
            </a:r>
          </a:p>
        </p:txBody>
      </p:sp>
      <p:sp>
        <p:nvSpPr>
          <p:cNvPr id="62" name="CuadroTexto 1"/>
          <p:cNvSpPr txBox="1"/>
          <p:nvPr/>
        </p:nvSpPr>
        <p:spPr>
          <a:xfrm>
            <a:off x="1923172" y="3734140"/>
            <a:ext cx="2750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500" b="1" dirty="0" smtClean="0">
                <a:solidFill>
                  <a:srgbClr val="0C377B"/>
                </a:solidFill>
                <a:latin typeface="Corbel"/>
                <a:ea typeface="Ubuntu Light"/>
              </a:rPr>
              <a:t>Asistencia a la tele-operación</a:t>
            </a: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3665" y="5124603"/>
            <a:ext cx="1453411" cy="9082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4" name="CuadroTexto 1"/>
          <p:cNvSpPr txBox="1"/>
          <p:nvPr/>
        </p:nvSpPr>
        <p:spPr>
          <a:xfrm>
            <a:off x="-182533" y="4616261"/>
            <a:ext cx="25949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b="1" dirty="0" smtClean="0">
                <a:solidFill>
                  <a:srgbClr val="0C377B"/>
                </a:solidFill>
                <a:latin typeface="Corbel"/>
                <a:ea typeface="Ubuntu Light"/>
              </a:rPr>
              <a:t>Desarrollo de controladores </a:t>
            </a:r>
          </a:p>
          <a:p>
            <a:pPr algn="ctr"/>
            <a:r>
              <a:rPr lang="es-ES_tradnl" sz="1200" b="1" dirty="0" smtClean="0">
                <a:solidFill>
                  <a:srgbClr val="0C377B"/>
                </a:solidFill>
                <a:latin typeface="Corbel"/>
                <a:ea typeface="Ubuntu Light"/>
              </a:rPr>
              <a:t>para nuevos dispositivos</a:t>
            </a:r>
          </a:p>
        </p:txBody>
      </p:sp>
      <p:cxnSp>
        <p:nvCxnSpPr>
          <p:cNvPr id="65" name="Straight Connector 64"/>
          <p:cNvCxnSpPr/>
          <p:nvPr/>
        </p:nvCxnSpPr>
        <p:spPr>
          <a:xfrm>
            <a:off x="2068609" y="4859037"/>
            <a:ext cx="0" cy="917704"/>
          </a:xfrm>
          <a:prstGeom prst="line">
            <a:avLst/>
          </a:prstGeom>
          <a:ln w="28575">
            <a:solidFill>
              <a:srgbClr val="03539C"/>
            </a:solidFill>
          </a:ln>
          <a:effectLst>
            <a:outerShdw blurRad="101600" dist="63500" dir="4200000" algn="ctr" rotWithShape="0">
              <a:srgbClr val="000000">
                <a:alpha val="7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6" name="Picture 56"/>
          <p:cNvPicPr/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785" y="5168088"/>
            <a:ext cx="952903" cy="743610"/>
          </a:xfrm>
          <a:prstGeom prst="rect">
            <a:avLst/>
          </a:prstGeom>
        </p:spPr>
      </p:pic>
      <p:pic>
        <p:nvPicPr>
          <p:cNvPr id="67" name="Picture 25"/>
          <p:cNvPicPr/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576" y="5157192"/>
            <a:ext cx="838297" cy="765402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581128"/>
            <a:ext cx="2193770" cy="1473523"/>
          </a:xfrm>
          <a:prstGeom prst="rect">
            <a:avLst/>
          </a:prstGeom>
        </p:spPr>
      </p:pic>
      <p:sp>
        <p:nvSpPr>
          <p:cNvPr id="72" name="CuadroTexto 1"/>
          <p:cNvSpPr txBox="1"/>
          <p:nvPr/>
        </p:nvSpPr>
        <p:spPr>
          <a:xfrm>
            <a:off x="1995221" y="4615278"/>
            <a:ext cx="1210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1200" b="1" dirty="0" smtClean="0">
                <a:solidFill>
                  <a:srgbClr val="0C377B"/>
                </a:solidFill>
                <a:latin typeface="Corbel"/>
                <a:ea typeface="Ubuntu Light"/>
              </a:rPr>
              <a:t>Diseño de herramientas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211" y="5311072"/>
            <a:ext cx="653670" cy="4493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314" y="6179590"/>
            <a:ext cx="640105" cy="570608"/>
          </a:xfrm>
          <a:prstGeom prst="rect">
            <a:avLst/>
          </a:prstGeom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504" y="3564992"/>
            <a:ext cx="598838" cy="598838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495" y="3528853"/>
            <a:ext cx="645673" cy="597247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295" y="3542153"/>
            <a:ext cx="655822" cy="65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329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7852</TotalTime>
  <Words>362</Words>
  <Application>Microsoft Office PowerPoint</Application>
  <PresentationFormat>On-screen Show (4:3)</PresentationFormat>
  <Paragraphs>64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Corbel</vt:lpstr>
      <vt:lpstr>Ubuntu Light</vt:lpstr>
      <vt:lpstr>Tema de Office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Martinez De  Alvaro, Teresa</dc:creator>
  <cp:lastModifiedBy>Carlos Veiga Almagro</cp:lastModifiedBy>
  <cp:revision>118</cp:revision>
  <cp:lastPrinted>2017-03-02T18:07:47Z</cp:lastPrinted>
  <dcterms:created xsi:type="dcterms:W3CDTF">2017-02-14T12:01:31Z</dcterms:created>
  <dcterms:modified xsi:type="dcterms:W3CDTF">2018-02-12T07:58:33Z</dcterms:modified>
</cp:coreProperties>
</file>